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 id="277" r:id="rId36"/>
    <p:sldId id="278" r:id="rId37"/>
    <p:sldId id="279" r:id="rId38"/>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Intro Rust" charset="1" panose="00000500000000000000"/>
      <p:regular r:id="rId10"/>
    </p:embeddedFont>
    <p:embeddedFont>
      <p:font typeface="DM Sans" charset="1" panose="00000000000000000000"/>
      <p:regular r:id="rId11"/>
    </p:embeddedFont>
    <p:embeddedFont>
      <p:font typeface="DM Sans Bold" charset="1" panose="00000000000000000000"/>
      <p:regular r:id="rId12"/>
    </p:embeddedFont>
    <p:embeddedFont>
      <p:font typeface="DM Sans Italics" charset="1" panose="00000000000000000000"/>
      <p:regular r:id="rId13"/>
    </p:embeddedFont>
    <p:embeddedFont>
      <p:font typeface="DM Sans Bold Italics" charset="1" panose="0000000000000000000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slides/slide1.xml" Type="http://schemas.openxmlformats.org/officeDocument/2006/relationships/slide"/><Relationship Id="rId16" Target="slides/slide2.xml" Type="http://schemas.openxmlformats.org/officeDocument/2006/relationships/slide"/><Relationship Id="rId17" Target="slides/slide3.xml" Type="http://schemas.openxmlformats.org/officeDocument/2006/relationships/slide"/><Relationship Id="rId18" Target="slides/slide4.xml" Type="http://schemas.openxmlformats.org/officeDocument/2006/relationships/slide"/><Relationship Id="rId19" Target="slides/slide5.xml" Type="http://schemas.openxmlformats.org/officeDocument/2006/relationships/slide"/><Relationship Id="rId2" Target="presProps.xml" Type="http://schemas.openxmlformats.org/officeDocument/2006/relationships/presProps"/><Relationship Id="rId20" Target="slides/slide6.xml" Type="http://schemas.openxmlformats.org/officeDocument/2006/relationships/slide"/><Relationship Id="rId21" Target="slides/slide7.xml" Type="http://schemas.openxmlformats.org/officeDocument/2006/relationships/slide"/><Relationship Id="rId22" Target="slides/slide8.xml" Type="http://schemas.openxmlformats.org/officeDocument/2006/relationships/slide"/><Relationship Id="rId23" Target="slides/slide9.xml" Type="http://schemas.openxmlformats.org/officeDocument/2006/relationships/slide"/><Relationship Id="rId24" Target="slides/slide10.xml" Type="http://schemas.openxmlformats.org/officeDocument/2006/relationships/slide"/><Relationship Id="rId25" Target="slides/slide11.xml" Type="http://schemas.openxmlformats.org/officeDocument/2006/relationships/slide"/><Relationship Id="rId26" Target="slides/slide12.xml" Type="http://schemas.openxmlformats.org/officeDocument/2006/relationships/slide"/><Relationship Id="rId27" Target="slides/slide13.xml" Type="http://schemas.openxmlformats.org/officeDocument/2006/relationships/slide"/><Relationship Id="rId28" Target="slides/slide14.xml" Type="http://schemas.openxmlformats.org/officeDocument/2006/relationships/slide"/><Relationship Id="rId29" Target="slides/slide15.xml" Type="http://schemas.openxmlformats.org/officeDocument/2006/relationships/slide"/><Relationship Id="rId3" Target="viewProps.xml" Type="http://schemas.openxmlformats.org/officeDocument/2006/relationships/viewProps"/><Relationship Id="rId30" Target="slides/slide16.xml" Type="http://schemas.openxmlformats.org/officeDocument/2006/relationships/slide"/><Relationship Id="rId31" Target="slides/slide17.xml" Type="http://schemas.openxmlformats.org/officeDocument/2006/relationships/slide"/><Relationship Id="rId32" Target="slides/slide18.xml" Type="http://schemas.openxmlformats.org/officeDocument/2006/relationships/slide"/><Relationship Id="rId33" Target="slides/slide19.xml" Type="http://schemas.openxmlformats.org/officeDocument/2006/relationships/slide"/><Relationship Id="rId34" Target="slides/slide20.xml" Type="http://schemas.openxmlformats.org/officeDocument/2006/relationships/slide"/><Relationship Id="rId35" Target="slides/slide21.xml" Type="http://schemas.openxmlformats.org/officeDocument/2006/relationships/slide"/><Relationship Id="rId36" Target="slides/slide22.xml" Type="http://schemas.openxmlformats.org/officeDocument/2006/relationships/slide"/><Relationship Id="rId37" Target="slides/slide23.xml" Type="http://schemas.openxmlformats.org/officeDocument/2006/relationships/slide"/><Relationship Id="rId38" Target="slides/slide24.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jpe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s>
</file>

<file path=ppt/slides/_rels/slide2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s>
</file>

<file path=ppt/slides/_rels/slide2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8.png" Type="http://schemas.openxmlformats.org/officeDocument/2006/relationships/image"/><Relationship Id="rId6" Target="../media/image29.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9857960" y="1953562"/>
            <a:ext cx="4015975" cy="4015975"/>
          </a:xfrm>
          <a:custGeom>
            <a:avLst/>
            <a:gdLst/>
            <a:ahLst/>
            <a:cxnLst/>
            <a:rect r="r" b="b" t="t" l="l"/>
            <a:pathLst>
              <a:path h="4015975" w="4015975">
                <a:moveTo>
                  <a:pt x="0" y="0"/>
                </a:moveTo>
                <a:lnTo>
                  <a:pt x="4015976" y="0"/>
                </a:lnTo>
                <a:lnTo>
                  <a:pt x="4015976" y="4015975"/>
                </a:lnTo>
                <a:lnTo>
                  <a:pt x="0" y="4015975"/>
                </a:lnTo>
                <a:lnTo>
                  <a:pt x="0" y="0"/>
                </a:lnTo>
                <a:close/>
              </a:path>
            </a:pathLst>
          </a:custGeom>
          <a:blipFill>
            <a:blip r:embed="rId5"/>
            <a:stretch>
              <a:fillRect l="0" t="0" r="0" b="0"/>
            </a:stretch>
          </a:blipFill>
        </p:spPr>
      </p:sp>
      <p:grpSp>
        <p:nvGrpSpPr>
          <p:cNvPr name="Group 6" id="6"/>
          <p:cNvGrpSpPr>
            <a:grpSpLocks noChangeAspect="true"/>
          </p:cNvGrpSpPr>
          <p:nvPr/>
        </p:nvGrpSpPr>
        <p:grpSpPr>
          <a:xfrm rot="0">
            <a:off x="4720679" y="628345"/>
            <a:ext cx="4613821" cy="6920731"/>
            <a:chOff x="0" y="0"/>
            <a:chExt cx="6350000" cy="9525000"/>
          </a:xfrm>
        </p:grpSpPr>
        <p:sp>
          <p:nvSpPr>
            <p:cNvPr name="Freeform 7" id="7"/>
            <p:cNvSpPr/>
            <p:nvPr/>
          </p:nvSpPr>
          <p:spPr>
            <a:xfrm flipH="false" flipV="false" rot="0">
              <a:off x="0" y="0"/>
              <a:ext cx="6350000" cy="9525000"/>
            </a:xfrm>
            <a:custGeom>
              <a:avLst/>
              <a:gdLst/>
              <a:ahLst/>
              <a:cxnLst/>
              <a:rect r="r" b="b" t="t" l="l"/>
              <a:pathLst>
                <a:path h="9525000" w="6350000">
                  <a:moveTo>
                    <a:pt x="0" y="9042400"/>
                  </a:moveTo>
                  <a:lnTo>
                    <a:pt x="0" y="482600"/>
                  </a:lnTo>
                  <a:cubicBezTo>
                    <a:pt x="0" y="215900"/>
                    <a:pt x="215900" y="0"/>
                    <a:pt x="482600" y="0"/>
                  </a:cubicBezTo>
                  <a:lnTo>
                    <a:pt x="5867400" y="0"/>
                  </a:lnTo>
                  <a:cubicBezTo>
                    <a:pt x="6134100" y="0"/>
                    <a:pt x="6350000" y="217170"/>
                    <a:pt x="6350000" y="482600"/>
                  </a:cubicBezTo>
                  <a:lnTo>
                    <a:pt x="6350000" y="9042400"/>
                  </a:lnTo>
                  <a:cubicBezTo>
                    <a:pt x="6350000" y="9309100"/>
                    <a:pt x="6134100" y="9525000"/>
                    <a:pt x="5867400" y="9525000"/>
                  </a:cubicBezTo>
                  <a:lnTo>
                    <a:pt x="482600" y="9525000"/>
                  </a:lnTo>
                  <a:cubicBezTo>
                    <a:pt x="217170" y="9525000"/>
                    <a:pt x="0" y="9309100"/>
                    <a:pt x="0" y="9042400"/>
                  </a:cubicBezTo>
                  <a:close/>
                </a:path>
              </a:pathLst>
            </a:custGeom>
            <a:blipFill>
              <a:blip r:embed="rId6"/>
              <a:stretch>
                <a:fillRect l="-52389" t="0" r="-52389" b="0"/>
              </a:stretch>
            </a:blipFill>
          </p:spPr>
        </p:sp>
      </p:grpSp>
      <p:sp>
        <p:nvSpPr>
          <p:cNvPr name="TextBox 8" id="8"/>
          <p:cNvSpPr txBox="true"/>
          <p:nvPr/>
        </p:nvSpPr>
        <p:spPr>
          <a:xfrm rot="0">
            <a:off x="514350" y="8060057"/>
            <a:ext cx="17259300" cy="771842"/>
          </a:xfrm>
          <a:prstGeom prst="rect">
            <a:avLst/>
          </a:prstGeom>
        </p:spPr>
        <p:txBody>
          <a:bodyPr anchor="t" rtlCol="false" tIns="0" lIns="0" bIns="0" rIns="0">
            <a:spAutoFit/>
          </a:bodyPr>
          <a:lstStyle/>
          <a:p>
            <a:pPr algn="ctr">
              <a:lnSpc>
                <a:spcPts val="6299"/>
              </a:lnSpc>
            </a:pPr>
            <a:r>
              <a:rPr lang="en-US" sz="4564" spc="447">
                <a:solidFill>
                  <a:srgbClr val="231F20"/>
                </a:solidFill>
                <a:latin typeface="Intro Rust Bold"/>
              </a:rPr>
              <a:t>SALES INSIGHTS – HOTEL BOOKING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2817684" y="2643796"/>
            <a:ext cx="12652631" cy="5759377"/>
          </a:xfrm>
          <a:custGeom>
            <a:avLst/>
            <a:gdLst/>
            <a:ahLst/>
            <a:cxnLst/>
            <a:rect r="r" b="b" t="t" l="l"/>
            <a:pathLst>
              <a:path h="5759377" w="12652631">
                <a:moveTo>
                  <a:pt x="0" y="0"/>
                </a:moveTo>
                <a:lnTo>
                  <a:pt x="12652632" y="0"/>
                </a:lnTo>
                <a:lnTo>
                  <a:pt x="12652632" y="5759377"/>
                </a:lnTo>
                <a:lnTo>
                  <a:pt x="0" y="5759377"/>
                </a:lnTo>
                <a:lnTo>
                  <a:pt x="0" y="0"/>
                </a:lnTo>
                <a:close/>
              </a:path>
            </a:pathLst>
          </a:custGeom>
          <a:blipFill>
            <a:blip r:embed="rId2"/>
            <a:stretch>
              <a:fillRect l="0" t="0" r="0" b="0"/>
            </a:stretch>
          </a:blipFill>
        </p:spPr>
      </p:sp>
      <p:sp>
        <p:nvSpPr>
          <p:cNvPr name="TextBox 3" id="3"/>
          <p:cNvSpPr txBox="true"/>
          <p:nvPr/>
        </p:nvSpPr>
        <p:spPr>
          <a:xfrm rot="0">
            <a:off x="4565600" y="683895"/>
            <a:ext cx="9156799" cy="344805"/>
          </a:xfrm>
          <a:prstGeom prst="rect">
            <a:avLst/>
          </a:prstGeom>
        </p:spPr>
        <p:txBody>
          <a:bodyPr anchor="t" rtlCol="false" tIns="0" lIns="0" bIns="0" rIns="0">
            <a:spAutoFit/>
          </a:bodyPr>
          <a:lstStyle/>
          <a:p>
            <a:pPr algn="ctr">
              <a:lnSpc>
                <a:spcPts val="2760"/>
              </a:lnSpc>
              <a:spcBef>
                <a:spcPct val="0"/>
              </a:spcBef>
            </a:pPr>
            <a:r>
              <a:rPr lang="en-US" sz="2000" spc="196">
                <a:solidFill>
                  <a:srgbClr val="000000"/>
                </a:solidFill>
                <a:latin typeface="Intro Rust"/>
              </a:rPr>
              <a:t>Which distribution channel is most used in booking?</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2347008" y="2908029"/>
            <a:ext cx="13593984" cy="5346588"/>
          </a:xfrm>
          <a:custGeom>
            <a:avLst/>
            <a:gdLst/>
            <a:ahLst/>
            <a:cxnLst/>
            <a:rect r="r" b="b" t="t" l="l"/>
            <a:pathLst>
              <a:path h="5346588" w="13593984">
                <a:moveTo>
                  <a:pt x="0" y="0"/>
                </a:moveTo>
                <a:lnTo>
                  <a:pt x="13593984" y="0"/>
                </a:lnTo>
                <a:lnTo>
                  <a:pt x="13593984" y="5346588"/>
                </a:lnTo>
                <a:lnTo>
                  <a:pt x="0" y="5346588"/>
                </a:lnTo>
                <a:lnTo>
                  <a:pt x="0" y="0"/>
                </a:lnTo>
                <a:close/>
              </a:path>
            </a:pathLst>
          </a:custGeom>
          <a:blipFill>
            <a:blip r:embed="rId2"/>
            <a:stretch>
              <a:fillRect l="0" t="0" r="0" b="0"/>
            </a:stretch>
          </a:blipFill>
        </p:spPr>
      </p:sp>
      <p:sp>
        <p:nvSpPr>
          <p:cNvPr name="TextBox 3" id="3"/>
          <p:cNvSpPr txBox="true"/>
          <p:nvPr/>
        </p:nvSpPr>
        <p:spPr>
          <a:xfrm rot="0">
            <a:off x="5256088" y="683895"/>
            <a:ext cx="7775823" cy="344805"/>
          </a:xfrm>
          <a:prstGeom prst="rect">
            <a:avLst/>
          </a:prstGeom>
        </p:spPr>
        <p:txBody>
          <a:bodyPr anchor="t" rtlCol="false" tIns="0" lIns="0" bIns="0" rIns="0">
            <a:spAutoFit/>
          </a:bodyPr>
          <a:lstStyle/>
          <a:p>
            <a:pPr algn="ctr">
              <a:lnSpc>
                <a:spcPts val="2760"/>
              </a:lnSpc>
              <a:spcBef>
                <a:spcPct val="0"/>
              </a:spcBef>
            </a:pPr>
            <a:r>
              <a:rPr lang="en-US" sz="2000" spc="196">
                <a:solidFill>
                  <a:srgbClr val="000000"/>
                </a:solidFill>
                <a:latin typeface="Intro Rust"/>
              </a:rPr>
              <a:t>Which room type is most preffered by guests?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2513359" y="2880168"/>
            <a:ext cx="13261282" cy="5285965"/>
          </a:xfrm>
          <a:custGeom>
            <a:avLst/>
            <a:gdLst/>
            <a:ahLst/>
            <a:cxnLst/>
            <a:rect r="r" b="b" t="t" l="l"/>
            <a:pathLst>
              <a:path h="5285965" w="13261282">
                <a:moveTo>
                  <a:pt x="0" y="0"/>
                </a:moveTo>
                <a:lnTo>
                  <a:pt x="13261282" y="0"/>
                </a:lnTo>
                <a:lnTo>
                  <a:pt x="13261282" y="5285965"/>
                </a:lnTo>
                <a:lnTo>
                  <a:pt x="0" y="5285965"/>
                </a:lnTo>
                <a:lnTo>
                  <a:pt x="0" y="0"/>
                </a:lnTo>
                <a:close/>
              </a:path>
            </a:pathLst>
          </a:custGeom>
          <a:blipFill>
            <a:blip r:embed="rId2"/>
            <a:stretch>
              <a:fillRect l="0" t="0" r="0" b="0"/>
            </a:stretch>
          </a:blipFill>
        </p:spPr>
      </p:sp>
      <p:sp>
        <p:nvSpPr>
          <p:cNvPr name="TextBox 3" id="3"/>
          <p:cNvSpPr txBox="true"/>
          <p:nvPr/>
        </p:nvSpPr>
        <p:spPr>
          <a:xfrm rot="0">
            <a:off x="5880759" y="683895"/>
            <a:ext cx="6228308" cy="344805"/>
          </a:xfrm>
          <a:prstGeom prst="rect">
            <a:avLst/>
          </a:prstGeom>
        </p:spPr>
        <p:txBody>
          <a:bodyPr anchor="t" rtlCol="false" tIns="0" lIns="0" bIns="0" rIns="0">
            <a:spAutoFit/>
          </a:bodyPr>
          <a:lstStyle/>
          <a:p>
            <a:pPr algn="ctr">
              <a:lnSpc>
                <a:spcPts val="2760"/>
              </a:lnSpc>
              <a:spcBef>
                <a:spcPct val="0"/>
              </a:spcBef>
            </a:pPr>
            <a:r>
              <a:rPr lang="en-US" sz="2000" spc="196">
                <a:solidFill>
                  <a:srgbClr val="000000"/>
                </a:solidFill>
                <a:latin typeface="Intro Rust"/>
              </a:rPr>
              <a:t>*Which room type is most assigned?*</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2575701" y="2522722"/>
            <a:ext cx="13136597" cy="6382228"/>
          </a:xfrm>
          <a:custGeom>
            <a:avLst/>
            <a:gdLst/>
            <a:ahLst/>
            <a:cxnLst/>
            <a:rect r="r" b="b" t="t" l="l"/>
            <a:pathLst>
              <a:path h="6382228" w="13136597">
                <a:moveTo>
                  <a:pt x="0" y="0"/>
                </a:moveTo>
                <a:lnTo>
                  <a:pt x="13136598" y="0"/>
                </a:lnTo>
                <a:lnTo>
                  <a:pt x="13136598" y="6382228"/>
                </a:lnTo>
                <a:lnTo>
                  <a:pt x="0" y="6382228"/>
                </a:lnTo>
                <a:lnTo>
                  <a:pt x="0" y="0"/>
                </a:lnTo>
                <a:close/>
              </a:path>
            </a:pathLst>
          </a:custGeom>
          <a:blipFill>
            <a:blip r:embed="rId2"/>
            <a:stretch>
              <a:fillRect l="0" t="0" r="0" b="0"/>
            </a:stretch>
          </a:blipFill>
        </p:spPr>
      </p:sp>
      <p:sp>
        <p:nvSpPr>
          <p:cNvPr name="TextBox 3" id="3"/>
          <p:cNvSpPr txBox="true"/>
          <p:nvPr/>
        </p:nvSpPr>
        <p:spPr>
          <a:xfrm rot="0">
            <a:off x="5571306" y="683895"/>
            <a:ext cx="7145387" cy="344805"/>
          </a:xfrm>
          <a:prstGeom prst="rect">
            <a:avLst/>
          </a:prstGeom>
        </p:spPr>
        <p:txBody>
          <a:bodyPr anchor="t" rtlCol="false" tIns="0" lIns="0" bIns="0" rIns="0">
            <a:spAutoFit/>
          </a:bodyPr>
          <a:lstStyle/>
          <a:p>
            <a:pPr algn="ctr">
              <a:lnSpc>
                <a:spcPts val="2760"/>
              </a:lnSpc>
              <a:spcBef>
                <a:spcPct val="0"/>
              </a:spcBef>
            </a:pPr>
            <a:r>
              <a:rPr lang="en-US" sz="2000" spc="196">
                <a:solidFill>
                  <a:srgbClr val="000000"/>
                </a:solidFill>
                <a:latin typeface="Intro Rust"/>
              </a:rPr>
              <a:t>*Top 5 agents in terms of most bookings?*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2412820" y="2282429"/>
            <a:ext cx="13462359" cy="6003988"/>
          </a:xfrm>
          <a:custGeom>
            <a:avLst/>
            <a:gdLst/>
            <a:ahLst/>
            <a:cxnLst/>
            <a:rect r="r" b="b" t="t" l="l"/>
            <a:pathLst>
              <a:path h="6003988" w="13462359">
                <a:moveTo>
                  <a:pt x="0" y="0"/>
                </a:moveTo>
                <a:lnTo>
                  <a:pt x="13462360" y="0"/>
                </a:lnTo>
                <a:lnTo>
                  <a:pt x="13462360" y="6003988"/>
                </a:lnTo>
                <a:lnTo>
                  <a:pt x="0" y="6003988"/>
                </a:lnTo>
                <a:lnTo>
                  <a:pt x="0" y="0"/>
                </a:lnTo>
                <a:close/>
              </a:path>
            </a:pathLst>
          </a:custGeom>
          <a:blipFill>
            <a:blip r:embed="rId2"/>
            <a:stretch>
              <a:fillRect l="0" t="0" r="0" b="0"/>
            </a:stretch>
          </a:blipFill>
        </p:spPr>
      </p:sp>
      <p:sp>
        <p:nvSpPr>
          <p:cNvPr name="TextBox 3" id="3"/>
          <p:cNvSpPr txBox="true"/>
          <p:nvPr/>
        </p:nvSpPr>
        <p:spPr>
          <a:xfrm rot="0">
            <a:off x="5317034" y="683895"/>
            <a:ext cx="7653933" cy="344805"/>
          </a:xfrm>
          <a:prstGeom prst="rect">
            <a:avLst/>
          </a:prstGeom>
        </p:spPr>
        <p:txBody>
          <a:bodyPr anchor="t" rtlCol="false" tIns="0" lIns="0" bIns="0" rIns="0">
            <a:spAutoFit/>
          </a:bodyPr>
          <a:lstStyle/>
          <a:p>
            <a:pPr algn="ctr">
              <a:lnSpc>
                <a:spcPts val="2760"/>
              </a:lnSpc>
              <a:spcBef>
                <a:spcPct val="0"/>
              </a:spcBef>
            </a:pPr>
            <a:r>
              <a:rPr lang="en-US" sz="2000" spc="196">
                <a:solidFill>
                  <a:srgbClr val="000000"/>
                </a:solidFill>
                <a:latin typeface="Intro Rust"/>
              </a:rPr>
              <a:t>*What is the percentage of repeated guests?*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2078254" y="2472904"/>
            <a:ext cx="14131493" cy="5341192"/>
          </a:xfrm>
          <a:custGeom>
            <a:avLst/>
            <a:gdLst/>
            <a:ahLst/>
            <a:cxnLst/>
            <a:rect r="r" b="b" t="t" l="l"/>
            <a:pathLst>
              <a:path h="5341192" w="14131493">
                <a:moveTo>
                  <a:pt x="0" y="0"/>
                </a:moveTo>
                <a:lnTo>
                  <a:pt x="14131492" y="0"/>
                </a:lnTo>
                <a:lnTo>
                  <a:pt x="14131492" y="5341192"/>
                </a:lnTo>
                <a:lnTo>
                  <a:pt x="0" y="5341192"/>
                </a:lnTo>
                <a:lnTo>
                  <a:pt x="0" y="0"/>
                </a:lnTo>
                <a:close/>
              </a:path>
            </a:pathLst>
          </a:custGeom>
          <a:blipFill>
            <a:blip r:embed="rId2"/>
            <a:stretch>
              <a:fillRect l="0" t="0" r="0" b="0"/>
            </a:stretch>
          </a:blipFill>
        </p:spPr>
      </p:sp>
      <p:sp>
        <p:nvSpPr>
          <p:cNvPr name="TextBox 3" id="3"/>
          <p:cNvSpPr txBox="true"/>
          <p:nvPr/>
        </p:nvSpPr>
        <p:spPr>
          <a:xfrm rot="0">
            <a:off x="5268144" y="683895"/>
            <a:ext cx="7751713" cy="344805"/>
          </a:xfrm>
          <a:prstGeom prst="rect">
            <a:avLst/>
          </a:prstGeom>
        </p:spPr>
        <p:txBody>
          <a:bodyPr anchor="t" rtlCol="false" tIns="0" lIns="0" bIns="0" rIns="0">
            <a:spAutoFit/>
          </a:bodyPr>
          <a:lstStyle/>
          <a:p>
            <a:pPr algn="ctr">
              <a:lnSpc>
                <a:spcPts val="2760"/>
              </a:lnSpc>
              <a:spcBef>
                <a:spcPct val="0"/>
              </a:spcBef>
            </a:pPr>
            <a:r>
              <a:rPr lang="en-US" sz="2000" spc="196">
                <a:solidFill>
                  <a:srgbClr val="000000"/>
                </a:solidFill>
                <a:latin typeface="Intro Rust"/>
              </a:rPr>
              <a:t>*Which customer type has the most booking?*</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2354562" y="2488839"/>
            <a:ext cx="13578875" cy="5309321"/>
          </a:xfrm>
          <a:custGeom>
            <a:avLst/>
            <a:gdLst/>
            <a:ahLst/>
            <a:cxnLst/>
            <a:rect r="r" b="b" t="t" l="l"/>
            <a:pathLst>
              <a:path h="5309321" w="13578875">
                <a:moveTo>
                  <a:pt x="0" y="0"/>
                </a:moveTo>
                <a:lnTo>
                  <a:pt x="13578876" y="0"/>
                </a:lnTo>
                <a:lnTo>
                  <a:pt x="13578876" y="5309322"/>
                </a:lnTo>
                <a:lnTo>
                  <a:pt x="0" y="5309322"/>
                </a:lnTo>
                <a:lnTo>
                  <a:pt x="0" y="0"/>
                </a:lnTo>
                <a:close/>
              </a:path>
            </a:pathLst>
          </a:custGeom>
          <a:blipFill>
            <a:blip r:embed="rId2"/>
            <a:stretch>
              <a:fillRect l="0" t="0" r="0" b="0"/>
            </a:stretch>
          </a:blipFill>
        </p:spPr>
      </p:sp>
      <p:sp>
        <p:nvSpPr>
          <p:cNvPr name="TextBox 3" id="3"/>
          <p:cNvSpPr txBox="true"/>
          <p:nvPr/>
        </p:nvSpPr>
        <p:spPr>
          <a:xfrm rot="0">
            <a:off x="5154216" y="683895"/>
            <a:ext cx="7979569" cy="344805"/>
          </a:xfrm>
          <a:prstGeom prst="rect">
            <a:avLst/>
          </a:prstGeom>
        </p:spPr>
        <p:txBody>
          <a:bodyPr anchor="t" rtlCol="false" tIns="0" lIns="0" bIns="0" rIns="0">
            <a:spAutoFit/>
          </a:bodyPr>
          <a:lstStyle/>
          <a:p>
            <a:pPr algn="ctr">
              <a:lnSpc>
                <a:spcPts val="2760"/>
              </a:lnSpc>
              <a:spcBef>
                <a:spcPct val="0"/>
              </a:spcBef>
            </a:pPr>
            <a:r>
              <a:rPr lang="en-US" sz="2000" spc="196">
                <a:solidFill>
                  <a:srgbClr val="000000"/>
                </a:solidFill>
                <a:latin typeface="Intro Rust"/>
              </a:rPr>
              <a:t>*Which Market Segment has the most booking?*</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2935510" y="1693174"/>
            <a:ext cx="12416980" cy="6900653"/>
          </a:xfrm>
          <a:custGeom>
            <a:avLst/>
            <a:gdLst/>
            <a:ahLst/>
            <a:cxnLst/>
            <a:rect r="r" b="b" t="t" l="l"/>
            <a:pathLst>
              <a:path h="6900653" w="12416980">
                <a:moveTo>
                  <a:pt x="0" y="0"/>
                </a:moveTo>
                <a:lnTo>
                  <a:pt x="12416980" y="0"/>
                </a:lnTo>
                <a:lnTo>
                  <a:pt x="12416980" y="6900652"/>
                </a:lnTo>
                <a:lnTo>
                  <a:pt x="0" y="6900652"/>
                </a:lnTo>
                <a:lnTo>
                  <a:pt x="0" y="0"/>
                </a:lnTo>
                <a:close/>
              </a:path>
            </a:pathLst>
          </a:custGeom>
          <a:blipFill>
            <a:blip r:embed="rId2"/>
            <a:stretch>
              <a:fillRect l="0" t="0" r="0" b="0"/>
            </a:stretch>
          </a:blipFill>
        </p:spPr>
      </p:sp>
      <p:sp>
        <p:nvSpPr>
          <p:cNvPr name="TextBox 3" id="3"/>
          <p:cNvSpPr txBox="true"/>
          <p:nvPr/>
        </p:nvSpPr>
        <p:spPr>
          <a:xfrm rot="0">
            <a:off x="5694015" y="683895"/>
            <a:ext cx="6899970" cy="344805"/>
          </a:xfrm>
          <a:prstGeom prst="rect">
            <a:avLst/>
          </a:prstGeom>
        </p:spPr>
        <p:txBody>
          <a:bodyPr anchor="t" rtlCol="false" tIns="0" lIns="0" bIns="0" rIns="0">
            <a:spAutoFit/>
          </a:bodyPr>
          <a:lstStyle/>
          <a:p>
            <a:pPr algn="ctr">
              <a:lnSpc>
                <a:spcPts val="2760"/>
              </a:lnSpc>
              <a:spcBef>
                <a:spcPct val="0"/>
              </a:spcBef>
            </a:pPr>
            <a:r>
              <a:rPr lang="en-US" sz="2000" spc="196">
                <a:solidFill>
                  <a:srgbClr val="000000"/>
                </a:solidFill>
                <a:latin typeface="Intro Rust"/>
              </a:rPr>
              <a:t>*Which deposite type is most preffered?*</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1816025" y="2325048"/>
            <a:ext cx="14655951" cy="5636904"/>
          </a:xfrm>
          <a:custGeom>
            <a:avLst/>
            <a:gdLst/>
            <a:ahLst/>
            <a:cxnLst/>
            <a:rect r="r" b="b" t="t" l="l"/>
            <a:pathLst>
              <a:path h="5636904" w="14655951">
                <a:moveTo>
                  <a:pt x="0" y="0"/>
                </a:moveTo>
                <a:lnTo>
                  <a:pt x="14655950" y="0"/>
                </a:lnTo>
                <a:lnTo>
                  <a:pt x="14655950" y="5636904"/>
                </a:lnTo>
                <a:lnTo>
                  <a:pt x="0" y="5636904"/>
                </a:lnTo>
                <a:lnTo>
                  <a:pt x="0" y="0"/>
                </a:lnTo>
                <a:close/>
              </a:path>
            </a:pathLst>
          </a:custGeom>
          <a:blipFill>
            <a:blip r:embed="rId2"/>
            <a:stretch>
              <a:fillRect l="0" t="0" r="0" b="0"/>
            </a:stretch>
          </a:blipFill>
        </p:spPr>
      </p:sp>
      <p:sp>
        <p:nvSpPr>
          <p:cNvPr name="TextBox 3" id="3"/>
          <p:cNvSpPr txBox="true"/>
          <p:nvPr/>
        </p:nvSpPr>
        <p:spPr>
          <a:xfrm rot="0">
            <a:off x="5869626" y="683895"/>
            <a:ext cx="6217444" cy="344805"/>
          </a:xfrm>
          <a:prstGeom prst="rect">
            <a:avLst/>
          </a:prstGeom>
        </p:spPr>
        <p:txBody>
          <a:bodyPr anchor="t" rtlCol="false" tIns="0" lIns="0" bIns="0" rIns="0">
            <a:spAutoFit/>
          </a:bodyPr>
          <a:lstStyle/>
          <a:p>
            <a:pPr algn="ctr">
              <a:lnSpc>
                <a:spcPts val="2760"/>
              </a:lnSpc>
              <a:spcBef>
                <a:spcPct val="0"/>
              </a:spcBef>
            </a:pPr>
            <a:r>
              <a:rPr lang="en-US" sz="2000" spc="196">
                <a:solidFill>
                  <a:srgbClr val="000000"/>
                </a:solidFill>
                <a:latin typeface="Intro Rust"/>
              </a:rPr>
              <a:t>*How long people stay in the hotel?*</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2363308" y="2643309"/>
            <a:ext cx="13315622" cy="5000381"/>
          </a:xfrm>
          <a:custGeom>
            <a:avLst/>
            <a:gdLst/>
            <a:ahLst/>
            <a:cxnLst/>
            <a:rect r="r" b="b" t="t" l="l"/>
            <a:pathLst>
              <a:path h="5000381" w="13315622">
                <a:moveTo>
                  <a:pt x="0" y="0"/>
                </a:moveTo>
                <a:lnTo>
                  <a:pt x="13315622" y="0"/>
                </a:lnTo>
                <a:lnTo>
                  <a:pt x="13315622" y="5000382"/>
                </a:lnTo>
                <a:lnTo>
                  <a:pt x="0" y="5000382"/>
                </a:lnTo>
                <a:lnTo>
                  <a:pt x="0" y="0"/>
                </a:lnTo>
                <a:close/>
              </a:path>
            </a:pathLst>
          </a:custGeom>
          <a:blipFill>
            <a:blip r:embed="rId2"/>
            <a:stretch>
              <a:fillRect l="0" t="0" r="0" b="0"/>
            </a:stretch>
          </a:blipFill>
        </p:spPr>
      </p:sp>
      <p:sp>
        <p:nvSpPr>
          <p:cNvPr name="TextBox 3" id="3"/>
          <p:cNvSpPr txBox="true"/>
          <p:nvPr/>
        </p:nvSpPr>
        <p:spPr>
          <a:xfrm rot="0">
            <a:off x="6181427" y="683895"/>
            <a:ext cx="5925145" cy="344805"/>
          </a:xfrm>
          <a:prstGeom prst="rect">
            <a:avLst/>
          </a:prstGeom>
        </p:spPr>
        <p:txBody>
          <a:bodyPr anchor="t" rtlCol="false" tIns="0" lIns="0" bIns="0" rIns="0">
            <a:spAutoFit/>
          </a:bodyPr>
          <a:lstStyle/>
          <a:p>
            <a:pPr algn="ctr">
              <a:lnSpc>
                <a:spcPts val="2760"/>
              </a:lnSpc>
              <a:spcBef>
                <a:spcPct val="0"/>
              </a:spcBef>
            </a:pPr>
            <a:r>
              <a:rPr lang="en-US" sz="2000" spc="196">
                <a:solidFill>
                  <a:srgbClr val="000000"/>
                </a:solidFill>
                <a:latin typeface="Intro Rust"/>
              </a:rPr>
              <a:t>*Which hotel makes most revenue?*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055222" y="1255241"/>
            <a:ext cx="9056898" cy="838200"/>
          </a:xfrm>
          <a:prstGeom prst="rect">
            <a:avLst/>
          </a:prstGeom>
        </p:spPr>
        <p:txBody>
          <a:bodyPr anchor="t" rtlCol="false" tIns="0" lIns="0" bIns="0" rIns="0">
            <a:spAutoFit/>
          </a:bodyPr>
          <a:lstStyle/>
          <a:p>
            <a:pPr algn="ctr">
              <a:lnSpc>
                <a:spcPts val="6899"/>
              </a:lnSpc>
            </a:pPr>
            <a:r>
              <a:rPr lang="en-US" sz="4999" spc="489">
                <a:solidFill>
                  <a:srgbClr val="231F20"/>
                </a:solidFill>
                <a:latin typeface="Intro Rust Bold"/>
              </a:rPr>
              <a:t>PROBLEM STATEMENT</a:t>
            </a:r>
          </a:p>
        </p:txBody>
      </p:sp>
      <p:sp>
        <p:nvSpPr>
          <p:cNvPr name="Freeform 4" id="4"/>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2522939" y="3682514"/>
            <a:ext cx="12833767" cy="2883871"/>
          </a:xfrm>
          <a:prstGeom prst="rect">
            <a:avLst/>
          </a:prstGeom>
        </p:spPr>
        <p:txBody>
          <a:bodyPr anchor="t" rtlCol="false" tIns="0" lIns="0" bIns="0" rIns="0">
            <a:spAutoFit/>
          </a:bodyPr>
          <a:lstStyle/>
          <a:p>
            <a:pPr>
              <a:lnSpc>
                <a:spcPts val="2875"/>
              </a:lnSpc>
            </a:pPr>
            <a:r>
              <a:rPr lang="en-US" sz="2083" spc="204">
                <a:solidFill>
                  <a:srgbClr val="231F20"/>
                </a:solidFill>
                <a:latin typeface="DM Sans"/>
              </a:rPr>
              <a:t>Have you ever wondered when the best time of year to book a hotel room is? Or the optimal length of stay in order to get the best daily rate? What if you wanted to predict whether or not a hotel was likely to receive a disproportionately high number of special requests? This hotel booking dataset can help you explore those questions! This data set contains booking information for a city hotel and a resort hotel and includes information such as when the booking was made, length of stay, the number of adults, children, and/or babies, and the number of available parking spaces, among other things. All personally identifying information has been removed from the data.</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2331221" y="2013820"/>
            <a:ext cx="13625558" cy="6259360"/>
          </a:xfrm>
          <a:custGeom>
            <a:avLst/>
            <a:gdLst/>
            <a:ahLst/>
            <a:cxnLst/>
            <a:rect r="r" b="b" t="t" l="l"/>
            <a:pathLst>
              <a:path h="6259360" w="13625558">
                <a:moveTo>
                  <a:pt x="0" y="0"/>
                </a:moveTo>
                <a:lnTo>
                  <a:pt x="13625558" y="0"/>
                </a:lnTo>
                <a:lnTo>
                  <a:pt x="13625558" y="6259360"/>
                </a:lnTo>
                <a:lnTo>
                  <a:pt x="0" y="6259360"/>
                </a:lnTo>
                <a:lnTo>
                  <a:pt x="0" y="0"/>
                </a:lnTo>
                <a:close/>
              </a:path>
            </a:pathLst>
          </a:custGeom>
          <a:blipFill>
            <a:blip r:embed="rId2"/>
            <a:stretch>
              <a:fillRect l="0" t="0" r="0" b="0"/>
            </a:stretch>
          </a:blipFill>
        </p:spPr>
      </p:sp>
      <p:sp>
        <p:nvSpPr>
          <p:cNvPr name="TextBox 3" id="3"/>
          <p:cNvSpPr txBox="true"/>
          <p:nvPr/>
        </p:nvSpPr>
        <p:spPr>
          <a:xfrm rot="0">
            <a:off x="5574729" y="683895"/>
            <a:ext cx="7138541" cy="344805"/>
          </a:xfrm>
          <a:prstGeom prst="rect">
            <a:avLst/>
          </a:prstGeom>
        </p:spPr>
        <p:txBody>
          <a:bodyPr anchor="t" rtlCol="false" tIns="0" lIns="0" bIns="0" rIns="0">
            <a:spAutoFit/>
          </a:bodyPr>
          <a:lstStyle/>
          <a:p>
            <a:pPr algn="ctr">
              <a:lnSpc>
                <a:spcPts val="2760"/>
              </a:lnSpc>
              <a:spcBef>
                <a:spcPct val="0"/>
              </a:spcBef>
            </a:pPr>
            <a:r>
              <a:rPr lang="en-US" sz="2000" spc="196">
                <a:solidFill>
                  <a:srgbClr val="000000"/>
                </a:solidFill>
                <a:latin typeface="Intro Rust"/>
              </a:rPr>
              <a:t>Which hotel has the longer waiting time?</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2473714" y="2538208"/>
            <a:ext cx="13340572" cy="5210584"/>
          </a:xfrm>
          <a:custGeom>
            <a:avLst/>
            <a:gdLst/>
            <a:ahLst/>
            <a:cxnLst/>
            <a:rect r="r" b="b" t="t" l="l"/>
            <a:pathLst>
              <a:path h="5210584" w="13340572">
                <a:moveTo>
                  <a:pt x="0" y="0"/>
                </a:moveTo>
                <a:lnTo>
                  <a:pt x="13340572" y="0"/>
                </a:lnTo>
                <a:lnTo>
                  <a:pt x="13340572" y="5210584"/>
                </a:lnTo>
                <a:lnTo>
                  <a:pt x="0" y="5210584"/>
                </a:lnTo>
                <a:lnTo>
                  <a:pt x="0" y="0"/>
                </a:lnTo>
                <a:close/>
              </a:path>
            </a:pathLst>
          </a:custGeom>
          <a:blipFill>
            <a:blip r:embed="rId2"/>
            <a:stretch>
              <a:fillRect l="0" t="0" r="0" b="0"/>
            </a:stretch>
          </a:blipFill>
        </p:spPr>
      </p:sp>
      <p:sp>
        <p:nvSpPr>
          <p:cNvPr name="TextBox 3" id="3"/>
          <p:cNvSpPr txBox="true"/>
          <p:nvPr/>
        </p:nvSpPr>
        <p:spPr>
          <a:xfrm rot="0">
            <a:off x="5115892" y="683895"/>
            <a:ext cx="8056215" cy="344805"/>
          </a:xfrm>
          <a:prstGeom prst="rect">
            <a:avLst/>
          </a:prstGeom>
        </p:spPr>
        <p:txBody>
          <a:bodyPr anchor="t" rtlCol="false" tIns="0" lIns="0" bIns="0" rIns="0">
            <a:spAutoFit/>
          </a:bodyPr>
          <a:lstStyle/>
          <a:p>
            <a:pPr algn="ctr">
              <a:lnSpc>
                <a:spcPts val="2760"/>
              </a:lnSpc>
              <a:spcBef>
                <a:spcPct val="0"/>
              </a:spcBef>
            </a:pPr>
            <a:r>
              <a:rPr lang="en-US" sz="2000" spc="196">
                <a:solidFill>
                  <a:srgbClr val="000000"/>
                </a:solidFill>
                <a:latin typeface="Intro Rust"/>
              </a:rPr>
              <a:t>*Which distribution channel has highest adr?*</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4249761" y="1452125"/>
            <a:ext cx="9788478" cy="7806175"/>
          </a:xfrm>
          <a:custGeom>
            <a:avLst/>
            <a:gdLst/>
            <a:ahLst/>
            <a:cxnLst/>
            <a:rect r="r" b="b" t="t" l="l"/>
            <a:pathLst>
              <a:path h="7806175" w="9788478">
                <a:moveTo>
                  <a:pt x="0" y="0"/>
                </a:moveTo>
                <a:lnTo>
                  <a:pt x="9788478" y="0"/>
                </a:lnTo>
                <a:lnTo>
                  <a:pt x="9788478" y="7806175"/>
                </a:lnTo>
                <a:lnTo>
                  <a:pt x="0" y="7806175"/>
                </a:lnTo>
                <a:lnTo>
                  <a:pt x="0" y="0"/>
                </a:lnTo>
                <a:close/>
              </a:path>
            </a:pathLst>
          </a:custGeom>
          <a:blipFill>
            <a:blip r:embed="rId2"/>
            <a:stretch>
              <a:fillRect l="0" t="0" r="0" b="0"/>
            </a:stretch>
          </a:blipFill>
        </p:spPr>
      </p:sp>
      <p:sp>
        <p:nvSpPr>
          <p:cNvPr name="TextBox 3" id="3"/>
          <p:cNvSpPr txBox="true"/>
          <p:nvPr/>
        </p:nvSpPr>
        <p:spPr>
          <a:xfrm rot="0">
            <a:off x="7162570" y="683895"/>
            <a:ext cx="3631555" cy="344805"/>
          </a:xfrm>
          <a:prstGeom prst="rect">
            <a:avLst/>
          </a:prstGeom>
        </p:spPr>
        <p:txBody>
          <a:bodyPr anchor="t" rtlCol="false" tIns="0" lIns="0" bIns="0" rIns="0">
            <a:spAutoFit/>
          </a:bodyPr>
          <a:lstStyle/>
          <a:p>
            <a:pPr algn="ctr">
              <a:lnSpc>
                <a:spcPts val="2760"/>
              </a:lnSpc>
              <a:spcBef>
                <a:spcPct val="0"/>
              </a:spcBef>
            </a:pPr>
            <a:r>
              <a:rPr lang="en-US" sz="2000" spc="196">
                <a:solidFill>
                  <a:srgbClr val="000000"/>
                </a:solidFill>
                <a:latin typeface="Intro Rust"/>
              </a:rPr>
              <a:t>Correlation Heatmap</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5276285" y="1533409"/>
            <a:ext cx="7735430" cy="7724891"/>
          </a:xfrm>
          <a:custGeom>
            <a:avLst/>
            <a:gdLst/>
            <a:ahLst/>
            <a:cxnLst/>
            <a:rect r="r" b="b" t="t" l="l"/>
            <a:pathLst>
              <a:path h="7724891" w="7735430">
                <a:moveTo>
                  <a:pt x="0" y="0"/>
                </a:moveTo>
                <a:lnTo>
                  <a:pt x="7735430" y="0"/>
                </a:lnTo>
                <a:lnTo>
                  <a:pt x="7735430" y="7724891"/>
                </a:lnTo>
                <a:lnTo>
                  <a:pt x="0" y="7724891"/>
                </a:lnTo>
                <a:lnTo>
                  <a:pt x="0" y="0"/>
                </a:lnTo>
                <a:close/>
              </a:path>
            </a:pathLst>
          </a:custGeom>
          <a:blipFill>
            <a:blip r:embed="rId2"/>
            <a:stretch>
              <a:fillRect l="0" t="0" r="0" b="0"/>
            </a:stretch>
          </a:blipFill>
        </p:spPr>
      </p:sp>
      <p:sp>
        <p:nvSpPr>
          <p:cNvPr name="TextBox 3" id="3"/>
          <p:cNvSpPr txBox="true"/>
          <p:nvPr/>
        </p:nvSpPr>
        <p:spPr>
          <a:xfrm rot="0">
            <a:off x="8351490" y="683895"/>
            <a:ext cx="1585020" cy="344805"/>
          </a:xfrm>
          <a:prstGeom prst="rect">
            <a:avLst/>
          </a:prstGeom>
        </p:spPr>
        <p:txBody>
          <a:bodyPr anchor="t" rtlCol="false" tIns="0" lIns="0" bIns="0" rIns="0">
            <a:spAutoFit/>
          </a:bodyPr>
          <a:lstStyle/>
          <a:p>
            <a:pPr algn="ctr">
              <a:lnSpc>
                <a:spcPts val="2760"/>
              </a:lnSpc>
              <a:spcBef>
                <a:spcPct val="0"/>
              </a:spcBef>
            </a:pPr>
            <a:r>
              <a:rPr lang="en-US" sz="2000" spc="196">
                <a:solidFill>
                  <a:srgbClr val="000000"/>
                </a:solidFill>
                <a:latin typeface="Intro Rust"/>
              </a:rPr>
              <a:t>Pair Plot</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580377">
            <a:off x="9158662" y="-9113750"/>
            <a:ext cx="24036383" cy="24664199"/>
          </a:xfrm>
          <a:custGeom>
            <a:avLst/>
            <a:gdLst/>
            <a:ahLst/>
            <a:cxnLst/>
            <a:rect r="r" b="b" t="t" l="l"/>
            <a:pathLst>
              <a:path h="24664199" w="24036383">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246994" y="8485085"/>
            <a:ext cx="6065708" cy="459561"/>
          </a:xfrm>
          <a:prstGeom prst="rect">
            <a:avLst/>
          </a:prstGeom>
        </p:spPr>
        <p:txBody>
          <a:bodyPr anchor="t" rtlCol="false" tIns="0" lIns="0" bIns="0" rIns="0">
            <a:spAutoFit/>
          </a:bodyPr>
          <a:lstStyle/>
          <a:p>
            <a:pPr marL="0" indent="0" lvl="0">
              <a:lnSpc>
                <a:spcPts val="3842"/>
              </a:lnSpc>
              <a:spcBef>
                <a:spcPct val="0"/>
              </a:spcBef>
            </a:pPr>
            <a:r>
              <a:rPr lang="en-US" sz="2744">
                <a:solidFill>
                  <a:srgbClr val="000000"/>
                </a:solidFill>
                <a:latin typeface="DM Sans Italics"/>
              </a:rPr>
              <a:t>Mustafa - Top Rated Data Analyst</a:t>
            </a:r>
          </a:p>
        </p:txBody>
      </p:sp>
      <p:sp>
        <p:nvSpPr>
          <p:cNvPr name="TextBox 5" id="5"/>
          <p:cNvSpPr txBox="true"/>
          <p:nvPr/>
        </p:nvSpPr>
        <p:spPr>
          <a:xfrm rot="0">
            <a:off x="1686644" y="4632897"/>
            <a:ext cx="8097687" cy="689610"/>
          </a:xfrm>
          <a:prstGeom prst="rect">
            <a:avLst/>
          </a:prstGeom>
        </p:spPr>
        <p:txBody>
          <a:bodyPr anchor="t" rtlCol="false" tIns="0" lIns="0" bIns="0" rIns="0">
            <a:spAutoFit/>
          </a:bodyPr>
          <a:lstStyle/>
          <a:p>
            <a:pPr marL="0" indent="0" lvl="0">
              <a:lnSpc>
                <a:spcPts val="5519"/>
              </a:lnSpc>
              <a:spcBef>
                <a:spcPct val="0"/>
              </a:spcBef>
            </a:pPr>
            <a:r>
              <a:rPr lang="en-US" sz="3999" spc="391">
                <a:solidFill>
                  <a:srgbClr val="231F20"/>
                </a:solidFill>
                <a:latin typeface="Intro Rust"/>
              </a:rPr>
              <a:t>THANK'S FOR READING</a:t>
            </a:r>
          </a:p>
        </p:txBody>
      </p:sp>
      <p:sp>
        <p:nvSpPr>
          <p:cNvPr name="Freeform 6" id="6"/>
          <p:cNvSpPr/>
          <p:nvPr/>
        </p:nvSpPr>
        <p:spPr>
          <a:xfrm flipH="true" flipV="false" rot="0">
            <a:off x="-4254153" y="7476061"/>
            <a:ext cx="11881594" cy="3564478"/>
          </a:xfrm>
          <a:custGeom>
            <a:avLst/>
            <a:gdLst/>
            <a:ahLst/>
            <a:cxnLst/>
            <a:rect r="r" b="b" t="t" l="l"/>
            <a:pathLst>
              <a:path h="3564478" w="11881594">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3011613" y="2100067"/>
            <a:ext cx="11591376" cy="2251710"/>
          </a:xfrm>
          <a:prstGeom prst="rect">
            <a:avLst/>
          </a:prstGeom>
        </p:spPr>
        <p:txBody>
          <a:bodyPr anchor="t" rtlCol="false" tIns="0" lIns="0" bIns="0" rIns="0">
            <a:spAutoFit/>
          </a:bodyPr>
          <a:lstStyle/>
          <a:p>
            <a:pPr algn="ctr">
              <a:lnSpc>
                <a:spcPts val="6899"/>
              </a:lnSpc>
            </a:pPr>
            <a:r>
              <a:rPr lang="en-US" sz="4999" spc="489">
                <a:solidFill>
                  <a:srgbClr val="231F20"/>
                </a:solidFill>
                <a:latin typeface="Intro Rust"/>
              </a:rPr>
              <a:t>DEFINE YOUR BUSINESS OBJECTIVE.</a:t>
            </a:r>
          </a:p>
          <a:p>
            <a:pPr algn="ctr">
              <a:lnSpc>
                <a:spcPts val="4140"/>
              </a:lnSpc>
            </a:pPr>
          </a:p>
        </p:txBody>
      </p:sp>
      <p:sp>
        <p:nvSpPr>
          <p:cNvPr name="TextBox 3" id="3"/>
          <p:cNvSpPr txBox="true"/>
          <p:nvPr/>
        </p:nvSpPr>
        <p:spPr>
          <a:xfrm rot="0">
            <a:off x="2727116" y="5355601"/>
            <a:ext cx="12833767" cy="1800220"/>
          </a:xfrm>
          <a:prstGeom prst="rect">
            <a:avLst/>
          </a:prstGeom>
        </p:spPr>
        <p:txBody>
          <a:bodyPr anchor="t" rtlCol="false" tIns="0" lIns="0" bIns="0" rIns="0">
            <a:spAutoFit/>
          </a:bodyPr>
          <a:lstStyle/>
          <a:p>
            <a:pPr>
              <a:lnSpc>
                <a:spcPts val="2875"/>
              </a:lnSpc>
            </a:pPr>
            <a:r>
              <a:rPr lang="en-US" sz="2083" spc="204">
                <a:solidFill>
                  <a:srgbClr val="231F20"/>
                </a:solidFill>
                <a:latin typeface="DM Sans"/>
              </a:rPr>
              <a:t>The project aims to gain interesting insight into customers’ behavior when booking a hotel. The demand for different segment of customer may differ and forecasting become harder as it may requires different model for different segment.These insights can guide hotels to adjust their customer strategies and make preparation for unknown.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3409093" y="2034887"/>
            <a:ext cx="11469813" cy="7223413"/>
          </a:xfrm>
          <a:custGeom>
            <a:avLst/>
            <a:gdLst/>
            <a:ahLst/>
            <a:cxnLst/>
            <a:rect r="r" b="b" t="t" l="l"/>
            <a:pathLst>
              <a:path h="7223413" w="11469813">
                <a:moveTo>
                  <a:pt x="0" y="0"/>
                </a:moveTo>
                <a:lnTo>
                  <a:pt x="11469814" y="0"/>
                </a:lnTo>
                <a:lnTo>
                  <a:pt x="11469814" y="7223413"/>
                </a:lnTo>
                <a:lnTo>
                  <a:pt x="0" y="7223413"/>
                </a:lnTo>
                <a:lnTo>
                  <a:pt x="0" y="0"/>
                </a:lnTo>
                <a:close/>
              </a:path>
            </a:pathLst>
          </a:custGeom>
          <a:blipFill>
            <a:blip r:embed="rId2"/>
            <a:stretch>
              <a:fillRect l="0" t="0" r="0" b="0"/>
            </a:stretch>
          </a:blipFill>
        </p:spPr>
      </p:sp>
      <p:sp>
        <p:nvSpPr>
          <p:cNvPr name="TextBox 3" id="3"/>
          <p:cNvSpPr txBox="true"/>
          <p:nvPr/>
        </p:nvSpPr>
        <p:spPr>
          <a:xfrm rot="0">
            <a:off x="3061309" y="683895"/>
            <a:ext cx="11591376" cy="344805"/>
          </a:xfrm>
          <a:prstGeom prst="rect">
            <a:avLst/>
          </a:prstGeom>
        </p:spPr>
        <p:txBody>
          <a:bodyPr anchor="t" rtlCol="false" tIns="0" lIns="0" bIns="0" rIns="0">
            <a:spAutoFit/>
          </a:bodyPr>
          <a:lstStyle/>
          <a:p>
            <a:pPr algn="ctr">
              <a:lnSpc>
                <a:spcPts val="2760"/>
              </a:lnSpc>
            </a:pPr>
            <a:r>
              <a:rPr lang="en-US" sz="2000" spc="196">
                <a:solidFill>
                  <a:srgbClr val="231F20"/>
                </a:solidFill>
                <a:latin typeface="Intro Rust"/>
              </a:rPr>
              <a:t>WHICH TYPE OF HOTEL IS MOST PREFERRED BY THE GUESTS?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3533980" y="2229839"/>
            <a:ext cx="11220040" cy="7256439"/>
          </a:xfrm>
          <a:custGeom>
            <a:avLst/>
            <a:gdLst/>
            <a:ahLst/>
            <a:cxnLst/>
            <a:rect r="r" b="b" t="t" l="l"/>
            <a:pathLst>
              <a:path h="7256439" w="11220040">
                <a:moveTo>
                  <a:pt x="0" y="0"/>
                </a:moveTo>
                <a:lnTo>
                  <a:pt x="11220040" y="0"/>
                </a:lnTo>
                <a:lnTo>
                  <a:pt x="11220040" y="7256439"/>
                </a:lnTo>
                <a:lnTo>
                  <a:pt x="0" y="7256439"/>
                </a:lnTo>
                <a:lnTo>
                  <a:pt x="0" y="0"/>
                </a:lnTo>
                <a:close/>
              </a:path>
            </a:pathLst>
          </a:custGeom>
          <a:blipFill>
            <a:blip r:embed="rId2"/>
            <a:stretch>
              <a:fillRect l="0" t="0" r="0" b="0"/>
            </a:stretch>
          </a:blipFill>
        </p:spPr>
      </p:sp>
      <p:sp>
        <p:nvSpPr>
          <p:cNvPr name="TextBox 3" id="3"/>
          <p:cNvSpPr txBox="true"/>
          <p:nvPr/>
        </p:nvSpPr>
        <p:spPr>
          <a:xfrm rot="0">
            <a:off x="3061309" y="683895"/>
            <a:ext cx="11591376" cy="344805"/>
          </a:xfrm>
          <a:prstGeom prst="rect">
            <a:avLst/>
          </a:prstGeom>
        </p:spPr>
        <p:txBody>
          <a:bodyPr anchor="t" rtlCol="false" tIns="0" lIns="0" bIns="0" rIns="0">
            <a:spAutoFit/>
          </a:bodyPr>
          <a:lstStyle/>
          <a:p>
            <a:pPr algn="ctr">
              <a:lnSpc>
                <a:spcPts val="2760"/>
              </a:lnSpc>
            </a:pPr>
            <a:r>
              <a:rPr lang="en-US" sz="2000" spc="196">
                <a:solidFill>
                  <a:srgbClr val="231F20"/>
                </a:solidFill>
                <a:latin typeface="Intro Rust"/>
              </a:rPr>
              <a:t>What is the percentage of hotel booking cancellations?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2418318" y="3000114"/>
            <a:ext cx="13451363" cy="4916327"/>
          </a:xfrm>
          <a:custGeom>
            <a:avLst/>
            <a:gdLst/>
            <a:ahLst/>
            <a:cxnLst/>
            <a:rect r="r" b="b" t="t" l="l"/>
            <a:pathLst>
              <a:path h="4916327" w="13451363">
                <a:moveTo>
                  <a:pt x="0" y="0"/>
                </a:moveTo>
                <a:lnTo>
                  <a:pt x="13451364" y="0"/>
                </a:lnTo>
                <a:lnTo>
                  <a:pt x="13451364" y="4916327"/>
                </a:lnTo>
                <a:lnTo>
                  <a:pt x="0" y="4916327"/>
                </a:lnTo>
                <a:lnTo>
                  <a:pt x="0" y="0"/>
                </a:lnTo>
                <a:close/>
              </a:path>
            </a:pathLst>
          </a:custGeom>
          <a:blipFill>
            <a:blip r:embed="rId2"/>
            <a:stretch>
              <a:fillRect l="0" t="0" r="0" b="0"/>
            </a:stretch>
          </a:blipFill>
        </p:spPr>
      </p:sp>
      <p:sp>
        <p:nvSpPr>
          <p:cNvPr name="TextBox 3" id="3"/>
          <p:cNvSpPr txBox="true"/>
          <p:nvPr/>
        </p:nvSpPr>
        <p:spPr>
          <a:xfrm rot="0">
            <a:off x="3061309" y="683895"/>
            <a:ext cx="11591376" cy="344805"/>
          </a:xfrm>
          <a:prstGeom prst="rect">
            <a:avLst/>
          </a:prstGeom>
        </p:spPr>
        <p:txBody>
          <a:bodyPr anchor="t" rtlCol="false" tIns="0" lIns="0" bIns="0" rIns="0">
            <a:spAutoFit/>
          </a:bodyPr>
          <a:lstStyle/>
          <a:p>
            <a:pPr algn="ctr">
              <a:lnSpc>
                <a:spcPts val="2760"/>
              </a:lnSpc>
            </a:pPr>
            <a:r>
              <a:rPr lang="en-US" sz="2000" spc="196">
                <a:solidFill>
                  <a:srgbClr val="231F20"/>
                </a:solidFill>
                <a:latin typeface="Intro Rust"/>
              </a:rPr>
              <a:t>*Which type of meal is most preferred by guests?*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2332084" y="2549827"/>
            <a:ext cx="13623833" cy="6287923"/>
          </a:xfrm>
          <a:custGeom>
            <a:avLst/>
            <a:gdLst/>
            <a:ahLst/>
            <a:cxnLst/>
            <a:rect r="r" b="b" t="t" l="l"/>
            <a:pathLst>
              <a:path h="6287923" w="13623833">
                <a:moveTo>
                  <a:pt x="0" y="0"/>
                </a:moveTo>
                <a:lnTo>
                  <a:pt x="13623832" y="0"/>
                </a:lnTo>
                <a:lnTo>
                  <a:pt x="13623832" y="6287923"/>
                </a:lnTo>
                <a:lnTo>
                  <a:pt x="0" y="6287923"/>
                </a:lnTo>
                <a:lnTo>
                  <a:pt x="0" y="0"/>
                </a:lnTo>
                <a:close/>
              </a:path>
            </a:pathLst>
          </a:custGeom>
          <a:blipFill>
            <a:blip r:embed="rId2"/>
            <a:stretch>
              <a:fillRect l="0" t="0" r="0" b="0"/>
            </a:stretch>
          </a:blipFill>
        </p:spPr>
      </p:sp>
      <p:sp>
        <p:nvSpPr>
          <p:cNvPr name="TextBox 3" id="3"/>
          <p:cNvSpPr txBox="true"/>
          <p:nvPr/>
        </p:nvSpPr>
        <p:spPr>
          <a:xfrm rot="0">
            <a:off x="6126361" y="683895"/>
            <a:ext cx="6035278" cy="344805"/>
          </a:xfrm>
          <a:prstGeom prst="rect">
            <a:avLst/>
          </a:prstGeom>
        </p:spPr>
        <p:txBody>
          <a:bodyPr anchor="t" rtlCol="false" tIns="0" lIns="0" bIns="0" rIns="0">
            <a:spAutoFit/>
          </a:bodyPr>
          <a:lstStyle/>
          <a:p>
            <a:pPr algn="ctr">
              <a:lnSpc>
                <a:spcPts val="2760"/>
              </a:lnSpc>
              <a:spcBef>
                <a:spcPct val="0"/>
              </a:spcBef>
            </a:pPr>
            <a:r>
              <a:rPr lang="en-US" sz="2000" spc="196">
                <a:solidFill>
                  <a:srgbClr val="000000"/>
                </a:solidFill>
                <a:latin typeface="Intro Rust"/>
              </a:rPr>
              <a:t>Which year has the most bookings?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2830553" y="2951558"/>
            <a:ext cx="12626893" cy="5124210"/>
          </a:xfrm>
          <a:custGeom>
            <a:avLst/>
            <a:gdLst/>
            <a:ahLst/>
            <a:cxnLst/>
            <a:rect r="r" b="b" t="t" l="l"/>
            <a:pathLst>
              <a:path h="5124210" w="12626893">
                <a:moveTo>
                  <a:pt x="0" y="0"/>
                </a:moveTo>
                <a:lnTo>
                  <a:pt x="12626894" y="0"/>
                </a:lnTo>
                <a:lnTo>
                  <a:pt x="12626894" y="5124211"/>
                </a:lnTo>
                <a:lnTo>
                  <a:pt x="0" y="5124211"/>
                </a:lnTo>
                <a:lnTo>
                  <a:pt x="0" y="0"/>
                </a:lnTo>
                <a:close/>
              </a:path>
            </a:pathLst>
          </a:custGeom>
          <a:blipFill>
            <a:blip r:embed="rId2"/>
            <a:stretch>
              <a:fillRect l="0" t="0" r="0" b="0"/>
            </a:stretch>
          </a:blipFill>
        </p:spPr>
      </p:sp>
      <p:sp>
        <p:nvSpPr>
          <p:cNvPr name="TextBox 3" id="3"/>
          <p:cNvSpPr txBox="true"/>
          <p:nvPr/>
        </p:nvSpPr>
        <p:spPr>
          <a:xfrm rot="0">
            <a:off x="4382839" y="683895"/>
            <a:ext cx="9522321" cy="344805"/>
          </a:xfrm>
          <a:prstGeom prst="rect">
            <a:avLst/>
          </a:prstGeom>
        </p:spPr>
        <p:txBody>
          <a:bodyPr anchor="t" rtlCol="false" tIns="0" lIns="0" bIns="0" rIns="0">
            <a:spAutoFit/>
          </a:bodyPr>
          <a:lstStyle/>
          <a:p>
            <a:pPr algn="ctr">
              <a:lnSpc>
                <a:spcPts val="2760"/>
              </a:lnSpc>
              <a:spcBef>
                <a:spcPct val="0"/>
              </a:spcBef>
            </a:pPr>
            <a:r>
              <a:rPr lang="en-US" sz="2000" spc="196">
                <a:solidFill>
                  <a:srgbClr val="000000"/>
                </a:solidFill>
                <a:latin typeface="Intro Rust"/>
              </a:rPr>
              <a:t>Which month has the most bookings in each hotel type?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2814404" y="3421813"/>
            <a:ext cx="12659191" cy="4178591"/>
          </a:xfrm>
          <a:custGeom>
            <a:avLst/>
            <a:gdLst/>
            <a:ahLst/>
            <a:cxnLst/>
            <a:rect r="r" b="b" t="t" l="l"/>
            <a:pathLst>
              <a:path h="4178591" w="12659191">
                <a:moveTo>
                  <a:pt x="0" y="0"/>
                </a:moveTo>
                <a:lnTo>
                  <a:pt x="12659192" y="0"/>
                </a:lnTo>
                <a:lnTo>
                  <a:pt x="12659192" y="4178591"/>
                </a:lnTo>
                <a:lnTo>
                  <a:pt x="0" y="4178591"/>
                </a:lnTo>
                <a:lnTo>
                  <a:pt x="0" y="0"/>
                </a:lnTo>
                <a:close/>
              </a:path>
            </a:pathLst>
          </a:custGeom>
          <a:blipFill>
            <a:blip r:embed="rId2"/>
            <a:stretch>
              <a:fillRect l="0" t="0" r="0" b="0"/>
            </a:stretch>
          </a:blipFill>
        </p:spPr>
      </p:sp>
      <p:sp>
        <p:nvSpPr>
          <p:cNvPr name="TextBox 3" id="3"/>
          <p:cNvSpPr txBox="true"/>
          <p:nvPr/>
        </p:nvSpPr>
        <p:spPr>
          <a:xfrm rot="0">
            <a:off x="5777433" y="683895"/>
            <a:ext cx="6733133" cy="344805"/>
          </a:xfrm>
          <a:prstGeom prst="rect">
            <a:avLst/>
          </a:prstGeom>
        </p:spPr>
        <p:txBody>
          <a:bodyPr anchor="t" rtlCol="false" tIns="0" lIns="0" bIns="0" rIns="0">
            <a:spAutoFit/>
          </a:bodyPr>
          <a:lstStyle/>
          <a:p>
            <a:pPr algn="ctr">
              <a:lnSpc>
                <a:spcPts val="2760"/>
              </a:lnSpc>
              <a:spcBef>
                <a:spcPct val="0"/>
              </a:spcBef>
            </a:pPr>
            <a:r>
              <a:rPr lang="en-US" sz="2000" spc="196">
                <a:solidFill>
                  <a:srgbClr val="000000"/>
                </a:solidFill>
                <a:latin typeface="Intro Rust"/>
              </a:rPr>
              <a:t>From which country most guests come?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DAF1bYvUuSc</dc:identifier>
  <dcterms:modified xsi:type="dcterms:W3CDTF">2011-08-01T06:04:30Z</dcterms:modified>
  <cp:revision>1</cp:revision>
  <dc:title>Sales Insights – Hotel Booking</dc:title>
</cp:coreProperties>
</file>