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51"/>
  </p:notesMasterIdLst>
  <p:handoutMasterIdLst>
    <p:handoutMasterId r:id="rId52"/>
  </p:handoutMasterIdLst>
  <p:sldIdLst>
    <p:sldId id="340" r:id="rId5"/>
    <p:sldId id="335" r:id="rId6"/>
    <p:sldId id="331" r:id="rId7"/>
    <p:sldId id="332" r:id="rId8"/>
    <p:sldId id="262" r:id="rId9"/>
    <p:sldId id="263" r:id="rId10"/>
    <p:sldId id="299" r:id="rId11"/>
    <p:sldId id="333" r:id="rId12"/>
    <p:sldId id="264" r:id="rId13"/>
    <p:sldId id="266" r:id="rId14"/>
    <p:sldId id="265" r:id="rId15"/>
    <p:sldId id="276" r:id="rId16"/>
    <p:sldId id="303" r:id="rId17"/>
    <p:sldId id="293" r:id="rId18"/>
    <p:sldId id="334" r:id="rId19"/>
    <p:sldId id="339" r:id="rId20"/>
    <p:sldId id="269" r:id="rId21"/>
    <p:sldId id="304" r:id="rId22"/>
    <p:sldId id="305" r:id="rId23"/>
    <p:sldId id="306" r:id="rId24"/>
    <p:sldId id="307" r:id="rId25"/>
    <p:sldId id="308" r:id="rId26"/>
    <p:sldId id="341" r:id="rId27"/>
    <p:sldId id="270" r:id="rId28"/>
    <p:sldId id="309" r:id="rId29"/>
    <p:sldId id="310" r:id="rId30"/>
    <p:sldId id="311" r:id="rId31"/>
    <p:sldId id="312" r:id="rId32"/>
    <p:sldId id="314" r:id="rId33"/>
    <p:sldId id="313" r:id="rId34"/>
    <p:sldId id="315" r:id="rId35"/>
    <p:sldId id="316" r:id="rId36"/>
    <p:sldId id="317" r:id="rId37"/>
    <p:sldId id="342" r:id="rId38"/>
    <p:sldId id="296" r:id="rId39"/>
    <p:sldId id="318" r:id="rId40"/>
    <p:sldId id="319" r:id="rId41"/>
    <p:sldId id="343" r:id="rId42"/>
    <p:sldId id="322" r:id="rId43"/>
    <p:sldId id="323" r:id="rId44"/>
    <p:sldId id="324" r:id="rId45"/>
    <p:sldId id="344" r:id="rId46"/>
    <p:sldId id="289" r:id="rId47"/>
    <p:sldId id="320" r:id="rId48"/>
    <p:sldId id="274" r:id="rId49"/>
    <p:sldId id="275" r:id="rId5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B49CB"/>
    <a:srgbClr val="1C7DDB"/>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p:restoredTop sz="85095"/>
  </p:normalViewPr>
  <p:slideViewPr>
    <p:cSldViewPr snapToGrid="0" snapToObjects="1">
      <p:cViewPr varScale="1">
        <p:scale>
          <a:sx n="97" d="100"/>
          <a:sy n="97" d="100"/>
        </p:scale>
        <p:origin x="232" y="4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A03B2-1E42-F445-8E4F-9C21E3918362}"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9AA4EE8C-B518-6346-A2E1-778D823A5510}">
      <dgm:prSet phldrT="[Text]"/>
      <dgm:spPr/>
      <dgm:t>
        <a:bodyPr/>
        <a:lstStyle/>
        <a:p>
          <a:r>
            <a:rPr lang="en-US" dirty="0">
              <a:solidFill>
                <a:srgbClr val="FFFFFF"/>
              </a:solidFill>
              <a:latin typeface="Carlito"/>
              <a:cs typeface="Carlito"/>
            </a:rPr>
            <a:t>JSON </a:t>
          </a:r>
          <a:r>
            <a:rPr lang="en-US" spc="-5" dirty="0">
              <a:solidFill>
                <a:srgbClr val="FFFFFF"/>
              </a:solidFill>
              <a:latin typeface="Carlito"/>
              <a:cs typeface="Carlito"/>
            </a:rPr>
            <a:t>file </a:t>
          </a:r>
          <a:r>
            <a:rPr lang="en-US" dirty="0">
              <a:solidFill>
                <a:srgbClr val="FFFFFF"/>
              </a:solidFill>
              <a:latin typeface="Carlito"/>
              <a:cs typeface="Carlito"/>
            </a:rPr>
            <a:t>+  </a:t>
          </a:r>
          <a:r>
            <a:rPr lang="en-US" spc="-10" dirty="0">
              <a:solidFill>
                <a:srgbClr val="FFFFFF"/>
              </a:solidFill>
              <a:latin typeface="Carlito"/>
              <a:cs typeface="Carlito"/>
            </a:rPr>
            <a:t>Lists(Launch</a:t>
          </a:r>
          <a:r>
            <a:rPr lang="en-US" spc="-125" dirty="0">
              <a:solidFill>
                <a:srgbClr val="FFFFFF"/>
              </a:solidFill>
              <a:latin typeface="Carlito"/>
              <a:cs typeface="Carlito"/>
            </a:rPr>
            <a:t> </a:t>
          </a:r>
          <a:r>
            <a:rPr lang="en-US" spc="-10" dirty="0">
              <a:solidFill>
                <a:srgbClr val="FFFFFF"/>
              </a:solidFill>
              <a:latin typeface="Carlito"/>
              <a:cs typeface="Carlito"/>
            </a:rPr>
            <a:t>Site,  </a:t>
          </a:r>
          <a:r>
            <a:rPr lang="en-US" spc="-5" dirty="0">
              <a:solidFill>
                <a:srgbClr val="FFFFFF"/>
              </a:solidFill>
              <a:latin typeface="Carlito"/>
              <a:cs typeface="Carlito"/>
            </a:rPr>
            <a:t>Booster </a:t>
          </a:r>
          <a:r>
            <a:rPr lang="en-US" spc="-25" dirty="0">
              <a:solidFill>
                <a:srgbClr val="FFFFFF"/>
              </a:solidFill>
              <a:latin typeface="Carlito"/>
              <a:cs typeface="Carlito"/>
            </a:rPr>
            <a:t>Version,  </a:t>
          </a:r>
          <a:r>
            <a:rPr lang="en-US" spc="-20" dirty="0">
              <a:solidFill>
                <a:srgbClr val="FFFFFF"/>
              </a:solidFill>
              <a:latin typeface="Carlito"/>
              <a:cs typeface="Carlito"/>
            </a:rPr>
            <a:t>Payload</a:t>
          </a:r>
          <a:r>
            <a:rPr lang="en-US" spc="-75" dirty="0">
              <a:solidFill>
                <a:srgbClr val="FFFFFF"/>
              </a:solidFill>
              <a:latin typeface="Carlito"/>
              <a:cs typeface="Carlito"/>
            </a:rPr>
            <a:t> </a:t>
          </a:r>
          <a:r>
            <a:rPr lang="en-US" spc="-15" dirty="0">
              <a:solidFill>
                <a:srgbClr val="FFFFFF"/>
              </a:solidFill>
              <a:latin typeface="Carlito"/>
              <a:cs typeface="Carlito"/>
            </a:rPr>
            <a:t>Data)</a:t>
          </a:r>
          <a:endParaRPr lang="en-US" dirty="0"/>
        </a:p>
      </dgm:t>
    </dgm:pt>
    <dgm:pt modelId="{79AAEF77-D2C4-A146-8F72-91DAF4925CAC}" type="parTrans" cxnId="{F7A77072-C79F-C04B-AED1-AA1AB26ECBAE}">
      <dgm:prSet/>
      <dgm:spPr/>
      <dgm:t>
        <a:bodyPr/>
        <a:lstStyle/>
        <a:p>
          <a:endParaRPr lang="en-US"/>
        </a:p>
      </dgm:t>
    </dgm:pt>
    <dgm:pt modelId="{831BBF71-8634-C941-BA02-2092BC559C20}" type="sibTrans" cxnId="{F7A77072-C79F-C04B-AED1-AA1AB26ECBAE}">
      <dgm:prSet/>
      <dgm:spPr/>
      <dgm:t>
        <a:bodyPr/>
        <a:lstStyle/>
        <a:p>
          <a:endParaRPr lang="en-US"/>
        </a:p>
      </dgm:t>
    </dgm:pt>
    <dgm:pt modelId="{A87C04DE-DDCF-6D45-BFBA-98301DA1E4E6}">
      <dgm:prSet phldrT="[Text]"/>
      <dgm:spPr>
        <a:solidFill>
          <a:schemeClr val="accent1"/>
        </a:solidFill>
      </dgm:spPr>
      <dgm:t>
        <a:bodyPr/>
        <a:lstStyle/>
        <a:p>
          <a:r>
            <a:rPr lang="en-US" spc="-10" dirty="0">
              <a:solidFill>
                <a:srgbClr val="FFFFFF"/>
              </a:solidFill>
              <a:latin typeface="Carlito"/>
              <a:cs typeface="Carlito"/>
            </a:rPr>
            <a:t>Json_normalize</a:t>
          </a:r>
          <a:r>
            <a:rPr lang="en-US" spc="-170" dirty="0">
              <a:solidFill>
                <a:srgbClr val="FFFFFF"/>
              </a:solidFill>
              <a:latin typeface="Carlito"/>
              <a:cs typeface="Carlito"/>
            </a:rPr>
            <a:t> </a:t>
          </a:r>
          <a:r>
            <a:rPr lang="en-US" spc="-25" dirty="0">
              <a:solidFill>
                <a:srgbClr val="FFFFFF"/>
              </a:solidFill>
              <a:latin typeface="Carlito"/>
              <a:cs typeface="Carlito"/>
            </a:rPr>
            <a:t>to  </a:t>
          </a:r>
          <a:r>
            <a:rPr lang="en-US" spc="-20" dirty="0">
              <a:solidFill>
                <a:srgbClr val="FFFFFF"/>
              </a:solidFill>
              <a:latin typeface="Carlito"/>
              <a:cs typeface="Carlito"/>
            </a:rPr>
            <a:t>DataFrame data  from</a:t>
          </a:r>
          <a:r>
            <a:rPr lang="en-US" spc="-45" dirty="0">
              <a:solidFill>
                <a:srgbClr val="FFFFFF"/>
              </a:solidFill>
              <a:latin typeface="Carlito"/>
              <a:cs typeface="Carlito"/>
            </a:rPr>
            <a:t> </a:t>
          </a:r>
          <a:r>
            <a:rPr lang="en-US" dirty="0">
              <a:solidFill>
                <a:srgbClr val="FFFFFF"/>
              </a:solidFill>
              <a:latin typeface="Carlito"/>
              <a:cs typeface="Carlito"/>
            </a:rPr>
            <a:t>JSON</a:t>
          </a:r>
          <a:endParaRPr lang="en-US" dirty="0"/>
        </a:p>
      </dgm:t>
    </dgm:pt>
    <dgm:pt modelId="{87062689-9949-4F4B-94C1-2E4F2F036782}" type="parTrans" cxnId="{75820C86-475A-0545-A046-42ACE0CA344D}">
      <dgm:prSet/>
      <dgm:spPr/>
      <dgm:t>
        <a:bodyPr/>
        <a:lstStyle/>
        <a:p>
          <a:endParaRPr lang="en-US"/>
        </a:p>
      </dgm:t>
    </dgm:pt>
    <dgm:pt modelId="{2C6011BE-E346-0745-B032-B447479E8482}" type="sibTrans" cxnId="{75820C86-475A-0545-A046-42ACE0CA344D}">
      <dgm:prSet/>
      <dgm:spPr/>
      <dgm:t>
        <a:bodyPr/>
        <a:lstStyle/>
        <a:p>
          <a:endParaRPr lang="en-US"/>
        </a:p>
      </dgm:t>
    </dgm:pt>
    <dgm:pt modelId="{4E1DCE27-3E8A-CE4E-96A0-BE73CCC6D9E1}">
      <dgm:prSet phldrT="[Text]"/>
      <dgm:spPr/>
      <dgm:t>
        <a:bodyPr/>
        <a:lstStyle/>
        <a:p>
          <a:r>
            <a:rPr lang="en-US" spc="-5" dirty="0">
              <a:solidFill>
                <a:srgbClr val="FFFFFF"/>
              </a:solidFill>
              <a:latin typeface="Carlito"/>
              <a:cs typeface="Carlito"/>
            </a:rPr>
            <a:t>Filter </a:t>
          </a:r>
          <a:r>
            <a:rPr lang="en-US" spc="-10" dirty="0">
              <a:solidFill>
                <a:srgbClr val="FFFFFF"/>
              </a:solidFill>
              <a:latin typeface="Carlito"/>
              <a:cs typeface="Carlito"/>
            </a:rPr>
            <a:t>data to</a:t>
          </a:r>
          <a:r>
            <a:rPr lang="en-US" spc="-204" dirty="0">
              <a:solidFill>
                <a:srgbClr val="FFFFFF"/>
              </a:solidFill>
              <a:latin typeface="Carlito"/>
              <a:cs typeface="Carlito"/>
            </a:rPr>
            <a:t> </a:t>
          </a:r>
          <a:r>
            <a:rPr lang="en-US" spc="-5" dirty="0">
              <a:solidFill>
                <a:srgbClr val="FFFFFF"/>
              </a:solidFill>
              <a:latin typeface="Carlito"/>
              <a:cs typeface="Carlito"/>
            </a:rPr>
            <a:t>only  </a:t>
          </a:r>
          <a:r>
            <a:rPr lang="en-US" dirty="0">
              <a:solidFill>
                <a:srgbClr val="FFFFFF"/>
              </a:solidFill>
              <a:latin typeface="Carlito"/>
              <a:cs typeface="Carlito"/>
            </a:rPr>
            <a:t>include </a:t>
          </a:r>
          <a:r>
            <a:rPr lang="en-US" spc="-20" dirty="0">
              <a:solidFill>
                <a:srgbClr val="FFFFFF"/>
              </a:solidFill>
              <a:latin typeface="Carlito"/>
              <a:cs typeface="Carlito"/>
            </a:rPr>
            <a:t>Falcon </a:t>
          </a:r>
          <a:r>
            <a:rPr lang="en-US" dirty="0">
              <a:solidFill>
                <a:srgbClr val="FFFFFF"/>
              </a:solidFill>
              <a:latin typeface="Carlito"/>
              <a:cs typeface="Carlito"/>
            </a:rPr>
            <a:t>9  launches</a:t>
          </a:r>
          <a:endParaRPr lang="en-US" dirty="0"/>
        </a:p>
      </dgm:t>
    </dgm:pt>
    <dgm:pt modelId="{1EA53E43-81A7-7D4A-9F84-4CD9F20FACBC}" type="parTrans" cxnId="{CDB9B162-538B-4842-A6D8-1A111719B5F0}">
      <dgm:prSet/>
      <dgm:spPr/>
      <dgm:t>
        <a:bodyPr/>
        <a:lstStyle/>
        <a:p>
          <a:endParaRPr lang="en-US"/>
        </a:p>
      </dgm:t>
    </dgm:pt>
    <dgm:pt modelId="{48171D6A-1379-9944-9EAC-76413D595E01}" type="sibTrans" cxnId="{CDB9B162-538B-4842-A6D8-1A111719B5F0}">
      <dgm:prSet/>
      <dgm:spPr/>
      <dgm:t>
        <a:bodyPr/>
        <a:lstStyle/>
        <a:p>
          <a:endParaRPr lang="en-US"/>
        </a:p>
      </dgm:t>
    </dgm:pt>
    <dgm:pt modelId="{54E29AF6-BB0F-DD4F-A6BA-ACAA9C0BA67E}">
      <dgm:prSet/>
      <dgm:spPr/>
      <dgm:t>
        <a:bodyPr/>
        <a:lstStyle/>
        <a:p>
          <a:r>
            <a:rPr lang="en-US" spc="-5" dirty="0">
              <a:solidFill>
                <a:srgbClr val="FFFFFF"/>
              </a:solidFill>
              <a:latin typeface="Carlito"/>
              <a:cs typeface="Carlito"/>
            </a:rPr>
            <a:t>Cast </a:t>
          </a:r>
          <a:r>
            <a:rPr lang="en-US" dirty="0">
              <a:solidFill>
                <a:srgbClr val="FFFFFF"/>
              </a:solidFill>
              <a:latin typeface="Carlito"/>
              <a:cs typeface="Carlito"/>
            </a:rPr>
            <a:t>dictionary</a:t>
          </a:r>
          <a:r>
            <a:rPr lang="en-US" spc="-250" dirty="0">
              <a:solidFill>
                <a:srgbClr val="FFFFFF"/>
              </a:solidFill>
              <a:latin typeface="Carlito"/>
              <a:cs typeface="Carlito"/>
            </a:rPr>
            <a:t> </a:t>
          </a:r>
          <a:r>
            <a:rPr lang="en-US" spc="-15" dirty="0">
              <a:solidFill>
                <a:srgbClr val="FFFFFF"/>
              </a:solidFill>
              <a:latin typeface="Carlito"/>
              <a:cs typeface="Carlito"/>
            </a:rPr>
            <a:t>to </a:t>
          </a:r>
          <a:r>
            <a:rPr lang="en-US" dirty="0">
              <a:solidFill>
                <a:srgbClr val="FFFFFF"/>
              </a:solidFill>
              <a:latin typeface="Carlito"/>
              <a:cs typeface="Carlito"/>
            </a:rPr>
            <a:t>a  </a:t>
          </a:r>
          <a:r>
            <a:rPr lang="en-US" spc="-20" dirty="0">
              <a:solidFill>
                <a:srgbClr val="FFFFFF"/>
              </a:solidFill>
              <a:latin typeface="Carlito"/>
              <a:cs typeface="Carlito"/>
            </a:rPr>
            <a:t>Data Frame</a:t>
          </a:r>
          <a:endParaRPr lang="en-US" dirty="0"/>
        </a:p>
      </dgm:t>
    </dgm:pt>
    <dgm:pt modelId="{CC249047-4B38-B140-8E58-574D5BFEACEB}" type="parTrans" cxnId="{9D94E6D0-5072-4E47-88E8-DD56190FABFD}">
      <dgm:prSet/>
      <dgm:spPr/>
      <dgm:t>
        <a:bodyPr/>
        <a:lstStyle/>
        <a:p>
          <a:endParaRPr lang="en-US"/>
        </a:p>
      </dgm:t>
    </dgm:pt>
    <dgm:pt modelId="{FA299AF0-95B8-C547-B695-A12055E99541}" type="sibTrans" cxnId="{9D94E6D0-5072-4E47-88E8-DD56190FABFD}">
      <dgm:prSet/>
      <dgm:spPr/>
      <dgm:t>
        <a:bodyPr/>
        <a:lstStyle/>
        <a:p>
          <a:endParaRPr lang="en-US"/>
        </a:p>
      </dgm:t>
    </dgm:pt>
    <dgm:pt modelId="{8188CAF2-2623-3E4C-B985-B94B00537D10}">
      <dgm:prSet/>
      <dgm:spPr/>
      <dgm:t>
        <a:bodyPr/>
        <a:lstStyle/>
        <a:p>
          <a:r>
            <a:rPr lang="en-US" spc="-20" dirty="0">
              <a:solidFill>
                <a:srgbClr val="FFFFFF"/>
              </a:solidFill>
              <a:latin typeface="Carlito"/>
              <a:cs typeface="Carlito"/>
            </a:rPr>
            <a:t>Replace </a:t>
          </a:r>
          <a:r>
            <a:rPr lang="en-US" spc="-5" dirty="0">
              <a:solidFill>
                <a:srgbClr val="FFFFFF"/>
              </a:solidFill>
              <a:latin typeface="Carlito"/>
              <a:cs typeface="Carlito"/>
            </a:rPr>
            <a:t>missing  </a:t>
          </a:r>
          <a:r>
            <a:rPr lang="en-US" spc="-20" dirty="0">
              <a:solidFill>
                <a:srgbClr val="FFFFFF"/>
              </a:solidFill>
              <a:latin typeface="Carlito"/>
              <a:cs typeface="Carlito"/>
            </a:rPr>
            <a:t>PayloadMass</a:t>
          </a:r>
          <a:r>
            <a:rPr lang="en-US" spc="-160" dirty="0">
              <a:solidFill>
                <a:srgbClr val="FFFFFF"/>
              </a:solidFill>
              <a:latin typeface="Carlito"/>
              <a:cs typeface="Carlito"/>
            </a:rPr>
            <a:t> </a:t>
          </a:r>
          <a:r>
            <a:rPr lang="en-US" spc="-5" dirty="0">
              <a:solidFill>
                <a:srgbClr val="FFFFFF"/>
              </a:solidFill>
              <a:latin typeface="Carlito"/>
              <a:cs typeface="Carlito"/>
            </a:rPr>
            <a:t>values  with</a:t>
          </a:r>
          <a:r>
            <a:rPr lang="en-US" spc="-35" dirty="0">
              <a:solidFill>
                <a:srgbClr val="FFFFFF"/>
              </a:solidFill>
              <a:latin typeface="Carlito"/>
              <a:cs typeface="Carlito"/>
            </a:rPr>
            <a:t> </a:t>
          </a:r>
          <a:r>
            <a:rPr lang="en-US" dirty="0">
              <a:solidFill>
                <a:srgbClr val="FFFFFF"/>
              </a:solidFill>
              <a:latin typeface="Carlito"/>
              <a:cs typeface="Carlito"/>
            </a:rPr>
            <a:t>mean</a:t>
          </a:r>
          <a:endParaRPr lang="en-US" dirty="0"/>
        </a:p>
      </dgm:t>
    </dgm:pt>
    <dgm:pt modelId="{A5AD50CE-0509-A44D-A71F-C4A01297EE9E}" type="parTrans" cxnId="{BD1CC293-7108-F149-86ED-56C9FF81BBA9}">
      <dgm:prSet/>
      <dgm:spPr/>
      <dgm:t>
        <a:bodyPr/>
        <a:lstStyle/>
        <a:p>
          <a:endParaRPr lang="en-US"/>
        </a:p>
      </dgm:t>
    </dgm:pt>
    <dgm:pt modelId="{4AB52FBF-F738-0C4D-A9BA-87CE36534A83}" type="sibTrans" cxnId="{BD1CC293-7108-F149-86ED-56C9FF81BBA9}">
      <dgm:prSet/>
      <dgm:spPr/>
      <dgm:t>
        <a:bodyPr/>
        <a:lstStyle/>
        <a:p>
          <a:endParaRPr lang="en-US"/>
        </a:p>
      </dgm:t>
    </dgm:pt>
    <dgm:pt modelId="{D776A9FA-58EB-AB4A-B8FD-38037BDAB5F2}">
      <dgm:prSet phldrT="[Text]" custT="1"/>
      <dgm:spPr/>
      <dgm:t>
        <a:bodyPr/>
        <a:lstStyle/>
        <a:p>
          <a:r>
            <a:rPr lang="en-US" sz="1600" spc="-5" dirty="0">
              <a:solidFill>
                <a:srgbClr val="FFFFFF"/>
              </a:solidFill>
              <a:latin typeface="Carlito"/>
              <a:cs typeface="Carlito"/>
            </a:rPr>
            <a:t>Request </a:t>
          </a:r>
          <a:r>
            <a:rPr lang="en-US" sz="1600" spc="-10" dirty="0">
              <a:solidFill>
                <a:srgbClr val="FFFFFF"/>
              </a:solidFill>
              <a:latin typeface="Carlito"/>
              <a:cs typeface="Carlito"/>
            </a:rPr>
            <a:t>(Space</a:t>
          </a:r>
          <a:r>
            <a:rPr lang="en-US" sz="1600" spc="-240" dirty="0">
              <a:solidFill>
                <a:srgbClr val="FFFFFF"/>
              </a:solidFill>
              <a:latin typeface="Carlito"/>
              <a:cs typeface="Carlito"/>
            </a:rPr>
            <a:t> </a:t>
          </a:r>
          <a:r>
            <a:rPr lang="en-US" sz="1600" dirty="0">
              <a:solidFill>
                <a:srgbClr val="FFFFFF"/>
              </a:solidFill>
              <a:latin typeface="Carlito"/>
              <a:cs typeface="Carlito"/>
            </a:rPr>
            <a:t>X  APIs)</a:t>
          </a:r>
          <a:endParaRPr lang="en-US" sz="1600" dirty="0"/>
        </a:p>
      </dgm:t>
    </dgm:pt>
    <dgm:pt modelId="{78BE378E-CFA2-514C-A4F3-0418DFB3DFFE}" type="sibTrans" cxnId="{EDF6378B-5B08-234F-AEB9-53CCFD3C6186}">
      <dgm:prSet/>
      <dgm:spPr/>
      <dgm:t>
        <a:bodyPr/>
        <a:lstStyle/>
        <a:p>
          <a:endParaRPr lang="en-US"/>
        </a:p>
      </dgm:t>
    </dgm:pt>
    <dgm:pt modelId="{94B5AC7C-9717-3240-AAE1-FBBC7CF753FD}" type="parTrans" cxnId="{EDF6378B-5B08-234F-AEB9-53CCFD3C6186}">
      <dgm:prSet/>
      <dgm:spPr/>
      <dgm:t>
        <a:bodyPr/>
        <a:lstStyle/>
        <a:p>
          <a:endParaRPr lang="en-US"/>
        </a:p>
      </dgm:t>
    </dgm:pt>
    <dgm:pt modelId="{FFAD604A-D176-9F41-A0C7-7216D0F2D9E1}">
      <dgm:prSet phldrT="[Text]"/>
      <dgm:spPr/>
      <dgm:t>
        <a:bodyPr/>
        <a:lstStyle/>
        <a:p>
          <a:r>
            <a:rPr lang="en-US" dirty="0">
              <a:solidFill>
                <a:srgbClr val="FFFFFF"/>
              </a:solidFill>
              <a:latin typeface="Carlito"/>
              <a:cs typeface="Carlito"/>
            </a:rPr>
            <a:t>Dictionary</a:t>
          </a:r>
          <a:r>
            <a:rPr lang="en-US" spc="-95" dirty="0">
              <a:solidFill>
                <a:srgbClr val="FFFFFF"/>
              </a:solidFill>
              <a:latin typeface="Carlito"/>
              <a:cs typeface="Carlito"/>
            </a:rPr>
            <a:t> </a:t>
          </a:r>
          <a:r>
            <a:rPr lang="en-US" spc="-25" dirty="0">
              <a:solidFill>
                <a:srgbClr val="FFFFFF"/>
              </a:solidFill>
              <a:latin typeface="Carlito"/>
              <a:cs typeface="Carlito"/>
            </a:rPr>
            <a:t>relevant  </a:t>
          </a:r>
          <a:r>
            <a:rPr lang="en-US" spc="-20" dirty="0">
              <a:solidFill>
                <a:srgbClr val="FFFFFF"/>
              </a:solidFill>
              <a:latin typeface="Carlito"/>
              <a:cs typeface="Carlito"/>
            </a:rPr>
            <a:t>data</a:t>
          </a:r>
          <a:endParaRPr lang="en-US" dirty="0"/>
        </a:p>
      </dgm:t>
    </dgm:pt>
    <dgm:pt modelId="{15956AF3-4B08-E04A-B51B-9B58CFC8D311}" type="sibTrans" cxnId="{4E9D4681-FE22-3547-BDE4-E4FC471477DE}">
      <dgm:prSet/>
      <dgm:spPr/>
      <dgm:t>
        <a:bodyPr/>
        <a:lstStyle/>
        <a:p>
          <a:endParaRPr lang="en-US"/>
        </a:p>
      </dgm:t>
    </dgm:pt>
    <dgm:pt modelId="{FED8D4A7-A9C7-694C-8485-72AF56661C5B}" type="parTrans" cxnId="{4E9D4681-FE22-3547-BDE4-E4FC471477DE}">
      <dgm:prSet/>
      <dgm:spPr/>
      <dgm:t>
        <a:bodyPr/>
        <a:lstStyle/>
        <a:p>
          <a:endParaRPr lang="en-US"/>
        </a:p>
      </dgm:t>
    </dgm:pt>
    <dgm:pt modelId="{254F5F05-4292-CB4F-943C-D9D1FCC13FB6}" type="pres">
      <dgm:prSet presAssocID="{303A03B2-1E42-F445-8E4F-9C21E3918362}" presName="diagram" presStyleCnt="0">
        <dgm:presLayoutVars>
          <dgm:dir/>
          <dgm:resizeHandles val="exact"/>
        </dgm:presLayoutVars>
      </dgm:prSet>
      <dgm:spPr/>
    </dgm:pt>
    <dgm:pt modelId="{48F23CDC-64A1-AA45-89F7-532E1FD3A0BE}" type="pres">
      <dgm:prSet presAssocID="{D776A9FA-58EB-AB4A-B8FD-38037BDAB5F2}" presName="node" presStyleLbl="node1" presStyleIdx="0" presStyleCnt="7">
        <dgm:presLayoutVars>
          <dgm:bulletEnabled val="1"/>
        </dgm:presLayoutVars>
      </dgm:prSet>
      <dgm:spPr/>
    </dgm:pt>
    <dgm:pt modelId="{134F0FE5-0B68-C848-85AC-73278807B584}" type="pres">
      <dgm:prSet presAssocID="{78BE378E-CFA2-514C-A4F3-0418DFB3DFFE}" presName="sibTrans" presStyleLbl="sibTrans2D1" presStyleIdx="0" presStyleCnt="6"/>
      <dgm:spPr/>
    </dgm:pt>
    <dgm:pt modelId="{3552DD18-7F40-6048-9F6F-C3C7D6318574}" type="pres">
      <dgm:prSet presAssocID="{78BE378E-CFA2-514C-A4F3-0418DFB3DFFE}" presName="connectorText" presStyleLbl="sibTrans2D1" presStyleIdx="0" presStyleCnt="6"/>
      <dgm:spPr/>
    </dgm:pt>
    <dgm:pt modelId="{6ABBD332-CBAE-AF4C-ABBA-6A7C310486EC}" type="pres">
      <dgm:prSet presAssocID="{9AA4EE8C-B518-6346-A2E1-778D823A5510}" presName="node" presStyleLbl="node1" presStyleIdx="1" presStyleCnt="7">
        <dgm:presLayoutVars>
          <dgm:bulletEnabled val="1"/>
        </dgm:presLayoutVars>
      </dgm:prSet>
      <dgm:spPr/>
    </dgm:pt>
    <dgm:pt modelId="{4D504F6B-0C09-1B44-9E0E-134898A4B6D0}" type="pres">
      <dgm:prSet presAssocID="{831BBF71-8634-C941-BA02-2092BC559C20}" presName="sibTrans" presStyleLbl="sibTrans2D1" presStyleIdx="1" presStyleCnt="6"/>
      <dgm:spPr/>
    </dgm:pt>
    <dgm:pt modelId="{4607403C-404C-2B4E-B692-9DF80620AF8D}" type="pres">
      <dgm:prSet presAssocID="{831BBF71-8634-C941-BA02-2092BC559C20}" presName="connectorText" presStyleLbl="sibTrans2D1" presStyleIdx="1" presStyleCnt="6"/>
      <dgm:spPr/>
    </dgm:pt>
    <dgm:pt modelId="{7527973C-9CF1-914A-98E2-AEA8DD91AD9A}" type="pres">
      <dgm:prSet presAssocID="{A87C04DE-DDCF-6D45-BFBA-98301DA1E4E6}" presName="node" presStyleLbl="node1" presStyleIdx="2" presStyleCnt="7">
        <dgm:presLayoutVars>
          <dgm:bulletEnabled val="1"/>
        </dgm:presLayoutVars>
      </dgm:prSet>
      <dgm:spPr/>
    </dgm:pt>
    <dgm:pt modelId="{74638500-281C-EF41-A910-7011D97EE945}" type="pres">
      <dgm:prSet presAssocID="{2C6011BE-E346-0745-B032-B447479E8482}" presName="sibTrans" presStyleLbl="sibTrans2D1" presStyleIdx="2" presStyleCnt="6"/>
      <dgm:spPr/>
    </dgm:pt>
    <dgm:pt modelId="{0F98FCC0-E357-3648-B53B-E47A65647019}" type="pres">
      <dgm:prSet presAssocID="{2C6011BE-E346-0745-B032-B447479E8482}" presName="connectorText" presStyleLbl="sibTrans2D1" presStyleIdx="2" presStyleCnt="6"/>
      <dgm:spPr/>
    </dgm:pt>
    <dgm:pt modelId="{1F03708A-A582-484B-8B2C-0BF36F6D7BF4}" type="pres">
      <dgm:prSet presAssocID="{FFAD604A-D176-9F41-A0C7-7216D0F2D9E1}" presName="node" presStyleLbl="node1" presStyleIdx="3" presStyleCnt="7">
        <dgm:presLayoutVars>
          <dgm:bulletEnabled val="1"/>
        </dgm:presLayoutVars>
      </dgm:prSet>
      <dgm:spPr/>
    </dgm:pt>
    <dgm:pt modelId="{A7588F22-82BE-D74A-A243-17527F0B3D50}" type="pres">
      <dgm:prSet presAssocID="{15956AF3-4B08-E04A-B51B-9B58CFC8D311}" presName="sibTrans" presStyleLbl="sibTrans2D1" presStyleIdx="3" presStyleCnt="6"/>
      <dgm:spPr/>
    </dgm:pt>
    <dgm:pt modelId="{AA8758E9-1052-304A-BD50-67EBD853B803}" type="pres">
      <dgm:prSet presAssocID="{15956AF3-4B08-E04A-B51B-9B58CFC8D311}" presName="connectorText" presStyleLbl="sibTrans2D1" presStyleIdx="3" presStyleCnt="6"/>
      <dgm:spPr/>
    </dgm:pt>
    <dgm:pt modelId="{7795068D-2148-B34B-8ECB-90BF90DDFD41}" type="pres">
      <dgm:prSet presAssocID="{54E29AF6-BB0F-DD4F-A6BA-ACAA9C0BA67E}" presName="node" presStyleLbl="node1" presStyleIdx="4" presStyleCnt="7">
        <dgm:presLayoutVars>
          <dgm:bulletEnabled val="1"/>
        </dgm:presLayoutVars>
      </dgm:prSet>
      <dgm:spPr/>
    </dgm:pt>
    <dgm:pt modelId="{AE7176BA-2C5C-E644-BCE5-727D0BAFBC13}" type="pres">
      <dgm:prSet presAssocID="{FA299AF0-95B8-C547-B695-A12055E99541}" presName="sibTrans" presStyleLbl="sibTrans2D1" presStyleIdx="4" presStyleCnt="6"/>
      <dgm:spPr/>
    </dgm:pt>
    <dgm:pt modelId="{90D05091-27F7-7940-822F-3D5C36CD9571}" type="pres">
      <dgm:prSet presAssocID="{FA299AF0-95B8-C547-B695-A12055E99541}" presName="connectorText" presStyleLbl="sibTrans2D1" presStyleIdx="4" presStyleCnt="6"/>
      <dgm:spPr/>
    </dgm:pt>
    <dgm:pt modelId="{41C825CD-06C7-FA45-99B4-B23AE6685FF0}" type="pres">
      <dgm:prSet presAssocID="{4E1DCE27-3E8A-CE4E-96A0-BE73CCC6D9E1}" presName="node" presStyleLbl="node1" presStyleIdx="5" presStyleCnt="7">
        <dgm:presLayoutVars>
          <dgm:bulletEnabled val="1"/>
        </dgm:presLayoutVars>
      </dgm:prSet>
      <dgm:spPr/>
    </dgm:pt>
    <dgm:pt modelId="{E771AA72-E51F-B14B-8B89-BE62C9E59B75}" type="pres">
      <dgm:prSet presAssocID="{48171D6A-1379-9944-9EAC-76413D595E01}" presName="sibTrans" presStyleLbl="sibTrans2D1" presStyleIdx="5" presStyleCnt="6"/>
      <dgm:spPr/>
    </dgm:pt>
    <dgm:pt modelId="{FACC75FE-7A54-9443-BACC-38A48DB1A1B1}" type="pres">
      <dgm:prSet presAssocID="{48171D6A-1379-9944-9EAC-76413D595E01}" presName="connectorText" presStyleLbl="sibTrans2D1" presStyleIdx="5" presStyleCnt="6"/>
      <dgm:spPr/>
    </dgm:pt>
    <dgm:pt modelId="{00607AAF-AD03-B94E-BD95-FFFD9AA15623}" type="pres">
      <dgm:prSet presAssocID="{8188CAF2-2623-3E4C-B985-B94B00537D10}" presName="node" presStyleLbl="node1" presStyleIdx="6" presStyleCnt="7">
        <dgm:presLayoutVars>
          <dgm:bulletEnabled val="1"/>
        </dgm:presLayoutVars>
      </dgm:prSet>
      <dgm:spPr/>
    </dgm:pt>
  </dgm:ptLst>
  <dgm:cxnLst>
    <dgm:cxn modelId="{5B6FB204-77B8-8546-89AA-7B2682AFBD7C}" type="presOf" srcId="{831BBF71-8634-C941-BA02-2092BC559C20}" destId="{4D504F6B-0C09-1B44-9E0E-134898A4B6D0}" srcOrd="0" destOrd="0" presId="urn:microsoft.com/office/officeart/2005/8/layout/process5"/>
    <dgm:cxn modelId="{57CC5913-8F4C-AE46-B5A7-F5FA9F977EBC}" type="presOf" srcId="{831BBF71-8634-C941-BA02-2092BC559C20}" destId="{4607403C-404C-2B4E-B692-9DF80620AF8D}" srcOrd="1" destOrd="0" presId="urn:microsoft.com/office/officeart/2005/8/layout/process5"/>
    <dgm:cxn modelId="{3B3D642D-FE87-8C44-BCB4-93A7B3DF3E0E}" type="presOf" srcId="{54E29AF6-BB0F-DD4F-A6BA-ACAA9C0BA67E}" destId="{7795068D-2148-B34B-8ECB-90BF90DDFD41}" srcOrd="0" destOrd="0" presId="urn:microsoft.com/office/officeart/2005/8/layout/process5"/>
    <dgm:cxn modelId="{B8003A47-038C-924D-9538-04E432A395DE}" type="presOf" srcId="{FA299AF0-95B8-C547-B695-A12055E99541}" destId="{90D05091-27F7-7940-822F-3D5C36CD9571}" srcOrd="1" destOrd="0" presId="urn:microsoft.com/office/officeart/2005/8/layout/process5"/>
    <dgm:cxn modelId="{C51C9A4F-12E8-5342-9584-B22E9A3210B6}" type="presOf" srcId="{D776A9FA-58EB-AB4A-B8FD-38037BDAB5F2}" destId="{48F23CDC-64A1-AA45-89F7-532E1FD3A0BE}" srcOrd="0" destOrd="0" presId="urn:microsoft.com/office/officeart/2005/8/layout/process5"/>
    <dgm:cxn modelId="{18080458-19A4-A746-A85F-AD4474E03CBE}" type="presOf" srcId="{8188CAF2-2623-3E4C-B985-B94B00537D10}" destId="{00607AAF-AD03-B94E-BD95-FFFD9AA15623}" srcOrd="0" destOrd="0" presId="urn:microsoft.com/office/officeart/2005/8/layout/process5"/>
    <dgm:cxn modelId="{F191875F-822D-DC4B-807D-35859CA047A9}" type="presOf" srcId="{15956AF3-4B08-E04A-B51B-9B58CFC8D311}" destId="{A7588F22-82BE-D74A-A243-17527F0B3D50}" srcOrd="0" destOrd="0" presId="urn:microsoft.com/office/officeart/2005/8/layout/process5"/>
    <dgm:cxn modelId="{CDB9B162-538B-4842-A6D8-1A111719B5F0}" srcId="{303A03B2-1E42-F445-8E4F-9C21E3918362}" destId="{4E1DCE27-3E8A-CE4E-96A0-BE73CCC6D9E1}" srcOrd="5" destOrd="0" parTransId="{1EA53E43-81A7-7D4A-9F84-4CD9F20FACBC}" sibTransId="{48171D6A-1379-9944-9EAC-76413D595E01}"/>
    <dgm:cxn modelId="{F7A77072-C79F-C04B-AED1-AA1AB26ECBAE}" srcId="{303A03B2-1E42-F445-8E4F-9C21E3918362}" destId="{9AA4EE8C-B518-6346-A2E1-778D823A5510}" srcOrd="1" destOrd="0" parTransId="{79AAEF77-D2C4-A146-8F72-91DAF4925CAC}" sibTransId="{831BBF71-8634-C941-BA02-2092BC559C20}"/>
    <dgm:cxn modelId="{2475E27B-CEA8-AE4B-A241-51B0179C367F}" type="presOf" srcId="{A87C04DE-DDCF-6D45-BFBA-98301DA1E4E6}" destId="{7527973C-9CF1-914A-98E2-AEA8DD91AD9A}" srcOrd="0" destOrd="0" presId="urn:microsoft.com/office/officeart/2005/8/layout/process5"/>
    <dgm:cxn modelId="{4E9D4681-FE22-3547-BDE4-E4FC471477DE}" srcId="{303A03B2-1E42-F445-8E4F-9C21E3918362}" destId="{FFAD604A-D176-9F41-A0C7-7216D0F2D9E1}" srcOrd="3" destOrd="0" parTransId="{FED8D4A7-A9C7-694C-8485-72AF56661C5B}" sibTransId="{15956AF3-4B08-E04A-B51B-9B58CFC8D311}"/>
    <dgm:cxn modelId="{75820C86-475A-0545-A046-42ACE0CA344D}" srcId="{303A03B2-1E42-F445-8E4F-9C21E3918362}" destId="{A87C04DE-DDCF-6D45-BFBA-98301DA1E4E6}" srcOrd="2" destOrd="0" parTransId="{87062689-9949-4F4B-94C1-2E4F2F036782}" sibTransId="{2C6011BE-E346-0745-B032-B447479E8482}"/>
    <dgm:cxn modelId="{EDF6378B-5B08-234F-AEB9-53CCFD3C6186}" srcId="{303A03B2-1E42-F445-8E4F-9C21E3918362}" destId="{D776A9FA-58EB-AB4A-B8FD-38037BDAB5F2}" srcOrd="0" destOrd="0" parTransId="{94B5AC7C-9717-3240-AAE1-FBBC7CF753FD}" sibTransId="{78BE378E-CFA2-514C-A4F3-0418DFB3DFFE}"/>
    <dgm:cxn modelId="{BD1CC293-7108-F149-86ED-56C9FF81BBA9}" srcId="{303A03B2-1E42-F445-8E4F-9C21E3918362}" destId="{8188CAF2-2623-3E4C-B985-B94B00537D10}" srcOrd="6" destOrd="0" parTransId="{A5AD50CE-0509-A44D-A71F-C4A01297EE9E}" sibTransId="{4AB52FBF-F738-0C4D-A9BA-87CE36534A83}"/>
    <dgm:cxn modelId="{23AE229F-AD31-3444-874F-2E3ABC9226E1}" type="presOf" srcId="{78BE378E-CFA2-514C-A4F3-0418DFB3DFFE}" destId="{134F0FE5-0B68-C848-85AC-73278807B584}" srcOrd="0" destOrd="0" presId="urn:microsoft.com/office/officeart/2005/8/layout/process5"/>
    <dgm:cxn modelId="{AEE3F8A4-AB99-7741-AD72-67378EC68260}" type="presOf" srcId="{78BE378E-CFA2-514C-A4F3-0418DFB3DFFE}" destId="{3552DD18-7F40-6048-9F6F-C3C7D6318574}" srcOrd="1" destOrd="0" presId="urn:microsoft.com/office/officeart/2005/8/layout/process5"/>
    <dgm:cxn modelId="{E4E938A9-BEBC-9A44-A802-0BC52A522E20}" type="presOf" srcId="{FA299AF0-95B8-C547-B695-A12055E99541}" destId="{AE7176BA-2C5C-E644-BCE5-727D0BAFBC13}" srcOrd="0" destOrd="0" presId="urn:microsoft.com/office/officeart/2005/8/layout/process5"/>
    <dgm:cxn modelId="{165324AA-5D48-4D4A-8278-7CDC0CF4A6B0}" type="presOf" srcId="{48171D6A-1379-9944-9EAC-76413D595E01}" destId="{FACC75FE-7A54-9443-BACC-38A48DB1A1B1}" srcOrd="1" destOrd="0" presId="urn:microsoft.com/office/officeart/2005/8/layout/process5"/>
    <dgm:cxn modelId="{B2D16AAE-937F-6647-A6A8-2E3C004CDA6D}" type="presOf" srcId="{4E1DCE27-3E8A-CE4E-96A0-BE73CCC6D9E1}" destId="{41C825CD-06C7-FA45-99B4-B23AE6685FF0}" srcOrd="0" destOrd="0" presId="urn:microsoft.com/office/officeart/2005/8/layout/process5"/>
    <dgm:cxn modelId="{4CC083AF-D4A2-0A43-A530-55CA259EA4AB}" type="presOf" srcId="{48171D6A-1379-9944-9EAC-76413D595E01}" destId="{E771AA72-E51F-B14B-8B89-BE62C9E59B75}" srcOrd="0" destOrd="0" presId="urn:microsoft.com/office/officeart/2005/8/layout/process5"/>
    <dgm:cxn modelId="{CC8DE6C1-1A73-9C4B-ADA6-912BA185AA55}" type="presOf" srcId="{15956AF3-4B08-E04A-B51B-9B58CFC8D311}" destId="{AA8758E9-1052-304A-BD50-67EBD853B803}" srcOrd="1" destOrd="0" presId="urn:microsoft.com/office/officeart/2005/8/layout/process5"/>
    <dgm:cxn modelId="{9D94E6D0-5072-4E47-88E8-DD56190FABFD}" srcId="{303A03B2-1E42-F445-8E4F-9C21E3918362}" destId="{54E29AF6-BB0F-DD4F-A6BA-ACAA9C0BA67E}" srcOrd="4" destOrd="0" parTransId="{CC249047-4B38-B140-8E58-574D5BFEACEB}" sibTransId="{FA299AF0-95B8-C547-B695-A12055E99541}"/>
    <dgm:cxn modelId="{83A645D3-F470-E74B-971C-81623CF48A3E}" type="presOf" srcId="{2C6011BE-E346-0745-B032-B447479E8482}" destId="{74638500-281C-EF41-A910-7011D97EE945}" srcOrd="0" destOrd="0" presId="urn:microsoft.com/office/officeart/2005/8/layout/process5"/>
    <dgm:cxn modelId="{A42E24D7-6C31-2C42-820F-31A3444562AA}" type="presOf" srcId="{303A03B2-1E42-F445-8E4F-9C21E3918362}" destId="{254F5F05-4292-CB4F-943C-D9D1FCC13FB6}" srcOrd="0" destOrd="0" presId="urn:microsoft.com/office/officeart/2005/8/layout/process5"/>
    <dgm:cxn modelId="{9DA660DC-E1D4-1E4D-B141-AF34F1C4F493}" type="presOf" srcId="{2C6011BE-E346-0745-B032-B447479E8482}" destId="{0F98FCC0-E357-3648-B53B-E47A65647019}" srcOrd="1" destOrd="0" presId="urn:microsoft.com/office/officeart/2005/8/layout/process5"/>
    <dgm:cxn modelId="{36DFE5E3-54C7-B14F-9C2B-667E3D2FECC9}" type="presOf" srcId="{FFAD604A-D176-9F41-A0C7-7216D0F2D9E1}" destId="{1F03708A-A582-484B-8B2C-0BF36F6D7BF4}" srcOrd="0" destOrd="0" presId="urn:microsoft.com/office/officeart/2005/8/layout/process5"/>
    <dgm:cxn modelId="{662F3BE4-0A8C-1147-BBFF-78020554FB15}" type="presOf" srcId="{9AA4EE8C-B518-6346-A2E1-778D823A5510}" destId="{6ABBD332-CBAE-AF4C-ABBA-6A7C310486EC}" srcOrd="0" destOrd="0" presId="urn:microsoft.com/office/officeart/2005/8/layout/process5"/>
    <dgm:cxn modelId="{703CC011-E171-5548-A771-0CA8652A6AEC}" type="presParOf" srcId="{254F5F05-4292-CB4F-943C-D9D1FCC13FB6}" destId="{48F23CDC-64A1-AA45-89F7-532E1FD3A0BE}" srcOrd="0" destOrd="0" presId="urn:microsoft.com/office/officeart/2005/8/layout/process5"/>
    <dgm:cxn modelId="{FD18E517-1767-2944-AFC4-89E71A8AB26F}" type="presParOf" srcId="{254F5F05-4292-CB4F-943C-D9D1FCC13FB6}" destId="{134F0FE5-0B68-C848-85AC-73278807B584}" srcOrd="1" destOrd="0" presId="urn:microsoft.com/office/officeart/2005/8/layout/process5"/>
    <dgm:cxn modelId="{506B2EAC-CA3B-E14D-8A53-910F4406C125}" type="presParOf" srcId="{134F0FE5-0B68-C848-85AC-73278807B584}" destId="{3552DD18-7F40-6048-9F6F-C3C7D6318574}" srcOrd="0" destOrd="0" presId="urn:microsoft.com/office/officeart/2005/8/layout/process5"/>
    <dgm:cxn modelId="{355FA9FC-9B6C-7D4C-8DFD-421E0ECDA704}" type="presParOf" srcId="{254F5F05-4292-CB4F-943C-D9D1FCC13FB6}" destId="{6ABBD332-CBAE-AF4C-ABBA-6A7C310486EC}" srcOrd="2" destOrd="0" presId="urn:microsoft.com/office/officeart/2005/8/layout/process5"/>
    <dgm:cxn modelId="{5A18FB69-3190-D649-8BAD-51129FAE1054}" type="presParOf" srcId="{254F5F05-4292-CB4F-943C-D9D1FCC13FB6}" destId="{4D504F6B-0C09-1B44-9E0E-134898A4B6D0}" srcOrd="3" destOrd="0" presId="urn:microsoft.com/office/officeart/2005/8/layout/process5"/>
    <dgm:cxn modelId="{7616682B-1F15-0A42-AE03-C6C1E21E1070}" type="presParOf" srcId="{4D504F6B-0C09-1B44-9E0E-134898A4B6D0}" destId="{4607403C-404C-2B4E-B692-9DF80620AF8D}" srcOrd="0" destOrd="0" presId="urn:microsoft.com/office/officeart/2005/8/layout/process5"/>
    <dgm:cxn modelId="{F6537E7A-8C48-B249-8D70-C4B70CFFB362}" type="presParOf" srcId="{254F5F05-4292-CB4F-943C-D9D1FCC13FB6}" destId="{7527973C-9CF1-914A-98E2-AEA8DD91AD9A}" srcOrd="4" destOrd="0" presId="urn:microsoft.com/office/officeart/2005/8/layout/process5"/>
    <dgm:cxn modelId="{A9378BF9-0AF2-2B40-979B-6B71B73E78D7}" type="presParOf" srcId="{254F5F05-4292-CB4F-943C-D9D1FCC13FB6}" destId="{74638500-281C-EF41-A910-7011D97EE945}" srcOrd="5" destOrd="0" presId="urn:microsoft.com/office/officeart/2005/8/layout/process5"/>
    <dgm:cxn modelId="{8C3D6539-C17F-8D4E-80B6-11DAA0D91687}" type="presParOf" srcId="{74638500-281C-EF41-A910-7011D97EE945}" destId="{0F98FCC0-E357-3648-B53B-E47A65647019}" srcOrd="0" destOrd="0" presId="urn:microsoft.com/office/officeart/2005/8/layout/process5"/>
    <dgm:cxn modelId="{9B2E10D6-F4EF-A546-B2C6-F59A75725505}" type="presParOf" srcId="{254F5F05-4292-CB4F-943C-D9D1FCC13FB6}" destId="{1F03708A-A582-484B-8B2C-0BF36F6D7BF4}" srcOrd="6" destOrd="0" presId="urn:microsoft.com/office/officeart/2005/8/layout/process5"/>
    <dgm:cxn modelId="{7EAC7C99-8923-0C44-91CC-2ECA8692F3F8}" type="presParOf" srcId="{254F5F05-4292-CB4F-943C-D9D1FCC13FB6}" destId="{A7588F22-82BE-D74A-A243-17527F0B3D50}" srcOrd="7" destOrd="0" presId="urn:microsoft.com/office/officeart/2005/8/layout/process5"/>
    <dgm:cxn modelId="{38ADB562-1F7A-7D46-B60D-2D361911554E}" type="presParOf" srcId="{A7588F22-82BE-D74A-A243-17527F0B3D50}" destId="{AA8758E9-1052-304A-BD50-67EBD853B803}" srcOrd="0" destOrd="0" presId="urn:microsoft.com/office/officeart/2005/8/layout/process5"/>
    <dgm:cxn modelId="{C6202422-498B-BE4F-B698-AEF1F31756D8}" type="presParOf" srcId="{254F5F05-4292-CB4F-943C-D9D1FCC13FB6}" destId="{7795068D-2148-B34B-8ECB-90BF90DDFD41}" srcOrd="8" destOrd="0" presId="urn:microsoft.com/office/officeart/2005/8/layout/process5"/>
    <dgm:cxn modelId="{EC15584E-DC68-7F42-9E0F-6F17D8C8E9EC}" type="presParOf" srcId="{254F5F05-4292-CB4F-943C-D9D1FCC13FB6}" destId="{AE7176BA-2C5C-E644-BCE5-727D0BAFBC13}" srcOrd="9" destOrd="0" presId="urn:microsoft.com/office/officeart/2005/8/layout/process5"/>
    <dgm:cxn modelId="{934D8E44-0993-FF4C-B4E8-6A6DB90327D7}" type="presParOf" srcId="{AE7176BA-2C5C-E644-BCE5-727D0BAFBC13}" destId="{90D05091-27F7-7940-822F-3D5C36CD9571}" srcOrd="0" destOrd="0" presId="urn:microsoft.com/office/officeart/2005/8/layout/process5"/>
    <dgm:cxn modelId="{11EE7826-18BE-B340-8917-C7877A55ACEC}" type="presParOf" srcId="{254F5F05-4292-CB4F-943C-D9D1FCC13FB6}" destId="{41C825CD-06C7-FA45-99B4-B23AE6685FF0}" srcOrd="10" destOrd="0" presId="urn:microsoft.com/office/officeart/2005/8/layout/process5"/>
    <dgm:cxn modelId="{1C74B7FE-E970-AC46-958D-562745909C3D}" type="presParOf" srcId="{254F5F05-4292-CB4F-943C-D9D1FCC13FB6}" destId="{E771AA72-E51F-B14B-8B89-BE62C9E59B75}" srcOrd="11" destOrd="0" presId="urn:microsoft.com/office/officeart/2005/8/layout/process5"/>
    <dgm:cxn modelId="{08CEB75C-F861-9247-BA78-C93EE974B922}" type="presParOf" srcId="{E771AA72-E51F-B14B-8B89-BE62C9E59B75}" destId="{FACC75FE-7A54-9443-BACC-38A48DB1A1B1}" srcOrd="0" destOrd="0" presId="urn:microsoft.com/office/officeart/2005/8/layout/process5"/>
    <dgm:cxn modelId="{16323AE1-CAFE-404C-9D5D-EC960C5BD95D}" type="presParOf" srcId="{254F5F05-4292-CB4F-943C-D9D1FCC13FB6}" destId="{00607AAF-AD03-B94E-BD95-FFFD9AA15623}" srcOrd="12"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3A03B2-1E42-F445-8E4F-9C21E3918362}"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9AA4EE8C-B518-6346-A2E1-778D823A5510}">
      <dgm:prSet phldrT="[Text]" custT="1"/>
      <dgm:spPr/>
      <dgm: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JSON file +  Lists(Launch Site,  Booster Version,  Payload Data)</a:t>
          </a:r>
        </a:p>
      </dgm:t>
    </dgm:pt>
    <dgm:pt modelId="{79AAEF77-D2C4-A146-8F72-91DAF4925CAC}" type="parTrans" cxnId="{F7A77072-C79F-C04B-AED1-AA1AB26ECBAE}">
      <dgm:prSet/>
      <dgm:spPr/>
      <dgm:t>
        <a:bodyPr/>
        <a:lstStyle/>
        <a:p>
          <a:endParaRPr lang="en-US"/>
        </a:p>
      </dgm:t>
    </dgm:pt>
    <dgm:pt modelId="{831BBF71-8634-C941-BA02-2092BC559C20}" type="sibTrans" cxnId="{F7A77072-C79F-C04B-AED1-AA1AB26ECBAE}">
      <dgm:prSet/>
      <dgm:spPr/>
      <dgm:t>
        <a:bodyPr/>
        <a:lstStyle/>
        <a:p>
          <a:endParaRPr lang="en-US"/>
        </a:p>
      </dgm:t>
    </dgm:pt>
    <dgm:pt modelId="{A87C04DE-DDCF-6D45-BFBA-98301DA1E4E6}">
      <dgm:prSet phldrT="[Text]" custT="1"/>
      <dgm:spPr/>
      <dgm: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Find launch info  html table</a:t>
          </a:r>
        </a:p>
      </dgm:t>
    </dgm:pt>
    <dgm:pt modelId="{87062689-9949-4F4B-94C1-2E4F2F036782}" type="parTrans" cxnId="{75820C86-475A-0545-A046-42ACE0CA344D}">
      <dgm:prSet/>
      <dgm:spPr/>
      <dgm:t>
        <a:bodyPr/>
        <a:lstStyle/>
        <a:p>
          <a:endParaRPr lang="en-US"/>
        </a:p>
      </dgm:t>
    </dgm:pt>
    <dgm:pt modelId="{2C6011BE-E346-0745-B032-B447479E8482}" type="sibTrans" cxnId="{75820C86-475A-0545-A046-42ACE0CA344D}">
      <dgm:prSet/>
      <dgm:spPr/>
      <dgm:t>
        <a:bodyPr/>
        <a:lstStyle/>
        <a:p>
          <a:endParaRPr lang="en-US"/>
        </a:p>
      </dgm:t>
    </dgm:pt>
    <dgm:pt modelId="{4E1DCE27-3E8A-CE4E-96A0-BE73CCC6D9E1}">
      <dgm:prSet phldrT="[Text]" custT="1"/>
      <dgm:spPr/>
      <dgm: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Cast dictionary to  DataFrame</a:t>
          </a:r>
        </a:p>
      </dgm:t>
    </dgm:pt>
    <dgm:pt modelId="{1EA53E43-81A7-7D4A-9F84-4CD9F20FACBC}" type="parTrans" cxnId="{CDB9B162-538B-4842-A6D8-1A111719B5F0}">
      <dgm:prSet/>
      <dgm:spPr/>
      <dgm:t>
        <a:bodyPr/>
        <a:lstStyle/>
        <a:p>
          <a:endParaRPr lang="en-US"/>
        </a:p>
      </dgm:t>
    </dgm:pt>
    <dgm:pt modelId="{48171D6A-1379-9944-9EAC-76413D595E01}" type="sibTrans" cxnId="{CDB9B162-538B-4842-A6D8-1A111719B5F0}">
      <dgm:prSet/>
      <dgm:spPr/>
      <dgm:t>
        <a:bodyPr/>
        <a:lstStyle/>
        <a:p>
          <a:endParaRPr lang="en-US"/>
        </a:p>
      </dgm:t>
    </dgm:pt>
    <dgm:pt modelId="{54E29AF6-BB0F-DD4F-A6BA-ACAA9C0BA67E}">
      <dgm:prSet custT="1"/>
      <dgm:spPr/>
      <dgm: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Iterate through  table cells to  extract data to  dictionary</a:t>
          </a:r>
        </a:p>
      </dgm:t>
    </dgm:pt>
    <dgm:pt modelId="{CC249047-4B38-B140-8E58-574D5BFEACEB}" type="parTrans" cxnId="{9D94E6D0-5072-4E47-88E8-DD56190FABFD}">
      <dgm:prSet/>
      <dgm:spPr/>
      <dgm:t>
        <a:bodyPr/>
        <a:lstStyle/>
        <a:p>
          <a:endParaRPr lang="en-US"/>
        </a:p>
      </dgm:t>
    </dgm:pt>
    <dgm:pt modelId="{FA299AF0-95B8-C547-B695-A12055E99541}" type="sibTrans" cxnId="{9D94E6D0-5072-4E47-88E8-DD56190FABFD}">
      <dgm:prSet/>
      <dgm:spPr/>
      <dgm:t>
        <a:bodyPr/>
        <a:lstStyle/>
        <a:p>
          <a:endParaRPr lang="en-US"/>
        </a:p>
      </dgm:t>
    </dgm:pt>
    <dgm:pt modelId="{D776A9FA-58EB-AB4A-B8FD-38037BDAB5F2}">
      <dgm:prSet phldrT="[Text]" custT="1"/>
      <dgm:spPr/>
      <dgm: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Request Wikipedia</a:t>
          </a:r>
        </a:p>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html</a:t>
          </a:r>
        </a:p>
      </dgm:t>
    </dgm:pt>
    <dgm:pt modelId="{78BE378E-CFA2-514C-A4F3-0418DFB3DFFE}" type="sibTrans" cxnId="{EDF6378B-5B08-234F-AEB9-53CCFD3C6186}">
      <dgm:prSet/>
      <dgm:spPr/>
      <dgm:t>
        <a:bodyPr/>
        <a:lstStyle/>
        <a:p>
          <a:endParaRPr lang="en-US"/>
        </a:p>
      </dgm:t>
    </dgm:pt>
    <dgm:pt modelId="{94B5AC7C-9717-3240-AAE1-FBBC7CF753FD}" type="parTrans" cxnId="{EDF6378B-5B08-234F-AEB9-53CCFD3C6186}">
      <dgm:prSet/>
      <dgm:spPr/>
      <dgm:t>
        <a:bodyPr/>
        <a:lstStyle/>
        <a:p>
          <a:endParaRPr lang="en-US"/>
        </a:p>
      </dgm:t>
    </dgm:pt>
    <dgm:pt modelId="{FFAD604A-D176-9F41-A0C7-7216D0F2D9E1}">
      <dgm:prSet phldrT="[Text]" custT="1"/>
      <dgm:spPr/>
      <dgm: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Create dictionary</a:t>
          </a:r>
        </a:p>
      </dgm:t>
    </dgm:pt>
    <dgm:pt modelId="{15956AF3-4B08-E04A-B51B-9B58CFC8D311}" type="sibTrans" cxnId="{4E9D4681-FE22-3547-BDE4-E4FC471477DE}">
      <dgm:prSet/>
      <dgm:spPr/>
      <dgm:t>
        <a:bodyPr/>
        <a:lstStyle/>
        <a:p>
          <a:endParaRPr lang="en-US"/>
        </a:p>
      </dgm:t>
    </dgm:pt>
    <dgm:pt modelId="{FED8D4A7-A9C7-694C-8485-72AF56661C5B}" type="parTrans" cxnId="{4E9D4681-FE22-3547-BDE4-E4FC471477DE}">
      <dgm:prSet/>
      <dgm:spPr/>
      <dgm:t>
        <a:bodyPr/>
        <a:lstStyle/>
        <a:p>
          <a:endParaRPr lang="en-US"/>
        </a:p>
      </dgm:t>
    </dgm:pt>
    <dgm:pt modelId="{254F5F05-4292-CB4F-943C-D9D1FCC13FB6}" type="pres">
      <dgm:prSet presAssocID="{303A03B2-1E42-F445-8E4F-9C21E3918362}" presName="diagram" presStyleCnt="0">
        <dgm:presLayoutVars>
          <dgm:dir/>
          <dgm:resizeHandles val="exact"/>
        </dgm:presLayoutVars>
      </dgm:prSet>
      <dgm:spPr/>
    </dgm:pt>
    <dgm:pt modelId="{48F23CDC-64A1-AA45-89F7-532E1FD3A0BE}" type="pres">
      <dgm:prSet presAssocID="{D776A9FA-58EB-AB4A-B8FD-38037BDAB5F2}" presName="node" presStyleLbl="node1" presStyleIdx="0" presStyleCnt="6" custScaleX="96080" custScaleY="76380">
        <dgm:presLayoutVars>
          <dgm:bulletEnabled val="1"/>
        </dgm:presLayoutVars>
      </dgm:prSet>
      <dgm:spPr/>
    </dgm:pt>
    <dgm:pt modelId="{134F0FE5-0B68-C848-85AC-73278807B584}" type="pres">
      <dgm:prSet presAssocID="{78BE378E-CFA2-514C-A4F3-0418DFB3DFFE}" presName="sibTrans" presStyleLbl="sibTrans2D1" presStyleIdx="0" presStyleCnt="5"/>
      <dgm:spPr/>
    </dgm:pt>
    <dgm:pt modelId="{3552DD18-7F40-6048-9F6F-C3C7D6318574}" type="pres">
      <dgm:prSet presAssocID="{78BE378E-CFA2-514C-A4F3-0418DFB3DFFE}" presName="connectorText" presStyleLbl="sibTrans2D1" presStyleIdx="0" presStyleCnt="5"/>
      <dgm:spPr/>
    </dgm:pt>
    <dgm:pt modelId="{6ABBD332-CBAE-AF4C-ABBA-6A7C310486EC}" type="pres">
      <dgm:prSet presAssocID="{9AA4EE8C-B518-6346-A2E1-778D823A5510}" presName="node" presStyleLbl="node1" presStyleIdx="1" presStyleCnt="6" custScaleX="96080" custScaleY="76380">
        <dgm:presLayoutVars>
          <dgm:bulletEnabled val="1"/>
        </dgm:presLayoutVars>
      </dgm:prSet>
      <dgm:spPr/>
    </dgm:pt>
    <dgm:pt modelId="{4D504F6B-0C09-1B44-9E0E-134898A4B6D0}" type="pres">
      <dgm:prSet presAssocID="{831BBF71-8634-C941-BA02-2092BC559C20}" presName="sibTrans" presStyleLbl="sibTrans2D1" presStyleIdx="1" presStyleCnt="5"/>
      <dgm:spPr/>
    </dgm:pt>
    <dgm:pt modelId="{4607403C-404C-2B4E-B692-9DF80620AF8D}" type="pres">
      <dgm:prSet presAssocID="{831BBF71-8634-C941-BA02-2092BC559C20}" presName="connectorText" presStyleLbl="sibTrans2D1" presStyleIdx="1" presStyleCnt="5"/>
      <dgm:spPr/>
    </dgm:pt>
    <dgm:pt modelId="{7527973C-9CF1-914A-98E2-AEA8DD91AD9A}" type="pres">
      <dgm:prSet presAssocID="{A87C04DE-DDCF-6D45-BFBA-98301DA1E4E6}" presName="node" presStyleLbl="node1" presStyleIdx="2" presStyleCnt="6" custScaleX="96080" custScaleY="76380">
        <dgm:presLayoutVars>
          <dgm:bulletEnabled val="1"/>
        </dgm:presLayoutVars>
      </dgm:prSet>
      <dgm:spPr/>
    </dgm:pt>
    <dgm:pt modelId="{74638500-281C-EF41-A910-7011D97EE945}" type="pres">
      <dgm:prSet presAssocID="{2C6011BE-E346-0745-B032-B447479E8482}" presName="sibTrans" presStyleLbl="sibTrans2D1" presStyleIdx="2" presStyleCnt="5"/>
      <dgm:spPr/>
    </dgm:pt>
    <dgm:pt modelId="{0F98FCC0-E357-3648-B53B-E47A65647019}" type="pres">
      <dgm:prSet presAssocID="{2C6011BE-E346-0745-B032-B447479E8482}" presName="connectorText" presStyleLbl="sibTrans2D1" presStyleIdx="2" presStyleCnt="5"/>
      <dgm:spPr/>
    </dgm:pt>
    <dgm:pt modelId="{1F03708A-A582-484B-8B2C-0BF36F6D7BF4}" type="pres">
      <dgm:prSet presAssocID="{FFAD604A-D176-9F41-A0C7-7216D0F2D9E1}" presName="node" presStyleLbl="node1" presStyleIdx="3" presStyleCnt="6" custScaleX="96080" custScaleY="76380">
        <dgm:presLayoutVars>
          <dgm:bulletEnabled val="1"/>
        </dgm:presLayoutVars>
      </dgm:prSet>
      <dgm:spPr/>
    </dgm:pt>
    <dgm:pt modelId="{A7588F22-82BE-D74A-A243-17527F0B3D50}" type="pres">
      <dgm:prSet presAssocID="{15956AF3-4B08-E04A-B51B-9B58CFC8D311}" presName="sibTrans" presStyleLbl="sibTrans2D1" presStyleIdx="3" presStyleCnt="5"/>
      <dgm:spPr/>
    </dgm:pt>
    <dgm:pt modelId="{AA8758E9-1052-304A-BD50-67EBD853B803}" type="pres">
      <dgm:prSet presAssocID="{15956AF3-4B08-E04A-B51B-9B58CFC8D311}" presName="connectorText" presStyleLbl="sibTrans2D1" presStyleIdx="3" presStyleCnt="5"/>
      <dgm:spPr/>
    </dgm:pt>
    <dgm:pt modelId="{7795068D-2148-B34B-8ECB-90BF90DDFD41}" type="pres">
      <dgm:prSet presAssocID="{54E29AF6-BB0F-DD4F-A6BA-ACAA9C0BA67E}" presName="node" presStyleLbl="node1" presStyleIdx="4" presStyleCnt="6" custScaleX="96080" custScaleY="76380">
        <dgm:presLayoutVars>
          <dgm:bulletEnabled val="1"/>
        </dgm:presLayoutVars>
      </dgm:prSet>
      <dgm:spPr/>
    </dgm:pt>
    <dgm:pt modelId="{AE7176BA-2C5C-E644-BCE5-727D0BAFBC13}" type="pres">
      <dgm:prSet presAssocID="{FA299AF0-95B8-C547-B695-A12055E99541}" presName="sibTrans" presStyleLbl="sibTrans2D1" presStyleIdx="4" presStyleCnt="5"/>
      <dgm:spPr/>
    </dgm:pt>
    <dgm:pt modelId="{90D05091-27F7-7940-822F-3D5C36CD9571}" type="pres">
      <dgm:prSet presAssocID="{FA299AF0-95B8-C547-B695-A12055E99541}" presName="connectorText" presStyleLbl="sibTrans2D1" presStyleIdx="4" presStyleCnt="5"/>
      <dgm:spPr/>
    </dgm:pt>
    <dgm:pt modelId="{41C825CD-06C7-FA45-99B4-B23AE6685FF0}" type="pres">
      <dgm:prSet presAssocID="{4E1DCE27-3E8A-CE4E-96A0-BE73CCC6D9E1}" presName="node" presStyleLbl="node1" presStyleIdx="5" presStyleCnt="6" custScaleX="96080" custScaleY="76380">
        <dgm:presLayoutVars>
          <dgm:bulletEnabled val="1"/>
        </dgm:presLayoutVars>
      </dgm:prSet>
      <dgm:spPr/>
    </dgm:pt>
  </dgm:ptLst>
  <dgm:cxnLst>
    <dgm:cxn modelId="{5B6FB204-77B8-8546-89AA-7B2682AFBD7C}" type="presOf" srcId="{831BBF71-8634-C941-BA02-2092BC559C20}" destId="{4D504F6B-0C09-1B44-9E0E-134898A4B6D0}" srcOrd="0" destOrd="0" presId="urn:microsoft.com/office/officeart/2005/8/layout/process5"/>
    <dgm:cxn modelId="{57CC5913-8F4C-AE46-B5A7-F5FA9F977EBC}" type="presOf" srcId="{831BBF71-8634-C941-BA02-2092BC559C20}" destId="{4607403C-404C-2B4E-B692-9DF80620AF8D}" srcOrd="1" destOrd="0" presId="urn:microsoft.com/office/officeart/2005/8/layout/process5"/>
    <dgm:cxn modelId="{3B3D642D-FE87-8C44-BCB4-93A7B3DF3E0E}" type="presOf" srcId="{54E29AF6-BB0F-DD4F-A6BA-ACAA9C0BA67E}" destId="{7795068D-2148-B34B-8ECB-90BF90DDFD41}" srcOrd="0" destOrd="0" presId="urn:microsoft.com/office/officeart/2005/8/layout/process5"/>
    <dgm:cxn modelId="{B8003A47-038C-924D-9538-04E432A395DE}" type="presOf" srcId="{FA299AF0-95B8-C547-B695-A12055E99541}" destId="{90D05091-27F7-7940-822F-3D5C36CD9571}" srcOrd="1" destOrd="0" presId="urn:microsoft.com/office/officeart/2005/8/layout/process5"/>
    <dgm:cxn modelId="{C51C9A4F-12E8-5342-9584-B22E9A3210B6}" type="presOf" srcId="{D776A9FA-58EB-AB4A-B8FD-38037BDAB5F2}" destId="{48F23CDC-64A1-AA45-89F7-532E1FD3A0BE}" srcOrd="0" destOrd="0" presId="urn:microsoft.com/office/officeart/2005/8/layout/process5"/>
    <dgm:cxn modelId="{F191875F-822D-DC4B-807D-35859CA047A9}" type="presOf" srcId="{15956AF3-4B08-E04A-B51B-9B58CFC8D311}" destId="{A7588F22-82BE-D74A-A243-17527F0B3D50}" srcOrd="0" destOrd="0" presId="urn:microsoft.com/office/officeart/2005/8/layout/process5"/>
    <dgm:cxn modelId="{CDB9B162-538B-4842-A6D8-1A111719B5F0}" srcId="{303A03B2-1E42-F445-8E4F-9C21E3918362}" destId="{4E1DCE27-3E8A-CE4E-96A0-BE73CCC6D9E1}" srcOrd="5" destOrd="0" parTransId="{1EA53E43-81A7-7D4A-9F84-4CD9F20FACBC}" sibTransId="{48171D6A-1379-9944-9EAC-76413D595E01}"/>
    <dgm:cxn modelId="{F7A77072-C79F-C04B-AED1-AA1AB26ECBAE}" srcId="{303A03B2-1E42-F445-8E4F-9C21E3918362}" destId="{9AA4EE8C-B518-6346-A2E1-778D823A5510}" srcOrd="1" destOrd="0" parTransId="{79AAEF77-D2C4-A146-8F72-91DAF4925CAC}" sibTransId="{831BBF71-8634-C941-BA02-2092BC559C20}"/>
    <dgm:cxn modelId="{2475E27B-CEA8-AE4B-A241-51B0179C367F}" type="presOf" srcId="{A87C04DE-DDCF-6D45-BFBA-98301DA1E4E6}" destId="{7527973C-9CF1-914A-98E2-AEA8DD91AD9A}" srcOrd="0" destOrd="0" presId="urn:microsoft.com/office/officeart/2005/8/layout/process5"/>
    <dgm:cxn modelId="{4E9D4681-FE22-3547-BDE4-E4FC471477DE}" srcId="{303A03B2-1E42-F445-8E4F-9C21E3918362}" destId="{FFAD604A-D176-9F41-A0C7-7216D0F2D9E1}" srcOrd="3" destOrd="0" parTransId="{FED8D4A7-A9C7-694C-8485-72AF56661C5B}" sibTransId="{15956AF3-4B08-E04A-B51B-9B58CFC8D311}"/>
    <dgm:cxn modelId="{75820C86-475A-0545-A046-42ACE0CA344D}" srcId="{303A03B2-1E42-F445-8E4F-9C21E3918362}" destId="{A87C04DE-DDCF-6D45-BFBA-98301DA1E4E6}" srcOrd="2" destOrd="0" parTransId="{87062689-9949-4F4B-94C1-2E4F2F036782}" sibTransId="{2C6011BE-E346-0745-B032-B447479E8482}"/>
    <dgm:cxn modelId="{EDF6378B-5B08-234F-AEB9-53CCFD3C6186}" srcId="{303A03B2-1E42-F445-8E4F-9C21E3918362}" destId="{D776A9FA-58EB-AB4A-B8FD-38037BDAB5F2}" srcOrd="0" destOrd="0" parTransId="{94B5AC7C-9717-3240-AAE1-FBBC7CF753FD}" sibTransId="{78BE378E-CFA2-514C-A4F3-0418DFB3DFFE}"/>
    <dgm:cxn modelId="{23AE229F-AD31-3444-874F-2E3ABC9226E1}" type="presOf" srcId="{78BE378E-CFA2-514C-A4F3-0418DFB3DFFE}" destId="{134F0FE5-0B68-C848-85AC-73278807B584}" srcOrd="0" destOrd="0" presId="urn:microsoft.com/office/officeart/2005/8/layout/process5"/>
    <dgm:cxn modelId="{AEE3F8A4-AB99-7741-AD72-67378EC68260}" type="presOf" srcId="{78BE378E-CFA2-514C-A4F3-0418DFB3DFFE}" destId="{3552DD18-7F40-6048-9F6F-C3C7D6318574}" srcOrd="1" destOrd="0" presId="urn:microsoft.com/office/officeart/2005/8/layout/process5"/>
    <dgm:cxn modelId="{E4E938A9-BEBC-9A44-A802-0BC52A522E20}" type="presOf" srcId="{FA299AF0-95B8-C547-B695-A12055E99541}" destId="{AE7176BA-2C5C-E644-BCE5-727D0BAFBC13}" srcOrd="0" destOrd="0" presId="urn:microsoft.com/office/officeart/2005/8/layout/process5"/>
    <dgm:cxn modelId="{B2D16AAE-937F-6647-A6A8-2E3C004CDA6D}" type="presOf" srcId="{4E1DCE27-3E8A-CE4E-96A0-BE73CCC6D9E1}" destId="{41C825CD-06C7-FA45-99B4-B23AE6685FF0}" srcOrd="0" destOrd="0" presId="urn:microsoft.com/office/officeart/2005/8/layout/process5"/>
    <dgm:cxn modelId="{CC8DE6C1-1A73-9C4B-ADA6-912BA185AA55}" type="presOf" srcId="{15956AF3-4B08-E04A-B51B-9B58CFC8D311}" destId="{AA8758E9-1052-304A-BD50-67EBD853B803}" srcOrd="1" destOrd="0" presId="urn:microsoft.com/office/officeart/2005/8/layout/process5"/>
    <dgm:cxn modelId="{9D94E6D0-5072-4E47-88E8-DD56190FABFD}" srcId="{303A03B2-1E42-F445-8E4F-9C21E3918362}" destId="{54E29AF6-BB0F-DD4F-A6BA-ACAA9C0BA67E}" srcOrd="4" destOrd="0" parTransId="{CC249047-4B38-B140-8E58-574D5BFEACEB}" sibTransId="{FA299AF0-95B8-C547-B695-A12055E99541}"/>
    <dgm:cxn modelId="{83A645D3-F470-E74B-971C-81623CF48A3E}" type="presOf" srcId="{2C6011BE-E346-0745-B032-B447479E8482}" destId="{74638500-281C-EF41-A910-7011D97EE945}" srcOrd="0" destOrd="0" presId="urn:microsoft.com/office/officeart/2005/8/layout/process5"/>
    <dgm:cxn modelId="{A42E24D7-6C31-2C42-820F-31A3444562AA}" type="presOf" srcId="{303A03B2-1E42-F445-8E4F-9C21E3918362}" destId="{254F5F05-4292-CB4F-943C-D9D1FCC13FB6}" srcOrd="0" destOrd="0" presId="urn:microsoft.com/office/officeart/2005/8/layout/process5"/>
    <dgm:cxn modelId="{9DA660DC-E1D4-1E4D-B141-AF34F1C4F493}" type="presOf" srcId="{2C6011BE-E346-0745-B032-B447479E8482}" destId="{0F98FCC0-E357-3648-B53B-E47A65647019}" srcOrd="1" destOrd="0" presId="urn:microsoft.com/office/officeart/2005/8/layout/process5"/>
    <dgm:cxn modelId="{36DFE5E3-54C7-B14F-9C2B-667E3D2FECC9}" type="presOf" srcId="{FFAD604A-D176-9F41-A0C7-7216D0F2D9E1}" destId="{1F03708A-A582-484B-8B2C-0BF36F6D7BF4}" srcOrd="0" destOrd="0" presId="urn:microsoft.com/office/officeart/2005/8/layout/process5"/>
    <dgm:cxn modelId="{662F3BE4-0A8C-1147-BBFF-78020554FB15}" type="presOf" srcId="{9AA4EE8C-B518-6346-A2E1-778D823A5510}" destId="{6ABBD332-CBAE-AF4C-ABBA-6A7C310486EC}" srcOrd="0" destOrd="0" presId="urn:microsoft.com/office/officeart/2005/8/layout/process5"/>
    <dgm:cxn modelId="{703CC011-E171-5548-A771-0CA8652A6AEC}" type="presParOf" srcId="{254F5F05-4292-CB4F-943C-D9D1FCC13FB6}" destId="{48F23CDC-64A1-AA45-89F7-532E1FD3A0BE}" srcOrd="0" destOrd="0" presId="urn:microsoft.com/office/officeart/2005/8/layout/process5"/>
    <dgm:cxn modelId="{FD18E517-1767-2944-AFC4-89E71A8AB26F}" type="presParOf" srcId="{254F5F05-4292-CB4F-943C-D9D1FCC13FB6}" destId="{134F0FE5-0B68-C848-85AC-73278807B584}" srcOrd="1" destOrd="0" presId="urn:microsoft.com/office/officeart/2005/8/layout/process5"/>
    <dgm:cxn modelId="{506B2EAC-CA3B-E14D-8A53-910F4406C125}" type="presParOf" srcId="{134F0FE5-0B68-C848-85AC-73278807B584}" destId="{3552DD18-7F40-6048-9F6F-C3C7D6318574}" srcOrd="0" destOrd="0" presId="urn:microsoft.com/office/officeart/2005/8/layout/process5"/>
    <dgm:cxn modelId="{355FA9FC-9B6C-7D4C-8DFD-421E0ECDA704}" type="presParOf" srcId="{254F5F05-4292-CB4F-943C-D9D1FCC13FB6}" destId="{6ABBD332-CBAE-AF4C-ABBA-6A7C310486EC}" srcOrd="2" destOrd="0" presId="urn:microsoft.com/office/officeart/2005/8/layout/process5"/>
    <dgm:cxn modelId="{5A18FB69-3190-D649-8BAD-51129FAE1054}" type="presParOf" srcId="{254F5F05-4292-CB4F-943C-D9D1FCC13FB6}" destId="{4D504F6B-0C09-1B44-9E0E-134898A4B6D0}" srcOrd="3" destOrd="0" presId="urn:microsoft.com/office/officeart/2005/8/layout/process5"/>
    <dgm:cxn modelId="{7616682B-1F15-0A42-AE03-C6C1E21E1070}" type="presParOf" srcId="{4D504F6B-0C09-1B44-9E0E-134898A4B6D0}" destId="{4607403C-404C-2B4E-B692-9DF80620AF8D}" srcOrd="0" destOrd="0" presId="urn:microsoft.com/office/officeart/2005/8/layout/process5"/>
    <dgm:cxn modelId="{F6537E7A-8C48-B249-8D70-C4B70CFFB362}" type="presParOf" srcId="{254F5F05-4292-CB4F-943C-D9D1FCC13FB6}" destId="{7527973C-9CF1-914A-98E2-AEA8DD91AD9A}" srcOrd="4" destOrd="0" presId="urn:microsoft.com/office/officeart/2005/8/layout/process5"/>
    <dgm:cxn modelId="{A9378BF9-0AF2-2B40-979B-6B71B73E78D7}" type="presParOf" srcId="{254F5F05-4292-CB4F-943C-D9D1FCC13FB6}" destId="{74638500-281C-EF41-A910-7011D97EE945}" srcOrd="5" destOrd="0" presId="urn:microsoft.com/office/officeart/2005/8/layout/process5"/>
    <dgm:cxn modelId="{8C3D6539-C17F-8D4E-80B6-11DAA0D91687}" type="presParOf" srcId="{74638500-281C-EF41-A910-7011D97EE945}" destId="{0F98FCC0-E357-3648-B53B-E47A65647019}" srcOrd="0" destOrd="0" presId="urn:microsoft.com/office/officeart/2005/8/layout/process5"/>
    <dgm:cxn modelId="{9B2E10D6-F4EF-A546-B2C6-F59A75725505}" type="presParOf" srcId="{254F5F05-4292-CB4F-943C-D9D1FCC13FB6}" destId="{1F03708A-A582-484B-8B2C-0BF36F6D7BF4}" srcOrd="6" destOrd="0" presId="urn:microsoft.com/office/officeart/2005/8/layout/process5"/>
    <dgm:cxn modelId="{7EAC7C99-8923-0C44-91CC-2ECA8692F3F8}" type="presParOf" srcId="{254F5F05-4292-CB4F-943C-D9D1FCC13FB6}" destId="{A7588F22-82BE-D74A-A243-17527F0B3D50}" srcOrd="7" destOrd="0" presId="urn:microsoft.com/office/officeart/2005/8/layout/process5"/>
    <dgm:cxn modelId="{38ADB562-1F7A-7D46-B60D-2D361911554E}" type="presParOf" srcId="{A7588F22-82BE-D74A-A243-17527F0B3D50}" destId="{AA8758E9-1052-304A-BD50-67EBD853B803}" srcOrd="0" destOrd="0" presId="urn:microsoft.com/office/officeart/2005/8/layout/process5"/>
    <dgm:cxn modelId="{C6202422-498B-BE4F-B698-AEF1F31756D8}" type="presParOf" srcId="{254F5F05-4292-CB4F-943C-D9D1FCC13FB6}" destId="{7795068D-2148-B34B-8ECB-90BF90DDFD41}" srcOrd="8" destOrd="0" presId="urn:microsoft.com/office/officeart/2005/8/layout/process5"/>
    <dgm:cxn modelId="{EC15584E-DC68-7F42-9E0F-6F17D8C8E9EC}" type="presParOf" srcId="{254F5F05-4292-CB4F-943C-D9D1FCC13FB6}" destId="{AE7176BA-2C5C-E644-BCE5-727D0BAFBC13}" srcOrd="9" destOrd="0" presId="urn:microsoft.com/office/officeart/2005/8/layout/process5"/>
    <dgm:cxn modelId="{934D8E44-0993-FF4C-B4E8-6A6DB90327D7}" type="presParOf" srcId="{AE7176BA-2C5C-E644-BCE5-727D0BAFBC13}" destId="{90D05091-27F7-7940-822F-3D5C36CD9571}" srcOrd="0" destOrd="0" presId="urn:microsoft.com/office/officeart/2005/8/layout/process5"/>
    <dgm:cxn modelId="{11EE7826-18BE-B340-8917-C7877A55ACEC}" type="presParOf" srcId="{254F5F05-4292-CB4F-943C-D9D1FCC13FB6}" destId="{41C825CD-06C7-FA45-99B4-B23AE6685FF0}"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3A03B2-1E42-F445-8E4F-9C21E3918362}"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D776A9FA-58EB-AB4A-B8FD-38037BDAB5F2}">
      <dgm:prSet phldrT="[Text]" custT="1"/>
      <dgm:spPr/>
      <dgm:t>
        <a:bodyPr/>
        <a:lstStyle/>
        <a:p>
          <a:r>
            <a:rPr lang="en-US" sz="1600" dirty="0"/>
            <a:t>Split label 'class' from dataset</a:t>
          </a:r>
        </a:p>
      </dgm:t>
    </dgm:pt>
    <dgm:pt modelId="{78BE378E-CFA2-514C-A4F3-0418DFB3DFFE}" type="sibTrans" cxnId="{EDF6378B-5B08-234F-AEB9-53CCFD3C6186}">
      <dgm:prSet/>
      <dgm:spPr/>
      <dgm:t>
        <a:bodyPr/>
        <a:lstStyle/>
        <a:p>
          <a:endParaRPr lang="en-US"/>
        </a:p>
      </dgm:t>
    </dgm:pt>
    <dgm:pt modelId="{94B5AC7C-9717-3240-AAE1-FBBC7CF753FD}" type="parTrans" cxnId="{EDF6378B-5B08-234F-AEB9-53CCFD3C6186}">
      <dgm:prSet/>
      <dgm:spPr/>
      <dgm:t>
        <a:bodyPr/>
        <a:lstStyle/>
        <a:p>
          <a:endParaRPr lang="en-US"/>
        </a:p>
      </dgm:t>
    </dgm:pt>
    <dgm:pt modelId="{374A9F73-02DE-424D-B83A-D4874124C05D}">
      <dgm:prSet/>
      <dgm:spPr/>
      <dgm:t>
        <a:bodyPr/>
        <a:lstStyle/>
        <a:p>
          <a:r>
            <a:rPr lang="en-US" dirty="0"/>
            <a:t>GridSearchCV (cv=10) to determine optimal parameters</a:t>
          </a:r>
        </a:p>
      </dgm:t>
    </dgm:pt>
    <dgm:pt modelId="{B0DD3C05-8FE8-1649-9725-354673249393}" type="parTrans" cxnId="{646BC0C1-68FA-D34F-A0AD-609B912AA4C2}">
      <dgm:prSet/>
      <dgm:spPr/>
      <dgm:t>
        <a:bodyPr/>
        <a:lstStyle/>
        <a:p>
          <a:endParaRPr lang="en-US"/>
        </a:p>
      </dgm:t>
    </dgm:pt>
    <dgm:pt modelId="{3EA452C9-FE13-E348-9746-9A2CD2CBA7AE}" type="sibTrans" cxnId="{646BC0C1-68FA-D34F-A0AD-609B912AA4C2}">
      <dgm:prSet/>
      <dgm:spPr/>
      <dgm:t>
        <a:bodyPr/>
        <a:lstStyle/>
        <a:p>
          <a:endParaRPr lang="en-US"/>
        </a:p>
      </dgm:t>
    </dgm:pt>
    <dgm:pt modelId="{9AA4EE8C-B518-6346-A2E1-778D823A5510}">
      <dgm:prSet phldrT="[Text]"/>
      <dgm:spPr/>
      <dgm:t>
        <a:bodyPr/>
        <a:lstStyle/>
        <a:p>
          <a:r>
            <a:rPr lang="en-US" dirty="0"/>
            <a:t>Fit and Transforms features via Standard Scaler</a:t>
          </a:r>
        </a:p>
      </dgm:t>
    </dgm:pt>
    <dgm:pt modelId="{831BBF71-8634-C941-BA02-2092BC559C20}" type="sibTrans" cxnId="{F7A77072-C79F-C04B-AED1-AA1AB26ECBAE}">
      <dgm:prSet/>
      <dgm:spPr/>
      <dgm:t>
        <a:bodyPr/>
        <a:lstStyle/>
        <a:p>
          <a:endParaRPr lang="en-US"/>
        </a:p>
      </dgm:t>
    </dgm:pt>
    <dgm:pt modelId="{79AAEF77-D2C4-A146-8F72-91DAF4925CAC}" type="parTrans" cxnId="{F7A77072-C79F-C04B-AED1-AA1AB26ECBAE}">
      <dgm:prSet/>
      <dgm:spPr/>
      <dgm:t>
        <a:bodyPr/>
        <a:lstStyle/>
        <a:p>
          <a:endParaRPr lang="en-US"/>
        </a:p>
      </dgm:t>
    </dgm:pt>
    <dgm:pt modelId="{0A629504-26A3-3F42-931C-612F13EE1C6E}">
      <dgm:prSet/>
      <dgm:spPr/>
      <dgm:t>
        <a:bodyPr/>
        <a:lstStyle/>
        <a:p>
          <a:r>
            <a:rPr lang="en-US" dirty="0"/>
            <a:t>Split data as train and test</a:t>
          </a:r>
        </a:p>
      </dgm:t>
    </dgm:pt>
    <dgm:pt modelId="{CBC3E031-EE48-404D-839C-47582057DE76}" type="parTrans" cxnId="{7905273E-8644-F945-BFA7-44F8A0639253}">
      <dgm:prSet/>
      <dgm:spPr/>
      <dgm:t>
        <a:bodyPr/>
        <a:lstStyle/>
        <a:p>
          <a:endParaRPr lang="en-US"/>
        </a:p>
      </dgm:t>
    </dgm:pt>
    <dgm:pt modelId="{C188CAEC-7556-E341-8BF0-149D7E652A88}" type="sibTrans" cxnId="{7905273E-8644-F945-BFA7-44F8A0639253}">
      <dgm:prSet/>
      <dgm:spPr/>
      <dgm:t>
        <a:bodyPr/>
        <a:lstStyle/>
        <a:p>
          <a:endParaRPr lang="en-US"/>
        </a:p>
      </dgm:t>
    </dgm:pt>
    <dgm:pt modelId="{D22DAD15-38B0-B845-9EC2-C3B1C823D3EA}">
      <dgm:prSet/>
      <dgm:spPr/>
      <dgm:t>
        <a:bodyPr/>
        <a:lstStyle/>
        <a:p>
          <a:r>
            <a:rPr lang="en-US" dirty="0"/>
            <a:t>Implement GridSearchCV on Logistic Regression, Support Vector Machine, Decision Tree and KNN models.</a:t>
          </a:r>
        </a:p>
      </dgm:t>
    </dgm:pt>
    <dgm:pt modelId="{4B0E020D-D75A-7349-9522-24E464B8CE34}" type="parTrans" cxnId="{7CBD85DC-2E87-E646-A337-17C3D7B0D691}">
      <dgm:prSet/>
      <dgm:spPr/>
      <dgm:t>
        <a:bodyPr/>
        <a:lstStyle/>
        <a:p>
          <a:endParaRPr lang="en-US"/>
        </a:p>
      </dgm:t>
    </dgm:pt>
    <dgm:pt modelId="{3C469975-F66C-364A-9242-2952CBDB8507}" type="sibTrans" cxnId="{7CBD85DC-2E87-E646-A337-17C3D7B0D691}">
      <dgm:prSet/>
      <dgm:spPr/>
      <dgm:t>
        <a:bodyPr/>
        <a:lstStyle/>
        <a:p>
          <a:endParaRPr lang="en-US"/>
        </a:p>
      </dgm:t>
    </dgm:pt>
    <dgm:pt modelId="{0D8EF0A0-4FB6-4448-A921-27A2AA826660}">
      <dgm:prSet/>
      <dgm:spPr/>
      <dgm:t>
        <a:bodyPr/>
        <a:lstStyle/>
        <a:p>
          <a:r>
            <a:rPr lang="en-US" dirty="0"/>
            <a:t>Score  Test Data</a:t>
          </a:r>
        </a:p>
      </dgm:t>
    </dgm:pt>
    <dgm:pt modelId="{9022158D-1180-E549-9B6C-E9B862461517}" type="parTrans" cxnId="{91E6E9F9-7648-AA46-B39B-076887B322ED}">
      <dgm:prSet/>
      <dgm:spPr/>
      <dgm:t>
        <a:bodyPr/>
        <a:lstStyle/>
        <a:p>
          <a:endParaRPr lang="en-US"/>
        </a:p>
      </dgm:t>
    </dgm:pt>
    <dgm:pt modelId="{80AE8760-DD55-6D4E-A236-A92B1C3FC648}" type="sibTrans" cxnId="{91E6E9F9-7648-AA46-B39B-076887B322ED}">
      <dgm:prSet/>
      <dgm:spPr/>
      <dgm:t>
        <a:bodyPr/>
        <a:lstStyle/>
        <a:p>
          <a:endParaRPr lang="en-US"/>
        </a:p>
      </dgm:t>
    </dgm:pt>
    <dgm:pt modelId="{CBD3BB1C-06FE-994F-9289-6E5B556BFA13}">
      <dgm:prSet/>
      <dgm:spPr/>
      <dgm:t>
        <a:bodyPr/>
        <a:lstStyle/>
        <a:p>
          <a:r>
            <a:rPr lang="en-US" dirty="0"/>
            <a:t>Confusion Matrix For all models</a:t>
          </a:r>
        </a:p>
      </dgm:t>
    </dgm:pt>
    <dgm:pt modelId="{E0E0B1A3-B97B-154F-95DB-ABE90D55FD6A}" type="parTrans" cxnId="{882A4920-9374-AA4C-9009-4ADF7D91B84E}">
      <dgm:prSet/>
      <dgm:spPr/>
      <dgm:t>
        <a:bodyPr/>
        <a:lstStyle/>
        <a:p>
          <a:endParaRPr lang="en-US"/>
        </a:p>
      </dgm:t>
    </dgm:pt>
    <dgm:pt modelId="{BBECA5AE-FC37-DA4D-AB22-FB4B5621404A}" type="sibTrans" cxnId="{882A4920-9374-AA4C-9009-4ADF7D91B84E}">
      <dgm:prSet/>
      <dgm:spPr/>
      <dgm:t>
        <a:bodyPr/>
        <a:lstStyle/>
        <a:p>
          <a:endParaRPr lang="en-US"/>
        </a:p>
      </dgm:t>
    </dgm:pt>
    <dgm:pt modelId="{A76C0117-0BE3-AF49-8BD8-027777AED745}">
      <dgm:prSet/>
      <dgm:spPr/>
      <dgm:t>
        <a:bodyPr/>
        <a:lstStyle/>
        <a:p>
          <a:r>
            <a:rPr lang="en-US" dirty="0"/>
            <a:t>Visualize Scores of Models to compare</a:t>
          </a:r>
        </a:p>
      </dgm:t>
    </dgm:pt>
    <dgm:pt modelId="{2DA500AD-59DD-9244-9F30-F701802CFCDB}" type="parTrans" cxnId="{0FB6B4BB-EA45-2F48-8629-BB2CEC302306}">
      <dgm:prSet/>
      <dgm:spPr/>
      <dgm:t>
        <a:bodyPr/>
        <a:lstStyle/>
        <a:p>
          <a:endParaRPr lang="en-US"/>
        </a:p>
      </dgm:t>
    </dgm:pt>
    <dgm:pt modelId="{85B5DADE-A9A0-6742-A7E5-83367941A9F7}" type="sibTrans" cxnId="{0FB6B4BB-EA45-2F48-8629-BB2CEC302306}">
      <dgm:prSet/>
      <dgm:spPr/>
      <dgm:t>
        <a:bodyPr/>
        <a:lstStyle/>
        <a:p>
          <a:endParaRPr lang="en-US"/>
        </a:p>
      </dgm:t>
    </dgm:pt>
    <dgm:pt modelId="{254F5F05-4292-CB4F-943C-D9D1FCC13FB6}" type="pres">
      <dgm:prSet presAssocID="{303A03B2-1E42-F445-8E4F-9C21E3918362}" presName="diagram" presStyleCnt="0">
        <dgm:presLayoutVars>
          <dgm:dir/>
          <dgm:resizeHandles val="exact"/>
        </dgm:presLayoutVars>
      </dgm:prSet>
      <dgm:spPr/>
    </dgm:pt>
    <dgm:pt modelId="{48F23CDC-64A1-AA45-89F7-532E1FD3A0BE}" type="pres">
      <dgm:prSet presAssocID="{D776A9FA-58EB-AB4A-B8FD-38037BDAB5F2}" presName="node" presStyleLbl="node1" presStyleIdx="0" presStyleCnt="8">
        <dgm:presLayoutVars>
          <dgm:bulletEnabled val="1"/>
        </dgm:presLayoutVars>
      </dgm:prSet>
      <dgm:spPr/>
    </dgm:pt>
    <dgm:pt modelId="{134F0FE5-0B68-C848-85AC-73278807B584}" type="pres">
      <dgm:prSet presAssocID="{78BE378E-CFA2-514C-A4F3-0418DFB3DFFE}" presName="sibTrans" presStyleLbl="sibTrans2D1" presStyleIdx="0" presStyleCnt="7"/>
      <dgm:spPr/>
    </dgm:pt>
    <dgm:pt modelId="{3552DD18-7F40-6048-9F6F-C3C7D6318574}" type="pres">
      <dgm:prSet presAssocID="{78BE378E-CFA2-514C-A4F3-0418DFB3DFFE}" presName="connectorText" presStyleLbl="sibTrans2D1" presStyleIdx="0" presStyleCnt="7"/>
      <dgm:spPr/>
    </dgm:pt>
    <dgm:pt modelId="{6ABBD332-CBAE-AF4C-ABBA-6A7C310486EC}" type="pres">
      <dgm:prSet presAssocID="{9AA4EE8C-B518-6346-A2E1-778D823A5510}" presName="node" presStyleLbl="node1" presStyleIdx="1" presStyleCnt="8">
        <dgm:presLayoutVars>
          <dgm:bulletEnabled val="1"/>
        </dgm:presLayoutVars>
      </dgm:prSet>
      <dgm:spPr/>
    </dgm:pt>
    <dgm:pt modelId="{4D504F6B-0C09-1B44-9E0E-134898A4B6D0}" type="pres">
      <dgm:prSet presAssocID="{831BBF71-8634-C941-BA02-2092BC559C20}" presName="sibTrans" presStyleLbl="sibTrans2D1" presStyleIdx="1" presStyleCnt="7"/>
      <dgm:spPr/>
    </dgm:pt>
    <dgm:pt modelId="{4607403C-404C-2B4E-B692-9DF80620AF8D}" type="pres">
      <dgm:prSet presAssocID="{831BBF71-8634-C941-BA02-2092BC559C20}" presName="connectorText" presStyleLbl="sibTrans2D1" presStyleIdx="1" presStyleCnt="7"/>
      <dgm:spPr/>
    </dgm:pt>
    <dgm:pt modelId="{C39A5716-468A-534D-B113-8C727E90D81D}" type="pres">
      <dgm:prSet presAssocID="{0A629504-26A3-3F42-931C-612F13EE1C6E}" presName="node" presStyleLbl="node1" presStyleIdx="2" presStyleCnt="8">
        <dgm:presLayoutVars>
          <dgm:bulletEnabled val="1"/>
        </dgm:presLayoutVars>
      </dgm:prSet>
      <dgm:spPr/>
    </dgm:pt>
    <dgm:pt modelId="{B4FDB32C-3D97-8B42-BC38-3250E6C09676}" type="pres">
      <dgm:prSet presAssocID="{C188CAEC-7556-E341-8BF0-149D7E652A88}" presName="sibTrans" presStyleLbl="sibTrans2D1" presStyleIdx="2" presStyleCnt="7"/>
      <dgm:spPr/>
    </dgm:pt>
    <dgm:pt modelId="{A942B14A-2CA5-9A46-9DF9-34840F4DCFC2}" type="pres">
      <dgm:prSet presAssocID="{C188CAEC-7556-E341-8BF0-149D7E652A88}" presName="connectorText" presStyleLbl="sibTrans2D1" presStyleIdx="2" presStyleCnt="7"/>
      <dgm:spPr/>
    </dgm:pt>
    <dgm:pt modelId="{94F9357F-E451-334D-A2DF-15D8C13AAC38}" type="pres">
      <dgm:prSet presAssocID="{374A9F73-02DE-424D-B83A-D4874124C05D}" presName="node" presStyleLbl="node1" presStyleIdx="3" presStyleCnt="8">
        <dgm:presLayoutVars>
          <dgm:bulletEnabled val="1"/>
        </dgm:presLayoutVars>
      </dgm:prSet>
      <dgm:spPr/>
    </dgm:pt>
    <dgm:pt modelId="{A975470D-5043-CC4D-B303-D93B8808BD45}" type="pres">
      <dgm:prSet presAssocID="{3EA452C9-FE13-E348-9746-9A2CD2CBA7AE}" presName="sibTrans" presStyleLbl="sibTrans2D1" presStyleIdx="3" presStyleCnt="7"/>
      <dgm:spPr/>
    </dgm:pt>
    <dgm:pt modelId="{C9CC4427-CD47-F240-8747-E2F0ACD08CD4}" type="pres">
      <dgm:prSet presAssocID="{3EA452C9-FE13-E348-9746-9A2CD2CBA7AE}" presName="connectorText" presStyleLbl="sibTrans2D1" presStyleIdx="3" presStyleCnt="7"/>
      <dgm:spPr/>
    </dgm:pt>
    <dgm:pt modelId="{B71575EF-A83A-2045-A812-14B9D55743DF}" type="pres">
      <dgm:prSet presAssocID="{D22DAD15-38B0-B845-9EC2-C3B1C823D3EA}" presName="node" presStyleLbl="node1" presStyleIdx="4" presStyleCnt="8">
        <dgm:presLayoutVars>
          <dgm:bulletEnabled val="1"/>
        </dgm:presLayoutVars>
      </dgm:prSet>
      <dgm:spPr/>
    </dgm:pt>
    <dgm:pt modelId="{B821A5FB-FEE7-6E4A-A33D-5E83A6AE707C}" type="pres">
      <dgm:prSet presAssocID="{3C469975-F66C-364A-9242-2952CBDB8507}" presName="sibTrans" presStyleLbl="sibTrans2D1" presStyleIdx="4" presStyleCnt="7"/>
      <dgm:spPr/>
    </dgm:pt>
    <dgm:pt modelId="{920F4572-4F18-574A-B184-5D0BDB7945BA}" type="pres">
      <dgm:prSet presAssocID="{3C469975-F66C-364A-9242-2952CBDB8507}" presName="connectorText" presStyleLbl="sibTrans2D1" presStyleIdx="4" presStyleCnt="7"/>
      <dgm:spPr/>
    </dgm:pt>
    <dgm:pt modelId="{2B42AB64-B600-3D43-A778-890CA1875F37}" type="pres">
      <dgm:prSet presAssocID="{0D8EF0A0-4FB6-4448-A921-27A2AA826660}" presName="node" presStyleLbl="node1" presStyleIdx="5" presStyleCnt="8">
        <dgm:presLayoutVars>
          <dgm:bulletEnabled val="1"/>
        </dgm:presLayoutVars>
      </dgm:prSet>
      <dgm:spPr/>
    </dgm:pt>
    <dgm:pt modelId="{1E825E3E-0FE5-6249-AA92-B3B898AEE549}" type="pres">
      <dgm:prSet presAssocID="{80AE8760-DD55-6D4E-A236-A92B1C3FC648}" presName="sibTrans" presStyleLbl="sibTrans2D1" presStyleIdx="5" presStyleCnt="7"/>
      <dgm:spPr/>
    </dgm:pt>
    <dgm:pt modelId="{D83AB47E-350B-2544-92D7-6B5DF5504009}" type="pres">
      <dgm:prSet presAssocID="{80AE8760-DD55-6D4E-A236-A92B1C3FC648}" presName="connectorText" presStyleLbl="sibTrans2D1" presStyleIdx="5" presStyleCnt="7"/>
      <dgm:spPr/>
    </dgm:pt>
    <dgm:pt modelId="{65D0D864-4E52-B542-BD06-D1BFF8F39237}" type="pres">
      <dgm:prSet presAssocID="{CBD3BB1C-06FE-994F-9289-6E5B556BFA13}" presName="node" presStyleLbl="node1" presStyleIdx="6" presStyleCnt="8">
        <dgm:presLayoutVars>
          <dgm:bulletEnabled val="1"/>
        </dgm:presLayoutVars>
      </dgm:prSet>
      <dgm:spPr/>
    </dgm:pt>
    <dgm:pt modelId="{5FED20F5-FF14-A84D-9E3A-3996C05D4B25}" type="pres">
      <dgm:prSet presAssocID="{BBECA5AE-FC37-DA4D-AB22-FB4B5621404A}" presName="sibTrans" presStyleLbl="sibTrans2D1" presStyleIdx="6" presStyleCnt="7"/>
      <dgm:spPr/>
    </dgm:pt>
    <dgm:pt modelId="{5AC02289-348A-AE40-A31F-8E179E2BA135}" type="pres">
      <dgm:prSet presAssocID="{BBECA5AE-FC37-DA4D-AB22-FB4B5621404A}" presName="connectorText" presStyleLbl="sibTrans2D1" presStyleIdx="6" presStyleCnt="7"/>
      <dgm:spPr/>
    </dgm:pt>
    <dgm:pt modelId="{D27E178A-AACB-464B-8A3C-475277A38CDC}" type="pres">
      <dgm:prSet presAssocID="{A76C0117-0BE3-AF49-8BD8-027777AED745}" presName="node" presStyleLbl="node1" presStyleIdx="7" presStyleCnt="8">
        <dgm:presLayoutVars>
          <dgm:bulletEnabled val="1"/>
        </dgm:presLayoutVars>
      </dgm:prSet>
      <dgm:spPr/>
    </dgm:pt>
  </dgm:ptLst>
  <dgm:cxnLst>
    <dgm:cxn modelId="{5B6FB204-77B8-8546-89AA-7B2682AFBD7C}" type="presOf" srcId="{831BBF71-8634-C941-BA02-2092BC559C20}" destId="{4D504F6B-0C09-1B44-9E0E-134898A4B6D0}" srcOrd="0" destOrd="0" presId="urn:microsoft.com/office/officeart/2005/8/layout/process5"/>
    <dgm:cxn modelId="{57CC5913-8F4C-AE46-B5A7-F5FA9F977EBC}" type="presOf" srcId="{831BBF71-8634-C941-BA02-2092BC559C20}" destId="{4607403C-404C-2B4E-B692-9DF80620AF8D}" srcOrd="1" destOrd="0" presId="urn:microsoft.com/office/officeart/2005/8/layout/process5"/>
    <dgm:cxn modelId="{EA59AD1B-2686-C543-BB4C-F9EBFE8ECC1A}" type="presOf" srcId="{D22DAD15-38B0-B845-9EC2-C3B1C823D3EA}" destId="{B71575EF-A83A-2045-A812-14B9D55743DF}" srcOrd="0" destOrd="0" presId="urn:microsoft.com/office/officeart/2005/8/layout/process5"/>
    <dgm:cxn modelId="{882A4920-9374-AA4C-9009-4ADF7D91B84E}" srcId="{303A03B2-1E42-F445-8E4F-9C21E3918362}" destId="{CBD3BB1C-06FE-994F-9289-6E5B556BFA13}" srcOrd="6" destOrd="0" parTransId="{E0E0B1A3-B97B-154F-95DB-ABE90D55FD6A}" sibTransId="{BBECA5AE-FC37-DA4D-AB22-FB4B5621404A}"/>
    <dgm:cxn modelId="{7905273E-8644-F945-BFA7-44F8A0639253}" srcId="{303A03B2-1E42-F445-8E4F-9C21E3918362}" destId="{0A629504-26A3-3F42-931C-612F13EE1C6E}" srcOrd="2" destOrd="0" parTransId="{CBC3E031-EE48-404D-839C-47582057DE76}" sibTransId="{C188CAEC-7556-E341-8BF0-149D7E652A88}"/>
    <dgm:cxn modelId="{32143A3F-4AD5-9D4A-BE33-250F521B863B}" type="presOf" srcId="{C188CAEC-7556-E341-8BF0-149D7E652A88}" destId="{B4FDB32C-3D97-8B42-BC38-3250E6C09676}" srcOrd="0" destOrd="0" presId="urn:microsoft.com/office/officeart/2005/8/layout/process5"/>
    <dgm:cxn modelId="{DD7F533F-7C1E-BC44-9C82-C8CD724550FB}" type="presOf" srcId="{0D8EF0A0-4FB6-4448-A921-27A2AA826660}" destId="{2B42AB64-B600-3D43-A778-890CA1875F37}" srcOrd="0" destOrd="0" presId="urn:microsoft.com/office/officeart/2005/8/layout/process5"/>
    <dgm:cxn modelId="{C51C9A4F-12E8-5342-9584-B22E9A3210B6}" type="presOf" srcId="{D776A9FA-58EB-AB4A-B8FD-38037BDAB5F2}" destId="{48F23CDC-64A1-AA45-89F7-532E1FD3A0BE}" srcOrd="0" destOrd="0" presId="urn:microsoft.com/office/officeart/2005/8/layout/process5"/>
    <dgm:cxn modelId="{A7FF5052-2D05-764F-85A1-8BB9559D931A}" type="presOf" srcId="{3EA452C9-FE13-E348-9746-9A2CD2CBA7AE}" destId="{A975470D-5043-CC4D-B303-D93B8808BD45}" srcOrd="0" destOrd="0" presId="urn:microsoft.com/office/officeart/2005/8/layout/process5"/>
    <dgm:cxn modelId="{DEA87F54-33EA-1A48-9E29-FB6BA96E62C8}" type="presOf" srcId="{BBECA5AE-FC37-DA4D-AB22-FB4B5621404A}" destId="{5AC02289-348A-AE40-A31F-8E179E2BA135}" srcOrd="1" destOrd="0" presId="urn:microsoft.com/office/officeart/2005/8/layout/process5"/>
    <dgm:cxn modelId="{E6A85363-3277-1849-A9C3-4A0E0032A5AC}" type="presOf" srcId="{3EA452C9-FE13-E348-9746-9A2CD2CBA7AE}" destId="{C9CC4427-CD47-F240-8747-E2F0ACD08CD4}" srcOrd="1" destOrd="0" presId="urn:microsoft.com/office/officeart/2005/8/layout/process5"/>
    <dgm:cxn modelId="{98C89469-E608-EE41-AE2E-8F9F3B2187F8}" type="presOf" srcId="{80AE8760-DD55-6D4E-A236-A92B1C3FC648}" destId="{D83AB47E-350B-2544-92D7-6B5DF5504009}" srcOrd="1" destOrd="0" presId="urn:microsoft.com/office/officeart/2005/8/layout/process5"/>
    <dgm:cxn modelId="{6C1F326A-BA15-B140-884F-963BFCD10B8D}" type="presOf" srcId="{3C469975-F66C-364A-9242-2952CBDB8507}" destId="{B821A5FB-FEE7-6E4A-A33D-5E83A6AE707C}" srcOrd="0" destOrd="0" presId="urn:microsoft.com/office/officeart/2005/8/layout/process5"/>
    <dgm:cxn modelId="{F7A77072-C79F-C04B-AED1-AA1AB26ECBAE}" srcId="{303A03B2-1E42-F445-8E4F-9C21E3918362}" destId="{9AA4EE8C-B518-6346-A2E1-778D823A5510}" srcOrd="1" destOrd="0" parTransId="{79AAEF77-D2C4-A146-8F72-91DAF4925CAC}" sibTransId="{831BBF71-8634-C941-BA02-2092BC559C20}"/>
    <dgm:cxn modelId="{EDF6378B-5B08-234F-AEB9-53CCFD3C6186}" srcId="{303A03B2-1E42-F445-8E4F-9C21E3918362}" destId="{D776A9FA-58EB-AB4A-B8FD-38037BDAB5F2}" srcOrd="0" destOrd="0" parTransId="{94B5AC7C-9717-3240-AAE1-FBBC7CF753FD}" sibTransId="{78BE378E-CFA2-514C-A4F3-0418DFB3DFFE}"/>
    <dgm:cxn modelId="{DAECDB8C-A4BE-1C46-997C-84D1A074680A}" type="presOf" srcId="{0A629504-26A3-3F42-931C-612F13EE1C6E}" destId="{C39A5716-468A-534D-B113-8C727E90D81D}" srcOrd="0" destOrd="0" presId="urn:microsoft.com/office/officeart/2005/8/layout/process5"/>
    <dgm:cxn modelId="{64643E95-DE83-8642-B377-F91B62B2C85B}" type="presOf" srcId="{C188CAEC-7556-E341-8BF0-149D7E652A88}" destId="{A942B14A-2CA5-9A46-9DF9-34840F4DCFC2}" srcOrd="1" destOrd="0" presId="urn:microsoft.com/office/officeart/2005/8/layout/process5"/>
    <dgm:cxn modelId="{23AE229F-AD31-3444-874F-2E3ABC9226E1}" type="presOf" srcId="{78BE378E-CFA2-514C-A4F3-0418DFB3DFFE}" destId="{134F0FE5-0B68-C848-85AC-73278807B584}" srcOrd="0" destOrd="0" presId="urn:microsoft.com/office/officeart/2005/8/layout/process5"/>
    <dgm:cxn modelId="{FCD911A3-9663-654F-9A39-C51DF7112C2E}" type="presOf" srcId="{BBECA5AE-FC37-DA4D-AB22-FB4B5621404A}" destId="{5FED20F5-FF14-A84D-9E3A-3996C05D4B25}" srcOrd="0" destOrd="0" presId="urn:microsoft.com/office/officeart/2005/8/layout/process5"/>
    <dgm:cxn modelId="{AEE3F8A4-AB99-7741-AD72-67378EC68260}" type="presOf" srcId="{78BE378E-CFA2-514C-A4F3-0418DFB3DFFE}" destId="{3552DD18-7F40-6048-9F6F-C3C7D6318574}" srcOrd="1" destOrd="0" presId="urn:microsoft.com/office/officeart/2005/8/layout/process5"/>
    <dgm:cxn modelId="{F99E1AA6-75F3-D140-85E4-085C73404FD0}" type="presOf" srcId="{3C469975-F66C-364A-9242-2952CBDB8507}" destId="{920F4572-4F18-574A-B184-5D0BDB7945BA}" srcOrd="1" destOrd="0" presId="urn:microsoft.com/office/officeart/2005/8/layout/process5"/>
    <dgm:cxn modelId="{FBB627AF-40CE-8B4B-A069-BDD641510AB1}" type="presOf" srcId="{A76C0117-0BE3-AF49-8BD8-027777AED745}" destId="{D27E178A-AACB-464B-8A3C-475277A38CDC}" srcOrd="0" destOrd="0" presId="urn:microsoft.com/office/officeart/2005/8/layout/process5"/>
    <dgm:cxn modelId="{0FB6B4BB-EA45-2F48-8629-BB2CEC302306}" srcId="{303A03B2-1E42-F445-8E4F-9C21E3918362}" destId="{A76C0117-0BE3-AF49-8BD8-027777AED745}" srcOrd="7" destOrd="0" parTransId="{2DA500AD-59DD-9244-9F30-F701802CFCDB}" sibTransId="{85B5DADE-A9A0-6742-A7E5-83367941A9F7}"/>
    <dgm:cxn modelId="{657B30C1-1E0B-2E49-9F4A-1D79A8449577}" type="presOf" srcId="{374A9F73-02DE-424D-B83A-D4874124C05D}" destId="{94F9357F-E451-334D-A2DF-15D8C13AAC38}" srcOrd="0" destOrd="0" presId="urn:microsoft.com/office/officeart/2005/8/layout/process5"/>
    <dgm:cxn modelId="{646BC0C1-68FA-D34F-A0AD-609B912AA4C2}" srcId="{303A03B2-1E42-F445-8E4F-9C21E3918362}" destId="{374A9F73-02DE-424D-B83A-D4874124C05D}" srcOrd="3" destOrd="0" parTransId="{B0DD3C05-8FE8-1649-9725-354673249393}" sibTransId="{3EA452C9-FE13-E348-9746-9A2CD2CBA7AE}"/>
    <dgm:cxn modelId="{282EFCCE-69B8-FB41-AFE1-4C50913C1404}" type="presOf" srcId="{CBD3BB1C-06FE-994F-9289-6E5B556BFA13}" destId="{65D0D864-4E52-B542-BD06-D1BFF8F39237}" srcOrd="0" destOrd="0" presId="urn:microsoft.com/office/officeart/2005/8/layout/process5"/>
    <dgm:cxn modelId="{A42E24D7-6C31-2C42-820F-31A3444562AA}" type="presOf" srcId="{303A03B2-1E42-F445-8E4F-9C21E3918362}" destId="{254F5F05-4292-CB4F-943C-D9D1FCC13FB6}" srcOrd="0" destOrd="0" presId="urn:microsoft.com/office/officeart/2005/8/layout/process5"/>
    <dgm:cxn modelId="{7CBD85DC-2E87-E646-A337-17C3D7B0D691}" srcId="{303A03B2-1E42-F445-8E4F-9C21E3918362}" destId="{D22DAD15-38B0-B845-9EC2-C3B1C823D3EA}" srcOrd="4" destOrd="0" parTransId="{4B0E020D-D75A-7349-9522-24E464B8CE34}" sibTransId="{3C469975-F66C-364A-9242-2952CBDB8507}"/>
    <dgm:cxn modelId="{662F3BE4-0A8C-1147-BBFF-78020554FB15}" type="presOf" srcId="{9AA4EE8C-B518-6346-A2E1-778D823A5510}" destId="{6ABBD332-CBAE-AF4C-ABBA-6A7C310486EC}" srcOrd="0" destOrd="0" presId="urn:microsoft.com/office/officeart/2005/8/layout/process5"/>
    <dgm:cxn modelId="{9DFF0AE6-8761-0D46-B416-59DF25BCDDD5}" type="presOf" srcId="{80AE8760-DD55-6D4E-A236-A92B1C3FC648}" destId="{1E825E3E-0FE5-6249-AA92-B3B898AEE549}" srcOrd="0" destOrd="0" presId="urn:microsoft.com/office/officeart/2005/8/layout/process5"/>
    <dgm:cxn modelId="{91E6E9F9-7648-AA46-B39B-076887B322ED}" srcId="{303A03B2-1E42-F445-8E4F-9C21E3918362}" destId="{0D8EF0A0-4FB6-4448-A921-27A2AA826660}" srcOrd="5" destOrd="0" parTransId="{9022158D-1180-E549-9B6C-E9B862461517}" sibTransId="{80AE8760-DD55-6D4E-A236-A92B1C3FC648}"/>
    <dgm:cxn modelId="{703CC011-E171-5548-A771-0CA8652A6AEC}" type="presParOf" srcId="{254F5F05-4292-CB4F-943C-D9D1FCC13FB6}" destId="{48F23CDC-64A1-AA45-89F7-532E1FD3A0BE}" srcOrd="0" destOrd="0" presId="urn:microsoft.com/office/officeart/2005/8/layout/process5"/>
    <dgm:cxn modelId="{FD18E517-1767-2944-AFC4-89E71A8AB26F}" type="presParOf" srcId="{254F5F05-4292-CB4F-943C-D9D1FCC13FB6}" destId="{134F0FE5-0B68-C848-85AC-73278807B584}" srcOrd="1" destOrd="0" presId="urn:microsoft.com/office/officeart/2005/8/layout/process5"/>
    <dgm:cxn modelId="{506B2EAC-CA3B-E14D-8A53-910F4406C125}" type="presParOf" srcId="{134F0FE5-0B68-C848-85AC-73278807B584}" destId="{3552DD18-7F40-6048-9F6F-C3C7D6318574}" srcOrd="0" destOrd="0" presId="urn:microsoft.com/office/officeart/2005/8/layout/process5"/>
    <dgm:cxn modelId="{355FA9FC-9B6C-7D4C-8DFD-421E0ECDA704}" type="presParOf" srcId="{254F5F05-4292-CB4F-943C-D9D1FCC13FB6}" destId="{6ABBD332-CBAE-AF4C-ABBA-6A7C310486EC}" srcOrd="2" destOrd="0" presId="urn:microsoft.com/office/officeart/2005/8/layout/process5"/>
    <dgm:cxn modelId="{5A18FB69-3190-D649-8BAD-51129FAE1054}" type="presParOf" srcId="{254F5F05-4292-CB4F-943C-D9D1FCC13FB6}" destId="{4D504F6B-0C09-1B44-9E0E-134898A4B6D0}" srcOrd="3" destOrd="0" presId="urn:microsoft.com/office/officeart/2005/8/layout/process5"/>
    <dgm:cxn modelId="{7616682B-1F15-0A42-AE03-C6C1E21E1070}" type="presParOf" srcId="{4D504F6B-0C09-1B44-9E0E-134898A4B6D0}" destId="{4607403C-404C-2B4E-B692-9DF80620AF8D}" srcOrd="0" destOrd="0" presId="urn:microsoft.com/office/officeart/2005/8/layout/process5"/>
    <dgm:cxn modelId="{51AF04B7-76F5-F548-BD8F-2809198BDFB7}" type="presParOf" srcId="{254F5F05-4292-CB4F-943C-D9D1FCC13FB6}" destId="{C39A5716-468A-534D-B113-8C727E90D81D}" srcOrd="4" destOrd="0" presId="urn:microsoft.com/office/officeart/2005/8/layout/process5"/>
    <dgm:cxn modelId="{559BAB9B-FE45-424B-A7DF-6336F9B619F1}" type="presParOf" srcId="{254F5F05-4292-CB4F-943C-D9D1FCC13FB6}" destId="{B4FDB32C-3D97-8B42-BC38-3250E6C09676}" srcOrd="5" destOrd="0" presId="urn:microsoft.com/office/officeart/2005/8/layout/process5"/>
    <dgm:cxn modelId="{22D8E4C5-75D2-9E4F-AC4E-FC4DA4245144}" type="presParOf" srcId="{B4FDB32C-3D97-8B42-BC38-3250E6C09676}" destId="{A942B14A-2CA5-9A46-9DF9-34840F4DCFC2}" srcOrd="0" destOrd="0" presId="urn:microsoft.com/office/officeart/2005/8/layout/process5"/>
    <dgm:cxn modelId="{C04392B9-59EF-BD4B-BCE8-2A84260ACF9D}" type="presParOf" srcId="{254F5F05-4292-CB4F-943C-D9D1FCC13FB6}" destId="{94F9357F-E451-334D-A2DF-15D8C13AAC38}" srcOrd="6" destOrd="0" presId="urn:microsoft.com/office/officeart/2005/8/layout/process5"/>
    <dgm:cxn modelId="{6722FE72-4090-FB4D-85A3-981AEBC78F4B}" type="presParOf" srcId="{254F5F05-4292-CB4F-943C-D9D1FCC13FB6}" destId="{A975470D-5043-CC4D-B303-D93B8808BD45}" srcOrd="7" destOrd="0" presId="urn:microsoft.com/office/officeart/2005/8/layout/process5"/>
    <dgm:cxn modelId="{D6DAB633-1789-A54F-999F-DD19D91D328D}" type="presParOf" srcId="{A975470D-5043-CC4D-B303-D93B8808BD45}" destId="{C9CC4427-CD47-F240-8747-E2F0ACD08CD4}" srcOrd="0" destOrd="0" presId="urn:microsoft.com/office/officeart/2005/8/layout/process5"/>
    <dgm:cxn modelId="{5109C05F-B7FF-034C-B5C5-63DFC76DDCEC}" type="presParOf" srcId="{254F5F05-4292-CB4F-943C-D9D1FCC13FB6}" destId="{B71575EF-A83A-2045-A812-14B9D55743DF}" srcOrd="8" destOrd="0" presId="urn:microsoft.com/office/officeart/2005/8/layout/process5"/>
    <dgm:cxn modelId="{2954386B-DBEF-B345-BCCD-B0A484A77EDF}" type="presParOf" srcId="{254F5F05-4292-CB4F-943C-D9D1FCC13FB6}" destId="{B821A5FB-FEE7-6E4A-A33D-5E83A6AE707C}" srcOrd="9" destOrd="0" presId="urn:microsoft.com/office/officeart/2005/8/layout/process5"/>
    <dgm:cxn modelId="{6B5C29D3-52B8-2A40-9B53-6E502BE8912E}" type="presParOf" srcId="{B821A5FB-FEE7-6E4A-A33D-5E83A6AE707C}" destId="{920F4572-4F18-574A-B184-5D0BDB7945BA}" srcOrd="0" destOrd="0" presId="urn:microsoft.com/office/officeart/2005/8/layout/process5"/>
    <dgm:cxn modelId="{46F34429-6BAD-1E48-8A4F-77B03B9E6F51}" type="presParOf" srcId="{254F5F05-4292-CB4F-943C-D9D1FCC13FB6}" destId="{2B42AB64-B600-3D43-A778-890CA1875F37}" srcOrd="10" destOrd="0" presId="urn:microsoft.com/office/officeart/2005/8/layout/process5"/>
    <dgm:cxn modelId="{1121B1CC-ACC8-4148-802A-A65D1606A02C}" type="presParOf" srcId="{254F5F05-4292-CB4F-943C-D9D1FCC13FB6}" destId="{1E825E3E-0FE5-6249-AA92-B3B898AEE549}" srcOrd="11" destOrd="0" presId="urn:microsoft.com/office/officeart/2005/8/layout/process5"/>
    <dgm:cxn modelId="{C201E313-0915-9847-AF24-34FE943FE6D9}" type="presParOf" srcId="{1E825E3E-0FE5-6249-AA92-B3B898AEE549}" destId="{D83AB47E-350B-2544-92D7-6B5DF5504009}" srcOrd="0" destOrd="0" presId="urn:microsoft.com/office/officeart/2005/8/layout/process5"/>
    <dgm:cxn modelId="{633808FF-44EB-2A43-912F-5CFD98103388}" type="presParOf" srcId="{254F5F05-4292-CB4F-943C-D9D1FCC13FB6}" destId="{65D0D864-4E52-B542-BD06-D1BFF8F39237}" srcOrd="12" destOrd="0" presId="urn:microsoft.com/office/officeart/2005/8/layout/process5"/>
    <dgm:cxn modelId="{F0304FBB-9F43-3C4F-B3D9-26FF273AB8FF}" type="presParOf" srcId="{254F5F05-4292-CB4F-943C-D9D1FCC13FB6}" destId="{5FED20F5-FF14-A84D-9E3A-3996C05D4B25}" srcOrd="13" destOrd="0" presId="urn:microsoft.com/office/officeart/2005/8/layout/process5"/>
    <dgm:cxn modelId="{CC6E4758-F862-3748-AB1E-8E816EB1EA66}" type="presParOf" srcId="{5FED20F5-FF14-A84D-9E3A-3996C05D4B25}" destId="{5AC02289-348A-AE40-A31F-8E179E2BA135}" srcOrd="0" destOrd="0" presId="urn:microsoft.com/office/officeart/2005/8/layout/process5"/>
    <dgm:cxn modelId="{497FF2ED-9924-3E41-B36B-CF7BDFC1E2F7}" type="presParOf" srcId="{254F5F05-4292-CB4F-943C-D9D1FCC13FB6}" destId="{D27E178A-AACB-464B-8A3C-475277A38CDC}"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23CDC-64A1-AA45-89F7-532E1FD3A0BE}">
      <dsp:nvSpPr>
        <dsp:cNvPr id="0" name=""/>
        <dsp:cNvSpPr/>
      </dsp:nvSpPr>
      <dsp:spPr>
        <a:xfrm>
          <a:off x="4978" y="682084"/>
          <a:ext cx="2176740" cy="1306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spc="-5" dirty="0">
              <a:solidFill>
                <a:srgbClr val="FFFFFF"/>
              </a:solidFill>
              <a:latin typeface="Carlito"/>
              <a:cs typeface="Carlito"/>
            </a:rPr>
            <a:t>Request </a:t>
          </a:r>
          <a:r>
            <a:rPr lang="en-US" sz="1600" kern="1200" spc="-10" dirty="0">
              <a:solidFill>
                <a:srgbClr val="FFFFFF"/>
              </a:solidFill>
              <a:latin typeface="Carlito"/>
              <a:cs typeface="Carlito"/>
            </a:rPr>
            <a:t>(Space</a:t>
          </a:r>
          <a:r>
            <a:rPr lang="en-US" sz="1600" kern="1200" spc="-240" dirty="0">
              <a:solidFill>
                <a:srgbClr val="FFFFFF"/>
              </a:solidFill>
              <a:latin typeface="Carlito"/>
              <a:cs typeface="Carlito"/>
            </a:rPr>
            <a:t> </a:t>
          </a:r>
          <a:r>
            <a:rPr lang="en-US" sz="1600" kern="1200" dirty="0">
              <a:solidFill>
                <a:srgbClr val="FFFFFF"/>
              </a:solidFill>
              <a:latin typeface="Carlito"/>
              <a:cs typeface="Carlito"/>
            </a:rPr>
            <a:t>X  APIs)</a:t>
          </a:r>
          <a:endParaRPr lang="en-US" sz="1600" kern="1200" dirty="0"/>
        </a:p>
      </dsp:txBody>
      <dsp:txXfrm>
        <a:off x="43231" y="720337"/>
        <a:ext cx="2100234" cy="1229538"/>
      </dsp:txXfrm>
    </dsp:sp>
    <dsp:sp modelId="{134F0FE5-0B68-C848-85AC-73278807B584}">
      <dsp:nvSpPr>
        <dsp:cNvPr id="0" name=""/>
        <dsp:cNvSpPr/>
      </dsp:nvSpPr>
      <dsp:spPr>
        <a:xfrm>
          <a:off x="2373272" y="1065191"/>
          <a:ext cx="461469" cy="5398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73272" y="1173157"/>
        <a:ext cx="323028" cy="323899"/>
      </dsp:txXfrm>
    </dsp:sp>
    <dsp:sp modelId="{6ABBD332-CBAE-AF4C-ABBA-6A7C310486EC}">
      <dsp:nvSpPr>
        <dsp:cNvPr id="0" name=""/>
        <dsp:cNvSpPr/>
      </dsp:nvSpPr>
      <dsp:spPr>
        <a:xfrm>
          <a:off x="3052415" y="682084"/>
          <a:ext cx="2176740" cy="1306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cs typeface="Carlito"/>
            </a:rPr>
            <a:t>JSON </a:t>
          </a:r>
          <a:r>
            <a:rPr lang="en-US" sz="1900" kern="1200" spc="-5" dirty="0">
              <a:solidFill>
                <a:srgbClr val="FFFFFF"/>
              </a:solidFill>
              <a:latin typeface="Carlito"/>
              <a:cs typeface="Carlito"/>
            </a:rPr>
            <a:t>file </a:t>
          </a:r>
          <a:r>
            <a:rPr lang="en-US" sz="1900" kern="1200" dirty="0">
              <a:solidFill>
                <a:srgbClr val="FFFFFF"/>
              </a:solidFill>
              <a:latin typeface="Carlito"/>
              <a:cs typeface="Carlito"/>
            </a:rPr>
            <a:t>+  </a:t>
          </a:r>
          <a:r>
            <a:rPr lang="en-US" sz="1900" kern="1200" spc="-10" dirty="0">
              <a:solidFill>
                <a:srgbClr val="FFFFFF"/>
              </a:solidFill>
              <a:latin typeface="Carlito"/>
              <a:cs typeface="Carlito"/>
            </a:rPr>
            <a:t>Lists(Launch</a:t>
          </a:r>
          <a:r>
            <a:rPr lang="en-US" sz="1900" kern="1200" spc="-125" dirty="0">
              <a:solidFill>
                <a:srgbClr val="FFFFFF"/>
              </a:solidFill>
              <a:latin typeface="Carlito"/>
              <a:cs typeface="Carlito"/>
            </a:rPr>
            <a:t> </a:t>
          </a:r>
          <a:r>
            <a:rPr lang="en-US" sz="1900" kern="1200" spc="-10" dirty="0">
              <a:solidFill>
                <a:srgbClr val="FFFFFF"/>
              </a:solidFill>
              <a:latin typeface="Carlito"/>
              <a:cs typeface="Carlito"/>
            </a:rPr>
            <a:t>Site,  </a:t>
          </a:r>
          <a:r>
            <a:rPr lang="en-US" sz="1900" kern="1200" spc="-5" dirty="0">
              <a:solidFill>
                <a:srgbClr val="FFFFFF"/>
              </a:solidFill>
              <a:latin typeface="Carlito"/>
              <a:cs typeface="Carlito"/>
            </a:rPr>
            <a:t>Booster </a:t>
          </a:r>
          <a:r>
            <a:rPr lang="en-US" sz="1900" kern="1200" spc="-25" dirty="0">
              <a:solidFill>
                <a:srgbClr val="FFFFFF"/>
              </a:solidFill>
              <a:latin typeface="Carlito"/>
              <a:cs typeface="Carlito"/>
            </a:rPr>
            <a:t>Version,  </a:t>
          </a:r>
          <a:r>
            <a:rPr lang="en-US" sz="1900" kern="1200" spc="-20" dirty="0">
              <a:solidFill>
                <a:srgbClr val="FFFFFF"/>
              </a:solidFill>
              <a:latin typeface="Carlito"/>
              <a:cs typeface="Carlito"/>
            </a:rPr>
            <a:t>Payload</a:t>
          </a:r>
          <a:r>
            <a:rPr lang="en-US" sz="1900" kern="1200" spc="-75" dirty="0">
              <a:solidFill>
                <a:srgbClr val="FFFFFF"/>
              </a:solidFill>
              <a:latin typeface="Carlito"/>
              <a:cs typeface="Carlito"/>
            </a:rPr>
            <a:t> </a:t>
          </a:r>
          <a:r>
            <a:rPr lang="en-US" sz="1900" kern="1200" spc="-15" dirty="0">
              <a:solidFill>
                <a:srgbClr val="FFFFFF"/>
              </a:solidFill>
              <a:latin typeface="Carlito"/>
              <a:cs typeface="Carlito"/>
            </a:rPr>
            <a:t>Data)</a:t>
          </a:r>
          <a:endParaRPr lang="en-US" sz="1900" kern="1200" dirty="0"/>
        </a:p>
      </dsp:txBody>
      <dsp:txXfrm>
        <a:off x="3090668" y="720337"/>
        <a:ext cx="2100234" cy="1229538"/>
      </dsp:txXfrm>
    </dsp:sp>
    <dsp:sp modelId="{4D504F6B-0C09-1B44-9E0E-134898A4B6D0}">
      <dsp:nvSpPr>
        <dsp:cNvPr id="0" name=""/>
        <dsp:cNvSpPr/>
      </dsp:nvSpPr>
      <dsp:spPr>
        <a:xfrm>
          <a:off x="5420709" y="1065191"/>
          <a:ext cx="461469" cy="5398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420709" y="1173157"/>
        <a:ext cx="323028" cy="323899"/>
      </dsp:txXfrm>
    </dsp:sp>
    <dsp:sp modelId="{7527973C-9CF1-914A-98E2-AEA8DD91AD9A}">
      <dsp:nvSpPr>
        <dsp:cNvPr id="0" name=""/>
        <dsp:cNvSpPr/>
      </dsp:nvSpPr>
      <dsp:spPr>
        <a:xfrm>
          <a:off x="6099852" y="682084"/>
          <a:ext cx="2176740" cy="130604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spc="-10" dirty="0">
              <a:solidFill>
                <a:srgbClr val="FFFFFF"/>
              </a:solidFill>
              <a:latin typeface="Carlito"/>
              <a:cs typeface="Carlito"/>
            </a:rPr>
            <a:t>Json_normalize</a:t>
          </a:r>
          <a:r>
            <a:rPr lang="en-US" sz="1900" kern="1200" spc="-170" dirty="0">
              <a:solidFill>
                <a:srgbClr val="FFFFFF"/>
              </a:solidFill>
              <a:latin typeface="Carlito"/>
              <a:cs typeface="Carlito"/>
            </a:rPr>
            <a:t> </a:t>
          </a:r>
          <a:r>
            <a:rPr lang="en-US" sz="1900" kern="1200" spc="-25" dirty="0">
              <a:solidFill>
                <a:srgbClr val="FFFFFF"/>
              </a:solidFill>
              <a:latin typeface="Carlito"/>
              <a:cs typeface="Carlito"/>
            </a:rPr>
            <a:t>to  </a:t>
          </a:r>
          <a:r>
            <a:rPr lang="en-US" sz="1900" kern="1200" spc="-20" dirty="0">
              <a:solidFill>
                <a:srgbClr val="FFFFFF"/>
              </a:solidFill>
              <a:latin typeface="Carlito"/>
              <a:cs typeface="Carlito"/>
            </a:rPr>
            <a:t>DataFrame data  from</a:t>
          </a:r>
          <a:r>
            <a:rPr lang="en-US" sz="1900" kern="1200" spc="-45" dirty="0">
              <a:solidFill>
                <a:srgbClr val="FFFFFF"/>
              </a:solidFill>
              <a:latin typeface="Carlito"/>
              <a:cs typeface="Carlito"/>
            </a:rPr>
            <a:t> </a:t>
          </a:r>
          <a:r>
            <a:rPr lang="en-US" sz="1900" kern="1200" dirty="0">
              <a:solidFill>
                <a:srgbClr val="FFFFFF"/>
              </a:solidFill>
              <a:latin typeface="Carlito"/>
              <a:cs typeface="Carlito"/>
            </a:rPr>
            <a:t>JSON</a:t>
          </a:r>
          <a:endParaRPr lang="en-US" sz="1900" kern="1200" dirty="0"/>
        </a:p>
      </dsp:txBody>
      <dsp:txXfrm>
        <a:off x="6138105" y="720337"/>
        <a:ext cx="2100234" cy="1229538"/>
      </dsp:txXfrm>
    </dsp:sp>
    <dsp:sp modelId="{74638500-281C-EF41-A910-7011D97EE945}">
      <dsp:nvSpPr>
        <dsp:cNvPr id="0" name=""/>
        <dsp:cNvSpPr/>
      </dsp:nvSpPr>
      <dsp:spPr>
        <a:xfrm>
          <a:off x="8468146" y="1065191"/>
          <a:ext cx="461469" cy="5398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8468146" y="1173157"/>
        <a:ext cx="323028" cy="323899"/>
      </dsp:txXfrm>
    </dsp:sp>
    <dsp:sp modelId="{1F03708A-A582-484B-8B2C-0BF36F6D7BF4}">
      <dsp:nvSpPr>
        <dsp:cNvPr id="0" name=""/>
        <dsp:cNvSpPr/>
      </dsp:nvSpPr>
      <dsp:spPr>
        <a:xfrm>
          <a:off x="9147289" y="682084"/>
          <a:ext cx="2176740" cy="1306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cs typeface="Carlito"/>
            </a:rPr>
            <a:t>Dictionary</a:t>
          </a:r>
          <a:r>
            <a:rPr lang="en-US" sz="1900" kern="1200" spc="-95" dirty="0">
              <a:solidFill>
                <a:srgbClr val="FFFFFF"/>
              </a:solidFill>
              <a:latin typeface="Carlito"/>
              <a:cs typeface="Carlito"/>
            </a:rPr>
            <a:t> </a:t>
          </a:r>
          <a:r>
            <a:rPr lang="en-US" sz="1900" kern="1200" spc="-25" dirty="0">
              <a:solidFill>
                <a:srgbClr val="FFFFFF"/>
              </a:solidFill>
              <a:latin typeface="Carlito"/>
              <a:cs typeface="Carlito"/>
            </a:rPr>
            <a:t>relevant  </a:t>
          </a:r>
          <a:r>
            <a:rPr lang="en-US" sz="1900" kern="1200" spc="-20" dirty="0">
              <a:solidFill>
                <a:srgbClr val="FFFFFF"/>
              </a:solidFill>
              <a:latin typeface="Carlito"/>
              <a:cs typeface="Carlito"/>
            </a:rPr>
            <a:t>data</a:t>
          </a:r>
          <a:endParaRPr lang="en-US" sz="1900" kern="1200" dirty="0"/>
        </a:p>
      </dsp:txBody>
      <dsp:txXfrm>
        <a:off x="9185542" y="720337"/>
        <a:ext cx="2100234" cy="1229538"/>
      </dsp:txXfrm>
    </dsp:sp>
    <dsp:sp modelId="{A7588F22-82BE-D74A-A243-17527F0B3D50}">
      <dsp:nvSpPr>
        <dsp:cNvPr id="0" name=""/>
        <dsp:cNvSpPr/>
      </dsp:nvSpPr>
      <dsp:spPr>
        <a:xfrm rot="5400000">
          <a:off x="10004925" y="2140501"/>
          <a:ext cx="461469" cy="5398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0073711" y="2179682"/>
        <a:ext cx="323899" cy="323028"/>
      </dsp:txXfrm>
    </dsp:sp>
    <dsp:sp modelId="{7795068D-2148-B34B-8ECB-90BF90DDFD41}">
      <dsp:nvSpPr>
        <dsp:cNvPr id="0" name=""/>
        <dsp:cNvSpPr/>
      </dsp:nvSpPr>
      <dsp:spPr>
        <a:xfrm>
          <a:off x="9147289" y="2858825"/>
          <a:ext cx="2176740" cy="1306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spc="-5" dirty="0">
              <a:solidFill>
                <a:srgbClr val="FFFFFF"/>
              </a:solidFill>
              <a:latin typeface="Carlito"/>
              <a:cs typeface="Carlito"/>
            </a:rPr>
            <a:t>Cast </a:t>
          </a:r>
          <a:r>
            <a:rPr lang="en-US" sz="1900" kern="1200" dirty="0">
              <a:solidFill>
                <a:srgbClr val="FFFFFF"/>
              </a:solidFill>
              <a:latin typeface="Carlito"/>
              <a:cs typeface="Carlito"/>
            </a:rPr>
            <a:t>dictionary</a:t>
          </a:r>
          <a:r>
            <a:rPr lang="en-US" sz="1900" kern="1200" spc="-250" dirty="0">
              <a:solidFill>
                <a:srgbClr val="FFFFFF"/>
              </a:solidFill>
              <a:latin typeface="Carlito"/>
              <a:cs typeface="Carlito"/>
            </a:rPr>
            <a:t> </a:t>
          </a:r>
          <a:r>
            <a:rPr lang="en-US" sz="1900" kern="1200" spc="-15" dirty="0">
              <a:solidFill>
                <a:srgbClr val="FFFFFF"/>
              </a:solidFill>
              <a:latin typeface="Carlito"/>
              <a:cs typeface="Carlito"/>
            </a:rPr>
            <a:t>to </a:t>
          </a:r>
          <a:r>
            <a:rPr lang="en-US" sz="1900" kern="1200" dirty="0">
              <a:solidFill>
                <a:srgbClr val="FFFFFF"/>
              </a:solidFill>
              <a:latin typeface="Carlito"/>
              <a:cs typeface="Carlito"/>
            </a:rPr>
            <a:t>a  </a:t>
          </a:r>
          <a:r>
            <a:rPr lang="en-US" sz="1900" kern="1200" spc="-20" dirty="0">
              <a:solidFill>
                <a:srgbClr val="FFFFFF"/>
              </a:solidFill>
              <a:latin typeface="Carlito"/>
              <a:cs typeface="Carlito"/>
            </a:rPr>
            <a:t>Data Frame</a:t>
          </a:r>
          <a:endParaRPr lang="en-US" sz="1900" kern="1200" dirty="0"/>
        </a:p>
      </dsp:txBody>
      <dsp:txXfrm>
        <a:off x="9185542" y="2897078"/>
        <a:ext cx="2100234" cy="1229538"/>
      </dsp:txXfrm>
    </dsp:sp>
    <dsp:sp modelId="{AE7176BA-2C5C-E644-BCE5-727D0BAFBC13}">
      <dsp:nvSpPr>
        <dsp:cNvPr id="0" name=""/>
        <dsp:cNvSpPr/>
      </dsp:nvSpPr>
      <dsp:spPr>
        <a:xfrm rot="10800000">
          <a:off x="8494267" y="3241932"/>
          <a:ext cx="461469" cy="5398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8632708" y="3349898"/>
        <a:ext cx="323028" cy="323899"/>
      </dsp:txXfrm>
    </dsp:sp>
    <dsp:sp modelId="{41C825CD-06C7-FA45-99B4-B23AE6685FF0}">
      <dsp:nvSpPr>
        <dsp:cNvPr id="0" name=""/>
        <dsp:cNvSpPr/>
      </dsp:nvSpPr>
      <dsp:spPr>
        <a:xfrm>
          <a:off x="6099852" y="2858825"/>
          <a:ext cx="2176740" cy="1306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spc="-5" dirty="0">
              <a:solidFill>
                <a:srgbClr val="FFFFFF"/>
              </a:solidFill>
              <a:latin typeface="Carlito"/>
              <a:cs typeface="Carlito"/>
            </a:rPr>
            <a:t>Filter </a:t>
          </a:r>
          <a:r>
            <a:rPr lang="en-US" sz="1900" kern="1200" spc="-10" dirty="0">
              <a:solidFill>
                <a:srgbClr val="FFFFFF"/>
              </a:solidFill>
              <a:latin typeface="Carlito"/>
              <a:cs typeface="Carlito"/>
            </a:rPr>
            <a:t>data to</a:t>
          </a:r>
          <a:r>
            <a:rPr lang="en-US" sz="1900" kern="1200" spc="-204" dirty="0">
              <a:solidFill>
                <a:srgbClr val="FFFFFF"/>
              </a:solidFill>
              <a:latin typeface="Carlito"/>
              <a:cs typeface="Carlito"/>
            </a:rPr>
            <a:t> </a:t>
          </a:r>
          <a:r>
            <a:rPr lang="en-US" sz="1900" kern="1200" spc="-5" dirty="0">
              <a:solidFill>
                <a:srgbClr val="FFFFFF"/>
              </a:solidFill>
              <a:latin typeface="Carlito"/>
              <a:cs typeface="Carlito"/>
            </a:rPr>
            <a:t>only  </a:t>
          </a:r>
          <a:r>
            <a:rPr lang="en-US" sz="1900" kern="1200" dirty="0">
              <a:solidFill>
                <a:srgbClr val="FFFFFF"/>
              </a:solidFill>
              <a:latin typeface="Carlito"/>
              <a:cs typeface="Carlito"/>
            </a:rPr>
            <a:t>include </a:t>
          </a:r>
          <a:r>
            <a:rPr lang="en-US" sz="1900" kern="1200" spc="-20" dirty="0">
              <a:solidFill>
                <a:srgbClr val="FFFFFF"/>
              </a:solidFill>
              <a:latin typeface="Carlito"/>
              <a:cs typeface="Carlito"/>
            </a:rPr>
            <a:t>Falcon </a:t>
          </a:r>
          <a:r>
            <a:rPr lang="en-US" sz="1900" kern="1200" dirty="0">
              <a:solidFill>
                <a:srgbClr val="FFFFFF"/>
              </a:solidFill>
              <a:latin typeface="Carlito"/>
              <a:cs typeface="Carlito"/>
            </a:rPr>
            <a:t>9  launches</a:t>
          </a:r>
          <a:endParaRPr lang="en-US" sz="1900" kern="1200" dirty="0"/>
        </a:p>
      </dsp:txBody>
      <dsp:txXfrm>
        <a:off x="6138105" y="2897078"/>
        <a:ext cx="2100234" cy="1229538"/>
      </dsp:txXfrm>
    </dsp:sp>
    <dsp:sp modelId="{E771AA72-E51F-B14B-8B89-BE62C9E59B75}">
      <dsp:nvSpPr>
        <dsp:cNvPr id="0" name=""/>
        <dsp:cNvSpPr/>
      </dsp:nvSpPr>
      <dsp:spPr>
        <a:xfrm rot="10800000">
          <a:off x="5446830" y="3241932"/>
          <a:ext cx="461469" cy="5398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585271" y="3349898"/>
        <a:ext cx="323028" cy="323899"/>
      </dsp:txXfrm>
    </dsp:sp>
    <dsp:sp modelId="{00607AAF-AD03-B94E-BD95-FFFD9AA15623}">
      <dsp:nvSpPr>
        <dsp:cNvPr id="0" name=""/>
        <dsp:cNvSpPr/>
      </dsp:nvSpPr>
      <dsp:spPr>
        <a:xfrm>
          <a:off x="3052415" y="2858825"/>
          <a:ext cx="2176740" cy="13060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spc="-20" dirty="0">
              <a:solidFill>
                <a:srgbClr val="FFFFFF"/>
              </a:solidFill>
              <a:latin typeface="Carlito"/>
              <a:cs typeface="Carlito"/>
            </a:rPr>
            <a:t>Replace </a:t>
          </a:r>
          <a:r>
            <a:rPr lang="en-US" sz="1900" kern="1200" spc="-5" dirty="0">
              <a:solidFill>
                <a:srgbClr val="FFFFFF"/>
              </a:solidFill>
              <a:latin typeface="Carlito"/>
              <a:cs typeface="Carlito"/>
            </a:rPr>
            <a:t>missing  </a:t>
          </a:r>
          <a:r>
            <a:rPr lang="en-US" sz="1900" kern="1200" spc="-20" dirty="0">
              <a:solidFill>
                <a:srgbClr val="FFFFFF"/>
              </a:solidFill>
              <a:latin typeface="Carlito"/>
              <a:cs typeface="Carlito"/>
            </a:rPr>
            <a:t>PayloadMass</a:t>
          </a:r>
          <a:r>
            <a:rPr lang="en-US" sz="1900" kern="1200" spc="-160" dirty="0">
              <a:solidFill>
                <a:srgbClr val="FFFFFF"/>
              </a:solidFill>
              <a:latin typeface="Carlito"/>
              <a:cs typeface="Carlito"/>
            </a:rPr>
            <a:t> </a:t>
          </a:r>
          <a:r>
            <a:rPr lang="en-US" sz="1900" kern="1200" spc="-5" dirty="0">
              <a:solidFill>
                <a:srgbClr val="FFFFFF"/>
              </a:solidFill>
              <a:latin typeface="Carlito"/>
              <a:cs typeface="Carlito"/>
            </a:rPr>
            <a:t>values  with</a:t>
          </a:r>
          <a:r>
            <a:rPr lang="en-US" sz="1900" kern="1200" spc="-35" dirty="0">
              <a:solidFill>
                <a:srgbClr val="FFFFFF"/>
              </a:solidFill>
              <a:latin typeface="Carlito"/>
              <a:cs typeface="Carlito"/>
            </a:rPr>
            <a:t> </a:t>
          </a:r>
          <a:r>
            <a:rPr lang="en-US" sz="1900" kern="1200" dirty="0">
              <a:solidFill>
                <a:srgbClr val="FFFFFF"/>
              </a:solidFill>
              <a:latin typeface="Carlito"/>
              <a:cs typeface="Carlito"/>
            </a:rPr>
            <a:t>mean</a:t>
          </a:r>
          <a:endParaRPr lang="en-US" sz="1900" kern="1200" dirty="0"/>
        </a:p>
      </dsp:txBody>
      <dsp:txXfrm>
        <a:off x="3090668" y="2897078"/>
        <a:ext cx="2100234" cy="12295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23CDC-64A1-AA45-89F7-532E1FD3A0BE}">
      <dsp:nvSpPr>
        <dsp:cNvPr id="0" name=""/>
        <dsp:cNvSpPr/>
      </dsp:nvSpPr>
      <dsp:spPr>
        <a:xfrm>
          <a:off x="1539" y="201949"/>
          <a:ext cx="2807998" cy="1339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Request Wikipedia</a:t>
          </a:r>
        </a:p>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html</a:t>
          </a:r>
        </a:p>
      </dsp:txBody>
      <dsp:txXfrm>
        <a:off x="40767" y="241177"/>
        <a:ext cx="2729542" cy="1260896"/>
      </dsp:txXfrm>
    </dsp:sp>
    <dsp:sp modelId="{134F0FE5-0B68-C848-85AC-73278807B584}">
      <dsp:nvSpPr>
        <dsp:cNvPr id="0" name=""/>
        <dsp:cNvSpPr/>
      </dsp:nvSpPr>
      <dsp:spPr>
        <a:xfrm>
          <a:off x="3066722" y="509227"/>
          <a:ext cx="619583" cy="724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066722" y="654186"/>
        <a:ext cx="433708" cy="434877"/>
      </dsp:txXfrm>
    </dsp:sp>
    <dsp:sp modelId="{6ABBD332-CBAE-AF4C-ABBA-6A7C310486EC}">
      <dsp:nvSpPr>
        <dsp:cNvPr id="0" name=""/>
        <dsp:cNvSpPr/>
      </dsp:nvSpPr>
      <dsp:spPr>
        <a:xfrm>
          <a:off x="3978562" y="201949"/>
          <a:ext cx="2807998" cy="1339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JSON file +  Lists(Launch Site,  Booster Version,  Payload Data)</a:t>
          </a:r>
        </a:p>
      </dsp:txBody>
      <dsp:txXfrm>
        <a:off x="4017790" y="241177"/>
        <a:ext cx="2729542" cy="1260896"/>
      </dsp:txXfrm>
    </dsp:sp>
    <dsp:sp modelId="{4D504F6B-0C09-1B44-9E0E-134898A4B6D0}">
      <dsp:nvSpPr>
        <dsp:cNvPr id="0" name=""/>
        <dsp:cNvSpPr/>
      </dsp:nvSpPr>
      <dsp:spPr>
        <a:xfrm>
          <a:off x="7043746" y="509227"/>
          <a:ext cx="619583" cy="724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043746" y="654186"/>
        <a:ext cx="433708" cy="434877"/>
      </dsp:txXfrm>
    </dsp:sp>
    <dsp:sp modelId="{7527973C-9CF1-914A-98E2-AEA8DD91AD9A}">
      <dsp:nvSpPr>
        <dsp:cNvPr id="0" name=""/>
        <dsp:cNvSpPr/>
      </dsp:nvSpPr>
      <dsp:spPr>
        <a:xfrm>
          <a:off x="7955585" y="201949"/>
          <a:ext cx="2807998" cy="1339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Find launch info  html table</a:t>
          </a:r>
        </a:p>
      </dsp:txBody>
      <dsp:txXfrm>
        <a:off x="7994813" y="241177"/>
        <a:ext cx="2729542" cy="1260896"/>
      </dsp:txXfrm>
    </dsp:sp>
    <dsp:sp modelId="{74638500-281C-EF41-A910-7011D97EE945}">
      <dsp:nvSpPr>
        <dsp:cNvPr id="0" name=""/>
        <dsp:cNvSpPr/>
      </dsp:nvSpPr>
      <dsp:spPr>
        <a:xfrm rot="5400000">
          <a:off x="9049793" y="1745880"/>
          <a:ext cx="619583" cy="724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rot="-5400000">
        <a:off x="9142147" y="1798486"/>
        <a:ext cx="434877" cy="433708"/>
      </dsp:txXfrm>
    </dsp:sp>
    <dsp:sp modelId="{1F03708A-A582-484B-8B2C-0BF36F6D7BF4}">
      <dsp:nvSpPr>
        <dsp:cNvPr id="0" name=""/>
        <dsp:cNvSpPr/>
      </dsp:nvSpPr>
      <dsp:spPr>
        <a:xfrm>
          <a:off x="7955585" y="2710326"/>
          <a:ext cx="2807998" cy="1339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Create dictionary</a:t>
          </a:r>
        </a:p>
      </dsp:txBody>
      <dsp:txXfrm>
        <a:off x="7994813" y="2749554"/>
        <a:ext cx="2729542" cy="1260896"/>
      </dsp:txXfrm>
    </dsp:sp>
    <dsp:sp modelId="{A7588F22-82BE-D74A-A243-17527F0B3D50}">
      <dsp:nvSpPr>
        <dsp:cNvPr id="0" name=""/>
        <dsp:cNvSpPr/>
      </dsp:nvSpPr>
      <dsp:spPr>
        <a:xfrm rot="10800000">
          <a:off x="7078816" y="3017604"/>
          <a:ext cx="619583" cy="724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rot="10800000">
        <a:off x="7264691" y="3162563"/>
        <a:ext cx="433708" cy="434877"/>
      </dsp:txXfrm>
    </dsp:sp>
    <dsp:sp modelId="{7795068D-2148-B34B-8ECB-90BF90DDFD41}">
      <dsp:nvSpPr>
        <dsp:cNvPr id="0" name=""/>
        <dsp:cNvSpPr/>
      </dsp:nvSpPr>
      <dsp:spPr>
        <a:xfrm>
          <a:off x="3978562" y="2710326"/>
          <a:ext cx="2807998" cy="1339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Iterate through  table cells to  extract data to  dictionary</a:t>
          </a:r>
        </a:p>
      </dsp:txBody>
      <dsp:txXfrm>
        <a:off x="4017790" y="2749554"/>
        <a:ext cx="2729542" cy="1260896"/>
      </dsp:txXfrm>
    </dsp:sp>
    <dsp:sp modelId="{AE7176BA-2C5C-E644-BCE5-727D0BAFBC13}">
      <dsp:nvSpPr>
        <dsp:cNvPr id="0" name=""/>
        <dsp:cNvSpPr/>
      </dsp:nvSpPr>
      <dsp:spPr>
        <a:xfrm rot="10800000">
          <a:off x="3101793" y="3017604"/>
          <a:ext cx="619583" cy="724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rot="10800000">
        <a:off x="3287668" y="3162563"/>
        <a:ext cx="433708" cy="434877"/>
      </dsp:txXfrm>
    </dsp:sp>
    <dsp:sp modelId="{41C825CD-06C7-FA45-99B4-B23AE6685FF0}">
      <dsp:nvSpPr>
        <dsp:cNvPr id="0" name=""/>
        <dsp:cNvSpPr/>
      </dsp:nvSpPr>
      <dsp:spPr>
        <a:xfrm>
          <a:off x="1539" y="2710326"/>
          <a:ext cx="2807998" cy="13393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rgbClr val="FFFFFF"/>
              </a:solidFill>
              <a:latin typeface="Carlito"/>
              <a:ea typeface="+mn-ea"/>
              <a:cs typeface="Carlito"/>
            </a:rPr>
            <a:t>Cast dictionary to  DataFrame</a:t>
          </a:r>
        </a:p>
      </dsp:txBody>
      <dsp:txXfrm>
        <a:off x="40767" y="2749554"/>
        <a:ext cx="2729542" cy="12608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23CDC-64A1-AA45-89F7-532E1FD3A0BE}">
      <dsp:nvSpPr>
        <dsp:cNvPr id="0" name=""/>
        <dsp:cNvSpPr/>
      </dsp:nvSpPr>
      <dsp:spPr>
        <a:xfrm>
          <a:off x="4282" y="677654"/>
          <a:ext cx="1872518" cy="1123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Split label 'class' from dataset</a:t>
          </a:r>
        </a:p>
      </dsp:txBody>
      <dsp:txXfrm>
        <a:off x="37189" y="710561"/>
        <a:ext cx="1806704" cy="1057697"/>
      </dsp:txXfrm>
    </dsp:sp>
    <dsp:sp modelId="{134F0FE5-0B68-C848-85AC-73278807B584}">
      <dsp:nvSpPr>
        <dsp:cNvPr id="0" name=""/>
        <dsp:cNvSpPr/>
      </dsp:nvSpPr>
      <dsp:spPr>
        <a:xfrm>
          <a:off x="2041583" y="1007217"/>
          <a:ext cx="396973" cy="46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041583" y="1100094"/>
        <a:ext cx="277881" cy="278630"/>
      </dsp:txXfrm>
    </dsp:sp>
    <dsp:sp modelId="{6ABBD332-CBAE-AF4C-ABBA-6A7C310486EC}">
      <dsp:nvSpPr>
        <dsp:cNvPr id="0" name=""/>
        <dsp:cNvSpPr/>
      </dsp:nvSpPr>
      <dsp:spPr>
        <a:xfrm>
          <a:off x="2625809" y="677654"/>
          <a:ext cx="1872518" cy="1123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Fit and Transforms features via Standard Scaler</a:t>
          </a:r>
        </a:p>
      </dsp:txBody>
      <dsp:txXfrm>
        <a:off x="2658716" y="710561"/>
        <a:ext cx="1806704" cy="1057697"/>
      </dsp:txXfrm>
    </dsp:sp>
    <dsp:sp modelId="{4D504F6B-0C09-1B44-9E0E-134898A4B6D0}">
      <dsp:nvSpPr>
        <dsp:cNvPr id="0" name=""/>
        <dsp:cNvSpPr/>
      </dsp:nvSpPr>
      <dsp:spPr>
        <a:xfrm>
          <a:off x="4663109" y="1007217"/>
          <a:ext cx="396973" cy="46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663109" y="1100094"/>
        <a:ext cx="277881" cy="278630"/>
      </dsp:txXfrm>
    </dsp:sp>
    <dsp:sp modelId="{C39A5716-468A-534D-B113-8C727E90D81D}">
      <dsp:nvSpPr>
        <dsp:cNvPr id="0" name=""/>
        <dsp:cNvSpPr/>
      </dsp:nvSpPr>
      <dsp:spPr>
        <a:xfrm>
          <a:off x="5247335" y="677654"/>
          <a:ext cx="1872518" cy="1123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Split data as train and test</a:t>
          </a:r>
        </a:p>
      </dsp:txBody>
      <dsp:txXfrm>
        <a:off x="5280242" y="710561"/>
        <a:ext cx="1806704" cy="1057697"/>
      </dsp:txXfrm>
    </dsp:sp>
    <dsp:sp modelId="{B4FDB32C-3D97-8B42-BC38-3250E6C09676}">
      <dsp:nvSpPr>
        <dsp:cNvPr id="0" name=""/>
        <dsp:cNvSpPr/>
      </dsp:nvSpPr>
      <dsp:spPr>
        <a:xfrm>
          <a:off x="7284635" y="1007217"/>
          <a:ext cx="396973" cy="46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284635" y="1100094"/>
        <a:ext cx="277881" cy="278630"/>
      </dsp:txXfrm>
    </dsp:sp>
    <dsp:sp modelId="{94F9357F-E451-334D-A2DF-15D8C13AAC38}">
      <dsp:nvSpPr>
        <dsp:cNvPr id="0" name=""/>
        <dsp:cNvSpPr/>
      </dsp:nvSpPr>
      <dsp:spPr>
        <a:xfrm>
          <a:off x="7868861" y="677654"/>
          <a:ext cx="1872518" cy="1123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GridSearchCV (cv=10) to determine optimal parameters</a:t>
          </a:r>
        </a:p>
      </dsp:txBody>
      <dsp:txXfrm>
        <a:off x="7901768" y="710561"/>
        <a:ext cx="1806704" cy="1057697"/>
      </dsp:txXfrm>
    </dsp:sp>
    <dsp:sp modelId="{A975470D-5043-CC4D-B303-D93B8808BD45}">
      <dsp:nvSpPr>
        <dsp:cNvPr id="0" name=""/>
        <dsp:cNvSpPr/>
      </dsp:nvSpPr>
      <dsp:spPr>
        <a:xfrm rot="5400000">
          <a:off x="8606633" y="1932241"/>
          <a:ext cx="396973" cy="46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8665805" y="1965946"/>
        <a:ext cx="278630" cy="277881"/>
      </dsp:txXfrm>
    </dsp:sp>
    <dsp:sp modelId="{B71575EF-A83A-2045-A812-14B9D55743DF}">
      <dsp:nvSpPr>
        <dsp:cNvPr id="0" name=""/>
        <dsp:cNvSpPr/>
      </dsp:nvSpPr>
      <dsp:spPr>
        <a:xfrm>
          <a:off x="7868861" y="2550172"/>
          <a:ext cx="1872518" cy="1123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Implement GridSearchCV on Logistic Regression, Support Vector Machine, Decision Tree and KNN models.</a:t>
          </a:r>
        </a:p>
      </dsp:txBody>
      <dsp:txXfrm>
        <a:off x="7901768" y="2583079"/>
        <a:ext cx="1806704" cy="1057697"/>
      </dsp:txXfrm>
    </dsp:sp>
    <dsp:sp modelId="{B821A5FB-FEE7-6E4A-A33D-5E83A6AE707C}">
      <dsp:nvSpPr>
        <dsp:cNvPr id="0" name=""/>
        <dsp:cNvSpPr/>
      </dsp:nvSpPr>
      <dsp:spPr>
        <a:xfrm rot="10800000">
          <a:off x="7307105" y="2879736"/>
          <a:ext cx="396973" cy="46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7426197" y="2972613"/>
        <a:ext cx="277881" cy="278630"/>
      </dsp:txXfrm>
    </dsp:sp>
    <dsp:sp modelId="{2B42AB64-B600-3D43-A778-890CA1875F37}">
      <dsp:nvSpPr>
        <dsp:cNvPr id="0" name=""/>
        <dsp:cNvSpPr/>
      </dsp:nvSpPr>
      <dsp:spPr>
        <a:xfrm>
          <a:off x="5247335" y="2550172"/>
          <a:ext cx="1872518" cy="1123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Score  Test Data</a:t>
          </a:r>
        </a:p>
      </dsp:txBody>
      <dsp:txXfrm>
        <a:off x="5280242" y="2583079"/>
        <a:ext cx="1806704" cy="1057697"/>
      </dsp:txXfrm>
    </dsp:sp>
    <dsp:sp modelId="{1E825E3E-0FE5-6249-AA92-B3B898AEE549}">
      <dsp:nvSpPr>
        <dsp:cNvPr id="0" name=""/>
        <dsp:cNvSpPr/>
      </dsp:nvSpPr>
      <dsp:spPr>
        <a:xfrm rot="10800000">
          <a:off x="4685579" y="2879736"/>
          <a:ext cx="396973" cy="46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4804671" y="2972613"/>
        <a:ext cx="277881" cy="278630"/>
      </dsp:txXfrm>
    </dsp:sp>
    <dsp:sp modelId="{65D0D864-4E52-B542-BD06-D1BFF8F39237}">
      <dsp:nvSpPr>
        <dsp:cNvPr id="0" name=""/>
        <dsp:cNvSpPr/>
      </dsp:nvSpPr>
      <dsp:spPr>
        <a:xfrm>
          <a:off x="2625809" y="2550172"/>
          <a:ext cx="1872518" cy="1123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Confusion Matrix For all models</a:t>
          </a:r>
        </a:p>
      </dsp:txBody>
      <dsp:txXfrm>
        <a:off x="2658716" y="2583079"/>
        <a:ext cx="1806704" cy="1057697"/>
      </dsp:txXfrm>
    </dsp:sp>
    <dsp:sp modelId="{5FED20F5-FF14-A84D-9E3A-3996C05D4B25}">
      <dsp:nvSpPr>
        <dsp:cNvPr id="0" name=""/>
        <dsp:cNvSpPr/>
      </dsp:nvSpPr>
      <dsp:spPr>
        <a:xfrm rot="10800000">
          <a:off x="2064053" y="2879736"/>
          <a:ext cx="396973" cy="46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183145" y="2972613"/>
        <a:ext cx="277881" cy="278630"/>
      </dsp:txXfrm>
    </dsp:sp>
    <dsp:sp modelId="{D27E178A-AACB-464B-8A3C-475277A38CDC}">
      <dsp:nvSpPr>
        <dsp:cNvPr id="0" name=""/>
        <dsp:cNvSpPr/>
      </dsp:nvSpPr>
      <dsp:spPr>
        <a:xfrm>
          <a:off x="4282" y="2550172"/>
          <a:ext cx="1872518" cy="1123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Visualize Scores of Models to compare</a:t>
          </a:r>
        </a:p>
      </dsp:txBody>
      <dsp:txXfrm>
        <a:off x="37189" y="2583079"/>
        <a:ext cx="1806704" cy="10576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11/25/21</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1874358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DA0E2-FEBD-4B65-8F16-724CF984F3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555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DA0E2-FEBD-4B65-8F16-724CF984F3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038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46</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6997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129413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184986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69602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DA0E2-FEBD-4B65-8F16-724CF984F3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963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EBDA0E2-FEBD-4B65-8F16-724CF984F377}" type="slidenum">
              <a:rPr lang="en-US" smtClean="0"/>
              <a:t>32</a:t>
            </a:fld>
            <a:endParaRPr lang="en-US"/>
          </a:p>
        </p:txBody>
      </p:sp>
    </p:spTree>
    <p:extLst>
      <p:ext uri="{BB962C8B-B14F-4D97-AF65-F5344CB8AC3E}">
        <p14:creationId xmlns:p14="http://schemas.microsoft.com/office/powerpoint/2010/main" val="52571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DA0E2-FEBD-4B65-8F16-724CF984F37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517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543028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5420233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11/25/21</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750" r:id="rId12"/>
    <p:sldLayoutId id="214748375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ustafaturkoz"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ustafaturkoz/IBM_Data_Science_Professional_Certificate/blob/main/Week_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ustafaturkoz/IBM_Data_Science_Professional_Certificate/blob/main/Week_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ustafaturkoz/IBM_Data_Science_Professional_Certificate/blob/ma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ustafaturkoz/IBM_Data_Science_Professional_Certificate/blob/ma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mustafaturkoz/IBM_Data_Science_Professional_Certificate/blob/main/"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jpg"/><Relationship Id="rId4" Type="http://schemas.openxmlformats.org/officeDocument/2006/relationships/image" Target="../media/image22.jp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github.com/mustafaturkoz/IBM_Data_Science_Professional_Certificat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s://github.com/mustafaturkoz/IBM_Data_Science_Professional_Certificate/blob/main/Week_1/jupyter-labs-spacex-data-collection-api.ipynb" TargetMode="Externa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hyperlink" Target="https://github.com/mustafaturkoz/IBM_Data_Science_Professional_Certificate/blob/main/Week_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ustafaturkoz/IBM_Data_Science_Professional_Certificate/blob/main/Week_1/jupyter-labs-spacex-data-collection-api.ipynb"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1</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2" y="1886335"/>
            <a:ext cx="10515599" cy="334060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chemeClr val="tx1"/>
                </a:solidFill>
                <a:latin typeface="Abadi"/>
              </a:rPr>
              <a:t>IBM Data Science Professional Certificate</a:t>
            </a:r>
            <a:endParaRPr lang="en-US" b="1" dirty="0">
              <a:solidFill>
                <a:schemeClr val="tx1"/>
              </a:solidFill>
            </a:endParaRPr>
          </a:p>
        </p:txBody>
      </p:sp>
      <p:sp>
        <p:nvSpPr>
          <p:cNvPr id="5" name="Title 1">
            <a:extLst>
              <a:ext uri="{FF2B5EF4-FFF2-40B4-BE49-F238E27FC236}">
                <a16:creationId xmlns:a16="http://schemas.microsoft.com/office/drawing/2014/main" id="{5B92C6B0-6F69-9E47-95F9-4061558436B3}"/>
              </a:ext>
            </a:extLst>
          </p:cNvPr>
          <p:cNvSpPr txBox="1">
            <a:spLocks/>
          </p:cNvSpPr>
          <p:nvPr/>
        </p:nvSpPr>
        <p:spPr>
          <a:xfrm>
            <a:off x="515450" y="1781040"/>
            <a:ext cx="10515600" cy="1647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rgbClr val="0B49CB"/>
                </a:solidFill>
                <a:latin typeface="Abadi"/>
              </a:rPr>
              <a:t>Applied Data Science Capstone </a:t>
            </a:r>
          </a:p>
          <a:p>
            <a:pPr algn="ctr"/>
            <a:r>
              <a:rPr lang="en-US" dirty="0">
                <a:solidFill>
                  <a:srgbClr val="0B49CB"/>
                </a:solidFill>
                <a:latin typeface="Abadi"/>
              </a:rPr>
              <a:t>Project</a:t>
            </a:r>
          </a:p>
        </p:txBody>
      </p:sp>
      <p:sp>
        <p:nvSpPr>
          <p:cNvPr id="3" name="TextBox 2">
            <a:extLst>
              <a:ext uri="{FF2B5EF4-FFF2-40B4-BE49-F238E27FC236}">
                <a16:creationId xmlns:a16="http://schemas.microsoft.com/office/drawing/2014/main" id="{D35F3DB9-F16D-664F-802F-5E5BC6CC2061}"/>
              </a:ext>
            </a:extLst>
          </p:cNvPr>
          <p:cNvSpPr txBox="1"/>
          <p:nvPr/>
        </p:nvSpPr>
        <p:spPr>
          <a:xfrm>
            <a:off x="770011" y="5026063"/>
            <a:ext cx="3490764" cy="923330"/>
          </a:xfrm>
          <a:prstGeom prst="rect">
            <a:avLst/>
          </a:prstGeom>
          <a:noFill/>
        </p:spPr>
        <p:txBody>
          <a:bodyPr wrap="none" rtlCol="0">
            <a:spAutoFit/>
          </a:bodyPr>
          <a:lstStyle/>
          <a:p>
            <a:r>
              <a:rPr lang="en-US" b="1" dirty="0">
                <a:hlinkClick r:id="rId3"/>
              </a:rPr>
              <a:t>https://github.com/mustafaturkoz</a:t>
            </a:r>
            <a:endParaRPr lang="en-TR" b="1" dirty="0"/>
          </a:p>
          <a:p>
            <a:r>
              <a:rPr lang="en-TR" b="1" dirty="0"/>
              <a:t>29.11.2021</a:t>
            </a:r>
          </a:p>
          <a:p>
            <a:endParaRPr lang="en-TR" dirty="0"/>
          </a:p>
        </p:txBody>
      </p:sp>
      <p:sp>
        <p:nvSpPr>
          <p:cNvPr id="11" name="TextBox 10">
            <a:extLst>
              <a:ext uri="{FF2B5EF4-FFF2-40B4-BE49-F238E27FC236}">
                <a16:creationId xmlns:a16="http://schemas.microsoft.com/office/drawing/2014/main" id="{4C44BAA6-B5B9-8347-B5DE-134109144100}"/>
              </a:ext>
            </a:extLst>
          </p:cNvPr>
          <p:cNvSpPr txBox="1"/>
          <p:nvPr/>
        </p:nvSpPr>
        <p:spPr>
          <a:xfrm>
            <a:off x="2292824" y="3534295"/>
            <a:ext cx="7137779" cy="646331"/>
          </a:xfrm>
          <a:prstGeom prst="rect">
            <a:avLst/>
          </a:prstGeom>
          <a:noFill/>
        </p:spPr>
        <p:txBody>
          <a:bodyPr wrap="square">
            <a:spAutoFit/>
          </a:bodyPr>
          <a:lstStyle/>
          <a:p>
            <a:pPr algn="ctr"/>
            <a:r>
              <a:rPr lang="en-TR" sz="3600" dirty="0">
                <a:latin typeface="Abadi"/>
                <a:cs typeface="IBM Plex Mono SemiBold" panose="020B0709050203000203" pitchFamily="49" charset="0"/>
              </a:rPr>
              <a:t>Mustafa Türköz</a:t>
            </a:r>
          </a:p>
        </p:txBody>
      </p:sp>
    </p:spTree>
    <p:extLst>
      <p:ext uri="{BB962C8B-B14F-4D97-AF65-F5344CB8AC3E}">
        <p14:creationId xmlns:p14="http://schemas.microsoft.com/office/powerpoint/2010/main" val="162693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5771" y="1507573"/>
            <a:ext cx="10958512" cy="4351338"/>
          </a:xfrm>
          <a:prstGeom prst="rect">
            <a:avLst/>
          </a:prstGeom>
        </p:spPr>
        <p:txBody>
          <a:bodyPr lIns="91440" tIns="45720" rIns="91440" bIns="45720" anchor="t"/>
          <a:lstStyle/>
          <a:p>
            <a:r>
              <a:rPr lang="en-US" dirty="0"/>
              <a:t>Exploratory Data Analysis is executed  on certain variables Flight Number, Payload Mass, Launch Site, Orbit, Class and Year.</a:t>
            </a:r>
          </a:p>
          <a:p>
            <a:r>
              <a:rPr lang="en-US" dirty="0"/>
              <a:t>Flight Number vs. Payload Mass, Flight Number vs. Launch Site, Payload Mass vs. Launch Site,  Orbit vs. Success Rate, Flight Number vs. Orbit, Payload vs Orbit, and Success Yearly Trend are  examined.</a:t>
            </a:r>
          </a:p>
          <a:p>
            <a:r>
              <a:rPr lang="en-US" dirty="0"/>
              <a:t>In order to investigate relationships of those variables to  make decision whether they are informative or not for training machine learning models are scatter plots, line charts and bar plots.</a:t>
            </a:r>
          </a:p>
          <a:p>
            <a:pPr marL="0" indent="0">
              <a:buNone/>
            </a:pPr>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
        <p:nvSpPr>
          <p:cNvPr id="6" name="TextBox 5">
            <a:extLst>
              <a:ext uri="{FF2B5EF4-FFF2-40B4-BE49-F238E27FC236}">
                <a16:creationId xmlns:a16="http://schemas.microsoft.com/office/drawing/2014/main" id="{03A87E18-CB2D-6F4D-BF9A-2D760E60A001}"/>
              </a:ext>
            </a:extLst>
          </p:cNvPr>
          <p:cNvSpPr txBox="1"/>
          <p:nvPr/>
        </p:nvSpPr>
        <p:spPr>
          <a:xfrm>
            <a:off x="124117" y="6037703"/>
            <a:ext cx="6130910" cy="800219"/>
          </a:xfrm>
          <a:prstGeom prst="rect">
            <a:avLst/>
          </a:prstGeom>
          <a:noFill/>
        </p:spPr>
        <p:txBody>
          <a:bodyPr wrap="square" rtlCol="0">
            <a:spAutoFit/>
          </a:bodyPr>
          <a:lstStyle/>
          <a:p>
            <a:r>
              <a:rPr lang="en-US" u="sng" dirty="0">
                <a:solidFill>
                  <a:srgbClr val="0B49CB"/>
                </a:solidFill>
                <a:latin typeface="Abadi"/>
              </a:rPr>
              <a:t>Github link:</a:t>
            </a:r>
            <a:r>
              <a:rPr lang="en-US" sz="1600" dirty="0">
                <a:solidFill>
                  <a:srgbClr val="0B49CB"/>
                </a:solidFill>
                <a:latin typeface="Abadi"/>
              </a:rPr>
              <a:t> </a:t>
            </a:r>
            <a:r>
              <a:rPr lang="en-US" sz="1400" u="sng" dirty="0">
                <a:solidFill>
                  <a:srgbClr val="0B49CB"/>
                </a:solidFill>
                <a:latin typeface="Abadi"/>
                <a:hlinkClick r:id="rId3">
                  <a:extLst>
                    <a:ext uri="{A12FA001-AC4F-418D-AE19-62706E023703}">
                      <ahyp:hlinkClr xmlns:ahyp="http://schemas.microsoft.com/office/drawing/2018/hyperlinkcolor" val="tx"/>
                    </a:ext>
                  </a:extLst>
                </a:hlinkClick>
              </a:rPr>
              <a:t>https://github.com/mustafaturkoz/IBM_Data_Science_Professional_Certificate/blob/main/Week_2/</a:t>
            </a:r>
            <a:r>
              <a:rPr lang="en-US" sz="1400" u="sng" dirty="0" err="1">
                <a:solidFill>
                  <a:srgbClr val="0B49CB"/>
                </a:solidFill>
                <a:latin typeface="Abadi"/>
              </a:rPr>
              <a:t>jupyter</a:t>
            </a:r>
            <a:r>
              <a:rPr lang="en-US" sz="1400" u="sng" dirty="0">
                <a:solidFill>
                  <a:srgbClr val="0B49CB"/>
                </a:solidFill>
                <a:latin typeface="Abadi"/>
              </a:rPr>
              <a:t>-labs-</a:t>
            </a:r>
            <a:r>
              <a:rPr lang="en-US" sz="1400" u="sng" dirty="0" err="1">
                <a:solidFill>
                  <a:srgbClr val="0B49CB"/>
                </a:solidFill>
                <a:latin typeface="Abadi"/>
              </a:rPr>
              <a:t>eda</a:t>
            </a:r>
            <a:r>
              <a:rPr lang="en-US" sz="1400" u="sng" dirty="0">
                <a:solidFill>
                  <a:srgbClr val="0B49CB"/>
                </a:solidFill>
                <a:latin typeface="Abadi"/>
              </a:rPr>
              <a:t>-</a:t>
            </a:r>
            <a:r>
              <a:rPr lang="en-US" sz="1400" u="sng" dirty="0" err="1">
                <a:solidFill>
                  <a:srgbClr val="0B49CB"/>
                </a:solidFill>
                <a:latin typeface="Abadi"/>
              </a:rPr>
              <a:t>dataviz.ipynb</a:t>
            </a:r>
            <a:endParaRPr lang="en-TR" u="sng" dirty="0">
              <a:solidFill>
                <a:srgbClr val="0B49CB"/>
              </a:solidFill>
              <a:latin typeface="Abadi"/>
            </a:endParaRPr>
          </a:p>
        </p:txBody>
      </p:sp>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674235"/>
            <a:ext cx="9745663" cy="4351338"/>
          </a:xfrm>
          <a:prstGeom prst="rect">
            <a:avLst/>
          </a:prstGeom>
        </p:spPr>
        <p:txBody>
          <a:bodyPr lIns="91440" tIns="45720" rIns="91440" bIns="45720" anchor="t"/>
          <a:lstStyle/>
          <a:p>
            <a:pPr>
              <a:lnSpc>
                <a:spcPct val="100000"/>
              </a:lnSpc>
              <a:spcBef>
                <a:spcPts val="1400"/>
              </a:spcBef>
            </a:pPr>
            <a:r>
              <a:rPr lang="en-US" dirty="0"/>
              <a:t>Dataset is loaded into IBM DB2 database. </a:t>
            </a:r>
          </a:p>
          <a:p>
            <a:pPr>
              <a:lnSpc>
                <a:spcPct val="100000"/>
              </a:lnSpc>
              <a:spcBef>
                <a:spcPts val="1400"/>
              </a:spcBef>
            </a:pPr>
            <a:r>
              <a:rPr lang="en-US" dirty="0"/>
              <a:t>Via SQL Python integration, queries are implemented. </a:t>
            </a:r>
          </a:p>
          <a:p>
            <a:pPr>
              <a:lnSpc>
                <a:spcPct val="100000"/>
              </a:lnSpc>
              <a:spcBef>
                <a:spcPts val="1400"/>
              </a:spcBef>
            </a:pPr>
            <a:r>
              <a:rPr lang="en-US" dirty="0"/>
              <a:t>Queries are performed in order to comprehend dataset. </a:t>
            </a:r>
          </a:p>
          <a:p>
            <a:pPr>
              <a:lnSpc>
                <a:spcPct val="100000"/>
              </a:lnSpc>
              <a:spcBef>
                <a:spcPts val="1400"/>
              </a:spcBef>
            </a:pPr>
            <a:r>
              <a:rPr lang="en-US" dirty="0"/>
              <a:t>Queries produces information concerning about launch site names, mission outcomes, various pay load sizes of  customers and booster versions, and landing outcomes </a:t>
            </a:r>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
        <p:nvSpPr>
          <p:cNvPr id="6" name="TextBox 5">
            <a:extLst>
              <a:ext uri="{FF2B5EF4-FFF2-40B4-BE49-F238E27FC236}">
                <a16:creationId xmlns:a16="http://schemas.microsoft.com/office/drawing/2014/main" id="{5267388B-1E79-AA40-843E-1286CAD8B9FD}"/>
              </a:ext>
            </a:extLst>
          </p:cNvPr>
          <p:cNvSpPr txBox="1"/>
          <p:nvPr/>
        </p:nvSpPr>
        <p:spPr>
          <a:xfrm>
            <a:off x="124117" y="6037703"/>
            <a:ext cx="6130910" cy="1077218"/>
          </a:xfrm>
          <a:prstGeom prst="rect">
            <a:avLst/>
          </a:prstGeom>
          <a:noFill/>
        </p:spPr>
        <p:txBody>
          <a:bodyPr wrap="square" rtlCol="0">
            <a:spAutoFit/>
          </a:bodyPr>
          <a:lstStyle/>
          <a:p>
            <a:r>
              <a:rPr lang="en-US" u="sng" dirty="0">
                <a:solidFill>
                  <a:srgbClr val="0B49CB"/>
                </a:solidFill>
                <a:latin typeface="Abadi"/>
              </a:rPr>
              <a:t>Github link:</a:t>
            </a:r>
            <a:r>
              <a:rPr lang="en-US" sz="1600" dirty="0">
                <a:solidFill>
                  <a:srgbClr val="0B49CB"/>
                </a:solidFill>
                <a:latin typeface="Abadi"/>
              </a:rPr>
              <a:t> </a:t>
            </a:r>
            <a:r>
              <a:rPr lang="en-US" sz="1400" u="sng" dirty="0">
                <a:solidFill>
                  <a:srgbClr val="0B49CB"/>
                </a:solidFill>
                <a:latin typeface="Abadi"/>
                <a:hlinkClick r:id="rId3">
                  <a:extLst>
                    <a:ext uri="{A12FA001-AC4F-418D-AE19-62706E023703}">
                      <ahyp:hlinkClr xmlns:ahyp="http://schemas.microsoft.com/office/drawing/2018/hyperlinkcolor" val="tx"/>
                    </a:ext>
                  </a:extLst>
                </a:hlinkClick>
              </a:rPr>
              <a:t>https://github.com/mustafaturkoz/IBM_Data_Science_Professional_Certificate/blob/main/Week_2</a:t>
            </a:r>
            <a:r>
              <a:rPr lang="en-US" sz="1400" u="sng" dirty="0">
                <a:solidFill>
                  <a:srgbClr val="0B49CB"/>
                </a:solidFill>
                <a:latin typeface="Abadi"/>
              </a:rPr>
              <a:t>/</a:t>
            </a:r>
            <a:r>
              <a:rPr lang="en-US" sz="1400" u="sng" dirty="0" err="1">
                <a:solidFill>
                  <a:srgbClr val="0B49CB"/>
                </a:solidFill>
                <a:latin typeface="Abadi"/>
              </a:rPr>
              <a:t>jupyter</a:t>
            </a:r>
            <a:r>
              <a:rPr lang="en-US" sz="1400" u="sng" dirty="0">
                <a:solidFill>
                  <a:srgbClr val="0B49CB"/>
                </a:solidFill>
                <a:latin typeface="Abadi"/>
              </a:rPr>
              <a:t>-labs-</a:t>
            </a:r>
            <a:r>
              <a:rPr lang="en-US" sz="1400" u="sng" dirty="0" err="1">
                <a:solidFill>
                  <a:srgbClr val="0B49CB"/>
                </a:solidFill>
                <a:latin typeface="Abadi"/>
              </a:rPr>
              <a:t>eda</a:t>
            </a:r>
            <a:r>
              <a:rPr lang="en-US" sz="1400" u="sng" dirty="0">
                <a:solidFill>
                  <a:srgbClr val="0B49CB"/>
                </a:solidFill>
                <a:latin typeface="Abadi"/>
              </a:rPr>
              <a:t>-</a:t>
            </a:r>
            <a:r>
              <a:rPr lang="en-US" sz="1400" u="sng" dirty="0" err="1">
                <a:solidFill>
                  <a:srgbClr val="0B49CB"/>
                </a:solidFill>
                <a:latin typeface="Abadi"/>
              </a:rPr>
              <a:t>dataviz.ipynb</a:t>
            </a:r>
            <a:endParaRPr lang="en-US" sz="1400" u="sng" dirty="0">
              <a:solidFill>
                <a:srgbClr val="0B49CB"/>
              </a:solidFill>
              <a:latin typeface="Abadi"/>
            </a:endParaRPr>
          </a:p>
          <a:p>
            <a:endParaRPr lang="en-TR" u="sng" dirty="0">
              <a:solidFill>
                <a:srgbClr val="0B49CB"/>
              </a:solidFill>
              <a:latin typeface="Abadi"/>
            </a:endParaRPr>
          </a:p>
        </p:txBody>
      </p:sp>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686366"/>
            <a:ext cx="10515600" cy="4351337"/>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Launch Sites, successful and unsuccessful landings, and a proximity example to major locations: Railway, Highway, Coast, and City are indicated by Folium Map.</a:t>
            </a:r>
          </a:p>
          <a:p>
            <a:pPr>
              <a:lnSpc>
                <a:spcPct val="100000"/>
              </a:lnSpc>
              <a:spcBef>
                <a:spcPts val="1400"/>
              </a:spcBef>
            </a:pPr>
            <a:r>
              <a:rPr lang="en-US" sz="2200" dirty="0">
                <a:solidFill>
                  <a:schemeClr val="accent3">
                    <a:lumMod val="25000"/>
                  </a:schemeClr>
                </a:solidFill>
                <a:latin typeface="Abadi" panose="020B0604020104020204" pitchFamily="34" charset="0"/>
              </a:rPr>
              <a:t>Folium Maps mentioned above provides information about Launch Sites location. Moreover, Folium Maps visualize successful landings with respect to location. </a:t>
            </a:r>
          </a:p>
          <a:p>
            <a:pPr marL="0" indent="0">
              <a:buNone/>
            </a:pPr>
            <a:endParaRPr lang="en-US" dirty="0"/>
          </a:p>
          <a:p>
            <a:pPr marL="0" indent="0">
              <a:buNone/>
            </a:pPr>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
        <p:nvSpPr>
          <p:cNvPr id="6" name="TextBox 5">
            <a:extLst>
              <a:ext uri="{FF2B5EF4-FFF2-40B4-BE49-F238E27FC236}">
                <a16:creationId xmlns:a16="http://schemas.microsoft.com/office/drawing/2014/main" id="{2E3ED935-4808-044D-8907-AB5202D54701}"/>
              </a:ext>
            </a:extLst>
          </p:cNvPr>
          <p:cNvSpPr txBox="1"/>
          <p:nvPr/>
        </p:nvSpPr>
        <p:spPr>
          <a:xfrm>
            <a:off x="124117" y="6037703"/>
            <a:ext cx="6130910" cy="1077218"/>
          </a:xfrm>
          <a:prstGeom prst="rect">
            <a:avLst/>
          </a:prstGeom>
          <a:noFill/>
        </p:spPr>
        <p:txBody>
          <a:bodyPr wrap="square" rtlCol="0">
            <a:spAutoFit/>
          </a:bodyPr>
          <a:lstStyle/>
          <a:p>
            <a:r>
              <a:rPr lang="en-US" u="sng" dirty="0">
                <a:solidFill>
                  <a:srgbClr val="0B49CB"/>
                </a:solidFill>
                <a:latin typeface="Abadi"/>
              </a:rPr>
              <a:t>Github link:</a:t>
            </a:r>
            <a:r>
              <a:rPr lang="en-US" sz="1600" dirty="0">
                <a:solidFill>
                  <a:srgbClr val="0B49CB"/>
                </a:solidFill>
                <a:latin typeface="Abadi"/>
              </a:rPr>
              <a:t> </a:t>
            </a:r>
            <a:r>
              <a:rPr lang="en-US" sz="1400" u="sng" dirty="0">
                <a:solidFill>
                  <a:srgbClr val="0B49CB"/>
                </a:solidFill>
                <a:latin typeface="Abadi"/>
                <a:hlinkClick r:id="rId3">
                  <a:extLst>
                    <a:ext uri="{A12FA001-AC4F-418D-AE19-62706E023703}">
                      <ahyp:hlinkClr xmlns:ahyp="http://schemas.microsoft.com/office/drawing/2018/hyperlinkcolor" val="tx"/>
                    </a:ext>
                  </a:extLst>
                </a:hlinkClick>
              </a:rPr>
              <a:t>https://github.com/mustafaturkoz/IBM_Data_Science_Professional_Certificate/blob/main/</a:t>
            </a:r>
            <a:r>
              <a:rPr lang="en-US" sz="1400" u="sng" dirty="0">
                <a:solidFill>
                  <a:srgbClr val="0B49CB"/>
                </a:solidFill>
                <a:latin typeface="Abadi"/>
              </a:rPr>
              <a:t> Week_3/</a:t>
            </a:r>
            <a:r>
              <a:rPr lang="en-US" sz="1400" u="sng" dirty="0" err="1">
                <a:solidFill>
                  <a:srgbClr val="0B49CB"/>
                </a:solidFill>
                <a:latin typeface="Abadi"/>
              </a:rPr>
              <a:t>lab_jupyter_launch_site_location.ipynb</a:t>
            </a:r>
            <a:endParaRPr lang="en-US" sz="1400" u="sng" dirty="0">
              <a:solidFill>
                <a:srgbClr val="0B49CB"/>
              </a:solidFill>
              <a:latin typeface="Abadi"/>
            </a:endParaRPr>
          </a:p>
          <a:p>
            <a:endParaRPr lang="en-TR" u="sng" dirty="0">
              <a:solidFill>
                <a:srgbClr val="0B49CB"/>
              </a:solidFill>
              <a:latin typeface="Abadi"/>
            </a:endParaRPr>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686365"/>
            <a:ext cx="9745663" cy="4351338"/>
          </a:xfrm>
          <a:prstGeom prst="rect">
            <a:avLst/>
          </a:prstGeom>
        </p:spPr>
        <p:txBody>
          <a:bodyPr vert="horz" lIns="91440" tIns="45720" rIns="91440" bIns="45720" rtlCol="0" anchor="t">
            <a:normAutofit/>
          </a:bodyPr>
          <a:lstStyle/>
          <a:p>
            <a:pPr>
              <a:lnSpc>
                <a:spcPct val="100000"/>
              </a:lnSpc>
              <a:spcBef>
                <a:spcPts val="1400"/>
              </a:spcBef>
            </a:pPr>
            <a:r>
              <a:rPr lang="en-US" dirty="0"/>
              <a:t>Pie Chart and Scatter Plot are located in Dashboard.</a:t>
            </a:r>
          </a:p>
          <a:p>
            <a:pPr>
              <a:lnSpc>
                <a:spcPct val="100000"/>
              </a:lnSpc>
              <a:spcBef>
                <a:spcPts val="1400"/>
              </a:spcBef>
            </a:pPr>
            <a:r>
              <a:rPr lang="en-US" dirty="0"/>
              <a:t>In order to display individual launch site success rates, pie chart is picked. </a:t>
            </a:r>
          </a:p>
          <a:p>
            <a:pPr>
              <a:lnSpc>
                <a:spcPct val="100000"/>
              </a:lnSpc>
              <a:spcBef>
                <a:spcPts val="1400"/>
              </a:spcBef>
            </a:pPr>
            <a:r>
              <a:rPr lang="en-US" dirty="0"/>
              <a:t>Scatter plot gets two inputs:</a:t>
            </a:r>
          </a:p>
          <a:p>
            <a:pPr lvl="1">
              <a:lnSpc>
                <a:spcPct val="100000"/>
              </a:lnSpc>
              <a:spcBef>
                <a:spcPts val="1400"/>
              </a:spcBef>
            </a:pPr>
            <a:r>
              <a:rPr lang="en-US" dirty="0"/>
              <a:t>All sites or individual site</a:t>
            </a:r>
          </a:p>
          <a:p>
            <a:pPr lvl="1">
              <a:lnSpc>
                <a:spcPct val="100000"/>
              </a:lnSpc>
              <a:spcBef>
                <a:spcPts val="1400"/>
              </a:spcBef>
            </a:pPr>
            <a:r>
              <a:rPr lang="en-US" dirty="0"/>
              <a:t>Payload mass on a slider between 0  and 10000 kg</a:t>
            </a:r>
          </a:p>
          <a:p>
            <a:pPr marL="12700">
              <a:lnSpc>
                <a:spcPts val="2350"/>
              </a:lnSpc>
              <a:spcBef>
                <a:spcPts val="1105"/>
              </a:spcBef>
            </a:pPr>
            <a:r>
              <a:rPr lang="en-US" dirty="0"/>
              <a:t>The scatter plot provides us information how success varies across launch sites, payload mass and booster version.</a:t>
            </a:r>
          </a:p>
          <a:p>
            <a:pPr lvl="1">
              <a:lnSpc>
                <a:spcPct val="100000"/>
              </a:lnSpc>
              <a:spcBef>
                <a:spcPts val="1400"/>
              </a:spcBef>
            </a:pPr>
            <a:endParaRPr lang="en-US" dirty="0"/>
          </a:p>
          <a:p>
            <a:pPr lvl="1">
              <a:lnSpc>
                <a:spcPct val="100000"/>
              </a:lnSpc>
              <a:spcBef>
                <a:spcPts val="1400"/>
              </a:spcBef>
            </a:pPr>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Plotly Dash</a:t>
            </a:r>
          </a:p>
        </p:txBody>
      </p:sp>
      <p:sp>
        <p:nvSpPr>
          <p:cNvPr id="6" name="TextBox 5">
            <a:extLst>
              <a:ext uri="{FF2B5EF4-FFF2-40B4-BE49-F238E27FC236}">
                <a16:creationId xmlns:a16="http://schemas.microsoft.com/office/drawing/2014/main" id="{34381D9B-A6F1-4545-B1FA-AC9616F73A73}"/>
              </a:ext>
            </a:extLst>
          </p:cNvPr>
          <p:cNvSpPr txBox="1"/>
          <p:nvPr/>
        </p:nvSpPr>
        <p:spPr>
          <a:xfrm>
            <a:off x="124117" y="6037703"/>
            <a:ext cx="6130910" cy="1077218"/>
          </a:xfrm>
          <a:prstGeom prst="rect">
            <a:avLst/>
          </a:prstGeom>
          <a:noFill/>
        </p:spPr>
        <p:txBody>
          <a:bodyPr wrap="square" rtlCol="0">
            <a:spAutoFit/>
          </a:bodyPr>
          <a:lstStyle/>
          <a:p>
            <a:r>
              <a:rPr lang="en-US" u="sng" dirty="0">
                <a:solidFill>
                  <a:srgbClr val="0B49CB"/>
                </a:solidFill>
                <a:latin typeface="Abadi"/>
              </a:rPr>
              <a:t>Github link:</a:t>
            </a:r>
            <a:r>
              <a:rPr lang="en-US" sz="1600" dirty="0">
                <a:solidFill>
                  <a:srgbClr val="0B49CB"/>
                </a:solidFill>
                <a:latin typeface="Abadi"/>
              </a:rPr>
              <a:t> </a:t>
            </a:r>
            <a:r>
              <a:rPr lang="en-US" sz="1400" u="sng" dirty="0">
                <a:solidFill>
                  <a:srgbClr val="0B49CB"/>
                </a:solidFill>
                <a:latin typeface="Abadi"/>
                <a:hlinkClick r:id="rId3">
                  <a:extLst>
                    <a:ext uri="{A12FA001-AC4F-418D-AE19-62706E023703}">
                      <ahyp:hlinkClr xmlns:ahyp="http://schemas.microsoft.com/office/drawing/2018/hyperlinkcolor" val="tx"/>
                    </a:ext>
                  </a:extLst>
                </a:hlinkClick>
              </a:rPr>
              <a:t>https://github.com/mustafaturkoz/IBM_Data_Science_Professional_Certificate/blob/main/</a:t>
            </a:r>
            <a:r>
              <a:rPr lang="en-US" sz="1400" u="sng" dirty="0">
                <a:solidFill>
                  <a:srgbClr val="0B49CB"/>
                </a:solidFill>
                <a:latin typeface="Abadi"/>
              </a:rPr>
              <a:t> Week_3/</a:t>
            </a:r>
            <a:r>
              <a:rPr lang="en-US" sz="1400" u="sng" dirty="0" err="1">
                <a:solidFill>
                  <a:srgbClr val="0B49CB"/>
                </a:solidFill>
                <a:latin typeface="Abadi"/>
              </a:rPr>
              <a:t>SpaceX_Dash_App.py</a:t>
            </a:r>
            <a:endParaRPr lang="en-US" sz="1400" u="sng" dirty="0">
              <a:solidFill>
                <a:srgbClr val="0B49CB"/>
              </a:solidFill>
              <a:latin typeface="Abadi"/>
            </a:endParaRPr>
          </a:p>
          <a:p>
            <a:endParaRPr lang="en-TR" u="sng" dirty="0">
              <a:solidFill>
                <a:srgbClr val="0B49CB"/>
              </a:solidFill>
              <a:latin typeface="Abadi"/>
            </a:endParaRPr>
          </a:p>
        </p:txBody>
      </p:sp>
    </p:spTree>
    <p:extLst>
      <p:ext uri="{BB962C8B-B14F-4D97-AF65-F5344CB8AC3E}">
        <p14:creationId xmlns:p14="http://schemas.microsoft.com/office/powerpoint/2010/main" val="33453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14</a:t>
            </a:fld>
            <a:endParaRPr lang="en-US"/>
          </a:p>
        </p:txBody>
      </p:sp>
      <p:graphicFrame>
        <p:nvGraphicFramePr>
          <p:cNvPr id="6" name="Content Placeholder 5">
            <a:extLst>
              <a:ext uri="{FF2B5EF4-FFF2-40B4-BE49-F238E27FC236}">
                <a16:creationId xmlns:a16="http://schemas.microsoft.com/office/drawing/2014/main" id="{3FF89C6C-53DE-A340-A591-83751813F947}"/>
              </a:ext>
            </a:extLst>
          </p:cNvPr>
          <p:cNvGraphicFramePr>
            <a:graphicFrameLocks noGrp="1"/>
          </p:cNvGraphicFramePr>
          <p:nvPr>
            <p:ph idx="4294967295"/>
            <p:extLst>
              <p:ext uri="{D42A27DB-BD31-4B8C-83A1-F6EECF244321}">
                <p14:modId xmlns:p14="http://schemas.microsoft.com/office/powerpoint/2010/main" val="1799886514"/>
              </p:ext>
            </p:extLst>
          </p:nvPr>
        </p:nvGraphicFramePr>
        <p:xfrm>
          <a:off x="770011" y="1374902"/>
          <a:ext cx="974566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
        <p:nvSpPr>
          <p:cNvPr id="7" name="TextBox 6">
            <a:extLst>
              <a:ext uri="{FF2B5EF4-FFF2-40B4-BE49-F238E27FC236}">
                <a16:creationId xmlns:a16="http://schemas.microsoft.com/office/drawing/2014/main" id="{FEA890A6-700B-6D4C-A65E-7A513F0F4468}"/>
              </a:ext>
            </a:extLst>
          </p:cNvPr>
          <p:cNvSpPr txBox="1"/>
          <p:nvPr/>
        </p:nvSpPr>
        <p:spPr>
          <a:xfrm>
            <a:off x="124117" y="6037703"/>
            <a:ext cx="6541726" cy="1077218"/>
          </a:xfrm>
          <a:prstGeom prst="rect">
            <a:avLst/>
          </a:prstGeom>
          <a:noFill/>
        </p:spPr>
        <p:txBody>
          <a:bodyPr wrap="square" rtlCol="0">
            <a:spAutoFit/>
          </a:bodyPr>
          <a:lstStyle/>
          <a:p>
            <a:r>
              <a:rPr lang="en-US" u="sng" dirty="0">
                <a:solidFill>
                  <a:srgbClr val="0B49CB"/>
                </a:solidFill>
                <a:latin typeface="Abadi"/>
              </a:rPr>
              <a:t>Github link:</a:t>
            </a:r>
            <a:r>
              <a:rPr lang="en-US" sz="1600" dirty="0">
                <a:solidFill>
                  <a:srgbClr val="0B49CB"/>
                </a:solidFill>
                <a:latin typeface="Abadi"/>
              </a:rPr>
              <a:t> </a:t>
            </a:r>
            <a:r>
              <a:rPr lang="en-US" sz="1400" u="sng" dirty="0">
                <a:solidFill>
                  <a:srgbClr val="0B49CB"/>
                </a:solidFill>
                <a:latin typeface="Abadi"/>
                <a:hlinkClick r:id="rId8">
                  <a:extLst>
                    <a:ext uri="{A12FA001-AC4F-418D-AE19-62706E023703}">
                      <ahyp:hlinkClr xmlns:ahyp="http://schemas.microsoft.com/office/drawing/2018/hyperlinkcolor" val="tx"/>
                    </a:ext>
                  </a:extLst>
                </a:hlinkClick>
              </a:rPr>
              <a:t>https://github.com/mustafaturkoz/IBM_Data_Science_Professional_Certificate/blob/main/</a:t>
            </a:r>
            <a:r>
              <a:rPr lang="en-US" sz="1400" u="sng" dirty="0">
                <a:solidFill>
                  <a:srgbClr val="0B49CB"/>
                </a:solidFill>
                <a:latin typeface="Abadi"/>
              </a:rPr>
              <a:t> Week_4/SpaceX_Machine%20Learning%20Prediction_Part_5.ipynb</a:t>
            </a:r>
          </a:p>
          <a:p>
            <a:endParaRPr lang="en-TR" u="sng" dirty="0">
              <a:solidFill>
                <a:srgbClr val="0B49CB"/>
              </a:solidFill>
              <a:latin typeface="Abadi"/>
            </a:endParaRPr>
          </a:p>
        </p:txBody>
      </p:sp>
    </p:spTree>
    <p:extLst>
      <p:ext uri="{BB962C8B-B14F-4D97-AF65-F5344CB8AC3E}">
        <p14:creationId xmlns:p14="http://schemas.microsoft.com/office/powerpoint/2010/main" val="181371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pic>
        <p:nvPicPr>
          <p:cNvPr id="5" name="Picture 4">
            <a:extLst>
              <a:ext uri="{FF2B5EF4-FFF2-40B4-BE49-F238E27FC236}">
                <a16:creationId xmlns:a16="http://schemas.microsoft.com/office/drawing/2014/main" id="{4034C8CE-92F1-BD45-8351-8CE0371BB2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4503" y="1327323"/>
            <a:ext cx="6665844" cy="3749537"/>
          </a:xfrm>
          <a:prstGeom prst="rect">
            <a:avLst/>
          </a:prstGeom>
        </p:spPr>
      </p:pic>
      <p:sp>
        <p:nvSpPr>
          <p:cNvPr id="2" name="TextBox 1">
            <a:extLst>
              <a:ext uri="{FF2B5EF4-FFF2-40B4-BE49-F238E27FC236}">
                <a16:creationId xmlns:a16="http://schemas.microsoft.com/office/drawing/2014/main" id="{F96BE2CC-FC06-2648-9E55-74AD7F542194}"/>
              </a:ext>
            </a:extLst>
          </p:cNvPr>
          <p:cNvSpPr txBox="1"/>
          <p:nvPr/>
        </p:nvSpPr>
        <p:spPr>
          <a:xfrm>
            <a:off x="1431235" y="5473147"/>
            <a:ext cx="9316278" cy="523220"/>
          </a:xfrm>
          <a:prstGeom prst="rect">
            <a:avLst/>
          </a:prstGeom>
          <a:noFill/>
        </p:spPr>
        <p:txBody>
          <a:bodyPr wrap="square" rtlCol="0">
            <a:spAutoFit/>
          </a:bodyPr>
          <a:lstStyle/>
          <a:p>
            <a:pPr algn="ctr"/>
            <a:r>
              <a:rPr lang="en-TR" sz="2800" dirty="0">
                <a:solidFill>
                  <a:srgbClr val="0B49CB"/>
                </a:solidFill>
                <a:latin typeface="Abadi"/>
                <a:cs typeface="IBM Plex Mono SemiBold" panose="020B0709050203000203" pitchFamily="49" charset="0"/>
              </a:rPr>
              <a:t>Preview of the Plotly Dashboard</a:t>
            </a:r>
          </a:p>
        </p:txBody>
      </p:sp>
    </p:spTree>
    <p:extLst>
      <p:ext uri="{BB962C8B-B14F-4D97-AF65-F5344CB8AC3E}">
        <p14:creationId xmlns:p14="http://schemas.microsoft.com/office/powerpoint/2010/main" val="135438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rgbClr val="0B49CB"/>
                </a:solidFill>
                <a:latin typeface="Abadi"/>
              </a:rPr>
              <a:t>EDA with Visualization</a:t>
            </a:r>
          </a:p>
        </p:txBody>
      </p:sp>
      <p:sp>
        <p:nvSpPr>
          <p:cNvPr id="10" name="TextBox 9">
            <a:extLst>
              <a:ext uri="{FF2B5EF4-FFF2-40B4-BE49-F238E27FC236}">
                <a16:creationId xmlns:a16="http://schemas.microsoft.com/office/drawing/2014/main" id="{8D5557EB-0685-D248-92D0-8C7629F94C68}"/>
              </a:ext>
            </a:extLst>
          </p:cNvPr>
          <p:cNvSpPr txBox="1"/>
          <p:nvPr/>
        </p:nvSpPr>
        <p:spPr>
          <a:xfrm>
            <a:off x="2131013" y="3030761"/>
            <a:ext cx="8715183" cy="2825069"/>
          </a:xfrm>
          <a:prstGeom prst="rect">
            <a:avLst/>
          </a:prstGeom>
          <a:noFill/>
        </p:spPr>
        <p:txBody>
          <a:bodyPr wrap="square" rtlCol="0">
            <a:spAutoFit/>
          </a:bodyPr>
          <a:lstStyle/>
          <a:p>
            <a:pPr>
              <a:lnSpc>
                <a:spcPct val="70000"/>
              </a:lnSpc>
              <a:spcBef>
                <a:spcPct val="0"/>
              </a:spcBef>
            </a:pPr>
            <a:endParaRPr lang="en-TR" sz="2800" dirty="0">
              <a:latin typeface="Abadi"/>
              <a:cs typeface="IBM Plex Mono SemiBold" panose="020B0709050203000203" pitchFamily="49" charset="0"/>
            </a:endParaRPr>
          </a:p>
          <a:p>
            <a:pPr>
              <a:lnSpc>
                <a:spcPct val="70000"/>
              </a:lnSpc>
              <a:spcBef>
                <a:spcPct val="0"/>
              </a:spcBef>
            </a:pPr>
            <a:r>
              <a:rPr lang="en-TR" sz="2800" dirty="0">
                <a:latin typeface="Abadi"/>
                <a:cs typeface="IBM Plex Mono SemiBold" panose="020B0709050203000203" pitchFamily="49" charset="0"/>
              </a:rPr>
              <a:t>EXPLOTARY DATA ANALYSIS with SEABORN PLOTS</a:t>
            </a:r>
          </a:p>
          <a:p>
            <a:pPr>
              <a:lnSpc>
                <a:spcPct val="70000"/>
              </a:lnSpc>
              <a:spcBef>
                <a:spcPct val="0"/>
              </a:spcBef>
            </a:pPr>
            <a:endParaRPr lang="en-TR" sz="2800" dirty="0">
              <a:latin typeface="Abadi"/>
              <a:cs typeface="IBM Plex Mono SemiBold" panose="020B0709050203000203" pitchFamily="49" charset="0"/>
            </a:endParaRPr>
          </a:p>
          <a:p>
            <a:pPr>
              <a:lnSpc>
                <a:spcPct val="70000"/>
              </a:lnSpc>
              <a:spcBef>
                <a:spcPct val="0"/>
              </a:spcBef>
            </a:pPr>
            <a:endParaRPr lang="en-TR" sz="2800" dirty="0">
              <a:latin typeface="Abadi"/>
              <a:cs typeface="IBM Plex Mono SemiBold" panose="020B0709050203000203" pitchFamily="49" charset="0"/>
            </a:endParaRPr>
          </a:p>
          <a:p>
            <a:pPr>
              <a:lnSpc>
                <a:spcPct val="70000"/>
              </a:lnSpc>
              <a:spcBef>
                <a:spcPct val="0"/>
              </a:spcBef>
            </a:pPr>
            <a:endParaRPr lang="en-TR" sz="2800" dirty="0">
              <a:latin typeface="Abadi"/>
              <a:cs typeface="IBM Plex Mono SemiBold" panose="020B0709050203000203" pitchFamily="49" charset="0"/>
            </a:endParaRPr>
          </a:p>
          <a:p>
            <a:pPr>
              <a:lnSpc>
                <a:spcPct val="70000"/>
              </a:lnSpc>
              <a:spcBef>
                <a:spcPct val="0"/>
              </a:spcBef>
            </a:pPr>
            <a:endParaRPr lang="en-TR" sz="2800" dirty="0">
              <a:latin typeface="Abadi"/>
              <a:cs typeface="IBM Plex Mono SemiBold" panose="020B0709050203000203" pitchFamily="49" charset="0"/>
            </a:endParaRPr>
          </a:p>
          <a:p>
            <a:pPr>
              <a:lnSpc>
                <a:spcPct val="70000"/>
              </a:lnSpc>
              <a:spcBef>
                <a:spcPct val="0"/>
              </a:spcBef>
            </a:pPr>
            <a:endParaRPr lang="en-TR" sz="2800" dirty="0">
              <a:latin typeface="Abadi"/>
              <a:cs typeface="IBM Plex Mono SemiBold" panose="020B0709050203000203" pitchFamily="49" charset="0"/>
            </a:endParaRPr>
          </a:p>
          <a:p>
            <a:pPr>
              <a:lnSpc>
                <a:spcPct val="70000"/>
              </a:lnSpc>
              <a:spcBef>
                <a:spcPct val="0"/>
              </a:spcBef>
            </a:pPr>
            <a:endParaRPr lang="en-TR" sz="2800" dirty="0">
              <a:latin typeface="Abadi"/>
              <a:cs typeface="IBM Plex Mono SemiBold" panose="020B0709050203000203" pitchFamily="49" charset="0"/>
            </a:endParaRPr>
          </a:p>
          <a:p>
            <a:pPr>
              <a:lnSpc>
                <a:spcPct val="70000"/>
              </a:lnSpc>
              <a:spcBef>
                <a:spcPct val="0"/>
              </a:spcBef>
            </a:pPr>
            <a:endParaRPr lang="en-TR" sz="2800" dirty="0">
              <a:latin typeface="Abadi"/>
              <a:cs typeface="IBM Plex Mono SemiBold" panose="020B0709050203000203" pitchFamily="49" charset="0"/>
            </a:endParaRPr>
          </a:p>
        </p:txBody>
      </p:sp>
    </p:spTree>
    <p:extLst>
      <p:ext uri="{BB962C8B-B14F-4D97-AF65-F5344CB8AC3E}">
        <p14:creationId xmlns:p14="http://schemas.microsoft.com/office/powerpoint/2010/main" val="2909916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sp>
        <p:nvSpPr>
          <p:cNvPr id="6" name="object 7">
            <a:extLst>
              <a:ext uri="{FF2B5EF4-FFF2-40B4-BE49-F238E27FC236}">
                <a16:creationId xmlns:a16="http://schemas.microsoft.com/office/drawing/2014/main" id="{8687F8A2-CA68-8548-8DCC-A1E132676D57}"/>
              </a:ext>
            </a:extLst>
          </p:cNvPr>
          <p:cNvSpPr/>
          <p:nvPr/>
        </p:nvSpPr>
        <p:spPr>
          <a:xfrm>
            <a:off x="91440" y="1719618"/>
            <a:ext cx="11809408" cy="2906972"/>
          </a:xfrm>
          <a:prstGeom prst="rect">
            <a:avLst/>
          </a:prstGeom>
          <a:blipFill>
            <a:blip r:embed="rId3" cstate="print"/>
            <a:stretch>
              <a:fillRect/>
            </a:stretch>
          </a:blipFill>
        </p:spPr>
        <p:txBody>
          <a:bodyPr wrap="square" lIns="0" tIns="0" rIns="0" bIns="0" rtlCol="0"/>
          <a:lstStyle/>
          <a:p>
            <a:endParaRPr/>
          </a:p>
        </p:txBody>
      </p:sp>
      <p:sp>
        <p:nvSpPr>
          <p:cNvPr id="7" name="Content Placeholder 2">
            <a:extLst>
              <a:ext uri="{FF2B5EF4-FFF2-40B4-BE49-F238E27FC236}">
                <a16:creationId xmlns:a16="http://schemas.microsoft.com/office/drawing/2014/main" id="{1A92002C-E6D7-E745-8C32-AC31C2EBCF13}"/>
              </a:ext>
            </a:extLst>
          </p:cNvPr>
          <p:cNvSpPr txBox="1">
            <a:spLocks/>
          </p:cNvSpPr>
          <p:nvPr/>
        </p:nvSpPr>
        <p:spPr>
          <a:xfrm>
            <a:off x="770010" y="4640237"/>
            <a:ext cx="10230085" cy="20335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Green  Dots: Successful Launch</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Purple Dots: Unsuccessful Launch</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Graph shows that success rate grows over time which is indicated in Flight Number.</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CCAAFS seems to be the main launch site as it has the most volume. </a:t>
            </a:r>
          </a:p>
          <a:p>
            <a:pPr marL="0" indent="0">
              <a:lnSpc>
                <a:spcPct val="100000"/>
              </a:lnSpc>
              <a:spcBef>
                <a:spcPts val="1400"/>
              </a:spcBef>
              <a:buNone/>
            </a:pPr>
            <a:endParaRPr lang="en-CA"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386560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sp>
        <p:nvSpPr>
          <p:cNvPr id="6" name="object 7">
            <a:extLst>
              <a:ext uri="{FF2B5EF4-FFF2-40B4-BE49-F238E27FC236}">
                <a16:creationId xmlns:a16="http://schemas.microsoft.com/office/drawing/2014/main" id="{9C0C6429-3F14-4347-BD92-C591D32BC73C}"/>
              </a:ext>
            </a:extLst>
          </p:cNvPr>
          <p:cNvSpPr/>
          <p:nvPr/>
        </p:nvSpPr>
        <p:spPr>
          <a:xfrm>
            <a:off x="39623" y="1473959"/>
            <a:ext cx="11915816" cy="2557020"/>
          </a:xfrm>
          <a:prstGeom prst="rect">
            <a:avLst/>
          </a:prstGeom>
          <a:blipFill>
            <a:blip r:embed="rId3" cstate="print"/>
            <a:stretch>
              <a:fillRect/>
            </a:stretch>
          </a:blipFill>
        </p:spPr>
        <p:txBody>
          <a:bodyPr wrap="square" lIns="0" tIns="0" rIns="0" bIns="0" rtlCol="0"/>
          <a:lstStyle/>
          <a:p>
            <a:endParaRPr/>
          </a:p>
        </p:txBody>
      </p:sp>
      <p:sp>
        <p:nvSpPr>
          <p:cNvPr id="7" name="Content Placeholder 2">
            <a:extLst>
              <a:ext uri="{FF2B5EF4-FFF2-40B4-BE49-F238E27FC236}">
                <a16:creationId xmlns:a16="http://schemas.microsoft.com/office/drawing/2014/main" id="{BB76324C-2B93-0C4B-9721-F9E02DC4C985}"/>
              </a:ext>
            </a:extLst>
          </p:cNvPr>
          <p:cNvSpPr txBox="1">
            <a:spLocks/>
          </p:cNvSpPr>
          <p:nvPr/>
        </p:nvSpPr>
        <p:spPr>
          <a:xfrm>
            <a:off x="770010" y="4640237"/>
            <a:ext cx="10230085" cy="20335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Green  Dots: Successful Launch</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Purple Dots: Unsuccessful Launch</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Payload 0-6000 kg seems likely to fall. </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It appears that different launch sites  use different payload mass as well.</a:t>
            </a:r>
          </a:p>
        </p:txBody>
      </p:sp>
    </p:spTree>
    <p:extLst>
      <p:ext uri="{BB962C8B-B14F-4D97-AF65-F5344CB8AC3E}">
        <p14:creationId xmlns:p14="http://schemas.microsoft.com/office/powerpoint/2010/main" val="3869789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sp>
        <p:nvSpPr>
          <p:cNvPr id="6" name="object 7">
            <a:extLst>
              <a:ext uri="{FF2B5EF4-FFF2-40B4-BE49-F238E27FC236}">
                <a16:creationId xmlns:a16="http://schemas.microsoft.com/office/drawing/2014/main" id="{68D88211-7208-C44F-9E79-AFFC34B65421}"/>
              </a:ext>
            </a:extLst>
          </p:cNvPr>
          <p:cNvSpPr/>
          <p:nvPr/>
        </p:nvSpPr>
        <p:spPr>
          <a:xfrm>
            <a:off x="2324555" y="1356129"/>
            <a:ext cx="5430011" cy="3514344"/>
          </a:xfrm>
          <a:prstGeom prst="rect">
            <a:avLst/>
          </a:prstGeom>
          <a:blipFill>
            <a:blip r:embed="rId3" cstate="print"/>
            <a:stretch>
              <a:fillRect/>
            </a:stretch>
          </a:blipFill>
        </p:spPr>
        <p:txBody>
          <a:bodyPr wrap="square" lIns="0" tIns="0" rIns="0" bIns="0" rtlCol="0"/>
          <a:lstStyle/>
          <a:p>
            <a:endParaRPr/>
          </a:p>
        </p:txBody>
      </p:sp>
      <p:sp>
        <p:nvSpPr>
          <p:cNvPr id="7" name="object 8">
            <a:extLst>
              <a:ext uri="{FF2B5EF4-FFF2-40B4-BE49-F238E27FC236}">
                <a16:creationId xmlns:a16="http://schemas.microsoft.com/office/drawing/2014/main" id="{2E515021-91DC-A54B-9814-222821BC24B8}"/>
              </a:ext>
            </a:extLst>
          </p:cNvPr>
          <p:cNvSpPr txBox="1"/>
          <p:nvPr/>
        </p:nvSpPr>
        <p:spPr>
          <a:xfrm>
            <a:off x="8212442" y="1397712"/>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dirty="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dirty="0">
              <a:latin typeface="Carlito"/>
              <a:cs typeface="Carlito"/>
            </a:endParaRPr>
          </a:p>
        </p:txBody>
      </p:sp>
      <p:sp>
        <p:nvSpPr>
          <p:cNvPr id="8" name="Content Placeholder 2">
            <a:extLst>
              <a:ext uri="{FF2B5EF4-FFF2-40B4-BE49-F238E27FC236}">
                <a16:creationId xmlns:a16="http://schemas.microsoft.com/office/drawing/2014/main" id="{89FD4836-7EE3-3740-B1AB-F7A81BF0311B}"/>
              </a:ext>
            </a:extLst>
          </p:cNvPr>
          <p:cNvSpPr txBox="1">
            <a:spLocks/>
          </p:cNvSpPr>
          <p:nvPr/>
        </p:nvSpPr>
        <p:spPr>
          <a:xfrm>
            <a:off x="734028" y="4870473"/>
            <a:ext cx="10230085" cy="2033517"/>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endParaRPr lang="en-CA" sz="2200" dirty="0">
              <a:solidFill>
                <a:schemeClr val="accent3">
                  <a:lumMod val="25000"/>
                </a:schemeClr>
              </a:solidFill>
              <a:latin typeface="Abadi" panose="020B0604020104020204" pitchFamily="34" charset="0"/>
            </a:endParaRPr>
          </a:p>
          <a:p>
            <a:pPr marL="0" indent="0">
              <a:lnSpc>
                <a:spcPct val="100000"/>
              </a:lnSpc>
              <a:spcBef>
                <a:spcPts val="1400"/>
              </a:spcBef>
              <a:buNone/>
            </a:pPr>
            <a:r>
              <a:rPr lang="en-CA" sz="2600" dirty="0">
                <a:solidFill>
                  <a:schemeClr val="accent3">
                    <a:lumMod val="25000"/>
                  </a:schemeClr>
                </a:solidFill>
                <a:latin typeface="Abadi" panose="020B0604020104020204" pitchFamily="34" charset="0"/>
              </a:rPr>
              <a:t>ES-L1 (1), GEO (1), HEO (1) have 100% success rate (sample sizes in parenthesis)  SSO (5) has 100% success rate</a:t>
            </a:r>
          </a:p>
          <a:p>
            <a:pPr marL="0" indent="0">
              <a:lnSpc>
                <a:spcPct val="100000"/>
              </a:lnSpc>
              <a:spcBef>
                <a:spcPts val="1400"/>
              </a:spcBef>
              <a:buNone/>
            </a:pPr>
            <a:r>
              <a:rPr lang="en-CA" sz="2600" dirty="0">
                <a:solidFill>
                  <a:schemeClr val="accent3">
                    <a:lumMod val="25000"/>
                  </a:schemeClr>
                </a:solidFill>
                <a:latin typeface="Abadi" panose="020B0604020104020204" pitchFamily="34" charset="0"/>
              </a:rPr>
              <a:t>VLEO (14) has decent success rate and attempts</a:t>
            </a:r>
          </a:p>
          <a:p>
            <a:pPr marL="0" indent="0">
              <a:lnSpc>
                <a:spcPct val="100000"/>
              </a:lnSpc>
              <a:spcBef>
                <a:spcPts val="1400"/>
              </a:spcBef>
              <a:buNone/>
            </a:pPr>
            <a:r>
              <a:rPr lang="en-CA" sz="2600" dirty="0">
                <a:solidFill>
                  <a:schemeClr val="accent3">
                    <a:lumMod val="25000"/>
                  </a:schemeClr>
                </a:solidFill>
                <a:latin typeface="Abadi" panose="020B0604020104020204" pitchFamily="34" charset="0"/>
              </a:rPr>
              <a:t>SO (1) has 0% success rate</a:t>
            </a:r>
          </a:p>
          <a:p>
            <a:pPr marL="0" indent="0">
              <a:lnSpc>
                <a:spcPct val="100000"/>
              </a:lnSpc>
              <a:spcBef>
                <a:spcPts val="1400"/>
              </a:spcBef>
              <a:buNone/>
            </a:pPr>
            <a:r>
              <a:rPr lang="en-CA" sz="2600" dirty="0">
                <a:solidFill>
                  <a:schemeClr val="accent3">
                    <a:lumMod val="25000"/>
                  </a:schemeClr>
                </a:solidFill>
                <a:latin typeface="Abadi" panose="020B0604020104020204" pitchFamily="34" charset="0"/>
              </a:rPr>
              <a:t>GTO (27) has the around 50% success rate but largest sample</a:t>
            </a:r>
          </a:p>
          <a:p>
            <a:pPr marL="0" indent="0">
              <a:lnSpc>
                <a:spcPct val="100000"/>
              </a:lnSpc>
              <a:spcBef>
                <a:spcPts val="1400"/>
              </a:spcBef>
              <a:buNone/>
            </a:pPr>
            <a:endParaRPr lang="en-CA"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8009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896224"/>
            <a:ext cx="9311738"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105012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sp>
        <p:nvSpPr>
          <p:cNvPr id="6" name="Content Placeholder 2">
            <a:extLst>
              <a:ext uri="{FF2B5EF4-FFF2-40B4-BE49-F238E27FC236}">
                <a16:creationId xmlns:a16="http://schemas.microsoft.com/office/drawing/2014/main" id="{D59FB74C-FA3B-8441-81E0-8AADF1376743}"/>
              </a:ext>
            </a:extLst>
          </p:cNvPr>
          <p:cNvSpPr txBox="1">
            <a:spLocks/>
          </p:cNvSpPr>
          <p:nvPr/>
        </p:nvSpPr>
        <p:spPr>
          <a:xfrm>
            <a:off x="770011" y="4573976"/>
            <a:ext cx="10230085" cy="20335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Green  Dots: Successful Launch</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Purple Dots: Unsuccessful Launch</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Payload mass has correlation with orbit.</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LEO and SSO have low Payload Mass relatively. </a:t>
            </a:r>
          </a:p>
          <a:p>
            <a:pPr marL="0" indent="0">
              <a:lnSpc>
                <a:spcPct val="100000"/>
              </a:lnSpc>
              <a:spcBef>
                <a:spcPts val="1400"/>
              </a:spcBef>
              <a:buNone/>
            </a:pPr>
            <a:endParaRPr lang="en-CA" sz="2200" dirty="0">
              <a:solidFill>
                <a:schemeClr val="accent3">
                  <a:lumMod val="25000"/>
                </a:schemeClr>
              </a:solidFill>
              <a:latin typeface="Abadi" panose="020B0604020104020204" pitchFamily="34" charset="0"/>
            </a:endParaRPr>
          </a:p>
        </p:txBody>
      </p:sp>
      <p:sp>
        <p:nvSpPr>
          <p:cNvPr id="7" name="object 7">
            <a:extLst>
              <a:ext uri="{FF2B5EF4-FFF2-40B4-BE49-F238E27FC236}">
                <a16:creationId xmlns:a16="http://schemas.microsoft.com/office/drawing/2014/main" id="{60C0997E-BE63-3B4D-9BFB-845FEE229E20}"/>
              </a:ext>
            </a:extLst>
          </p:cNvPr>
          <p:cNvSpPr/>
          <p:nvPr/>
        </p:nvSpPr>
        <p:spPr>
          <a:xfrm>
            <a:off x="45719" y="1484243"/>
            <a:ext cx="11814977" cy="25071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4534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sp>
        <p:nvSpPr>
          <p:cNvPr id="8" name="object 7">
            <a:extLst>
              <a:ext uri="{FF2B5EF4-FFF2-40B4-BE49-F238E27FC236}">
                <a16:creationId xmlns:a16="http://schemas.microsoft.com/office/drawing/2014/main" id="{CF897E7A-5FC3-554C-AA4C-9DA6A7178DAB}"/>
              </a:ext>
            </a:extLst>
          </p:cNvPr>
          <p:cNvSpPr/>
          <p:nvPr/>
        </p:nvSpPr>
        <p:spPr>
          <a:xfrm>
            <a:off x="83851" y="1603512"/>
            <a:ext cx="11856358" cy="2372603"/>
          </a:xfrm>
          <a:prstGeom prst="rect">
            <a:avLst/>
          </a:prstGeom>
          <a:blipFill>
            <a:blip r:embed="rId3" cstate="print"/>
            <a:stretch>
              <a:fillRect/>
            </a:stretch>
          </a:blipFill>
        </p:spPr>
        <p:txBody>
          <a:bodyPr wrap="square" lIns="0" tIns="0" rIns="0" bIns="0" rtlCol="0"/>
          <a:lstStyle/>
          <a:p>
            <a:endParaRPr/>
          </a:p>
        </p:txBody>
      </p:sp>
      <p:sp>
        <p:nvSpPr>
          <p:cNvPr id="9" name="Content Placeholder 2">
            <a:extLst>
              <a:ext uri="{FF2B5EF4-FFF2-40B4-BE49-F238E27FC236}">
                <a16:creationId xmlns:a16="http://schemas.microsoft.com/office/drawing/2014/main" id="{571FA864-2780-3942-9836-AF9A99108704}"/>
              </a:ext>
            </a:extLst>
          </p:cNvPr>
          <p:cNvSpPr txBox="1">
            <a:spLocks/>
          </p:cNvSpPr>
          <p:nvPr/>
        </p:nvSpPr>
        <p:spPr>
          <a:xfrm>
            <a:off x="770011" y="4573976"/>
            <a:ext cx="10230085" cy="20335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Green  Dots: Successful Launch</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Purple Dots: Unsuccessful Launch</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Launch Orbit preferences changed over Flight Number.  </a:t>
            </a:r>
          </a:p>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Launch Outcome has correlation with this preference.</a:t>
            </a:r>
          </a:p>
          <a:p>
            <a:pPr marL="0" indent="0">
              <a:lnSpc>
                <a:spcPct val="100000"/>
              </a:lnSpc>
              <a:spcBef>
                <a:spcPts val="1400"/>
              </a:spcBef>
              <a:buNone/>
            </a:pPr>
            <a:endParaRPr lang="en-CA"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sp>
        <p:nvSpPr>
          <p:cNvPr id="6" name="object 7">
            <a:extLst>
              <a:ext uri="{FF2B5EF4-FFF2-40B4-BE49-F238E27FC236}">
                <a16:creationId xmlns:a16="http://schemas.microsoft.com/office/drawing/2014/main" id="{0466E100-0B5C-DA4B-9699-5E4F29EB2792}"/>
              </a:ext>
            </a:extLst>
          </p:cNvPr>
          <p:cNvSpPr/>
          <p:nvPr/>
        </p:nvSpPr>
        <p:spPr>
          <a:xfrm>
            <a:off x="2578144" y="1471123"/>
            <a:ext cx="4565904" cy="3049524"/>
          </a:xfrm>
          <a:prstGeom prst="rect">
            <a:avLst/>
          </a:prstGeom>
          <a:blipFill>
            <a:blip r:embed="rId3" cstate="print"/>
            <a:stretch>
              <a:fillRect/>
            </a:stretch>
          </a:blipFill>
        </p:spPr>
        <p:txBody>
          <a:bodyPr wrap="square" lIns="0" tIns="0" rIns="0" bIns="0" rtlCol="0"/>
          <a:lstStyle/>
          <a:p>
            <a:endParaRPr/>
          </a:p>
        </p:txBody>
      </p:sp>
      <p:sp>
        <p:nvSpPr>
          <p:cNvPr id="7" name="object 8">
            <a:extLst>
              <a:ext uri="{FF2B5EF4-FFF2-40B4-BE49-F238E27FC236}">
                <a16:creationId xmlns:a16="http://schemas.microsoft.com/office/drawing/2014/main" id="{9CFCADC0-91A6-DB40-8CEB-312745C932C4}"/>
              </a:ext>
            </a:extLst>
          </p:cNvPr>
          <p:cNvSpPr txBox="1"/>
          <p:nvPr/>
        </p:nvSpPr>
        <p:spPr>
          <a:xfrm>
            <a:off x="7431830" y="2736805"/>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a:latin typeface="Carlito"/>
              <a:cs typeface="Carlito"/>
            </a:endParaRPr>
          </a:p>
        </p:txBody>
      </p:sp>
      <p:sp>
        <p:nvSpPr>
          <p:cNvPr id="8" name="Content Placeholder 2">
            <a:extLst>
              <a:ext uri="{FF2B5EF4-FFF2-40B4-BE49-F238E27FC236}">
                <a16:creationId xmlns:a16="http://schemas.microsoft.com/office/drawing/2014/main" id="{638047D3-BB29-CA4B-939E-AEB503A83893}"/>
              </a:ext>
            </a:extLst>
          </p:cNvPr>
          <p:cNvSpPr txBox="1">
            <a:spLocks/>
          </p:cNvSpPr>
          <p:nvPr/>
        </p:nvSpPr>
        <p:spPr>
          <a:xfrm>
            <a:off x="734029" y="5008814"/>
            <a:ext cx="9907468" cy="5490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Generally Success Rate grows yet some local minima occurred around 2018</a:t>
            </a:r>
          </a:p>
          <a:p>
            <a:pPr marL="0" indent="0">
              <a:lnSpc>
                <a:spcPct val="100000"/>
              </a:lnSpc>
              <a:spcBef>
                <a:spcPts val="1400"/>
              </a:spcBef>
              <a:buNone/>
            </a:pPr>
            <a:endParaRPr lang="en-CA"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70659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75537C-CA84-1446-933C-8E9D027F9201}" type="slidenum">
              <a:rPr kumimoji="0" lang="en-US" sz="1600" b="0" i="0" u="none" strike="noStrike" kern="1200" cap="none" spc="0" normalizeH="0" baseline="0" noProof="0" smtClean="0">
                <a:ln>
                  <a:noFill/>
                </a:ln>
                <a:solidFill>
                  <a:srgbClr val="1C7DDB"/>
                </a:solidFill>
                <a:effectLst/>
                <a:uLnTx/>
                <a:uFillTx/>
                <a:latin typeface="Abadi" panose="020B06040201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600" b="0" i="0" u="none" strike="noStrike" kern="1200" cap="none" spc="0" normalizeH="0" baseline="0" noProof="0">
              <a:ln>
                <a:noFill/>
              </a:ln>
              <a:solidFill>
                <a:srgbClr val="1C7DDB"/>
              </a:solidFill>
              <a:effectLst/>
              <a:uLnTx/>
              <a:uFillTx/>
              <a:latin typeface="Abadi" panose="020B0604020104020204" pitchFamily="34" charset="0"/>
              <a:ea typeface="+mn-ea"/>
              <a:cs typeface="+mn-cs"/>
            </a:endParaRPr>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0B49CB"/>
                </a:solidFill>
                <a:effectLst/>
                <a:uLnTx/>
                <a:uFillTx/>
                <a:latin typeface="Abadi"/>
                <a:cs typeface="IBM Plex Mono SemiBold" panose="020B0709050203000203" pitchFamily="49" charset="0"/>
              </a:rPr>
              <a:t>EDA with </a:t>
            </a:r>
            <a:r>
              <a:rPr lang="en-US" dirty="0">
                <a:solidFill>
                  <a:srgbClr val="0B49CB"/>
                </a:solidFill>
                <a:latin typeface="Abadi"/>
              </a:rPr>
              <a:t>SQL</a:t>
            </a:r>
            <a:endParaRPr kumimoji="0" lang="en-US" sz="4000" b="0" i="0" u="none" strike="noStrike" kern="1200" cap="none" spc="0" normalizeH="0" baseline="0" noProof="0" dirty="0">
              <a:ln>
                <a:noFill/>
              </a:ln>
              <a:solidFill>
                <a:srgbClr val="0B49CB"/>
              </a:solidFill>
              <a:effectLst/>
              <a:uLnTx/>
              <a:uFillTx/>
              <a:latin typeface="Abadi"/>
              <a:cs typeface="IBM Plex Mono SemiBold" panose="020B0709050203000203" pitchFamily="49" charset="0"/>
            </a:endParaRPr>
          </a:p>
        </p:txBody>
      </p:sp>
      <p:sp>
        <p:nvSpPr>
          <p:cNvPr id="10" name="TextBox 9">
            <a:extLst>
              <a:ext uri="{FF2B5EF4-FFF2-40B4-BE49-F238E27FC236}">
                <a16:creationId xmlns:a16="http://schemas.microsoft.com/office/drawing/2014/main" id="{8D5557EB-0685-D248-92D0-8C7629F94C68}"/>
              </a:ext>
            </a:extLst>
          </p:cNvPr>
          <p:cNvSpPr txBox="1"/>
          <p:nvPr/>
        </p:nvSpPr>
        <p:spPr>
          <a:xfrm>
            <a:off x="2210526" y="2167276"/>
            <a:ext cx="8715183" cy="3428311"/>
          </a:xfrm>
          <a:prstGeom prst="rect">
            <a:avLst/>
          </a:prstGeom>
          <a:noFill/>
        </p:spPr>
        <p:txBody>
          <a:bodyPr wrap="square" rtlCol="0">
            <a:spAutoFit/>
          </a:bodyPr>
          <a:lstStyle/>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endParaRPr>
          </a:p>
          <a:p>
            <a:pPr marL="0" marR="0" lvl="0" indent="0" algn="l" defTabSz="914400" rtl="0" eaLnBrk="1" fontAlgn="auto" latinLnBrk="0" hangingPunct="1">
              <a:lnSpc>
                <a:spcPct val="70000"/>
              </a:lnSpc>
              <a:spcBef>
                <a:spcPct val="0"/>
              </a:spcBef>
              <a:spcAft>
                <a:spcPts val="0"/>
              </a:spcAft>
              <a:buClrTx/>
              <a:buSzTx/>
              <a:buFontTx/>
              <a:buNone/>
              <a:tabLst/>
              <a:defRPr/>
            </a:pPr>
            <a:r>
              <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rPr>
              <a:t>EXPLOTARY DATA ANALYSIS with SQL DB2</a:t>
            </a:r>
          </a:p>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endParaRPr>
          </a:p>
          <a:p>
            <a:pPr lvl="0">
              <a:lnSpc>
                <a:spcPct val="70000"/>
              </a:lnSpc>
              <a:spcBef>
                <a:spcPct val="0"/>
              </a:spcBef>
            </a:pPr>
            <a:r>
              <a:rPr lang="en-US" sz="2800" dirty="0">
                <a:solidFill>
                  <a:prstClr val="black"/>
                </a:solidFill>
                <a:latin typeface="Abadi"/>
                <a:cs typeface="IBM Plex Mono SemiBold" panose="020B0709050203000203" pitchFamily="49" charset="0"/>
              </a:rPr>
              <a:t>INTEGRATED IN PYTHON with SQLALCHEMY</a:t>
            </a:r>
          </a:p>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endParaRPr>
          </a:p>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endParaRPr>
          </a:p>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endParaRPr>
          </a:p>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endParaRPr>
          </a:p>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endParaRPr>
          </a:p>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endParaRPr>
          </a:p>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TR" sz="2800" b="0" i="0" u="none" strike="noStrike" kern="1200" cap="none" spc="0" normalizeH="0" baseline="0" noProof="0" dirty="0">
              <a:ln>
                <a:noFill/>
              </a:ln>
              <a:solidFill>
                <a:prstClr val="black"/>
              </a:solidFill>
              <a:effectLst/>
              <a:uLnTx/>
              <a:uFillTx/>
              <a:latin typeface="Abadi"/>
              <a:ea typeface="+mn-ea"/>
              <a:cs typeface="IBM Plex Mono SemiBold" panose="020B0709050203000203" pitchFamily="49" charset="0"/>
            </a:endParaRPr>
          </a:p>
        </p:txBody>
      </p:sp>
    </p:spTree>
    <p:extLst>
      <p:ext uri="{BB962C8B-B14F-4D97-AF65-F5344CB8AC3E}">
        <p14:creationId xmlns:p14="http://schemas.microsoft.com/office/powerpoint/2010/main" val="1729032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pic>
        <p:nvPicPr>
          <p:cNvPr id="2" name="Picture 1">
            <a:extLst>
              <a:ext uri="{FF2B5EF4-FFF2-40B4-BE49-F238E27FC236}">
                <a16:creationId xmlns:a16="http://schemas.microsoft.com/office/drawing/2014/main" id="{AA5AA9D6-AAB3-D744-9B3B-08217EBA8EB0}"/>
              </a:ext>
            </a:extLst>
          </p:cNvPr>
          <p:cNvPicPr>
            <a:picLocks noChangeAspect="1"/>
          </p:cNvPicPr>
          <p:nvPr/>
        </p:nvPicPr>
        <p:blipFill>
          <a:blip r:embed="rId3"/>
          <a:stretch>
            <a:fillRect/>
          </a:stretch>
        </p:blipFill>
        <p:spPr>
          <a:xfrm>
            <a:off x="2080591" y="1484519"/>
            <a:ext cx="7492151" cy="3803098"/>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Picture 5">
            <a:extLst>
              <a:ext uri="{FF2B5EF4-FFF2-40B4-BE49-F238E27FC236}">
                <a16:creationId xmlns:a16="http://schemas.microsoft.com/office/drawing/2014/main" id="{DE39B96A-6FDE-F94F-9CA9-739013B93979}"/>
              </a:ext>
            </a:extLst>
          </p:cNvPr>
          <p:cNvPicPr>
            <a:picLocks noChangeAspect="1"/>
          </p:cNvPicPr>
          <p:nvPr/>
        </p:nvPicPr>
        <p:blipFill>
          <a:blip r:embed="rId3"/>
          <a:stretch>
            <a:fillRect/>
          </a:stretch>
        </p:blipFill>
        <p:spPr>
          <a:xfrm>
            <a:off x="239907" y="1709530"/>
            <a:ext cx="11712186" cy="36687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2" name="Picture 1">
            <a:extLst>
              <a:ext uri="{FF2B5EF4-FFF2-40B4-BE49-F238E27FC236}">
                <a16:creationId xmlns:a16="http://schemas.microsoft.com/office/drawing/2014/main" id="{C2F56151-FDCE-D843-BC19-97A6DF3FC5E0}"/>
              </a:ext>
            </a:extLst>
          </p:cNvPr>
          <p:cNvPicPr>
            <a:picLocks noChangeAspect="1"/>
          </p:cNvPicPr>
          <p:nvPr/>
        </p:nvPicPr>
        <p:blipFill>
          <a:blip r:embed="rId3"/>
          <a:stretch>
            <a:fillRect/>
          </a:stretch>
        </p:blipFill>
        <p:spPr>
          <a:xfrm>
            <a:off x="82551" y="1669774"/>
            <a:ext cx="11739216" cy="2202138"/>
          </a:xfrm>
          <a:prstGeom prst="rect">
            <a:avLst/>
          </a:prstGeom>
        </p:spPr>
      </p:pic>
      <p:sp>
        <p:nvSpPr>
          <p:cNvPr id="6" name="Content Placeholder 2">
            <a:extLst>
              <a:ext uri="{FF2B5EF4-FFF2-40B4-BE49-F238E27FC236}">
                <a16:creationId xmlns:a16="http://schemas.microsoft.com/office/drawing/2014/main" id="{53A8D406-0213-454E-9085-DD998D59A165}"/>
              </a:ext>
            </a:extLst>
          </p:cNvPr>
          <p:cNvSpPr txBox="1">
            <a:spLocks/>
          </p:cNvSpPr>
          <p:nvPr/>
        </p:nvSpPr>
        <p:spPr>
          <a:xfrm>
            <a:off x="770011" y="5022066"/>
            <a:ext cx="9907468" cy="5490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CA" sz="2200" dirty="0">
                <a:solidFill>
                  <a:schemeClr val="accent3">
                    <a:lumMod val="25000"/>
                  </a:schemeClr>
                </a:solidFill>
                <a:latin typeface="Abadi" panose="020B0604020104020204" pitchFamily="34" charset="0"/>
              </a:rPr>
              <a:t>This query sums the total payload  mass in kg where NASA was the  customer.</a:t>
            </a:r>
          </a:p>
          <a:p>
            <a:pPr marL="0" indent="0">
              <a:lnSpc>
                <a:spcPct val="100000"/>
              </a:lnSpc>
              <a:spcBef>
                <a:spcPts val="1400"/>
              </a:spcBef>
              <a:buNone/>
            </a:pPr>
            <a:endParaRPr lang="en-CA"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401001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4682331"/>
            <a:ext cx="10515600" cy="4351338"/>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This query calculates the average payload mass carried by booster version F9 v1.1</a:t>
            </a: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pic>
        <p:nvPicPr>
          <p:cNvPr id="2" name="Picture 1">
            <a:extLst>
              <a:ext uri="{FF2B5EF4-FFF2-40B4-BE49-F238E27FC236}">
                <a16:creationId xmlns:a16="http://schemas.microsoft.com/office/drawing/2014/main" id="{E1975760-0B46-544B-8896-3C3AB837BE5B}"/>
              </a:ext>
            </a:extLst>
          </p:cNvPr>
          <p:cNvPicPr>
            <a:picLocks noChangeAspect="1"/>
          </p:cNvPicPr>
          <p:nvPr/>
        </p:nvPicPr>
        <p:blipFill>
          <a:blip r:embed="rId3"/>
          <a:stretch>
            <a:fillRect/>
          </a:stretch>
        </p:blipFill>
        <p:spPr>
          <a:xfrm>
            <a:off x="1036711" y="2043041"/>
            <a:ext cx="9982200" cy="1765300"/>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69937" y="4913382"/>
            <a:ext cx="9745663" cy="549049"/>
          </a:xfrm>
          <a:prstGeom prst="rect">
            <a:avLst/>
          </a:prstGeom>
        </p:spPr>
        <p:txBody>
          <a:bodyPr lIns="91440" tIns="45720" rIns="91440" bIns="45720" anchor="t">
            <a:normAutofit/>
          </a:bodyPr>
          <a:lstStyle/>
          <a:p>
            <a:pPr marL="0" indent="0">
              <a:lnSpc>
                <a:spcPct val="100000"/>
              </a:lnSpc>
              <a:spcBef>
                <a:spcPts val="1400"/>
              </a:spcBef>
              <a:buNone/>
            </a:pPr>
            <a:r>
              <a:rPr lang="en-US" sz="2200" dirty="0">
                <a:solidFill>
                  <a:schemeClr val="accent3">
                    <a:lumMod val="25000"/>
                  </a:schemeClr>
                </a:solidFill>
                <a:latin typeface="Abadi"/>
              </a:rPr>
              <a:t>This query provides  the dates of the first successful landing outcome </a:t>
            </a: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pic>
        <p:nvPicPr>
          <p:cNvPr id="2" name="Picture 1">
            <a:extLst>
              <a:ext uri="{FF2B5EF4-FFF2-40B4-BE49-F238E27FC236}">
                <a16:creationId xmlns:a16="http://schemas.microsoft.com/office/drawing/2014/main" id="{AC4A34AE-8137-CE45-AAA3-D13C2B6CAD8B}"/>
              </a:ext>
            </a:extLst>
          </p:cNvPr>
          <p:cNvPicPr>
            <a:picLocks noChangeAspect="1"/>
          </p:cNvPicPr>
          <p:nvPr/>
        </p:nvPicPr>
        <p:blipFill>
          <a:blip r:embed="rId3"/>
          <a:stretch>
            <a:fillRect/>
          </a:stretch>
        </p:blipFill>
        <p:spPr>
          <a:xfrm>
            <a:off x="397073" y="2266122"/>
            <a:ext cx="10086777" cy="2058228"/>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pic>
        <p:nvPicPr>
          <p:cNvPr id="2" name="Picture 1">
            <a:extLst>
              <a:ext uri="{FF2B5EF4-FFF2-40B4-BE49-F238E27FC236}">
                <a16:creationId xmlns:a16="http://schemas.microsoft.com/office/drawing/2014/main" id="{843F0B12-09FE-D748-AD31-89D8469F5504}"/>
              </a:ext>
            </a:extLst>
          </p:cNvPr>
          <p:cNvPicPr>
            <a:picLocks noChangeAspect="1"/>
          </p:cNvPicPr>
          <p:nvPr/>
        </p:nvPicPr>
        <p:blipFill>
          <a:blip r:embed="rId3"/>
          <a:stretch>
            <a:fillRect/>
          </a:stretch>
        </p:blipFill>
        <p:spPr>
          <a:xfrm>
            <a:off x="371230" y="1725844"/>
            <a:ext cx="11449539" cy="2444518"/>
          </a:xfrm>
          <a:prstGeom prst="rect">
            <a:avLst/>
          </a:prstGeom>
        </p:spPr>
      </p:pic>
      <p:sp>
        <p:nvSpPr>
          <p:cNvPr id="6" name="Content Placeholder 4">
            <a:extLst>
              <a:ext uri="{FF2B5EF4-FFF2-40B4-BE49-F238E27FC236}">
                <a16:creationId xmlns:a16="http://schemas.microsoft.com/office/drawing/2014/main" id="{BCC82853-8E57-6D43-98BC-438795CE8307}"/>
              </a:ext>
            </a:extLst>
          </p:cNvPr>
          <p:cNvSpPr txBox="1">
            <a:spLocks/>
          </p:cNvSpPr>
          <p:nvPr/>
        </p:nvSpPr>
        <p:spPr>
          <a:xfrm>
            <a:off x="770011" y="4821759"/>
            <a:ext cx="11050758" cy="667177"/>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This query provides the four  booster versions that had  successful drone ship landings  and a payload mass between  4000 and 6000.</a:t>
            </a:r>
          </a:p>
        </p:txBody>
      </p:sp>
    </p:spTree>
    <p:extLst>
      <p:ext uri="{BB962C8B-B14F-4D97-AF65-F5344CB8AC3E}">
        <p14:creationId xmlns:p14="http://schemas.microsoft.com/office/powerpoint/2010/main" val="63939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2" y="1886335"/>
            <a:ext cx="10515599" cy="334060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SpaceX Data are collected from public SpaceX API and SpaceX Wikipedia page. New column, labelled as ‘class’ are created which displays successful landings. Data are explored by using SQL, visualization, folium maps, and dashboards. Relevant columns are used as features. All categorical variables are changed via one hot encoding. </a:t>
            </a:r>
          </a:p>
          <a:p>
            <a:pPr>
              <a:lnSpc>
                <a:spcPct val="100000"/>
              </a:lnSpc>
              <a:spcBef>
                <a:spcPts val="1400"/>
              </a:spcBef>
            </a:pPr>
            <a:r>
              <a:rPr lang="en-US" sz="2200" dirty="0">
                <a:solidFill>
                  <a:schemeClr val="accent3">
                    <a:lumMod val="25000"/>
                  </a:schemeClr>
                </a:solidFill>
                <a:latin typeface="Abadi" panose="020B0604020104020204" pitchFamily="34" charset="0"/>
              </a:rPr>
              <a:t>Four machine learning models are implemented. These are Logistic Regression, Support Vector  Machine, Decision Tree Classifier, and K Nearest Neighbors. The result of these models are similar. </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pic>
        <p:nvPicPr>
          <p:cNvPr id="2" name="Picture 1">
            <a:extLst>
              <a:ext uri="{FF2B5EF4-FFF2-40B4-BE49-F238E27FC236}">
                <a16:creationId xmlns:a16="http://schemas.microsoft.com/office/drawing/2014/main" id="{1B54F7BE-CCC3-E245-84E7-84D633F9F7C0}"/>
              </a:ext>
            </a:extLst>
          </p:cNvPr>
          <p:cNvPicPr>
            <a:picLocks noChangeAspect="1"/>
          </p:cNvPicPr>
          <p:nvPr/>
        </p:nvPicPr>
        <p:blipFill rotWithShape="1">
          <a:blip r:embed="rId3"/>
          <a:srcRect t="480" b="9081"/>
          <a:stretch/>
        </p:blipFill>
        <p:spPr>
          <a:xfrm>
            <a:off x="265043" y="1609913"/>
            <a:ext cx="11661913" cy="2498262"/>
          </a:xfrm>
          <a:prstGeom prst="rect">
            <a:avLst/>
          </a:prstGeom>
        </p:spPr>
      </p:pic>
      <p:sp>
        <p:nvSpPr>
          <p:cNvPr id="6" name="Content Placeholder 4">
            <a:extLst>
              <a:ext uri="{FF2B5EF4-FFF2-40B4-BE49-F238E27FC236}">
                <a16:creationId xmlns:a16="http://schemas.microsoft.com/office/drawing/2014/main" id="{B2D4E655-6B15-B745-A52D-1A7A687D6E0B}"/>
              </a:ext>
            </a:extLst>
          </p:cNvPr>
          <p:cNvSpPr txBox="1">
            <a:spLocks/>
          </p:cNvSpPr>
          <p:nvPr/>
        </p:nvSpPr>
        <p:spPr>
          <a:xfrm>
            <a:off x="770011" y="4926635"/>
            <a:ext cx="9745663" cy="54904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This query gives count of mission outcome.</a:t>
            </a:r>
          </a:p>
        </p:txBody>
      </p:sp>
    </p:spTree>
    <p:extLst>
      <p:ext uri="{BB962C8B-B14F-4D97-AF65-F5344CB8AC3E}">
        <p14:creationId xmlns:p14="http://schemas.microsoft.com/office/powerpoint/2010/main" val="175697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dirty="0"/>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pic>
        <p:nvPicPr>
          <p:cNvPr id="2" name="Picture 1">
            <a:extLst>
              <a:ext uri="{FF2B5EF4-FFF2-40B4-BE49-F238E27FC236}">
                <a16:creationId xmlns:a16="http://schemas.microsoft.com/office/drawing/2014/main" id="{83609172-0022-3549-8B4A-BA30E0D21BCF}"/>
              </a:ext>
            </a:extLst>
          </p:cNvPr>
          <p:cNvPicPr>
            <a:picLocks noChangeAspect="1"/>
          </p:cNvPicPr>
          <p:nvPr/>
        </p:nvPicPr>
        <p:blipFill>
          <a:blip r:embed="rId3"/>
          <a:stretch>
            <a:fillRect/>
          </a:stretch>
        </p:blipFill>
        <p:spPr>
          <a:xfrm>
            <a:off x="770010" y="1356250"/>
            <a:ext cx="10322059" cy="4870142"/>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2" name="Picture 1">
            <a:extLst>
              <a:ext uri="{FF2B5EF4-FFF2-40B4-BE49-F238E27FC236}">
                <a16:creationId xmlns:a16="http://schemas.microsoft.com/office/drawing/2014/main" id="{1F503872-BCAB-8342-80B5-7C3C38A67F8A}"/>
              </a:ext>
            </a:extLst>
          </p:cNvPr>
          <p:cNvPicPr>
            <a:picLocks noChangeAspect="1"/>
          </p:cNvPicPr>
          <p:nvPr/>
        </p:nvPicPr>
        <p:blipFill>
          <a:blip r:embed="rId4"/>
          <a:stretch>
            <a:fillRect/>
          </a:stretch>
        </p:blipFill>
        <p:spPr>
          <a:xfrm>
            <a:off x="878872" y="1496392"/>
            <a:ext cx="9207500" cy="2540000"/>
          </a:xfrm>
          <a:prstGeom prst="rect">
            <a:avLst/>
          </a:prstGeom>
        </p:spPr>
      </p:pic>
      <p:sp>
        <p:nvSpPr>
          <p:cNvPr id="6" name="Content Placeholder 4">
            <a:extLst>
              <a:ext uri="{FF2B5EF4-FFF2-40B4-BE49-F238E27FC236}">
                <a16:creationId xmlns:a16="http://schemas.microsoft.com/office/drawing/2014/main" id="{D98DE565-E41D-4345-BCD1-78F79E604437}"/>
              </a:ext>
            </a:extLst>
          </p:cNvPr>
          <p:cNvSpPr txBox="1">
            <a:spLocks/>
          </p:cNvSpPr>
          <p:nvPr/>
        </p:nvSpPr>
        <p:spPr>
          <a:xfrm>
            <a:off x="609790" y="4445085"/>
            <a:ext cx="9745663" cy="1478637"/>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This query produces the Month, Landing Outcome, Booster Version, Payload  Mass (kg), and Launch site of 2015  launches where stage 1 failed to land  on a drone ship.</a:t>
            </a:r>
          </a:p>
          <a:p>
            <a:pPr marL="0" indent="0">
              <a:lnSpc>
                <a:spcPct val="100000"/>
              </a:lnSpc>
              <a:spcBef>
                <a:spcPts val="1400"/>
              </a:spcBef>
              <a:buNone/>
            </a:pPr>
            <a:r>
              <a:rPr lang="en-US" sz="2200" dirty="0">
                <a:solidFill>
                  <a:schemeClr val="accent3">
                    <a:lumMod val="25000"/>
                  </a:schemeClr>
                </a:solidFill>
                <a:latin typeface="Abadi"/>
              </a:rPr>
              <a:t>There were two such occurrences</a:t>
            </a:r>
          </a:p>
        </p:txBody>
      </p:sp>
    </p:spTree>
    <p:extLst>
      <p:ext uri="{BB962C8B-B14F-4D97-AF65-F5344CB8AC3E}">
        <p14:creationId xmlns:p14="http://schemas.microsoft.com/office/powerpoint/2010/main" val="1398439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dirty="0"/>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pic>
        <p:nvPicPr>
          <p:cNvPr id="2" name="Picture 1">
            <a:extLst>
              <a:ext uri="{FF2B5EF4-FFF2-40B4-BE49-F238E27FC236}">
                <a16:creationId xmlns:a16="http://schemas.microsoft.com/office/drawing/2014/main" id="{4A31762F-9333-7A4D-9080-00AFA09E9528}"/>
              </a:ext>
            </a:extLst>
          </p:cNvPr>
          <p:cNvPicPr>
            <a:picLocks noChangeAspect="1"/>
          </p:cNvPicPr>
          <p:nvPr/>
        </p:nvPicPr>
        <p:blipFill>
          <a:blip r:embed="rId3"/>
          <a:stretch>
            <a:fillRect/>
          </a:stretch>
        </p:blipFill>
        <p:spPr>
          <a:xfrm>
            <a:off x="770011" y="1454974"/>
            <a:ext cx="5498267" cy="4838700"/>
          </a:xfrm>
          <a:prstGeom prst="rect">
            <a:avLst/>
          </a:prstGeom>
        </p:spPr>
      </p:pic>
      <p:sp>
        <p:nvSpPr>
          <p:cNvPr id="6" name="Content Placeholder 4">
            <a:extLst>
              <a:ext uri="{FF2B5EF4-FFF2-40B4-BE49-F238E27FC236}">
                <a16:creationId xmlns:a16="http://schemas.microsoft.com/office/drawing/2014/main" id="{B0742360-50E8-8545-B7F6-8271F861EBD7}"/>
              </a:ext>
            </a:extLst>
          </p:cNvPr>
          <p:cNvSpPr txBox="1">
            <a:spLocks/>
          </p:cNvSpPr>
          <p:nvPr/>
        </p:nvSpPr>
        <p:spPr>
          <a:xfrm>
            <a:off x="6268278" y="4410209"/>
            <a:ext cx="5340627" cy="12219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This query returns the count of landing between the date 2010-06-04 and 2017-03-20, in descending order.</a:t>
            </a:r>
          </a:p>
        </p:txBody>
      </p:sp>
    </p:spTree>
    <p:extLst>
      <p:ext uri="{BB962C8B-B14F-4D97-AF65-F5344CB8AC3E}">
        <p14:creationId xmlns:p14="http://schemas.microsoft.com/office/powerpoint/2010/main" val="3975168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75537C-CA84-1446-933C-8E9D027F9201}" type="slidenum">
              <a:rPr kumimoji="0" lang="en-US" sz="1600" b="0" i="0" u="none" strike="noStrike" kern="1200" cap="none" spc="0" normalizeH="0" baseline="0" noProof="0" smtClean="0">
                <a:ln>
                  <a:noFill/>
                </a:ln>
                <a:solidFill>
                  <a:srgbClr val="1C7DDB"/>
                </a:solidFill>
                <a:effectLst/>
                <a:uLnTx/>
                <a:uFillTx/>
                <a:latin typeface="Abadi" panose="020B06040201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600" b="0" i="0" u="none" strike="noStrike" kern="1200" cap="none" spc="0" normalizeH="0" baseline="0" noProof="0">
              <a:ln>
                <a:noFill/>
              </a:ln>
              <a:solidFill>
                <a:srgbClr val="1C7DDB"/>
              </a:solidFill>
              <a:effectLst/>
              <a:uLnTx/>
              <a:uFillTx/>
              <a:latin typeface="Abadi" panose="020B0604020104020204" pitchFamily="34" charset="0"/>
              <a:ea typeface="+mn-ea"/>
              <a:cs typeface="+mn-cs"/>
            </a:endParaRPr>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lvl="0" algn="ctr"/>
            <a:r>
              <a:rPr lang="en-US" dirty="0">
                <a:solidFill>
                  <a:srgbClr val="0B49CB"/>
                </a:solidFill>
                <a:latin typeface="Abadi"/>
              </a:rPr>
              <a:t>Interactive Map with Folium</a:t>
            </a:r>
            <a:endParaRPr kumimoji="0" lang="en-US" sz="4000" b="0" i="0" u="none" strike="noStrike" kern="1200" cap="none" spc="0" normalizeH="0" baseline="0" noProof="0" dirty="0">
              <a:ln>
                <a:noFill/>
              </a:ln>
              <a:solidFill>
                <a:srgbClr val="0B49CB"/>
              </a:solidFill>
              <a:effectLst/>
              <a:uLnTx/>
              <a:uFillTx/>
              <a:latin typeface="Abadi"/>
              <a:cs typeface="IBM Plex Mono SemiBold" panose="020B0709050203000203" pitchFamily="49" charset="0"/>
            </a:endParaRPr>
          </a:p>
        </p:txBody>
      </p:sp>
      <p:sp>
        <p:nvSpPr>
          <p:cNvPr id="8" name="Content Placeholder 4">
            <a:extLst>
              <a:ext uri="{FF2B5EF4-FFF2-40B4-BE49-F238E27FC236}">
                <a16:creationId xmlns:a16="http://schemas.microsoft.com/office/drawing/2014/main" id="{0EEA8FB5-E348-964F-8C58-12B46ACF5BCE}"/>
              </a:ext>
            </a:extLst>
          </p:cNvPr>
          <p:cNvSpPr txBox="1">
            <a:spLocks/>
          </p:cNvSpPr>
          <p:nvPr/>
        </p:nvSpPr>
        <p:spPr>
          <a:xfrm>
            <a:off x="1512216" y="2818017"/>
            <a:ext cx="8574156" cy="12219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1400"/>
              </a:spcBef>
              <a:buNone/>
            </a:pPr>
            <a:r>
              <a:rPr lang="en-US" dirty="0"/>
              <a:t>INTERACTIVE VISUAL ANALYTICS with Folium</a:t>
            </a:r>
            <a:endParaRPr lang="en-US" sz="2200" dirty="0">
              <a:solidFill>
                <a:schemeClr val="accent3">
                  <a:lumMod val="25000"/>
                </a:schemeClr>
              </a:solidFill>
              <a:latin typeface="Abadi"/>
            </a:endParaRPr>
          </a:p>
        </p:txBody>
      </p:sp>
    </p:spTree>
    <p:extLst>
      <p:ext uri="{BB962C8B-B14F-4D97-AF65-F5344CB8AC3E}">
        <p14:creationId xmlns:p14="http://schemas.microsoft.com/office/powerpoint/2010/main" val="1602897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35</a:t>
            </a:fld>
            <a:endParaRPr lang="en-US"/>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Locations</a:t>
            </a:r>
          </a:p>
        </p:txBody>
      </p:sp>
      <p:sp>
        <p:nvSpPr>
          <p:cNvPr id="6" name="object 4">
            <a:extLst>
              <a:ext uri="{FF2B5EF4-FFF2-40B4-BE49-F238E27FC236}">
                <a16:creationId xmlns:a16="http://schemas.microsoft.com/office/drawing/2014/main" id="{8162CA3A-C342-5A45-82F1-9FA6634D2C65}"/>
              </a:ext>
            </a:extLst>
          </p:cNvPr>
          <p:cNvSpPr/>
          <p:nvPr/>
        </p:nvSpPr>
        <p:spPr>
          <a:xfrm>
            <a:off x="854963" y="1796795"/>
            <a:ext cx="10430648" cy="3795622"/>
          </a:xfrm>
          <a:prstGeom prst="rect">
            <a:avLst/>
          </a:prstGeom>
          <a:blipFill>
            <a:blip r:embed="rId3" cstate="print"/>
            <a:stretch>
              <a:fillRect/>
            </a:stretch>
          </a:blipFill>
        </p:spPr>
        <p:txBody>
          <a:bodyPr wrap="square" lIns="0" tIns="0" rIns="0" bIns="0" rtlCol="0"/>
          <a:lstStyle/>
          <a:p>
            <a:endParaRPr/>
          </a:p>
        </p:txBody>
      </p:sp>
      <p:sp>
        <p:nvSpPr>
          <p:cNvPr id="7" name="Content Placeholder 4">
            <a:extLst>
              <a:ext uri="{FF2B5EF4-FFF2-40B4-BE49-F238E27FC236}">
                <a16:creationId xmlns:a16="http://schemas.microsoft.com/office/drawing/2014/main" id="{E87A8F64-4C22-C04B-BE82-1E1981CAAAE2}"/>
              </a:ext>
            </a:extLst>
          </p:cNvPr>
          <p:cNvSpPr txBox="1">
            <a:spLocks/>
          </p:cNvSpPr>
          <p:nvPr/>
        </p:nvSpPr>
        <p:spPr>
          <a:xfrm>
            <a:off x="770011" y="5719285"/>
            <a:ext cx="11024424" cy="986316"/>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The left map demonstrates all launch sites relative US map. The right map displays the two Florida launch  sites since they are very close to each other. </a:t>
            </a:r>
          </a:p>
        </p:txBody>
      </p:sp>
    </p:spTree>
    <p:extLst>
      <p:ext uri="{BB962C8B-B14F-4D97-AF65-F5344CB8AC3E}">
        <p14:creationId xmlns:p14="http://schemas.microsoft.com/office/powerpoint/2010/main" val="98167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Color-Coded Launch Markers	</a:t>
            </a:r>
          </a:p>
        </p:txBody>
      </p:sp>
      <p:sp>
        <p:nvSpPr>
          <p:cNvPr id="6" name="object 4">
            <a:extLst>
              <a:ext uri="{FF2B5EF4-FFF2-40B4-BE49-F238E27FC236}">
                <a16:creationId xmlns:a16="http://schemas.microsoft.com/office/drawing/2014/main" id="{557840A8-A871-CE4E-B824-AE387DD3A80E}"/>
              </a:ext>
            </a:extLst>
          </p:cNvPr>
          <p:cNvSpPr/>
          <p:nvPr/>
        </p:nvSpPr>
        <p:spPr>
          <a:xfrm>
            <a:off x="2027584" y="1350793"/>
            <a:ext cx="8004312" cy="3883815"/>
          </a:xfrm>
          <a:prstGeom prst="rect">
            <a:avLst/>
          </a:prstGeom>
          <a:blipFill>
            <a:blip r:embed="rId3" cstate="print"/>
            <a:stretch>
              <a:fillRect/>
            </a:stretch>
          </a:blipFill>
        </p:spPr>
        <p:txBody>
          <a:bodyPr wrap="square" lIns="0" tIns="0" rIns="0" bIns="0" rtlCol="0"/>
          <a:lstStyle/>
          <a:p>
            <a:endParaRPr/>
          </a:p>
        </p:txBody>
      </p:sp>
      <p:sp>
        <p:nvSpPr>
          <p:cNvPr id="7" name="Content Placeholder 4">
            <a:extLst>
              <a:ext uri="{FF2B5EF4-FFF2-40B4-BE49-F238E27FC236}">
                <a16:creationId xmlns:a16="http://schemas.microsoft.com/office/drawing/2014/main" id="{D93E4EB3-2C91-824D-94B9-76A7217C4373}"/>
              </a:ext>
            </a:extLst>
          </p:cNvPr>
          <p:cNvSpPr txBox="1">
            <a:spLocks/>
          </p:cNvSpPr>
          <p:nvPr/>
        </p:nvSpPr>
        <p:spPr>
          <a:xfrm>
            <a:off x="770011" y="5532415"/>
            <a:ext cx="11024424" cy="1080420"/>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On Folium Map, Clusters can be taped into to indicate each successful landing (green icon) and failed landing (red icon). In this example, VAFB SLC-4E indicates 4 successful landings and 6 failed landings.</a:t>
            </a:r>
          </a:p>
        </p:txBody>
      </p:sp>
    </p:spTree>
    <p:extLst>
      <p:ext uri="{BB962C8B-B14F-4D97-AF65-F5344CB8AC3E}">
        <p14:creationId xmlns:p14="http://schemas.microsoft.com/office/powerpoint/2010/main" val="239597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Key Location Proximities</a:t>
            </a:r>
          </a:p>
        </p:txBody>
      </p:sp>
      <p:sp>
        <p:nvSpPr>
          <p:cNvPr id="7" name="object 4">
            <a:extLst>
              <a:ext uri="{FF2B5EF4-FFF2-40B4-BE49-F238E27FC236}">
                <a16:creationId xmlns:a16="http://schemas.microsoft.com/office/drawing/2014/main" id="{0F6D3E0C-1B79-4941-8645-5F3A14143208}"/>
              </a:ext>
            </a:extLst>
          </p:cNvPr>
          <p:cNvSpPr/>
          <p:nvPr/>
        </p:nvSpPr>
        <p:spPr>
          <a:xfrm>
            <a:off x="1097280" y="1466887"/>
            <a:ext cx="8389620" cy="1723643"/>
          </a:xfrm>
          <a:prstGeom prst="rect">
            <a:avLst/>
          </a:prstGeom>
          <a:blipFill>
            <a:blip r:embed="rId3" cstate="print"/>
            <a:stretch>
              <a:fillRect/>
            </a:stretch>
          </a:blipFill>
        </p:spPr>
        <p:txBody>
          <a:bodyPr wrap="square" lIns="0" tIns="0" rIns="0" bIns="0" rtlCol="0"/>
          <a:lstStyle/>
          <a:p>
            <a:endParaRPr/>
          </a:p>
        </p:txBody>
      </p:sp>
      <p:grpSp>
        <p:nvGrpSpPr>
          <p:cNvPr id="9" name="object 5">
            <a:extLst>
              <a:ext uri="{FF2B5EF4-FFF2-40B4-BE49-F238E27FC236}">
                <a16:creationId xmlns:a16="http://schemas.microsoft.com/office/drawing/2014/main" id="{4F5F2129-757C-8C42-B3ED-E15416D0BD7C}"/>
              </a:ext>
            </a:extLst>
          </p:cNvPr>
          <p:cNvGrpSpPr/>
          <p:nvPr/>
        </p:nvGrpSpPr>
        <p:grpSpPr>
          <a:xfrm>
            <a:off x="2802635" y="3181387"/>
            <a:ext cx="7505700" cy="1562100"/>
            <a:chOff x="2802635" y="3552444"/>
            <a:chExt cx="7505700" cy="1562100"/>
          </a:xfrm>
        </p:grpSpPr>
        <p:sp>
          <p:nvSpPr>
            <p:cNvPr id="10" name="object 6">
              <a:extLst>
                <a:ext uri="{FF2B5EF4-FFF2-40B4-BE49-F238E27FC236}">
                  <a16:creationId xmlns:a16="http://schemas.microsoft.com/office/drawing/2014/main" id="{00E9E376-1FE4-8947-A1E0-75F47D5BB967}"/>
                </a:ext>
              </a:extLst>
            </p:cNvPr>
            <p:cNvSpPr/>
            <p:nvPr/>
          </p:nvSpPr>
          <p:spPr>
            <a:xfrm>
              <a:off x="2802635" y="3552444"/>
              <a:ext cx="3409188" cy="1514855"/>
            </a:xfrm>
            <a:prstGeom prst="rect">
              <a:avLst/>
            </a:prstGeom>
            <a:blipFill>
              <a:blip r:embed="rId4" cstate="print"/>
              <a:stretch>
                <a:fillRect/>
              </a:stretch>
            </a:blipFill>
          </p:spPr>
          <p:txBody>
            <a:bodyPr wrap="square" lIns="0" tIns="0" rIns="0" bIns="0" rtlCol="0"/>
            <a:lstStyle/>
            <a:p>
              <a:endParaRPr/>
            </a:p>
          </p:txBody>
        </p:sp>
        <p:sp>
          <p:nvSpPr>
            <p:cNvPr id="11" name="object 7">
              <a:extLst>
                <a:ext uri="{FF2B5EF4-FFF2-40B4-BE49-F238E27FC236}">
                  <a16:creationId xmlns:a16="http://schemas.microsoft.com/office/drawing/2014/main" id="{568A81AE-5421-0C43-BB26-6F5CF1BA977C}"/>
                </a:ext>
              </a:extLst>
            </p:cNvPr>
            <p:cNvSpPr/>
            <p:nvPr/>
          </p:nvSpPr>
          <p:spPr>
            <a:xfrm>
              <a:off x="6211823" y="3552444"/>
              <a:ext cx="4096512" cy="1562099"/>
            </a:xfrm>
            <a:prstGeom prst="rect">
              <a:avLst/>
            </a:prstGeom>
            <a:blipFill>
              <a:blip r:embed="rId5" cstate="print"/>
              <a:stretch>
                <a:fillRect/>
              </a:stretch>
            </a:blipFill>
          </p:spPr>
          <p:txBody>
            <a:bodyPr wrap="square" lIns="0" tIns="0" rIns="0" bIns="0" rtlCol="0"/>
            <a:lstStyle/>
            <a:p>
              <a:endParaRPr/>
            </a:p>
          </p:txBody>
        </p:sp>
      </p:grpSp>
      <p:sp>
        <p:nvSpPr>
          <p:cNvPr id="12" name="Content Placeholder 4">
            <a:extLst>
              <a:ext uri="{FF2B5EF4-FFF2-40B4-BE49-F238E27FC236}">
                <a16:creationId xmlns:a16="http://schemas.microsoft.com/office/drawing/2014/main" id="{A581666B-31DC-DB47-B1AC-4D6FBBCB96A2}"/>
              </a:ext>
            </a:extLst>
          </p:cNvPr>
          <p:cNvSpPr txBox="1">
            <a:spLocks/>
          </p:cNvSpPr>
          <p:nvPr/>
        </p:nvSpPr>
        <p:spPr>
          <a:xfrm>
            <a:off x="583788" y="4994842"/>
            <a:ext cx="11024424" cy="156209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In this example KSC LC-39A, For the most part, launch sites are adjacent to trains and supply transports. Human and supply transportation are easily accessible from launch sites. Launch sites are also close to coasts and relatively far from towns, allowing launch failures to land in the sea rather than in densely populated areas.</a:t>
            </a:r>
          </a:p>
        </p:txBody>
      </p:sp>
    </p:spTree>
    <p:extLst>
      <p:ext uri="{BB962C8B-B14F-4D97-AF65-F5344CB8AC3E}">
        <p14:creationId xmlns:p14="http://schemas.microsoft.com/office/powerpoint/2010/main" val="23249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75537C-CA84-1446-933C-8E9D027F9201}" type="slidenum">
              <a:rPr kumimoji="0" lang="en-US" sz="1600" b="0" i="0" u="none" strike="noStrike" kern="1200" cap="none" spc="0" normalizeH="0" baseline="0" noProof="0" smtClean="0">
                <a:ln>
                  <a:noFill/>
                </a:ln>
                <a:solidFill>
                  <a:srgbClr val="1C7DDB"/>
                </a:solidFill>
                <a:effectLst/>
                <a:uLnTx/>
                <a:uFillTx/>
                <a:latin typeface="Abadi" panose="020B06040201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600" b="0" i="0" u="none" strike="noStrike" kern="1200" cap="none" spc="0" normalizeH="0" baseline="0" noProof="0">
              <a:ln>
                <a:noFill/>
              </a:ln>
              <a:solidFill>
                <a:srgbClr val="1C7DDB"/>
              </a:solidFill>
              <a:effectLst/>
              <a:uLnTx/>
              <a:uFillTx/>
              <a:latin typeface="Abadi" panose="020B0604020104020204" pitchFamily="34" charset="0"/>
              <a:ea typeface="+mn-ea"/>
              <a:cs typeface="+mn-cs"/>
            </a:endParaRPr>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ctr"/>
            <a:r>
              <a:rPr lang="en-US" dirty="0">
                <a:solidFill>
                  <a:srgbClr val="0B49CB"/>
                </a:solidFill>
                <a:latin typeface="Abadi"/>
              </a:rPr>
              <a:t>Build a Dashboard with Plotly Dash</a:t>
            </a:r>
            <a:endParaRPr kumimoji="0" lang="en-US" sz="4000" b="0" i="0" u="none" strike="noStrike" kern="1200" cap="none" spc="0" normalizeH="0" baseline="0" noProof="0" dirty="0">
              <a:ln>
                <a:noFill/>
              </a:ln>
              <a:solidFill>
                <a:srgbClr val="0B49CB"/>
              </a:solidFill>
              <a:effectLst/>
              <a:uLnTx/>
              <a:uFillTx/>
              <a:latin typeface="Abadi"/>
              <a:cs typeface="IBM Plex Mono SemiBold" panose="020B0709050203000203" pitchFamily="49" charset="0"/>
            </a:endParaRPr>
          </a:p>
        </p:txBody>
      </p:sp>
      <p:sp>
        <p:nvSpPr>
          <p:cNvPr id="8" name="Content Placeholder 4">
            <a:extLst>
              <a:ext uri="{FF2B5EF4-FFF2-40B4-BE49-F238E27FC236}">
                <a16:creationId xmlns:a16="http://schemas.microsoft.com/office/drawing/2014/main" id="{0EEA8FB5-E348-964F-8C58-12B46ACF5BCE}"/>
              </a:ext>
            </a:extLst>
          </p:cNvPr>
          <p:cNvSpPr txBox="1">
            <a:spLocks/>
          </p:cNvSpPr>
          <p:nvPr/>
        </p:nvSpPr>
        <p:spPr>
          <a:xfrm>
            <a:off x="1512216" y="2818017"/>
            <a:ext cx="8574156" cy="12219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4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INTERACTIVE VISUAL ANALYTICS with Ploty Dash</a:t>
            </a:r>
            <a:endParaRPr kumimoji="0" lang="en-US" sz="2200" b="0" i="0" u="none" strike="noStrike" kern="1200" cap="none" spc="0" normalizeH="0" baseline="0" noProof="0" dirty="0">
              <a:ln>
                <a:noFill/>
              </a:ln>
              <a:solidFill>
                <a:srgbClr val="A5A5A5">
                  <a:lumMod val="25000"/>
                </a:srgbClr>
              </a:solidFill>
              <a:effectLst/>
              <a:uLnTx/>
              <a:uFillTx/>
              <a:latin typeface="Abadi"/>
              <a:ea typeface="+mn-ea"/>
              <a:cs typeface="+mn-cs"/>
            </a:endParaRPr>
          </a:p>
        </p:txBody>
      </p:sp>
    </p:spTree>
    <p:extLst>
      <p:ext uri="{BB962C8B-B14F-4D97-AF65-F5344CB8AC3E}">
        <p14:creationId xmlns:p14="http://schemas.microsoft.com/office/powerpoint/2010/main" val="1876429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Launches Across Launch Sites	</a:t>
            </a:r>
          </a:p>
        </p:txBody>
      </p:sp>
      <p:sp>
        <p:nvSpPr>
          <p:cNvPr id="6" name="object 4">
            <a:extLst>
              <a:ext uri="{FF2B5EF4-FFF2-40B4-BE49-F238E27FC236}">
                <a16:creationId xmlns:a16="http://schemas.microsoft.com/office/drawing/2014/main" id="{7E92D13F-A030-8846-99BA-11DE7E5BE689}"/>
              </a:ext>
            </a:extLst>
          </p:cNvPr>
          <p:cNvSpPr/>
          <p:nvPr/>
        </p:nvSpPr>
        <p:spPr>
          <a:xfrm>
            <a:off x="3891765" y="1512472"/>
            <a:ext cx="3145139" cy="2900501"/>
          </a:xfrm>
          <a:prstGeom prst="rect">
            <a:avLst/>
          </a:prstGeom>
          <a:blipFill>
            <a:blip r:embed="rId3"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ECE02B5E-C036-9143-9348-5A876D051D47}"/>
              </a:ext>
            </a:extLst>
          </p:cNvPr>
          <p:cNvSpPr/>
          <p:nvPr/>
        </p:nvSpPr>
        <p:spPr>
          <a:xfrm>
            <a:off x="7749209" y="1798985"/>
            <a:ext cx="1327408" cy="748240"/>
          </a:xfrm>
          <a:prstGeom prst="rect">
            <a:avLst/>
          </a:prstGeom>
          <a:blipFill>
            <a:blip r:embed="rId4" cstate="print"/>
            <a:stretch>
              <a:fillRect/>
            </a:stretch>
          </a:blipFill>
        </p:spPr>
        <p:txBody>
          <a:bodyPr wrap="square" lIns="0" tIns="0" rIns="0" bIns="0" rtlCol="0"/>
          <a:lstStyle/>
          <a:p>
            <a:endParaRPr/>
          </a:p>
        </p:txBody>
      </p:sp>
      <p:sp>
        <p:nvSpPr>
          <p:cNvPr id="9" name="Content Placeholder 4">
            <a:extLst>
              <a:ext uri="{FF2B5EF4-FFF2-40B4-BE49-F238E27FC236}">
                <a16:creationId xmlns:a16="http://schemas.microsoft.com/office/drawing/2014/main" id="{D8255644-B2AD-B04D-828C-360B5A1A1633}"/>
              </a:ext>
            </a:extLst>
          </p:cNvPr>
          <p:cNvSpPr txBox="1">
            <a:spLocks/>
          </p:cNvSpPr>
          <p:nvPr/>
        </p:nvSpPr>
        <p:spPr>
          <a:xfrm>
            <a:off x="583788" y="4994842"/>
            <a:ext cx="11024424" cy="1562098"/>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This is the percentage of landings that were successful across all launch sites. CCAFS LC-40 is the old name for CCAFS SLC-40, hence CCAFS and KSC both have the same number of successful landings, although the majority of them happened before the name change. The number of successful landings at VAFB is the fewest. This could be attributed to a smaller sample size and increased launching difficulty on the west coast.</a:t>
            </a:r>
          </a:p>
        </p:txBody>
      </p:sp>
    </p:spTree>
    <p:extLst>
      <p:ext uri="{BB962C8B-B14F-4D97-AF65-F5344CB8AC3E}">
        <p14:creationId xmlns:p14="http://schemas.microsoft.com/office/powerpoint/2010/main" val="70013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664783"/>
            <a:ext cx="9620699" cy="3783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dirty="0">
                <a:solidFill>
                  <a:schemeClr val="accent3">
                    <a:lumMod val="25000"/>
                  </a:schemeClr>
                </a:solidFill>
                <a:latin typeface="Abadi" panose="020B0604020104020204" pitchFamily="34" charset="0"/>
              </a:rPr>
              <a:t>The commercial space age is here, companies are making space travel affordable for everyone. There are some companies such as Virgin Galactic, Rocket Lab and Blue Origin. Yet, the best most successful one  is SpaceX.  The reason behind SpaceX success is relatively inexpensive. SpaceX advertises Falcon 9 rocket launches on its website with a cost of 62 million dollars; other manufacturers’ cost are up to 165 million dollars. There are three stages in regular rockets. Recovering stage of rockets aids reduction which is valid for SpaceX. Space X recovers the first stage. </a:t>
            </a:r>
          </a:p>
          <a:p>
            <a:pPr>
              <a:spcBef>
                <a:spcPts val="1400"/>
              </a:spcBef>
            </a:pPr>
            <a:r>
              <a:rPr lang="en-US" sz="2000" dirty="0">
                <a:solidFill>
                  <a:schemeClr val="accent3">
                    <a:lumMod val="25000"/>
                  </a:schemeClr>
                </a:solidFill>
                <a:latin typeface="Abadi" panose="020B0604020104020204" pitchFamily="34" charset="0"/>
              </a:rPr>
              <a:t>Space Y aims to compete with SpaceX. Space Y tries to predict successful recovering Stage 1. Now, here we are using machine algorithms to train SpaceX data in order to fulling demands of Space Y as data science team. </a:t>
            </a:r>
          </a:p>
          <a:p>
            <a:pPr>
              <a:spcBef>
                <a:spcPts val="1400"/>
              </a:spcBef>
            </a:pPr>
            <a:endParaRPr lang="en-US" sz="2200" dirty="0">
              <a:solidFill>
                <a:schemeClr val="accent3">
                  <a:lumMod val="25000"/>
                </a:schemeClr>
              </a:solidFill>
              <a:latin typeface="Abadi" panose="020B0604020104020204" pitchFamily="34" charset="0"/>
            </a:endParaRPr>
          </a:p>
          <a:p>
            <a:pPr marL="0" indent="0">
              <a:spcBef>
                <a:spcPts val="1400"/>
              </a:spcBef>
              <a:buNone/>
            </a:pPr>
            <a:endParaRPr lang="en-US"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Highest Success Rate Launch Site	</a:t>
            </a:r>
          </a:p>
        </p:txBody>
      </p:sp>
      <p:sp>
        <p:nvSpPr>
          <p:cNvPr id="6" name="object 4">
            <a:extLst>
              <a:ext uri="{FF2B5EF4-FFF2-40B4-BE49-F238E27FC236}">
                <a16:creationId xmlns:a16="http://schemas.microsoft.com/office/drawing/2014/main" id="{C3A5E3A4-9D38-7048-A106-087C9166260B}"/>
              </a:ext>
            </a:extLst>
          </p:cNvPr>
          <p:cNvSpPr/>
          <p:nvPr/>
        </p:nvSpPr>
        <p:spPr>
          <a:xfrm>
            <a:off x="4784035" y="1669775"/>
            <a:ext cx="3061252" cy="2981738"/>
          </a:xfrm>
          <a:prstGeom prst="rect">
            <a:avLst/>
          </a:prstGeom>
          <a:blipFill>
            <a:blip r:embed="rId3"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94612371-C277-3F44-8590-712FEA6F5716}"/>
              </a:ext>
            </a:extLst>
          </p:cNvPr>
          <p:cNvSpPr/>
          <p:nvPr/>
        </p:nvSpPr>
        <p:spPr>
          <a:xfrm>
            <a:off x="1287911" y="1831781"/>
            <a:ext cx="3401568" cy="152400"/>
          </a:xfrm>
          <a:prstGeom prst="rect">
            <a:avLst/>
          </a:prstGeom>
          <a:blipFill>
            <a:blip r:embed="rId4"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E9B7B212-7881-DB49-90C7-3E3B2A5FBC0A}"/>
              </a:ext>
            </a:extLst>
          </p:cNvPr>
          <p:cNvSpPr/>
          <p:nvPr/>
        </p:nvSpPr>
        <p:spPr>
          <a:xfrm>
            <a:off x="8296522" y="1984181"/>
            <a:ext cx="1099269" cy="425195"/>
          </a:xfrm>
          <a:prstGeom prst="rect">
            <a:avLst/>
          </a:prstGeom>
          <a:blipFill>
            <a:blip r:embed="rId5" cstate="print"/>
            <a:stretch>
              <a:fillRect/>
            </a:stretch>
          </a:blipFill>
        </p:spPr>
        <p:txBody>
          <a:bodyPr wrap="square" lIns="0" tIns="0" rIns="0" bIns="0" rtlCol="0"/>
          <a:lstStyle/>
          <a:p>
            <a:endParaRPr/>
          </a:p>
        </p:txBody>
      </p:sp>
      <p:sp>
        <p:nvSpPr>
          <p:cNvPr id="10" name="Content Placeholder 4">
            <a:extLst>
              <a:ext uri="{FF2B5EF4-FFF2-40B4-BE49-F238E27FC236}">
                <a16:creationId xmlns:a16="http://schemas.microsoft.com/office/drawing/2014/main" id="{4462DFF0-80BA-E449-9593-772FF0621C3A}"/>
              </a:ext>
            </a:extLst>
          </p:cNvPr>
          <p:cNvSpPr txBox="1">
            <a:spLocks/>
          </p:cNvSpPr>
          <p:nvPr/>
        </p:nvSpPr>
        <p:spPr>
          <a:xfrm>
            <a:off x="583788" y="4994842"/>
            <a:ext cx="11024424" cy="156209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endParaRPr lang="en-US" sz="2200" dirty="0">
              <a:solidFill>
                <a:schemeClr val="accent3">
                  <a:lumMod val="25000"/>
                </a:schemeClr>
              </a:solidFill>
              <a:latin typeface="Abadi"/>
            </a:endParaRPr>
          </a:p>
        </p:txBody>
      </p:sp>
      <p:sp>
        <p:nvSpPr>
          <p:cNvPr id="14" name="Content Placeholder 4">
            <a:extLst>
              <a:ext uri="{FF2B5EF4-FFF2-40B4-BE49-F238E27FC236}">
                <a16:creationId xmlns:a16="http://schemas.microsoft.com/office/drawing/2014/main" id="{65A8BA6B-2438-1C43-8876-919FACCE3415}"/>
              </a:ext>
            </a:extLst>
          </p:cNvPr>
          <p:cNvSpPr txBox="1">
            <a:spLocks/>
          </p:cNvSpPr>
          <p:nvPr/>
        </p:nvSpPr>
        <p:spPr>
          <a:xfrm>
            <a:off x="736188" y="5147242"/>
            <a:ext cx="11024424" cy="156209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a:rPr>
              <a:t>With 10 successful landings and 3 failed landings, KSC LC-39A has the best success rate.</a:t>
            </a:r>
          </a:p>
        </p:txBody>
      </p:sp>
    </p:spTree>
    <p:extLst>
      <p:ext uri="{BB962C8B-B14F-4D97-AF65-F5344CB8AC3E}">
        <p14:creationId xmlns:p14="http://schemas.microsoft.com/office/powerpoint/2010/main" val="1866160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901144" y="4715473"/>
            <a:ext cx="10910690" cy="1603877"/>
          </a:xfrm>
          <a:prstGeom prst="rect">
            <a:avLst/>
          </a:prstGeom>
        </p:spPr>
        <p:txBody>
          <a:bodyPr lIns="91440" tIns="45720" rIns="91440" bIns="45720" anchor="t">
            <a:normAutofit fontScale="92500" lnSpcReduction="10000"/>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A Payload range selection is available on the Plotly dashboard. However, instead of the maximum payload of 15600, this is set to a range of 0-10000. A successful landing is indicated by a 1 and a failure by a 0. The booster version category in color and the number of launches in point size are also taken into consideration in the scatter plot. There are two unsuccessful landings with weights of zero kilograms in this exact range of 0-6000.</a:t>
            </a:r>
          </a:p>
        </p:txBody>
      </p:sp>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Mass vs. Success vs. Booster Version Category	</a:t>
            </a:r>
          </a:p>
        </p:txBody>
      </p:sp>
      <p:sp>
        <p:nvSpPr>
          <p:cNvPr id="6" name="object 4">
            <a:extLst>
              <a:ext uri="{FF2B5EF4-FFF2-40B4-BE49-F238E27FC236}">
                <a16:creationId xmlns:a16="http://schemas.microsoft.com/office/drawing/2014/main" id="{394C0766-F04F-734F-9EB0-DFE851416F94}"/>
              </a:ext>
            </a:extLst>
          </p:cNvPr>
          <p:cNvSpPr/>
          <p:nvPr/>
        </p:nvSpPr>
        <p:spPr>
          <a:xfrm>
            <a:off x="243788" y="1457781"/>
            <a:ext cx="11568046" cy="298156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2359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75537C-CA84-1446-933C-8E9D027F9201}" type="slidenum">
              <a:rPr kumimoji="0" lang="en-US" sz="1600" b="0" i="0" u="none" strike="noStrike" kern="1200" cap="none" spc="0" normalizeH="0" baseline="0" noProof="0" smtClean="0">
                <a:ln>
                  <a:noFill/>
                </a:ln>
                <a:solidFill>
                  <a:srgbClr val="1C7DDB"/>
                </a:solidFill>
                <a:effectLst/>
                <a:uLnTx/>
                <a:uFillTx/>
                <a:latin typeface="Abadi" panose="020B06040201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600" b="0" i="0" u="none" strike="noStrike" kern="1200" cap="none" spc="0" normalizeH="0" baseline="0" noProof="0">
              <a:ln>
                <a:noFill/>
              </a:ln>
              <a:solidFill>
                <a:srgbClr val="1C7DDB"/>
              </a:solidFill>
              <a:effectLst/>
              <a:uLnTx/>
              <a:uFillTx/>
              <a:latin typeface="Abadi" panose="020B0604020104020204" pitchFamily="34" charset="0"/>
              <a:ea typeface="+mn-ea"/>
              <a:cs typeface="+mn-cs"/>
            </a:endParaRPr>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43507"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lvl="0" algn="ctr"/>
            <a:r>
              <a:rPr lang="en-US" dirty="0">
                <a:solidFill>
                  <a:srgbClr val="0B49CB"/>
                </a:solidFill>
                <a:latin typeface="Abadi"/>
              </a:rPr>
              <a:t>Predictive Analysis (Classification)</a:t>
            </a:r>
          </a:p>
        </p:txBody>
      </p:sp>
      <p:sp>
        <p:nvSpPr>
          <p:cNvPr id="8" name="Content Placeholder 4">
            <a:extLst>
              <a:ext uri="{FF2B5EF4-FFF2-40B4-BE49-F238E27FC236}">
                <a16:creationId xmlns:a16="http://schemas.microsoft.com/office/drawing/2014/main" id="{0EEA8FB5-E348-964F-8C58-12B46ACF5BCE}"/>
              </a:ext>
            </a:extLst>
          </p:cNvPr>
          <p:cNvSpPr txBox="1">
            <a:spLocks/>
          </p:cNvSpPr>
          <p:nvPr/>
        </p:nvSpPr>
        <p:spPr>
          <a:xfrm>
            <a:off x="172279" y="2818017"/>
            <a:ext cx="12231756" cy="12219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00000"/>
              </a:lnSpc>
              <a:spcBef>
                <a:spcPts val="1400"/>
              </a:spcBef>
              <a:buNone/>
            </a:pPr>
            <a:r>
              <a:rPr lang="en-US" dirty="0">
                <a:solidFill>
                  <a:prstClr val="black"/>
                </a:solidFill>
              </a:rPr>
              <a:t>GRIDSEARCHCV(CV=10)</a:t>
            </a:r>
          </a:p>
          <a:p>
            <a:pPr marL="0" lvl="0" indent="0" algn="ctr">
              <a:lnSpc>
                <a:spcPct val="100000"/>
              </a:lnSpc>
              <a:spcBef>
                <a:spcPts val="1400"/>
              </a:spcBef>
              <a:buNone/>
            </a:pPr>
            <a:r>
              <a:rPr lang="en-US" dirty="0">
                <a:solidFill>
                  <a:prstClr val="black"/>
                </a:solidFill>
              </a:rPr>
              <a:t>ON LOGISTIC REGRESSION,  SVM, DECISION TREE AND KNN</a:t>
            </a:r>
          </a:p>
        </p:txBody>
      </p:sp>
    </p:spTree>
    <p:extLst>
      <p:ext uri="{BB962C8B-B14F-4D97-AF65-F5344CB8AC3E}">
        <p14:creationId xmlns:p14="http://schemas.microsoft.com/office/powerpoint/2010/main" val="3118739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43</a:t>
            </a:fld>
            <a:endParaRPr lang="en-US"/>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sp>
        <p:nvSpPr>
          <p:cNvPr id="6" name="object 7">
            <a:extLst>
              <a:ext uri="{FF2B5EF4-FFF2-40B4-BE49-F238E27FC236}">
                <a16:creationId xmlns:a16="http://schemas.microsoft.com/office/drawing/2014/main" id="{281A7C2C-34BB-1F43-8E6B-4B554E22F3EE}"/>
              </a:ext>
            </a:extLst>
          </p:cNvPr>
          <p:cNvSpPr/>
          <p:nvPr/>
        </p:nvSpPr>
        <p:spPr>
          <a:xfrm>
            <a:off x="3077816" y="1338470"/>
            <a:ext cx="5469835" cy="3514086"/>
          </a:xfrm>
          <a:prstGeom prst="rect">
            <a:avLst/>
          </a:prstGeom>
          <a:blipFill>
            <a:blip r:embed="rId3" cstate="print"/>
            <a:stretch>
              <a:fillRect/>
            </a:stretch>
          </a:blipFill>
        </p:spPr>
        <p:txBody>
          <a:bodyPr wrap="square" lIns="0" tIns="0" rIns="0" bIns="0" rtlCol="0"/>
          <a:lstStyle/>
          <a:p>
            <a:endParaRPr/>
          </a:p>
        </p:txBody>
      </p:sp>
      <p:sp>
        <p:nvSpPr>
          <p:cNvPr id="7" name="Content Placeholder 4">
            <a:extLst>
              <a:ext uri="{FF2B5EF4-FFF2-40B4-BE49-F238E27FC236}">
                <a16:creationId xmlns:a16="http://schemas.microsoft.com/office/drawing/2014/main" id="{59D0824C-C8B6-484A-ADD0-B23F27FE12D2}"/>
              </a:ext>
            </a:extLst>
          </p:cNvPr>
          <p:cNvSpPr txBox="1">
            <a:spLocks/>
          </p:cNvSpPr>
          <p:nvPr/>
        </p:nvSpPr>
        <p:spPr>
          <a:xfrm>
            <a:off x="770011" y="5091002"/>
            <a:ext cx="11421989" cy="1336209"/>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All models have the same accuracy on the test set at 83.33% accuracy.</a:t>
            </a:r>
          </a:p>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The sample size of data on test is %18 which is not adequate  to distinguish model accuracy.</a:t>
            </a:r>
          </a:p>
        </p:txBody>
      </p:sp>
    </p:spTree>
    <p:extLst>
      <p:ext uri="{BB962C8B-B14F-4D97-AF65-F5344CB8AC3E}">
        <p14:creationId xmlns:p14="http://schemas.microsoft.com/office/powerpoint/2010/main" val="2459446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sp>
        <p:nvSpPr>
          <p:cNvPr id="6" name="object 7">
            <a:extLst>
              <a:ext uri="{FF2B5EF4-FFF2-40B4-BE49-F238E27FC236}">
                <a16:creationId xmlns:a16="http://schemas.microsoft.com/office/drawing/2014/main" id="{903E906E-32F9-8545-A630-B54979BC6CEB}"/>
              </a:ext>
            </a:extLst>
          </p:cNvPr>
          <p:cNvSpPr/>
          <p:nvPr/>
        </p:nvSpPr>
        <p:spPr>
          <a:xfrm>
            <a:off x="2957267" y="1361418"/>
            <a:ext cx="4942133" cy="3652162"/>
          </a:xfrm>
          <a:prstGeom prst="rect">
            <a:avLst/>
          </a:prstGeom>
          <a:blipFill>
            <a:blip r:embed="rId3" cstate="print"/>
            <a:stretch>
              <a:fillRect/>
            </a:stretch>
          </a:blipFill>
        </p:spPr>
        <p:txBody>
          <a:bodyPr wrap="square" lIns="0" tIns="0" rIns="0" bIns="0" rtlCol="0"/>
          <a:lstStyle/>
          <a:p>
            <a:endParaRPr/>
          </a:p>
        </p:txBody>
      </p:sp>
      <p:sp>
        <p:nvSpPr>
          <p:cNvPr id="7" name="object 8">
            <a:extLst>
              <a:ext uri="{FF2B5EF4-FFF2-40B4-BE49-F238E27FC236}">
                <a16:creationId xmlns:a16="http://schemas.microsoft.com/office/drawing/2014/main" id="{5C411B0A-AE1E-F144-A0C6-145345B17A30}"/>
              </a:ext>
            </a:extLst>
          </p:cNvPr>
          <p:cNvSpPr txBox="1"/>
          <p:nvPr/>
        </p:nvSpPr>
        <p:spPr>
          <a:xfrm>
            <a:off x="8594414" y="2765589"/>
            <a:ext cx="2352903" cy="843821"/>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dirty="0">
              <a:latin typeface="Carlito"/>
              <a:cs typeface="Carlito"/>
            </a:endParaRPr>
          </a:p>
        </p:txBody>
      </p:sp>
      <p:sp>
        <p:nvSpPr>
          <p:cNvPr id="8" name="Content Placeholder 4">
            <a:extLst>
              <a:ext uri="{FF2B5EF4-FFF2-40B4-BE49-F238E27FC236}">
                <a16:creationId xmlns:a16="http://schemas.microsoft.com/office/drawing/2014/main" id="{98DC080F-EAE6-3743-A074-0FA7569A5BAB}"/>
              </a:ext>
            </a:extLst>
          </p:cNvPr>
          <p:cNvSpPr txBox="1">
            <a:spLocks/>
          </p:cNvSpPr>
          <p:nvPr/>
        </p:nvSpPr>
        <p:spPr>
          <a:xfrm>
            <a:off x="531472" y="5017137"/>
            <a:ext cx="11395486" cy="1840863"/>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400"/>
              </a:spcBef>
              <a:buNone/>
            </a:pPr>
            <a:r>
              <a:rPr lang="en-US" sz="1800" dirty="0">
                <a:solidFill>
                  <a:schemeClr val="accent3">
                    <a:lumMod val="25000"/>
                  </a:schemeClr>
                </a:solidFill>
                <a:latin typeface="Abadi" panose="020B0604020104020204" pitchFamily="34" charset="0"/>
              </a:rPr>
              <a:t>Because all models scored equally well on the test set, the confusion matrix is the same for all models. </a:t>
            </a:r>
          </a:p>
          <a:p>
            <a:pPr marL="0" indent="0">
              <a:lnSpc>
                <a:spcPct val="120000"/>
              </a:lnSpc>
              <a:spcBef>
                <a:spcPts val="1400"/>
              </a:spcBef>
              <a:buNone/>
            </a:pPr>
            <a:r>
              <a:rPr lang="en-US" sz="1800" dirty="0">
                <a:solidFill>
                  <a:schemeClr val="accent3">
                    <a:lumMod val="25000"/>
                  </a:schemeClr>
                </a:solidFill>
                <a:latin typeface="Abadi" panose="020B0604020104020204" pitchFamily="34" charset="0"/>
              </a:rPr>
              <a:t>When the true label was successful landing, the models projected 12 successful landings.</a:t>
            </a:r>
          </a:p>
          <a:p>
            <a:pPr marL="0" indent="0">
              <a:lnSpc>
                <a:spcPct val="120000"/>
              </a:lnSpc>
              <a:spcBef>
                <a:spcPts val="1400"/>
              </a:spcBef>
              <a:buNone/>
            </a:pPr>
            <a:r>
              <a:rPr lang="en-US" sz="1800" dirty="0">
                <a:solidFill>
                  <a:schemeClr val="accent3">
                    <a:lumMod val="25000"/>
                  </a:schemeClr>
                </a:solidFill>
                <a:latin typeface="Abadi" panose="020B0604020104020204" pitchFamily="34" charset="0"/>
              </a:rPr>
              <a:t>When the true label was failure landing, the models projected three unsuccessful landings.</a:t>
            </a:r>
          </a:p>
          <a:p>
            <a:pPr marL="0" indent="0">
              <a:lnSpc>
                <a:spcPct val="120000"/>
              </a:lnSpc>
              <a:spcBef>
                <a:spcPts val="1400"/>
              </a:spcBef>
              <a:buNone/>
            </a:pPr>
            <a:r>
              <a:rPr lang="en-US" sz="1800" dirty="0">
                <a:solidFill>
                  <a:schemeClr val="accent3">
                    <a:lumMod val="25000"/>
                  </a:schemeClr>
                </a:solidFill>
                <a:latin typeface="Abadi" panose="020B0604020104020204" pitchFamily="34" charset="0"/>
              </a:rPr>
              <a:t>When the true label was failed landings, the models projected three successful landings (false positives).</a:t>
            </a:r>
          </a:p>
          <a:p>
            <a:pPr marL="0" indent="0">
              <a:lnSpc>
                <a:spcPct val="100000"/>
              </a:lnSpc>
              <a:spcBef>
                <a:spcPts val="1400"/>
              </a:spcBef>
              <a:buNone/>
            </a:pPr>
            <a:endParaRPr lang="en-US" sz="20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0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3645034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
        <p:nvSpPr>
          <p:cNvPr id="6" name="Content Placeholder 4">
            <a:extLst>
              <a:ext uri="{FF2B5EF4-FFF2-40B4-BE49-F238E27FC236}">
                <a16:creationId xmlns:a16="http://schemas.microsoft.com/office/drawing/2014/main" id="{13912689-7139-B543-BA28-8D0D374440C9}"/>
              </a:ext>
            </a:extLst>
          </p:cNvPr>
          <p:cNvSpPr txBox="1">
            <a:spLocks/>
          </p:cNvSpPr>
          <p:nvPr/>
        </p:nvSpPr>
        <p:spPr>
          <a:xfrm>
            <a:off x="770011" y="1495194"/>
            <a:ext cx="10910690" cy="160387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Font typeface="Arial" panose="020B0604020202020204" pitchFamily="34" charset="0"/>
              <a:buNone/>
            </a:pPr>
            <a:endParaRPr lang="en-US" sz="2200" dirty="0">
              <a:solidFill>
                <a:schemeClr val="accent3">
                  <a:lumMod val="25000"/>
                </a:schemeClr>
              </a:solidFill>
              <a:latin typeface="Abadi" panose="020B0604020104020204" pitchFamily="34" charset="0"/>
            </a:endParaRPr>
          </a:p>
        </p:txBody>
      </p:sp>
      <p:sp>
        <p:nvSpPr>
          <p:cNvPr id="7" name="Content Placeholder 4">
            <a:extLst>
              <a:ext uri="{FF2B5EF4-FFF2-40B4-BE49-F238E27FC236}">
                <a16:creationId xmlns:a16="http://schemas.microsoft.com/office/drawing/2014/main" id="{29CE3E39-A019-C449-9F38-B92CDDC75D3E}"/>
              </a:ext>
            </a:extLst>
          </p:cNvPr>
          <p:cNvSpPr txBox="1">
            <a:spLocks/>
          </p:cNvSpPr>
          <p:nvPr/>
        </p:nvSpPr>
        <p:spPr>
          <a:xfrm>
            <a:off x="770011" y="1495194"/>
            <a:ext cx="10910690" cy="4530379"/>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In this project, our goal is to create a machine learning model for Space Y, which aims to compete with SpaceX in order to predict when Stage 1 will land successfully to reduce cost approximately $100 million US Dollars.  </a:t>
            </a:r>
          </a:p>
          <a:p>
            <a:pPr>
              <a:lnSpc>
                <a:spcPct val="100000"/>
              </a:lnSpc>
              <a:spcBef>
                <a:spcPts val="1400"/>
              </a:spcBef>
            </a:pPr>
            <a:r>
              <a:rPr lang="en-US" sz="2200" dirty="0">
                <a:solidFill>
                  <a:schemeClr val="accent3">
                    <a:lumMod val="25000"/>
                  </a:schemeClr>
                </a:solidFill>
                <a:latin typeface="Abadi" panose="020B0604020104020204" pitchFamily="34" charset="0"/>
              </a:rPr>
              <a:t>Data is gained by a public SpaceX API and web scraping SpaceX Wikipedia page.</a:t>
            </a:r>
          </a:p>
          <a:p>
            <a:pPr>
              <a:lnSpc>
                <a:spcPct val="100000"/>
              </a:lnSpc>
              <a:spcBef>
                <a:spcPts val="1400"/>
              </a:spcBef>
            </a:pPr>
            <a:r>
              <a:rPr lang="en-US" sz="2200" dirty="0">
                <a:solidFill>
                  <a:schemeClr val="accent3">
                    <a:lumMod val="25000"/>
                  </a:schemeClr>
                </a:solidFill>
                <a:latin typeface="Abadi" panose="020B0604020104020204" pitchFamily="34" charset="0"/>
              </a:rPr>
              <a:t>Data label is generated and stored into DB2 SQL DB.</a:t>
            </a:r>
          </a:p>
          <a:p>
            <a:pPr>
              <a:lnSpc>
                <a:spcPct val="100000"/>
              </a:lnSpc>
              <a:spcBef>
                <a:spcPts val="1400"/>
              </a:spcBef>
            </a:pPr>
            <a:r>
              <a:rPr lang="en-US" sz="2200" dirty="0">
                <a:solidFill>
                  <a:schemeClr val="accent3">
                    <a:lumMod val="25000"/>
                  </a:schemeClr>
                </a:solidFill>
                <a:latin typeface="Abadi" panose="020B0604020104020204" pitchFamily="34" charset="0"/>
              </a:rPr>
              <a:t>Interactive Visual Analytical Dashboards are produced via </a:t>
            </a:r>
            <a:r>
              <a:rPr lang="en-US" sz="2400" dirty="0"/>
              <a:t>Folium and Plotly Dash.</a:t>
            </a:r>
          </a:p>
          <a:p>
            <a:pPr>
              <a:lnSpc>
                <a:spcPct val="100000"/>
              </a:lnSpc>
              <a:spcBef>
                <a:spcPts val="1400"/>
              </a:spcBef>
            </a:pPr>
            <a:r>
              <a:rPr lang="en-US" sz="2400" dirty="0"/>
              <a:t>Logistic Regression, Support Vector Machine, Decision Tree and KNN Machine Learning model with same an accuracy of 83%.</a:t>
            </a:r>
          </a:p>
          <a:p>
            <a:pPr>
              <a:lnSpc>
                <a:spcPct val="100000"/>
              </a:lnSpc>
              <a:spcBef>
                <a:spcPts val="1400"/>
              </a:spcBef>
            </a:pPr>
            <a:r>
              <a:rPr lang="en-US" sz="2400" dirty="0"/>
              <a:t>The Stakeholders of Space Y company can use to predict whether </a:t>
            </a:r>
            <a:r>
              <a:rPr lang="en-US" sz="2400" dirty="0">
                <a:solidFill>
                  <a:schemeClr val="accent3">
                    <a:lumMod val="25000"/>
                  </a:schemeClr>
                </a:solidFill>
                <a:latin typeface="Abadi" panose="020B0604020104020204" pitchFamily="34" charset="0"/>
              </a:rPr>
              <a:t>wStage1 will land successfully or not.</a:t>
            </a:r>
          </a:p>
          <a:p>
            <a:pPr>
              <a:lnSpc>
                <a:spcPct val="100000"/>
              </a:lnSpc>
              <a:spcBef>
                <a:spcPts val="1400"/>
              </a:spcBef>
            </a:pPr>
            <a:r>
              <a:rPr lang="en-US" sz="2400" dirty="0"/>
              <a:t>More data should be collected if at all feasible in order to better established machine learning model and increase accuracy.</a:t>
            </a:r>
          </a:p>
          <a:p>
            <a:pPr>
              <a:lnSpc>
                <a:spcPct val="100000"/>
              </a:lnSpc>
              <a:spcBef>
                <a:spcPts val="1400"/>
              </a:spcBef>
            </a:pPr>
            <a:endParaRPr lang="en-US" sz="2400" dirty="0"/>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1630123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46</a:t>
            </a:fld>
            <a:endParaRPr lang="en-US"/>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
        <p:nvSpPr>
          <p:cNvPr id="9" name="Content Placeholder 4">
            <a:extLst>
              <a:ext uri="{FF2B5EF4-FFF2-40B4-BE49-F238E27FC236}">
                <a16:creationId xmlns:a16="http://schemas.microsoft.com/office/drawing/2014/main" id="{64B4D276-7C56-AD4C-96A2-FCDDC931EEC1}"/>
              </a:ext>
            </a:extLst>
          </p:cNvPr>
          <p:cNvSpPr txBox="1">
            <a:spLocks/>
          </p:cNvSpPr>
          <p:nvPr/>
        </p:nvSpPr>
        <p:spPr>
          <a:xfrm>
            <a:off x="770011" y="1495194"/>
            <a:ext cx="10910690" cy="3659902"/>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r>
              <a:rPr lang="en-US" sz="2400" b="1" dirty="0">
                <a:solidFill>
                  <a:srgbClr val="0B49CB"/>
                </a:solidFill>
                <a:latin typeface="Abadi"/>
                <a:cs typeface="IBM Plex Mono SemiBold" panose="020B0709050203000203" pitchFamily="49" charset="0"/>
              </a:rPr>
              <a:t>Github Repository URL:</a:t>
            </a:r>
          </a:p>
          <a:p>
            <a:pPr marL="0" indent="0">
              <a:lnSpc>
                <a:spcPct val="100000"/>
              </a:lnSpc>
              <a:spcBef>
                <a:spcPts val="1400"/>
              </a:spcBef>
              <a:buNone/>
            </a:pPr>
            <a:r>
              <a:rPr lang="en-US" sz="2200" dirty="0">
                <a:solidFill>
                  <a:schemeClr val="accent3">
                    <a:lumMod val="25000"/>
                  </a:schemeClr>
                </a:solidFill>
                <a:latin typeface="Abadi" panose="020B0604020104020204" pitchFamily="34" charset="0"/>
                <a:hlinkClick r:id="rId4"/>
              </a:rPr>
              <a:t>https://github.com/mustafaturkoz/IBM_Data_Science_Professional_Certificate</a:t>
            </a: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r>
              <a:rPr lang="en-US" sz="2400" b="1" dirty="0">
                <a:solidFill>
                  <a:srgbClr val="0B49CB"/>
                </a:solidFill>
                <a:latin typeface="Abadi"/>
                <a:cs typeface="IBM Plex Mono SemiBold" panose="020B0709050203000203" pitchFamily="49" charset="0"/>
              </a:rPr>
              <a:t>Instructors:</a:t>
            </a:r>
          </a:p>
          <a:p>
            <a:pPr marL="0" indent="0">
              <a:lnSpc>
                <a:spcPct val="100000"/>
              </a:lnSpc>
              <a:spcBef>
                <a:spcPts val="1400"/>
              </a:spcBef>
              <a:buNone/>
            </a:pPr>
            <a:r>
              <a:rPr lang="en-US" sz="2200" dirty="0" err="1">
                <a:solidFill>
                  <a:schemeClr val="accent3">
                    <a:lumMod val="25000"/>
                  </a:schemeClr>
                </a:solidFill>
                <a:latin typeface="Abadi" panose="020B0604020104020204" pitchFamily="34" charset="0"/>
              </a:rPr>
              <a:t>Rav</a:t>
            </a:r>
            <a:r>
              <a:rPr lang="en-US" sz="2200" dirty="0">
                <a:solidFill>
                  <a:schemeClr val="accent3">
                    <a:lumMod val="25000"/>
                  </a:schemeClr>
                </a:solidFill>
                <a:latin typeface="Abadi" panose="020B0604020104020204" pitchFamily="34" charset="0"/>
              </a:rPr>
              <a:t> Ahuja, Alex </a:t>
            </a:r>
            <a:r>
              <a:rPr lang="en-US" sz="2200" dirty="0" err="1">
                <a:solidFill>
                  <a:schemeClr val="accent3">
                    <a:lumMod val="25000"/>
                  </a:schemeClr>
                </a:solidFill>
                <a:latin typeface="Abadi" panose="020B0604020104020204" pitchFamily="34" charset="0"/>
              </a:rPr>
              <a:t>Aklson</a:t>
            </a:r>
            <a:r>
              <a:rPr lang="en-US" sz="2200" dirty="0">
                <a:solidFill>
                  <a:schemeClr val="accent3">
                    <a:lumMod val="25000"/>
                  </a:schemeClr>
                </a:solidFill>
                <a:latin typeface="Abadi" panose="020B0604020104020204" pitchFamily="34" charset="0"/>
              </a:rPr>
              <a:t>, </a:t>
            </a:r>
            <a:r>
              <a:rPr lang="en-US" sz="2200" dirty="0" err="1">
                <a:solidFill>
                  <a:schemeClr val="accent3">
                    <a:lumMod val="25000"/>
                  </a:schemeClr>
                </a:solidFill>
                <a:latin typeface="Abadi" panose="020B0604020104020204" pitchFamily="34" charset="0"/>
              </a:rPr>
              <a:t>Aije</a:t>
            </a:r>
            <a:r>
              <a:rPr lang="en-US" sz="2200" dirty="0">
                <a:solidFill>
                  <a:schemeClr val="accent3">
                    <a:lumMod val="25000"/>
                  </a:schemeClr>
                </a:solidFill>
                <a:latin typeface="Abadi" panose="020B0604020104020204" pitchFamily="34" charset="0"/>
              </a:rPr>
              <a:t> </a:t>
            </a:r>
            <a:r>
              <a:rPr lang="en-US" sz="2200" dirty="0" err="1">
                <a:solidFill>
                  <a:schemeClr val="accent3">
                    <a:lumMod val="25000"/>
                  </a:schemeClr>
                </a:solidFill>
                <a:latin typeface="Abadi" panose="020B0604020104020204" pitchFamily="34" charset="0"/>
              </a:rPr>
              <a:t>Egwaikhide</a:t>
            </a:r>
            <a:r>
              <a:rPr lang="en-US" sz="2200" dirty="0">
                <a:solidFill>
                  <a:schemeClr val="accent3">
                    <a:lumMod val="25000"/>
                  </a:schemeClr>
                </a:solidFill>
                <a:latin typeface="Abadi" panose="020B0604020104020204" pitchFamily="34" charset="0"/>
              </a:rPr>
              <a:t>, Svetlana Levitan, Romeo </a:t>
            </a:r>
            <a:r>
              <a:rPr lang="en-US" sz="2200" dirty="0" err="1">
                <a:solidFill>
                  <a:schemeClr val="accent3">
                    <a:lumMod val="25000"/>
                  </a:schemeClr>
                </a:solidFill>
                <a:latin typeface="Abadi" panose="020B0604020104020204" pitchFamily="34" charset="0"/>
              </a:rPr>
              <a:t>Kienzler</a:t>
            </a:r>
            <a:r>
              <a:rPr lang="en-US" sz="2200" dirty="0">
                <a:solidFill>
                  <a:schemeClr val="accent3">
                    <a:lumMod val="25000"/>
                  </a:schemeClr>
                </a:solidFill>
                <a:latin typeface="Abadi" panose="020B0604020104020204" pitchFamily="34" charset="0"/>
              </a:rPr>
              <a:t>, </a:t>
            </a:r>
            <a:r>
              <a:rPr lang="en-US" sz="2200" dirty="0" err="1">
                <a:solidFill>
                  <a:schemeClr val="accent3">
                    <a:lumMod val="25000"/>
                  </a:schemeClr>
                </a:solidFill>
                <a:latin typeface="Abadi" panose="020B0604020104020204" pitchFamily="34" charset="0"/>
              </a:rPr>
              <a:t>Polong</a:t>
            </a:r>
            <a:r>
              <a:rPr lang="en-US" sz="2200" dirty="0">
                <a:solidFill>
                  <a:schemeClr val="accent3">
                    <a:lumMod val="25000"/>
                  </a:schemeClr>
                </a:solidFill>
                <a:latin typeface="Abadi" panose="020B0604020104020204" pitchFamily="34" charset="0"/>
              </a:rPr>
              <a:t> Lin, Joseph </a:t>
            </a:r>
            <a:r>
              <a:rPr lang="en-US" sz="2200" dirty="0" err="1">
                <a:solidFill>
                  <a:schemeClr val="accent3">
                    <a:lumMod val="25000"/>
                  </a:schemeClr>
                </a:solidFill>
                <a:latin typeface="Abadi" panose="020B0604020104020204" pitchFamily="34" charset="0"/>
              </a:rPr>
              <a:t>Santarcangelo</a:t>
            </a:r>
            <a:r>
              <a:rPr lang="en-US" sz="2200" dirty="0">
                <a:solidFill>
                  <a:schemeClr val="accent3">
                    <a:lumMod val="25000"/>
                  </a:schemeClr>
                </a:solidFill>
                <a:latin typeface="Abadi" panose="020B0604020104020204" pitchFamily="34" charset="0"/>
              </a:rPr>
              <a:t>, Azim </a:t>
            </a:r>
            <a:r>
              <a:rPr lang="en-US" sz="2200" dirty="0" err="1">
                <a:solidFill>
                  <a:schemeClr val="accent3">
                    <a:lumMod val="25000"/>
                  </a:schemeClr>
                </a:solidFill>
                <a:latin typeface="Abadi" panose="020B0604020104020204" pitchFamily="34" charset="0"/>
              </a:rPr>
              <a:t>Hirjani</a:t>
            </a:r>
            <a:r>
              <a:rPr lang="en-US" sz="2200" dirty="0">
                <a:solidFill>
                  <a:schemeClr val="accent3">
                    <a:lumMod val="25000"/>
                  </a:schemeClr>
                </a:solidFill>
                <a:latin typeface="Abadi" panose="020B0604020104020204" pitchFamily="34" charset="0"/>
              </a:rPr>
              <a:t>, </a:t>
            </a:r>
            <a:r>
              <a:rPr lang="en-US" sz="2200" dirty="0" err="1">
                <a:solidFill>
                  <a:schemeClr val="accent3">
                    <a:lumMod val="25000"/>
                  </a:schemeClr>
                </a:solidFill>
                <a:latin typeface="Abadi" panose="020B0604020104020204" pitchFamily="34" charset="0"/>
              </a:rPr>
              <a:t>Hima</a:t>
            </a:r>
            <a:r>
              <a:rPr lang="en-US" sz="2200" dirty="0">
                <a:solidFill>
                  <a:schemeClr val="accent3">
                    <a:lumMod val="25000"/>
                  </a:schemeClr>
                </a:solidFill>
                <a:latin typeface="Abadi" panose="020B0604020104020204" pitchFamily="34" charset="0"/>
              </a:rPr>
              <a:t> Vasudevan, </a:t>
            </a:r>
            <a:r>
              <a:rPr lang="en-US" sz="2200" dirty="0" err="1">
                <a:solidFill>
                  <a:schemeClr val="accent3">
                    <a:lumMod val="25000"/>
                  </a:schemeClr>
                </a:solidFill>
                <a:latin typeface="Abadi" panose="020B0604020104020204" pitchFamily="34" charset="0"/>
              </a:rPr>
              <a:t>Saishruthi</a:t>
            </a:r>
            <a:r>
              <a:rPr lang="en-US" sz="2200" dirty="0">
                <a:solidFill>
                  <a:schemeClr val="accent3">
                    <a:lumMod val="25000"/>
                  </a:schemeClr>
                </a:solidFill>
                <a:latin typeface="Abadi" panose="020B0604020104020204" pitchFamily="34" charset="0"/>
              </a:rPr>
              <a:t> Swaminathan, Saeed </a:t>
            </a:r>
            <a:r>
              <a:rPr lang="en-US" sz="2200" dirty="0" err="1">
                <a:solidFill>
                  <a:schemeClr val="accent3">
                    <a:lumMod val="25000"/>
                  </a:schemeClr>
                </a:solidFill>
                <a:latin typeface="Abadi" panose="020B0604020104020204" pitchFamily="34" charset="0"/>
              </a:rPr>
              <a:t>Aghabozorgi</a:t>
            </a:r>
            <a:r>
              <a:rPr lang="en-US" sz="2200" dirty="0">
                <a:solidFill>
                  <a:schemeClr val="accent3">
                    <a:lumMod val="25000"/>
                  </a:schemeClr>
                </a:solidFill>
                <a:latin typeface="Abadi" panose="020B0604020104020204" pitchFamily="34" charset="0"/>
              </a:rPr>
              <a:t>, Yan Luo</a:t>
            </a:r>
          </a:p>
          <a:p>
            <a:pPr marL="0" lvl="0" indent="0">
              <a:lnSpc>
                <a:spcPct val="100000"/>
              </a:lnSpc>
              <a:spcBef>
                <a:spcPts val="1400"/>
              </a:spcBef>
              <a:buNone/>
            </a:pPr>
            <a:r>
              <a:rPr lang="en-US" sz="2400" b="1" dirty="0">
                <a:solidFill>
                  <a:srgbClr val="0B49CB"/>
                </a:solidFill>
                <a:latin typeface="Abadi"/>
                <a:cs typeface="IBM Plex Mono SemiBold" panose="020B0709050203000203" pitchFamily="49" charset="0"/>
              </a:rPr>
              <a:t>Special Thanks: </a:t>
            </a:r>
          </a:p>
          <a:p>
            <a:pPr marL="0" lvl="0" indent="0" algn="ctr">
              <a:lnSpc>
                <a:spcPct val="100000"/>
              </a:lnSpc>
              <a:spcBef>
                <a:spcPts val="1400"/>
              </a:spcBef>
              <a:buNone/>
            </a:pPr>
            <a:r>
              <a:rPr lang="en-US" sz="2400" dirty="0">
                <a:solidFill>
                  <a:srgbClr val="0B49CB"/>
                </a:solidFill>
                <a:latin typeface="Abadi"/>
                <a:cs typeface="IBM Plex Mono SemiBold" panose="020B0709050203000203" pitchFamily="49" charset="0"/>
              </a:rPr>
              <a:t>Instructors, IBM and Coursera</a:t>
            </a:r>
            <a:endParaRPr lang="en-US" sz="2400" b="1" dirty="0">
              <a:solidFill>
                <a:srgbClr val="0B49CB"/>
              </a:solidFill>
              <a:latin typeface="Abadi"/>
              <a:cs typeface="IBM Plex Mono SemiBold" panose="020B0709050203000203" pitchFamily="49" charset="0"/>
            </a:endParaRPr>
          </a:p>
          <a:p>
            <a:pPr marL="0" lvl="0" indent="0">
              <a:lnSpc>
                <a:spcPct val="100000"/>
              </a:lnSpc>
              <a:spcBef>
                <a:spcPts val="1400"/>
              </a:spcBef>
              <a:buNone/>
            </a:pPr>
            <a:endParaRPr lang="en-US" sz="2400" b="1" dirty="0">
              <a:solidFill>
                <a:srgbClr val="0B49CB"/>
              </a:solidFill>
              <a:latin typeface="Abadi"/>
              <a:cs typeface="IBM Plex Mono SemiBold" panose="020B0709050203000203" pitchFamily="49" charset="0"/>
            </a:endParaRPr>
          </a:p>
        </p:txBody>
      </p:sp>
    </p:spTree>
    <p:extLst>
      <p:ext uri="{BB962C8B-B14F-4D97-AF65-F5344CB8AC3E}">
        <p14:creationId xmlns:p14="http://schemas.microsoft.com/office/powerpoint/2010/main" val="341000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5</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646123"/>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8000" dirty="0">
                <a:solidFill>
                  <a:schemeClr val="accent3">
                    <a:lumMod val="25000"/>
                  </a:schemeClr>
                </a:solidFill>
                <a:latin typeface="Abadi" panose="020B0604020104020204" pitchFamily="34" charset="0"/>
              </a:rPr>
              <a:t>SpaceX Data are collected from public SpaceX API and SpaceX Wikipedia page </a:t>
            </a:r>
            <a:r>
              <a:rPr lang="en-US" sz="8000" dirty="0">
                <a:solidFill>
                  <a:schemeClr val="accent3">
                    <a:lumMod val="25000"/>
                  </a:schemeClr>
                </a:solidFill>
                <a:latin typeface="Abadi"/>
              </a:rPr>
              <a:t>Perform data wrangling</a:t>
            </a:r>
          </a:p>
          <a:p>
            <a:pPr lvl="1">
              <a:lnSpc>
                <a:spcPct val="120000"/>
              </a:lnSpc>
              <a:spcBef>
                <a:spcPts val="1400"/>
              </a:spcBef>
            </a:pPr>
            <a:r>
              <a:rPr lang="en-US" sz="8000" dirty="0">
                <a:solidFill>
                  <a:schemeClr val="accent3">
                    <a:lumMod val="25000"/>
                  </a:schemeClr>
                </a:solidFill>
                <a:latin typeface="Abadi" panose="020B0604020104020204" pitchFamily="34" charset="0"/>
              </a:rPr>
              <a:t> New column labelled as ‘class’ are created which displays true successful landings.</a:t>
            </a:r>
          </a:p>
          <a:p>
            <a:pPr>
              <a:lnSpc>
                <a:spcPct val="120000"/>
              </a:lnSpc>
              <a:spcBef>
                <a:spcPts val="1400"/>
              </a:spcBef>
            </a:pPr>
            <a:r>
              <a:rPr lang="en-US" sz="92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Plotly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lvl="1">
              <a:lnSpc>
                <a:spcPct val="120000"/>
              </a:lnSpc>
              <a:spcBef>
                <a:spcPts val="1400"/>
              </a:spcBef>
            </a:pPr>
            <a:r>
              <a:rPr lang="en-US" sz="8800" dirty="0">
                <a:solidFill>
                  <a:schemeClr val="accent3">
                    <a:lumMod val="25000"/>
                  </a:schemeClr>
                </a:solidFill>
                <a:latin typeface="Abadi"/>
              </a:rPr>
              <a:t>Tuned models via GridSearchCV.</a:t>
            </a:r>
          </a:p>
          <a:p>
            <a:pPr lvl="1">
              <a:lnSpc>
                <a:spcPct val="120000"/>
              </a:lnSpc>
              <a:spcBef>
                <a:spcPts val="1400"/>
              </a:spcBef>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75798"/>
            <a:ext cx="9669463" cy="4549775"/>
          </a:xfrm>
          <a:prstGeom prst="rect">
            <a:avLst/>
          </a:prstGeom>
          <a:ln>
            <a:noFill/>
          </a:ln>
        </p:spPr>
        <p:txBody>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Data Collection process is a combination of API requests from Space X public API and web scraping data from a table in Space X’s Wikipedia entry.</a:t>
            </a:r>
          </a:p>
          <a:p>
            <a:pPr marL="0" indent="0">
              <a:lnSpc>
                <a:spcPct val="100000"/>
              </a:lnSpc>
              <a:spcBef>
                <a:spcPts val="1400"/>
              </a:spcBef>
              <a:buNone/>
            </a:pPr>
            <a:r>
              <a:rPr lang="en-US" sz="2200" b="1" u="sng" dirty="0">
                <a:solidFill>
                  <a:schemeClr val="accent1">
                    <a:lumMod val="75000"/>
                  </a:schemeClr>
                </a:solidFill>
                <a:latin typeface="Abadi" panose="020B0604020104020204" pitchFamily="34" charset="0"/>
              </a:rPr>
              <a:t>SpaceX API Data Columns: </a:t>
            </a:r>
          </a:p>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FlightNumber, Date, BoosterVersion, PayloadMass, Orbit, LaunchSite, Outcome, Flights, GridFins, Reused, Ldegs, LandingPad, Block, ReusedCount, Serial, Longitude, Latitude</a:t>
            </a:r>
          </a:p>
          <a:p>
            <a:pPr marL="0" indent="0">
              <a:lnSpc>
                <a:spcPct val="100000"/>
              </a:lnSpc>
              <a:spcBef>
                <a:spcPts val="1400"/>
              </a:spcBef>
              <a:buNone/>
            </a:pPr>
            <a:r>
              <a:rPr lang="en-US" sz="2200" b="1" u="sng" dirty="0">
                <a:solidFill>
                  <a:schemeClr val="accent1">
                    <a:lumMod val="75000"/>
                  </a:schemeClr>
                </a:solidFill>
                <a:latin typeface="Abadi" panose="020B0604020104020204" pitchFamily="34" charset="0"/>
              </a:rPr>
              <a:t>Wikipedia </a:t>
            </a:r>
            <a:r>
              <a:rPr lang="en-US" sz="2200" b="1" u="sng" dirty="0" err="1">
                <a:solidFill>
                  <a:schemeClr val="accent1">
                    <a:lumMod val="75000"/>
                  </a:schemeClr>
                </a:solidFill>
                <a:latin typeface="Abadi" panose="020B0604020104020204" pitchFamily="34" charset="0"/>
              </a:rPr>
              <a:t>Webscrape</a:t>
            </a:r>
            <a:r>
              <a:rPr lang="en-US" sz="2200" b="1" u="sng" dirty="0">
                <a:solidFill>
                  <a:schemeClr val="accent1">
                    <a:lumMod val="75000"/>
                  </a:schemeClr>
                </a:solidFill>
                <a:latin typeface="Abadi" panose="020B0604020104020204" pitchFamily="34" charset="0"/>
              </a:rPr>
              <a:t> Data Columns: </a:t>
            </a:r>
          </a:p>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Flight No., Launch site, Payload, PayloadMass, Orbit, Customer, Launch outcome, Version  Booster, Booster landing, Date, Time</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6672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sp>
        <p:nvSpPr>
          <p:cNvPr id="55" name="TextBox 54">
            <a:extLst>
              <a:ext uri="{FF2B5EF4-FFF2-40B4-BE49-F238E27FC236}">
                <a16:creationId xmlns:a16="http://schemas.microsoft.com/office/drawing/2014/main" id="{8389ED92-6948-2C47-8E4B-14838DC829A3}"/>
              </a:ext>
            </a:extLst>
          </p:cNvPr>
          <p:cNvSpPr txBox="1"/>
          <p:nvPr/>
        </p:nvSpPr>
        <p:spPr>
          <a:xfrm>
            <a:off x="7076661" y="6414052"/>
            <a:ext cx="184731" cy="369332"/>
          </a:xfrm>
          <a:prstGeom prst="rect">
            <a:avLst/>
          </a:prstGeom>
          <a:noFill/>
        </p:spPr>
        <p:txBody>
          <a:bodyPr wrap="none" rtlCol="0">
            <a:spAutoFit/>
          </a:bodyPr>
          <a:lstStyle/>
          <a:p>
            <a:endParaRPr lang="en-TR" dirty="0"/>
          </a:p>
        </p:txBody>
      </p:sp>
      <p:graphicFrame>
        <p:nvGraphicFramePr>
          <p:cNvPr id="60" name="Diagram 59">
            <a:extLst>
              <a:ext uri="{FF2B5EF4-FFF2-40B4-BE49-F238E27FC236}">
                <a16:creationId xmlns:a16="http://schemas.microsoft.com/office/drawing/2014/main" id="{A6027B34-64F9-9143-91B0-049EE5153D97}"/>
              </a:ext>
            </a:extLst>
          </p:cNvPr>
          <p:cNvGraphicFramePr/>
          <p:nvPr>
            <p:extLst>
              <p:ext uri="{D42A27DB-BD31-4B8C-83A1-F6EECF244321}">
                <p14:modId xmlns:p14="http://schemas.microsoft.com/office/powerpoint/2010/main" val="2782979418"/>
              </p:ext>
            </p:extLst>
          </p:nvPr>
        </p:nvGraphicFramePr>
        <p:xfrm>
          <a:off x="770011" y="1386522"/>
          <a:ext cx="11329009" cy="48469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2" name="TextBox 61">
            <a:extLst>
              <a:ext uri="{FF2B5EF4-FFF2-40B4-BE49-F238E27FC236}">
                <a16:creationId xmlns:a16="http://schemas.microsoft.com/office/drawing/2014/main" id="{6747C824-693B-C543-B893-9DC75F9AC689}"/>
              </a:ext>
            </a:extLst>
          </p:cNvPr>
          <p:cNvSpPr txBox="1"/>
          <p:nvPr/>
        </p:nvSpPr>
        <p:spPr>
          <a:xfrm>
            <a:off x="124117" y="6037703"/>
            <a:ext cx="6130910" cy="800219"/>
          </a:xfrm>
          <a:prstGeom prst="rect">
            <a:avLst/>
          </a:prstGeom>
          <a:noFill/>
        </p:spPr>
        <p:txBody>
          <a:bodyPr wrap="square" rtlCol="0">
            <a:spAutoFit/>
          </a:bodyPr>
          <a:lstStyle/>
          <a:p>
            <a:r>
              <a:rPr lang="en-US" u="sng" dirty="0">
                <a:solidFill>
                  <a:srgbClr val="0B49CB"/>
                </a:solidFill>
                <a:latin typeface="Abadi"/>
              </a:rPr>
              <a:t>Github link:</a:t>
            </a:r>
            <a:r>
              <a:rPr lang="en-US" sz="1600" dirty="0">
                <a:solidFill>
                  <a:srgbClr val="0B49CB"/>
                </a:solidFill>
                <a:latin typeface="Abadi"/>
              </a:rPr>
              <a:t> </a:t>
            </a:r>
            <a:r>
              <a:rPr lang="en-US" sz="1400" u="sng" dirty="0">
                <a:solidFill>
                  <a:srgbClr val="0B49CB"/>
                </a:solidFill>
                <a:latin typeface="Abadi"/>
                <a:hlinkClick r:id="rId9">
                  <a:extLst>
                    <a:ext uri="{A12FA001-AC4F-418D-AE19-62706E023703}">
                      <ahyp:hlinkClr xmlns:ahyp="http://schemas.microsoft.com/office/drawing/2018/hyperlinkcolor" val="tx"/>
                    </a:ext>
                  </a:extLst>
                </a:hlinkClick>
              </a:rPr>
              <a:t>https://github.com/mustafaturkoz/IBM_Data_Science_Professional_Certificate/blob/main/Week_1/jupyter-labs-spacex-data-collection-api.ipynb</a:t>
            </a:r>
            <a:endParaRPr lang="en-TR" u="sng" dirty="0">
              <a:solidFill>
                <a:srgbClr val="0B49CB"/>
              </a:solidFill>
              <a:latin typeface="Abadi"/>
            </a:endParaRPr>
          </a:p>
        </p:txBody>
      </p:sp>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Web Scrapping</a:t>
            </a:r>
          </a:p>
        </p:txBody>
      </p:sp>
      <p:graphicFrame>
        <p:nvGraphicFramePr>
          <p:cNvPr id="56" name="Diagram 55">
            <a:extLst>
              <a:ext uri="{FF2B5EF4-FFF2-40B4-BE49-F238E27FC236}">
                <a16:creationId xmlns:a16="http://schemas.microsoft.com/office/drawing/2014/main" id="{8CB09439-0EE3-A44C-A7A3-428991FFAE9F}"/>
              </a:ext>
            </a:extLst>
          </p:cNvPr>
          <p:cNvGraphicFramePr/>
          <p:nvPr>
            <p:extLst>
              <p:ext uri="{D42A27DB-BD31-4B8C-83A1-F6EECF244321}">
                <p14:modId xmlns:p14="http://schemas.microsoft.com/office/powerpoint/2010/main" val="1717454069"/>
              </p:ext>
            </p:extLst>
          </p:nvPr>
        </p:nvGraphicFramePr>
        <p:xfrm>
          <a:off x="770011" y="1436887"/>
          <a:ext cx="10765123" cy="42516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8" name="TextBox 57">
            <a:extLst>
              <a:ext uri="{FF2B5EF4-FFF2-40B4-BE49-F238E27FC236}">
                <a16:creationId xmlns:a16="http://schemas.microsoft.com/office/drawing/2014/main" id="{4247B52F-F90F-6E40-A535-F266D5D26A2D}"/>
              </a:ext>
            </a:extLst>
          </p:cNvPr>
          <p:cNvSpPr txBox="1"/>
          <p:nvPr/>
        </p:nvSpPr>
        <p:spPr>
          <a:xfrm>
            <a:off x="124117" y="6037703"/>
            <a:ext cx="6130910" cy="800219"/>
          </a:xfrm>
          <a:prstGeom prst="rect">
            <a:avLst/>
          </a:prstGeom>
          <a:noFill/>
        </p:spPr>
        <p:txBody>
          <a:bodyPr wrap="square" rtlCol="0">
            <a:spAutoFit/>
          </a:bodyPr>
          <a:lstStyle/>
          <a:p>
            <a:r>
              <a:rPr lang="en-US" u="sng" dirty="0">
                <a:solidFill>
                  <a:srgbClr val="0B49CB"/>
                </a:solidFill>
                <a:latin typeface="Abadi"/>
              </a:rPr>
              <a:t>Github link:</a:t>
            </a:r>
            <a:r>
              <a:rPr lang="en-US" sz="1600" dirty="0">
                <a:solidFill>
                  <a:srgbClr val="0B49CB"/>
                </a:solidFill>
                <a:latin typeface="Abadi"/>
              </a:rPr>
              <a:t> </a:t>
            </a:r>
            <a:r>
              <a:rPr lang="en-US" sz="1400" u="sng" dirty="0">
                <a:solidFill>
                  <a:srgbClr val="0B49CB"/>
                </a:solidFill>
                <a:latin typeface="Abadi"/>
                <a:hlinkClick r:id="rId9">
                  <a:extLst>
                    <a:ext uri="{A12FA001-AC4F-418D-AE19-62706E023703}">
                      <ahyp:hlinkClr xmlns:ahyp="http://schemas.microsoft.com/office/drawing/2018/hyperlinkcolor" val="tx"/>
                    </a:ext>
                  </a:extLst>
                </a:hlinkClick>
              </a:rPr>
              <a:t>https://github.com/mustafaturkoz/IBM_Data_Science_Professional_Certificate/blob/main/Week_1/</a:t>
            </a:r>
            <a:r>
              <a:rPr lang="en-US" sz="1400" u="sng" dirty="0" err="1">
                <a:solidFill>
                  <a:srgbClr val="0B49CB"/>
                </a:solidFill>
                <a:latin typeface="Abadi"/>
              </a:rPr>
              <a:t>jupyter</a:t>
            </a:r>
            <a:r>
              <a:rPr lang="en-US" sz="1400" u="sng" dirty="0">
                <a:solidFill>
                  <a:srgbClr val="0B49CB"/>
                </a:solidFill>
                <a:latin typeface="Abadi"/>
              </a:rPr>
              <a:t>-labs-</a:t>
            </a:r>
            <a:r>
              <a:rPr lang="en-US" sz="1400" u="sng" dirty="0" err="1">
                <a:solidFill>
                  <a:srgbClr val="0B49CB"/>
                </a:solidFill>
                <a:latin typeface="Abadi"/>
              </a:rPr>
              <a:t>webscraping.ipynb</a:t>
            </a:r>
            <a:endParaRPr lang="en-TR" u="sng" dirty="0">
              <a:solidFill>
                <a:srgbClr val="0B49CB"/>
              </a:solidFill>
              <a:latin typeface="Abadi"/>
            </a:endParaRPr>
          </a:p>
        </p:txBody>
      </p:sp>
    </p:spTree>
    <p:extLst>
      <p:ext uri="{BB962C8B-B14F-4D97-AF65-F5344CB8AC3E}">
        <p14:creationId xmlns:p14="http://schemas.microsoft.com/office/powerpoint/2010/main" val="316475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506468"/>
            <a:ext cx="10348913" cy="4351338"/>
          </a:xfrm>
          <a:prstGeom prst="rect">
            <a:avLst/>
          </a:prstGeom>
        </p:spPr>
        <p:txBody>
          <a:bodyPr/>
          <a:lstStyle/>
          <a:p>
            <a:r>
              <a:rPr lang="en-US" sz="2200" dirty="0">
                <a:solidFill>
                  <a:schemeClr val="accent3">
                    <a:lumMod val="25000"/>
                  </a:schemeClr>
                </a:solidFill>
                <a:latin typeface="Abadi" panose="020B0604020104020204" pitchFamily="34" charset="0"/>
              </a:rPr>
              <a:t>Construct new  a label to classify landing outcomes where successful equals to 1 and failure equals to 0.</a:t>
            </a:r>
          </a:p>
          <a:p>
            <a:r>
              <a:rPr lang="en-US" sz="2200" dirty="0">
                <a:solidFill>
                  <a:schemeClr val="accent3">
                    <a:lumMod val="25000"/>
                  </a:schemeClr>
                </a:solidFill>
                <a:latin typeface="Abadi" panose="020B0604020104020204" pitchFamily="34" charset="0"/>
              </a:rPr>
              <a:t>Outcome column has two components: ‘Mission Outcome’ and ‘Landing Location’.</a:t>
            </a:r>
          </a:p>
          <a:p>
            <a:r>
              <a:rPr lang="en-US" sz="2200" dirty="0">
                <a:solidFill>
                  <a:schemeClr val="accent3">
                    <a:lumMod val="25000"/>
                  </a:schemeClr>
                </a:solidFill>
                <a:latin typeface="Abadi" panose="020B0604020104020204" pitchFamily="34" charset="0"/>
              </a:rPr>
              <a:t>New column ‘class’ has a value 1 when ‘Mission Outcome’ is True else 0 .</a:t>
            </a:r>
          </a:p>
          <a:p>
            <a:r>
              <a:rPr lang="en-US" sz="2200" dirty="0">
                <a:solidFill>
                  <a:schemeClr val="accent3">
                    <a:lumMod val="25000"/>
                  </a:schemeClr>
                </a:solidFill>
                <a:latin typeface="Abadi" panose="020B0604020104020204" pitchFamily="34" charset="0"/>
              </a:rPr>
              <a:t>A value mapping as follows:</a:t>
            </a:r>
          </a:p>
          <a:p>
            <a:pPr marL="685800" lvl="2">
              <a:spcBef>
                <a:spcPts val="1000"/>
              </a:spcBef>
            </a:pPr>
            <a:r>
              <a:rPr lang="en-US" sz="1800" dirty="0">
                <a:solidFill>
                  <a:schemeClr val="accent3">
                    <a:lumMod val="25000"/>
                  </a:schemeClr>
                </a:solidFill>
                <a:latin typeface="Abadi" panose="020B0604020104020204" pitchFamily="34" charset="0"/>
              </a:rPr>
              <a:t>If True ASDS, True RTLS, &amp; True Ocean  then 1 </a:t>
            </a:r>
          </a:p>
          <a:p>
            <a:pPr marL="685800" lvl="2">
              <a:spcBef>
                <a:spcPts val="1000"/>
              </a:spcBef>
            </a:pPr>
            <a:r>
              <a:rPr lang="en-US" sz="1800" dirty="0">
                <a:solidFill>
                  <a:schemeClr val="accent3">
                    <a:lumMod val="25000"/>
                  </a:schemeClr>
                </a:solidFill>
                <a:latin typeface="Abadi" panose="020B0604020104020204" pitchFamily="34" charset="0"/>
              </a:rPr>
              <a:t>If None None, False ASDS, None ASDS, False Ocean, False RTLS then 0</a:t>
            </a:r>
          </a:p>
          <a:p>
            <a:pPr marL="0" indent="0">
              <a:buNone/>
            </a:pPr>
            <a:endParaRPr lang="en-US" dirty="0"/>
          </a:p>
          <a:p>
            <a:pPr marL="0" indent="0">
              <a:buNone/>
            </a:pPr>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6" name="TextBox 5">
            <a:extLst>
              <a:ext uri="{FF2B5EF4-FFF2-40B4-BE49-F238E27FC236}">
                <a16:creationId xmlns:a16="http://schemas.microsoft.com/office/drawing/2014/main" id="{8538FC06-C521-504B-9961-3D7C0E75894C}"/>
              </a:ext>
            </a:extLst>
          </p:cNvPr>
          <p:cNvSpPr txBox="1"/>
          <p:nvPr/>
        </p:nvSpPr>
        <p:spPr>
          <a:xfrm>
            <a:off x="124117" y="6037703"/>
            <a:ext cx="6130910" cy="800219"/>
          </a:xfrm>
          <a:prstGeom prst="rect">
            <a:avLst/>
          </a:prstGeom>
          <a:noFill/>
        </p:spPr>
        <p:txBody>
          <a:bodyPr wrap="square" rtlCol="0">
            <a:spAutoFit/>
          </a:bodyPr>
          <a:lstStyle/>
          <a:p>
            <a:r>
              <a:rPr lang="en-US" u="sng" dirty="0">
                <a:solidFill>
                  <a:srgbClr val="0B49CB"/>
                </a:solidFill>
                <a:latin typeface="Abadi"/>
              </a:rPr>
              <a:t>Github link:</a:t>
            </a:r>
            <a:r>
              <a:rPr lang="en-US" sz="1600" dirty="0">
                <a:solidFill>
                  <a:srgbClr val="0B49CB"/>
                </a:solidFill>
                <a:latin typeface="Abadi"/>
              </a:rPr>
              <a:t> </a:t>
            </a:r>
            <a:r>
              <a:rPr lang="en-US" sz="1400" u="sng" dirty="0">
                <a:solidFill>
                  <a:srgbClr val="0B49CB"/>
                </a:solidFill>
                <a:latin typeface="Abadi"/>
                <a:hlinkClick r:id="rId3">
                  <a:extLst>
                    <a:ext uri="{A12FA001-AC4F-418D-AE19-62706E023703}">
                      <ahyp:hlinkClr xmlns:ahyp="http://schemas.microsoft.com/office/drawing/2018/hyperlinkcolor" val="tx"/>
                    </a:ext>
                  </a:extLst>
                </a:hlinkClick>
              </a:rPr>
              <a:t>https://github.com/mustafaturkoz/IBM_Data_Science_Professional_Certificate/blob/main/Week_1/</a:t>
            </a:r>
            <a:r>
              <a:rPr lang="en-US" sz="1400" u="sng" dirty="0">
                <a:solidFill>
                  <a:srgbClr val="0B49CB"/>
                </a:solidFill>
                <a:latin typeface="Abadi"/>
              </a:rPr>
              <a:t>labs-jupyter-spacex-Data%20wrangling.ipynb</a:t>
            </a:r>
            <a:endParaRPr lang="en-TR" u="sng" dirty="0">
              <a:solidFill>
                <a:srgbClr val="0B49CB"/>
              </a:solidFill>
              <a:latin typeface="Abadi"/>
            </a:endParaRPr>
          </a:p>
        </p:txBody>
      </p:sp>
    </p:spTree>
    <p:extLst>
      <p:ext uri="{BB962C8B-B14F-4D97-AF65-F5344CB8AC3E}">
        <p14:creationId xmlns:p14="http://schemas.microsoft.com/office/powerpoint/2010/main" val="29875529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4710</TotalTime>
  <Words>2496</Words>
  <Application>Microsoft Macintosh PowerPoint</Application>
  <PresentationFormat>Widescreen</PresentationFormat>
  <Paragraphs>267</Paragraphs>
  <Slides>46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Abadi</vt:lpstr>
      <vt:lpstr>Arial</vt:lpstr>
      <vt:lpstr>Calibri</vt:lpstr>
      <vt:lpstr>Calibri Light</vt:lpstr>
      <vt:lpstr>Carlito</vt:lpstr>
      <vt:lpstr>IBM Plex Mono SemiBold</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Mustafa Turkoz</cp:lastModifiedBy>
  <cp:revision>196</cp:revision>
  <dcterms:created xsi:type="dcterms:W3CDTF">2021-04-29T18:58:34Z</dcterms:created>
  <dcterms:modified xsi:type="dcterms:W3CDTF">2021-11-28T18:08:07Z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