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300" r:id="rId11"/>
    <p:sldId id="265" r:id="rId12"/>
    <p:sldId id="266" r:id="rId13"/>
    <p:sldId id="267" r:id="rId14"/>
    <p:sldId id="268" r:id="rId15"/>
    <p:sldId id="270" r:id="rId16"/>
    <p:sldId id="272" r:id="rId17"/>
    <p:sldId id="274" r:id="rId18"/>
    <p:sldId id="276" r:id="rId19"/>
    <p:sldId id="278" r:id="rId20"/>
    <p:sldId id="280" r:id="rId21"/>
    <p:sldId id="282" r:id="rId22"/>
    <p:sldId id="294" r:id="rId23"/>
    <p:sldId id="296" r:id="rId24"/>
    <p:sldId id="298" r:id="rId25"/>
    <p:sldId id="284" r:id="rId26"/>
    <p:sldId id="286" r:id="rId27"/>
    <p:sldId id="288" r:id="rId28"/>
    <p:sldId id="289" r:id="rId29"/>
    <p:sldId id="290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1925B-37F9-46F5-9629-8F50D51CEB73}" type="datetimeFigureOut">
              <a:rPr lang="tr-TR" smtClean="0"/>
              <a:t>24.05.2024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34AE-66D9-4079-BD29-57C51868361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3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C124D-50E3-4EB1-943D-D61EDF545ED0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87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CCA00-36B2-4321-8B58-F7C7B0CDD4C8}" type="datetime1">
              <a:rPr lang="tr-TR" smtClean="0"/>
              <a:t>24.05.2024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9535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12766-7301-4627-8100-956C34A5BA8B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585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CD48-806F-44A4-A38E-D5DFE3E39F6E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778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7A3A4-2ED3-4E1C-9EA4-5E029A1DCF96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3708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61052-4A77-4B19-8A54-29143A3E3766}" type="datetime1">
              <a:rPr lang="tr-TR" smtClean="0"/>
              <a:t>24.05.2024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35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24C35-39FA-4E89-9FE9-9C53DFEEC859}" type="datetime1">
              <a:rPr lang="tr-TR" smtClean="0"/>
              <a:t>24.05.2024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6252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DAB2C-C59B-49F3-A64E-AA22C84F348C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5534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4C28-EDA5-4E0F-BFDF-D15FA2DEBE60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40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820E7-F36C-4184-A9A9-4FE4B4D285F8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4070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E29A7-357C-48FA-A7AC-7CF350D2B821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030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D0795-23CB-4827-A03F-D0BC05332046}" type="datetime1">
              <a:rPr lang="tr-TR" smtClean="0"/>
              <a:t>24.05.2024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45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5F22-4764-48BA-9820-0C14D76CBDCB}" type="datetime1">
              <a:rPr lang="tr-TR" smtClean="0"/>
              <a:t>24.05.2024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85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36CF6-E8C7-4D67-9120-7CB91DC967D3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072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40AF4-F864-4951-826D-C86204C5F254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0573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8281B-74BE-4492-8636-0A76BB223F87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0170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30B47-D4A4-41F6-BEB5-E1861AD20D57}" type="datetime1">
              <a:rPr lang="tr-TR" smtClean="0"/>
              <a:t>24.05.2024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859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6CB5B76-71C5-4431-B749-F1B616656823}" type="datetime1">
              <a:rPr lang="tr-TR" smtClean="0"/>
              <a:t>24.05.2024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73EF2-E24E-4890-B005-96498D059F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6786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aşlık 2">
            <a:extLst>
              <a:ext uri="{FF2B5EF4-FFF2-40B4-BE49-F238E27FC236}">
                <a16:creationId xmlns:a16="http://schemas.microsoft.com/office/drawing/2014/main" id="{49C9A1F8-755E-D120-E70F-468F34AC1EE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154955" y="2855343"/>
            <a:ext cx="8825658" cy="351446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KTO KARATAY UNIVERSITY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MECHATRONICS ENGINEERING DEPARTMENT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622 FEEDBACK CONTROL SYSTEMS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POLAT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MUSTAFA URGAN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200313008</a:t>
            </a:r>
          </a:p>
          <a:p>
            <a:pPr algn="ctr"/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200313017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.2024&gt;</a:t>
            </a:r>
            <a:endParaRPr lang="tr-T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0" descr="A logo for a university&#10;&#10;Description automatically generated">
            <a:extLst>
              <a:ext uri="{FF2B5EF4-FFF2-40B4-BE49-F238E27FC236}">
                <a16:creationId xmlns:a16="http://schemas.microsoft.com/office/drawing/2014/main" id="{83432937-6620-D2EF-1D03-CC6AD369CB0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10" y="577663"/>
            <a:ext cx="3878548" cy="227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977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r>
              <a:rPr lang="tr-TR" b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</a:p>
        </p:txBody>
      </p:sp>
      <p:sp>
        <p:nvSpPr>
          <p:cNvPr id="19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8DE90AB6-A224-2BAF-5E30-619CCB1D3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692" y="1764145"/>
            <a:ext cx="4675756" cy="3879273"/>
          </a:xfrm>
          <a:prstGeom prst="rect">
            <a:avLst/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PID, proportional-integral-derivative controller control loop method, is a feedback controller method widely used in industrial control systems. A PID controller continuously calculates an error value, i.e. the difference between the intended system state and the current system state. The controller tries to </a:t>
            </a:r>
            <a:r>
              <a:rPr lang="en-US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minimise</a:t>
            </a:r>
            <a:r>
              <a:rPr lang="en-US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error by adjusting the process control input.</a:t>
            </a:r>
            <a:endParaRPr lang="tr-TR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Alt Bilgi Yer Tutucusu 13">
            <a:extLst>
              <a:ext uri="{FF2B5EF4-FFF2-40B4-BE49-F238E27FC236}">
                <a16:creationId xmlns:a16="http://schemas.microsoft.com/office/drawing/2014/main" id="{1919F2F9-2D71-85C8-4514-D4B19C7B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44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44A11D1-6963-485E-86DE-760B07434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35223" y="629266"/>
            <a:ext cx="3116690" cy="5594554"/>
          </a:xfrm>
        </p:spPr>
        <p:txBody>
          <a:bodyPr anchor="ctr">
            <a:normAutofit/>
          </a:bodyPr>
          <a:lstStyle/>
          <a:p>
            <a:r>
              <a:rPr lang="en-US" sz="3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SIMULINK</a:t>
            </a:r>
            <a:r>
              <a:rPr lang="tr-TR" sz="3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GRAPHS WITH PID CONTROLLER </a:t>
            </a:r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93BDF132-E4EF-4CB3-9A12-1EB75E159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F8486D32-0A56-4407-A9D1-7AFC16946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FE0C2-11C7-466D-B4BA-0330484CD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5048452" y="1410458"/>
            <a:ext cx="6495847" cy="258991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5 different situations were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case, the position is controlled with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fixed input. 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diyagram, çizgi, plan, teknik çizim içeren bir resim&#10;&#10;Açıklama otomatik olarak oluşturuldu">
            <a:extLst>
              <a:ext uri="{FF2B5EF4-FFF2-40B4-BE49-F238E27FC236}">
                <a16:creationId xmlns:a16="http://schemas.microsoft.com/office/drawing/2014/main" id="{3D677517-F50F-5C48-AA42-5247AFE91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3" y="3236923"/>
            <a:ext cx="5680618" cy="2589912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3A7542-CCE4-0796-E1DB-3B7FEFF65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6846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C8E26E-B183-1F93-66CF-24422B9E4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170473-8E96-5ED7-0F27-7FDBC12C1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position control system with a fixed input is given below.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 descr="ekran görüntüsü, multimedya yazılımı, yazılım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E0F7D23A-568A-56FE-355C-C90587512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80" y="1438729"/>
            <a:ext cx="5951305" cy="4581071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CE17159-AE23-EF07-7490-5EDAEF11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9146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pic>
        <p:nvPicPr>
          <p:cNvPr id="2" name="Resim 1" descr="diyagram, taslak, teknik çizim, plan içeren bir resim&#10;&#10;Açıklama otomatik olarak oluşturuldu">
            <a:extLst>
              <a:ext uri="{FF2B5EF4-FFF2-40B4-BE49-F238E27FC236}">
                <a16:creationId xmlns:a16="http://schemas.microsoft.com/office/drawing/2014/main" id="{6544764E-D2AC-3C28-5B1B-F6B44C90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71" y="1438730"/>
            <a:ext cx="4783380" cy="433399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0B88F6-CDE0-17CF-127B-2EC6489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A4F145-C23D-9351-7D4E-60732AB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case, the velocity is controlled with a fixed input. </a:t>
            </a:r>
            <a:endParaRPr lang="tr-TR" sz="24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8DD5E4A-0E5C-59F5-CBEE-88AD0C249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3851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Freeform: Shape 41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 with a fixed input is given below.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 descr="ekran görüntüsü, multimedya yazılımı, yazılım, metin içeren bir resim&#10;&#10;Açıklama otomatik olarak oluşturuldu">
            <a:extLst>
              <a:ext uri="{FF2B5EF4-FFF2-40B4-BE49-F238E27FC236}">
                <a16:creationId xmlns:a16="http://schemas.microsoft.com/office/drawing/2014/main" id="{4BF4FAA1-C449-90AC-B130-B46FAE247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438729"/>
            <a:ext cx="5812088" cy="4703453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570A78-F1A0-D450-9152-3E2FA71F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MUSTAFA POLAT, MUSTAFA URGAN - PROJECT PRESENTATION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05520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0B88F6-CDE0-17CF-127B-2EC6489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A4F145-C23D-9351-7D4E-60732AB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case,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controlled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9EF555D-FF3C-5066-28D2-88C2D366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D1C4A63-96B6-0CF4-4DE1-41AC631B8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779" y="885469"/>
            <a:ext cx="5615893" cy="523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93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is given below.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 descr="ekran görüntüsü, metin, multimedya yazılımı, yazılım içeren bir resim&#10;&#10;Açıklama otomatik olarak oluşturuldu">
            <a:extLst>
              <a:ext uri="{FF2B5EF4-FFF2-40B4-BE49-F238E27FC236}">
                <a16:creationId xmlns:a16="http://schemas.microsoft.com/office/drawing/2014/main" id="{60F1EB54-510A-5A48-4D06-17720F1B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783" y="1438729"/>
            <a:ext cx="5717030" cy="4581071"/>
          </a:xfrm>
          <a:prstGeom prst="rect">
            <a:avLst/>
          </a:prstGeom>
          <a:effectLst/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503FA37E-0B05-5FE6-CA35-7F0E1046C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740279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0B88F6-CDE0-17CF-127B-2EC6489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A4F145-C23D-9351-7D4E-60732AB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case,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controlled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B9DF405-AC42-DC36-82A9-1CD368CD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4900B7D-E0BF-9A3B-B312-04095012B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919990"/>
            <a:ext cx="5435559" cy="509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930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 is given below.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050DFC2-11D4-1790-14F1-B9FAF6020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503AF0BD-AE22-60E2-8200-17F4ABDA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581" y="1063415"/>
            <a:ext cx="5777831" cy="495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545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30B88F6-CDE0-17CF-127B-2EC64897D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9A4F145-C23D-9351-7D4E-60732AB91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case,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controlled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diyagram, plan, teknik çizim, şematik içeren bir resim&#10;&#10;Açıklama otomatik olarak oluşturuldu">
            <a:extLst>
              <a:ext uri="{FF2B5EF4-FFF2-40B4-BE49-F238E27FC236}">
                <a16:creationId xmlns:a16="http://schemas.microsoft.com/office/drawing/2014/main" id="{A0112827-5325-4DED-FAE5-994F3D8C0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438730"/>
            <a:ext cx="5520831" cy="4581070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AC5848-10CA-0B04-AAAD-4306E0D12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5467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8B56F-74F3-379E-597F-786469E10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595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C92FE5-37C0-390C-F8A7-8222FD6F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886" y="1147313"/>
            <a:ext cx="9404723" cy="51010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...………………………………………………………………… 2</a:t>
            </a:r>
          </a:p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..…………………………………………………………………………... 3</a:t>
            </a:r>
          </a:p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 ..…………………………………………………. 4</a:t>
            </a:r>
          </a:p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 ...……………………………………………….. 6</a:t>
            </a:r>
          </a:p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...………………………………………………………… 8</a:t>
            </a:r>
          </a:p>
          <a:p>
            <a:pPr>
              <a:lnSpc>
                <a:spcPct val="150000"/>
              </a:lnSpc>
            </a:pP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 …………………………………………………………………………………… 9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 SIMULINK</a:t>
            </a:r>
            <a:r>
              <a:rPr lang="tr-TR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GRAPHS WITH PID CONTROLLER ………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….. 10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GRAPHS ………………………………………………………… </a:t>
            </a:r>
            <a:r>
              <a:rPr lang="tr-TR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tr-TR" sz="2000" b="1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WITH PID AND GRAPHS ………………………….. 22</a:t>
            </a:r>
          </a:p>
          <a:p>
            <a:pPr>
              <a:lnSpc>
                <a:spcPct val="150000"/>
              </a:lnSpc>
            </a:pPr>
            <a:r>
              <a:rPr lang="tr-TR" sz="20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PARAMETERS</a:t>
            </a:r>
            <a:r>
              <a:rPr lang="tr-TR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………………………………………………… 24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3258321-2413-92F4-D1C8-F142E5C7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1/29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97F512E-1BF4-4E3A-4025-21872061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4852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graph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system with a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desired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tr-T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given below.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 descr="ekran görüntüsü, metin, multimedya yazılımı, grafik yazılımı içeren bir resim&#10;&#10;Açıklama otomatik olarak oluşturuldu">
            <a:extLst>
              <a:ext uri="{FF2B5EF4-FFF2-40B4-BE49-F238E27FC236}">
                <a16:creationId xmlns:a16="http://schemas.microsoft.com/office/drawing/2014/main" id="{48A511A5-3C7F-3B7B-4CD3-4EAB9577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359146"/>
            <a:ext cx="5402692" cy="4660654"/>
          </a:xfrm>
          <a:prstGeom prst="rect">
            <a:avLst/>
          </a:prstGeom>
          <a:effectLst/>
        </p:spPr>
      </p:pic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8FAEF994-BF57-2D27-4359-5008FD0A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2048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tr-TR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GRAPHS</a:t>
            </a:r>
          </a:p>
        </p:txBody>
      </p:sp>
      <p:sp>
        <p:nvSpPr>
          <p:cNvPr id="22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24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different position and speed controls at constant input are given on the side to compare and make sure.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D0475B8-E5FC-406F-5159-66887544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A34D4E89-46F6-D5EA-8068-7C984C175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3211" y="1447799"/>
            <a:ext cx="5444629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982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outputs of different position and speed controls at the desired input are given on the side to compare and make sure.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C00627B-6D16-5421-5234-281340F5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359145"/>
            <a:ext cx="5520832" cy="5000166"/>
          </a:xfrm>
          <a:prstGeom prst="rect">
            <a:avLst/>
          </a:prstGeom>
          <a:effectLst/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5455A4F0-FA35-13ED-4255-A4522ABED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232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tr-TR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 WITH PID AND GRAPHS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connection to the calculated transfer function of the system and controlled.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466CB84-6B4D-D56F-3166-EDB8B3136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451" y="1996160"/>
            <a:ext cx="5389361" cy="3475278"/>
          </a:xfrm>
          <a:prstGeom prst="rect">
            <a:avLst/>
          </a:prstGeom>
          <a:effectLst/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FAEDA688-BE62-B370-D1FC-2F322950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8579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23/29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 coupled transfer function graphs of fixed inputs and desired inputs are given.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92983CF-AB30-7D61-482F-2CC4EDCA2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438729"/>
            <a:ext cx="5520832" cy="4920582"/>
          </a:xfrm>
          <a:prstGeom prst="rect">
            <a:avLst/>
          </a:prstGeom>
          <a:effectLst/>
        </p:spPr>
      </p:pic>
      <p:sp>
        <p:nvSpPr>
          <p:cNvPr id="7" name="Alt Bilgi Yer Tutucusu 6">
            <a:extLst>
              <a:ext uri="{FF2B5EF4-FFF2-40B4-BE49-F238E27FC236}">
                <a16:creationId xmlns:a16="http://schemas.microsoft.com/office/drawing/2014/main" id="{9CABD183-3F88-D84C-CF98-2F4701BD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79462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2428E09-FFC1-87B2-FECF-F20B9ECBA0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3855" y="1447799"/>
            <a:ext cx="3108626" cy="1444752"/>
          </a:xfrm>
        </p:spPr>
        <p:txBody>
          <a:bodyPr anchor="b">
            <a:normAutofit/>
          </a:bodyPr>
          <a:lstStyle/>
          <a:p>
            <a:r>
              <a:rPr lang="tr-TR" sz="3200" b="1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 PARAMETERS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Slayt Numarası Yer Tutucusu 7">
            <a:extLst>
              <a:ext uri="{FF2B5EF4-FFF2-40B4-BE49-F238E27FC236}">
                <a16:creationId xmlns:a16="http://schemas.microsoft.com/office/drawing/2014/main" id="{CD865EAF-D865-E539-B854-9CC3E893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070BAE7-DE73-5962-0E39-A1C76A4DC0A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control parameters from the first system to the last system respectively are given.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first system are given on the next page.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AFED0198-E47B-E806-0A65-E3DFFEEE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1359145"/>
            <a:ext cx="5751373" cy="5203126"/>
          </a:xfrm>
          <a:prstGeom prst="rect">
            <a:avLst/>
          </a:prstGeom>
          <a:effectLst/>
        </p:spPr>
      </p:pic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0257A45-4986-0F36-6F69-43A8D51E3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9829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are given on the next page.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Resim 3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92A9B81C-2148-5AEE-6507-04F8C118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1" y="1359145"/>
            <a:ext cx="5768136" cy="5203126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EA03CB6-691D-AEAD-FC5C-A0D41DDC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4997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26/29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are given on the next page.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51AC503-CF9E-2868-36D1-5E7F9A5D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F9DAB0B-C4DB-D5E1-A517-5A4688411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1854821"/>
            <a:ext cx="4799167" cy="423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442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fourth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are given on the next page.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96A08C43-1059-19F0-E770-75432356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980" y="1359145"/>
            <a:ext cx="5738131" cy="5203126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0C33BF-D98A-EDA1-0EFA-32646172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7904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F3FC718-FDE3-4EF7-921E-A5F374EAF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FAA0F719-3DC8-4F08-AD8F-5A845658C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7DCB61BE-FA0F-4EFB-BE0E-268BAD8E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747655" y="-586345"/>
            <a:ext cx="6858001" cy="8030691"/>
          </a:xfrm>
          <a:custGeom>
            <a:avLst/>
            <a:gdLst>
              <a:gd name="connsiteX0" fmla="*/ 6858001 w 6858001"/>
              <a:gd name="connsiteY0" fmla="*/ 1177 h 8030691"/>
              <a:gd name="connsiteX1" fmla="*/ 6858001 w 6858001"/>
              <a:gd name="connsiteY1" fmla="*/ 1344715 h 8030691"/>
              <a:gd name="connsiteX2" fmla="*/ 6858000 w 6858001"/>
              <a:gd name="connsiteY2" fmla="*/ 1344715 h 8030691"/>
              <a:gd name="connsiteX3" fmla="*/ 6858000 w 6858001"/>
              <a:gd name="connsiteY3" fmla="*/ 8030691 h 8030691"/>
              <a:gd name="connsiteX4" fmla="*/ 0 w 6858001"/>
              <a:gd name="connsiteY4" fmla="*/ 8030690 h 8030691"/>
              <a:gd name="connsiteX5" fmla="*/ 0 w 6858001"/>
              <a:gd name="connsiteY5" fmla="*/ 477747 h 8030691"/>
              <a:gd name="connsiteX6" fmla="*/ 1 w 6858001"/>
              <a:gd name="connsiteY6" fmla="*/ 477747 h 8030691"/>
              <a:gd name="connsiteX7" fmla="*/ 1 w 6858001"/>
              <a:gd name="connsiteY7" fmla="*/ 0 h 8030691"/>
              <a:gd name="connsiteX8" fmla="*/ 40463 w 6858001"/>
              <a:gd name="connsiteY8" fmla="*/ 5883 h 8030691"/>
              <a:gd name="connsiteX9" fmla="*/ 159107 w 6858001"/>
              <a:gd name="connsiteY9" fmla="*/ 23196 h 8030691"/>
              <a:gd name="connsiteX10" fmla="*/ 245518 w 6858001"/>
              <a:gd name="connsiteY10" fmla="*/ 35299 h 8030691"/>
              <a:gd name="connsiteX11" fmla="*/ 348388 w 6858001"/>
              <a:gd name="connsiteY11" fmla="*/ 48074 h 8030691"/>
              <a:gd name="connsiteX12" fmla="*/ 470460 w 6858001"/>
              <a:gd name="connsiteY12" fmla="*/ 63370 h 8030691"/>
              <a:gd name="connsiteX13" fmla="*/ 605563 w 6858001"/>
              <a:gd name="connsiteY13" fmla="*/ 79507 h 8030691"/>
              <a:gd name="connsiteX14" fmla="*/ 757810 w 6858001"/>
              <a:gd name="connsiteY14" fmla="*/ 96484 h 8030691"/>
              <a:gd name="connsiteX15" fmla="*/ 923774 w 6858001"/>
              <a:gd name="connsiteY15" fmla="*/ 114469 h 8030691"/>
              <a:gd name="connsiteX16" fmla="*/ 1104139 w 6858001"/>
              <a:gd name="connsiteY16" fmla="*/ 132455 h 8030691"/>
              <a:gd name="connsiteX17" fmla="*/ 1296163 w 6858001"/>
              <a:gd name="connsiteY17" fmla="*/ 150776 h 8030691"/>
              <a:gd name="connsiteX18" fmla="*/ 1503275 w 6858001"/>
              <a:gd name="connsiteY18" fmla="*/ 167753 h 8030691"/>
              <a:gd name="connsiteX19" fmla="*/ 1719988 w 6858001"/>
              <a:gd name="connsiteY19" fmla="*/ 184058 h 8030691"/>
              <a:gd name="connsiteX20" fmla="*/ 1949045 w 6858001"/>
              <a:gd name="connsiteY20" fmla="*/ 198850 h 8030691"/>
              <a:gd name="connsiteX21" fmla="*/ 2187703 w 6858001"/>
              <a:gd name="connsiteY21" fmla="*/ 212969 h 8030691"/>
              <a:gd name="connsiteX22" fmla="*/ 2436649 w 6858001"/>
              <a:gd name="connsiteY22" fmla="*/ 226249 h 8030691"/>
              <a:gd name="connsiteX23" fmla="*/ 2564208 w 6858001"/>
              <a:gd name="connsiteY23" fmla="*/ 230955 h 8030691"/>
              <a:gd name="connsiteX24" fmla="*/ 2694509 w 6858001"/>
              <a:gd name="connsiteY24" fmla="*/ 236166 h 8030691"/>
              <a:gd name="connsiteX25" fmla="*/ 2826869 w 6858001"/>
              <a:gd name="connsiteY25" fmla="*/ 241040 h 8030691"/>
              <a:gd name="connsiteX26" fmla="*/ 2959914 w 6858001"/>
              <a:gd name="connsiteY26" fmla="*/ 244234 h 8030691"/>
              <a:gd name="connsiteX27" fmla="*/ 3095702 w 6858001"/>
              <a:gd name="connsiteY27" fmla="*/ 247092 h 8030691"/>
              <a:gd name="connsiteX28" fmla="*/ 3232862 w 6858001"/>
              <a:gd name="connsiteY28" fmla="*/ 250117 h 8030691"/>
              <a:gd name="connsiteX29" fmla="*/ 3372766 w 6858001"/>
              <a:gd name="connsiteY29" fmla="*/ 252134 h 8030691"/>
              <a:gd name="connsiteX30" fmla="*/ 3514040 w 6858001"/>
              <a:gd name="connsiteY30" fmla="*/ 252134 h 8030691"/>
              <a:gd name="connsiteX31" fmla="*/ 3656686 w 6858001"/>
              <a:gd name="connsiteY31" fmla="*/ 253143 h 8030691"/>
              <a:gd name="connsiteX32" fmla="*/ 3800705 w 6858001"/>
              <a:gd name="connsiteY32" fmla="*/ 252134 h 8030691"/>
              <a:gd name="connsiteX33" fmla="*/ 3946780 w 6858001"/>
              <a:gd name="connsiteY33" fmla="*/ 250117 h 8030691"/>
              <a:gd name="connsiteX34" fmla="*/ 4092856 w 6858001"/>
              <a:gd name="connsiteY34" fmla="*/ 248268 h 8030691"/>
              <a:gd name="connsiteX35" fmla="*/ 4240988 w 6858001"/>
              <a:gd name="connsiteY35" fmla="*/ 244234 h 8030691"/>
              <a:gd name="connsiteX36" fmla="*/ 4390492 w 6858001"/>
              <a:gd name="connsiteY36" fmla="*/ 240032 h 8030691"/>
              <a:gd name="connsiteX37" fmla="*/ 4539997 w 6858001"/>
              <a:gd name="connsiteY37" fmla="*/ 235157 h 8030691"/>
              <a:gd name="connsiteX38" fmla="*/ 4690873 w 6858001"/>
              <a:gd name="connsiteY38" fmla="*/ 228266 h 8030691"/>
              <a:gd name="connsiteX39" fmla="*/ 4843120 w 6858001"/>
              <a:gd name="connsiteY39" fmla="*/ 220029 h 8030691"/>
              <a:gd name="connsiteX40" fmla="*/ 4996054 w 6858001"/>
              <a:gd name="connsiteY40" fmla="*/ 212129 h 8030691"/>
              <a:gd name="connsiteX41" fmla="*/ 5148987 w 6858001"/>
              <a:gd name="connsiteY41" fmla="*/ 202044 h 8030691"/>
              <a:gd name="connsiteX42" fmla="*/ 5303978 w 6858001"/>
              <a:gd name="connsiteY42" fmla="*/ 189941 h 8030691"/>
              <a:gd name="connsiteX43" fmla="*/ 5456911 w 6858001"/>
              <a:gd name="connsiteY43" fmla="*/ 177839 h 8030691"/>
              <a:gd name="connsiteX44" fmla="*/ 5612588 w 6858001"/>
              <a:gd name="connsiteY44" fmla="*/ 163887 h 8030691"/>
              <a:gd name="connsiteX45" fmla="*/ 5768950 w 6858001"/>
              <a:gd name="connsiteY45" fmla="*/ 148591 h 8030691"/>
              <a:gd name="connsiteX46" fmla="*/ 5923255 w 6858001"/>
              <a:gd name="connsiteY46" fmla="*/ 132455 h 8030691"/>
              <a:gd name="connsiteX47" fmla="*/ 6079618 w 6858001"/>
              <a:gd name="connsiteY47" fmla="*/ 113629 h 8030691"/>
              <a:gd name="connsiteX48" fmla="*/ 6235294 w 6858001"/>
              <a:gd name="connsiteY48" fmla="*/ 93458 h 8030691"/>
              <a:gd name="connsiteX49" fmla="*/ 6391657 w 6858001"/>
              <a:gd name="connsiteY49" fmla="*/ 73455 h 8030691"/>
              <a:gd name="connsiteX50" fmla="*/ 6547333 w 6858001"/>
              <a:gd name="connsiteY50" fmla="*/ 50091 h 8030691"/>
              <a:gd name="connsiteX51" fmla="*/ 6702324 w 6858001"/>
              <a:gd name="connsiteY51" fmla="*/ 26222 h 8030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8030691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8030691"/>
                </a:lnTo>
                <a:lnTo>
                  <a:pt x="0" y="8030690"/>
                </a:lnTo>
                <a:lnTo>
                  <a:pt x="0" y="477747"/>
                </a:lnTo>
                <a:lnTo>
                  <a:pt x="1" y="477747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4"/>
                </a:lnTo>
                <a:lnTo>
                  <a:pt x="470460" y="63370"/>
                </a:lnTo>
                <a:lnTo>
                  <a:pt x="605563" y="79507"/>
                </a:lnTo>
                <a:lnTo>
                  <a:pt x="757810" y="96484"/>
                </a:lnTo>
                <a:lnTo>
                  <a:pt x="923774" y="114469"/>
                </a:lnTo>
                <a:lnTo>
                  <a:pt x="1104139" y="132455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50"/>
                </a:lnTo>
                <a:lnTo>
                  <a:pt x="2187703" y="212969"/>
                </a:lnTo>
                <a:lnTo>
                  <a:pt x="2436649" y="226249"/>
                </a:lnTo>
                <a:lnTo>
                  <a:pt x="2564208" y="230955"/>
                </a:lnTo>
                <a:lnTo>
                  <a:pt x="2694509" y="236166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2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3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tr-T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B31EAA-7423-46F7-9B90-4AB2B09C3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014EE23-3D49-E3E0-093C-293777AD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tr-TR" sz="2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28/29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612AE4-55B9-3187-355B-BF86A852C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5" y="3072385"/>
            <a:ext cx="3108057" cy="2947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parameters of the </a:t>
            </a:r>
            <a:r>
              <a:rPr lang="tr-TR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fifth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are given on the next page. </a:t>
            </a:r>
            <a:endParaRPr lang="tr-TR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Resim 1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83AB5B24-F828-E5CD-EB45-7D04526DA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1" y="1447799"/>
            <a:ext cx="5519721" cy="5114472"/>
          </a:xfrm>
          <a:prstGeom prst="rect">
            <a:avLst/>
          </a:prstGeom>
          <a:effectLst/>
        </p:spPr>
      </p:pic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21117C-EDD8-6B37-30D8-10ED1F16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8292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3B19CE-0487-6137-8114-23AC17EB0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658677"/>
            <a:ext cx="9403743" cy="635431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20CAA3-21FC-3FF6-1DA4-C3C66341C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388852"/>
            <a:ext cx="9404722" cy="4859547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titled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Shaft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Electric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Rotor 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has been prepared in accordance with the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Control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lang="tr-TR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curriculum.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theoretical knowledge seen in the course on a system or to make a design with this information.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or design is modeled mathematically and analyzed through MATLAB Simulink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ourselves in the face of the problems encountered, to enhance our ability to research and learn.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how to use MATLAB software, to analyze and to compare theoretical and practical knowledge, and to make informed comments.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a PID controller and use a saturation block to precisely control the speed and position of the system, improving overall system performance.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B010C3-C848-CB8C-7FC3-6795C7CD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2/29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A10C0D8-4FEB-729C-6A6A-91C9BF779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2983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DA1DB97-4EFF-324A-B2D9-767B9E9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801433"/>
          </a:xfrm>
        </p:spPr>
        <p:txBody>
          <a:bodyPr/>
          <a:lstStyle/>
          <a:p>
            <a:br>
              <a:rPr lang="tr-TR" dirty="0"/>
            </a:br>
            <a:br>
              <a:rPr lang="tr-TR" dirty="0"/>
            </a:br>
            <a:br>
              <a:rPr lang="tr-TR" dirty="0"/>
            </a:br>
            <a:r>
              <a:rPr lang="tr-TR" dirty="0"/>
              <a:t> </a:t>
            </a:r>
            <a:br>
              <a:rPr lang="tr-TR" dirty="0"/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</a:t>
            </a:r>
            <a:r>
              <a:rPr lang="tr-T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PATIENTLY.</a:t>
            </a:r>
            <a:endParaRPr lang="tr-T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1CC74B4-DD8A-F2AC-E313-FEC343260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F36AE87-63DE-0324-00A9-3E7398E3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29/29</a:t>
            </a:r>
          </a:p>
        </p:txBody>
      </p:sp>
    </p:spTree>
    <p:extLst>
      <p:ext uri="{BB962C8B-B14F-4D97-AF65-F5344CB8AC3E}">
        <p14:creationId xmlns:p14="http://schemas.microsoft.com/office/powerpoint/2010/main" val="185484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646B26-9CFE-EF81-2179-54447E8DF48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D9DFBF-8D93-A3C8-5A98-68200DB8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063416"/>
            <a:ext cx="9404723" cy="497794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an electromechanical system consisting of electrical and mechanical parts.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rotor is connected to the electric DC motor. This rotor provides a rotational movement by moving with the armature current.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armature in electric motors is a coil rotating in a magnetic field. This coil is wound on a rotating shaft (rotor).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rigid shaft is connected to this rotor. This shaft has a mechanical part consisting of two masses, a damper element, and a spring element.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electrical part of the project is inspired by electric motors, and the mechanical part is inspired by the flexible shaft in the MATLAB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PID controller and a saturation block have been added to the project. This has allowed us to control the speed and position of the system more precisely.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was simulated and analyzed through MATLAB Simulink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making mathematical calculations.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D63AE69A-5ED0-3498-9660-8DEFCD3C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3/29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3A3AD0A-4AA6-AF19-B820-68907B42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674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AF975C-C1B0-34AA-61F3-AB05A05D34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711848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40881-37AB-9486-568D-C1E1036B9FD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5130" y="1276710"/>
            <a:ext cx="9404723" cy="49716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mathematical model of the electrical part of the project was created and block diagrams were prepared in MATLAB Simulink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3E6F2B61-08E0-5C21-2764-63A8EA60ED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096655"/>
            <a:ext cx="4499525" cy="4151745"/>
          </a:xfrm>
          <a:prstGeom prst="rect">
            <a:avLst/>
          </a:prstGeom>
        </p:spPr>
      </p:pic>
      <p:pic>
        <p:nvPicPr>
          <p:cNvPr id="25" name="Resim 24" descr="diyagram, taslak, teknik çizim, plan içeren bir resim&#10;&#10;Açıklama otomatik olarak oluşturuldu">
            <a:extLst>
              <a:ext uri="{FF2B5EF4-FFF2-40B4-BE49-F238E27FC236}">
                <a16:creationId xmlns:a16="http://schemas.microsoft.com/office/drawing/2014/main" id="{50C71961-F0C7-11EE-9D76-B08DBFA8E6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55" y="2096656"/>
            <a:ext cx="4905199" cy="4151744"/>
          </a:xfrm>
          <a:prstGeom prst="rect">
            <a:avLst/>
          </a:prstGeom>
        </p:spPr>
      </p:pic>
      <p:sp>
        <p:nvSpPr>
          <p:cNvPr id="27" name="Slayt Numarası Yer Tutucusu 26">
            <a:extLst>
              <a:ext uri="{FF2B5EF4-FFF2-40B4-BE49-F238E27FC236}">
                <a16:creationId xmlns:a16="http://schemas.microsoft.com/office/drawing/2014/main" id="{D9F363E7-457E-46EB-A047-B7C2A4419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4/29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3489493-2EDA-4A83-F158-52BBF747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57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7FE39A2-04EC-AF49-F1BE-F0A7D651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840510"/>
            <a:ext cx="9404723" cy="5407890"/>
          </a:xfrm>
        </p:spPr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simulation of the electrical part of the project was prepared by using the library and calculations.</a:t>
            </a:r>
            <a:endParaRPr lang="tr-TR" dirty="0"/>
          </a:p>
          <a:p>
            <a:r>
              <a:rPr lang="en-US" dirty="0" err="1"/>
              <a:t>Simscape</a:t>
            </a:r>
            <a:r>
              <a:rPr lang="en-US" dirty="0"/>
              <a:t> simulation is shown in the picture below.</a:t>
            </a:r>
            <a:endParaRPr lang="tr-TR" dirty="0"/>
          </a:p>
        </p:txBody>
      </p:sp>
      <p:pic>
        <p:nvPicPr>
          <p:cNvPr id="4" name="Resim 3" descr="diyagram, çizgi, plan, metin içeren bir resim&#10;&#10;Açıklama otomatik olarak oluşturuldu">
            <a:extLst>
              <a:ext uri="{FF2B5EF4-FFF2-40B4-BE49-F238E27FC236}">
                <a16:creationId xmlns:a16="http://schemas.microsoft.com/office/drawing/2014/main" id="{A0B45C91-59D1-AADC-4C99-3B91AE487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285442"/>
            <a:ext cx="9404723" cy="3962958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DBFE41B-5172-3026-7FD9-668A77C8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5/29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BD174489-B12C-9FEC-E155-AD4E0B0D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412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6F8172-BAF7-D6F6-6619-D98BA191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550190"/>
            <a:ext cx="9404723" cy="959433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MECHANICAL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5A97BF-7EED-2081-C494-21DDF3065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509624"/>
            <a:ext cx="9404723" cy="473877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mathematical model of the mechanical part of the project was created and block diagrams were prepared in MATLAB Simulink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  <p:pic>
        <p:nvPicPr>
          <p:cNvPr id="4" name="Resim 3" descr="diyagram, teknik çizim, paralel, plan içeren bir resim&#10;&#10;Açıklama otomatik olarak oluşturuldu">
            <a:extLst>
              <a:ext uri="{FF2B5EF4-FFF2-40B4-BE49-F238E27FC236}">
                <a16:creationId xmlns:a16="http://schemas.microsoft.com/office/drawing/2014/main" id="{DF6C563D-8C61-96F2-9C27-DC4866BE6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674" y="2363987"/>
            <a:ext cx="5414670" cy="3884413"/>
          </a:xfrm>
          <a:prstGeom prst="rect">
            <a:avLst/>
          </a:prstGeom>
        </p:spPr>
      </p:pic>
      <p:pic>
        <p:nvPicPr>
          <p:cNvPr id="5" name="Resim 4" descr="diyagram, daire, yazı tipi, metin içeren bir resim&#10;&#10;Açıklama otomatik olarak oluşturuldu">
            <a:extLst>
              <a:ext uri="{FF2B5EF4-FFF2-40B4-BE49-F238E27FC236}">
                <a16:creationId xmlns:a16="http://schemas.microsoft.com/office/drawing/2014/main" id="{0C3FFECF-1B1A-095F-A053-3C5917484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49" y="2363987"/>
            <a:ext cx="3992506" cy="2208013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C0589707-4F5F-27AE-B1BB-E8C451025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68" y="4572000"/>
            <a:ext cx="3992506" cy="1676400"/>
          </a:xfrm>
          <a:prstGeom prst="rect">
            <a:avLst/>
          </a:prstGeom>
        </p:spPr>
      </p:pic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B76840E-8417-36D3-BDA3-E41653011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6/29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0CBBBAE-7D02-C883-334E-73874891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6700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9C18D8-D3F4-502B-475B-80B3FBCC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071418"/>
            <a:ext cx="9404723" cy="5176981"/>
          </a:xfrm>
        </p:spPr>
        <p:txBody>
          <a:bodyPr/>
          <a:lstStyle/>
          <a:p>
            <a:r>
              <a:rPr lang="en-US" dirty="0" err="1"/>
              <a:t>Simscape</a:t>
            </a:r>
            <a:r>
              <a:rPr lang="en-US" dirty="0"/>
              <a:t> simulation of the mechanical part of the project was prepared using the library and calculations</a:t>
            </a:r>
            <a:r>
              <a:rPr lang="tr-TR" dirty="0"/>
              <a:t>. </a:t>
            </a:r>
          </a:p>
          <a:p>
            <a:r>
              <a:rPr lang="en-US" dirty="0" err="1"/>
              <a:t>Simscape</a:t>
            </a:r>
            <a:r>
              <a:rPr lang="en-US" dirty="0"/>
              <a:t> simulation is shown in the picture below.</a:t>
            </a:r>
            <a:endParaRPr lang="tr-TR" dirty="0"/>
          </a:p>
        </p:txBody>
      </p:sp>
      <p:pic>
        <p:nvPicPr>
          <p:cNvPr id="4" name="Resim 3" descr="diyagram, çizgi, metin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5E0D0CBC-B402-7E03-F01D-12BE1168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30" y="2493819"/>
            <a:ext cx="9404723" cy="3754580"/>
          </a:xfrm>
          <a:prstGeom prst="rect">
            <a:avLst/>
          </a:prstGeom>
        </p:spPr>
      </p:pic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4AA9AB6-1955-60BF-5430-7477C4EB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7/29</a:t>
            </a:r>
          </a:p>
        </p:txBody>
      </p:sp>
      <p:sp>
        <p:nvSpPr>
          <p:cNvPr id="2" name="Alt Bilgi Yer Tutucusu 1">
            <a:extLst>
              <a:ext uri="{FF2B5EF4-FFF2-40B4-BE49-F238E27FC236}">
                <a16:creationId xmlns:a16="http://schemas.microsoft.com/office/drawing/2014/main" id="{D421D6DC-5336-A5BF-037A-A7843A55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915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411D84-F2C8-E381-A650-CCA64BE7B7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646111" y="452718"/>
            <a:ext cx="9404723" cy="988155"/>
          </a:xfrm>
        </p:spPr>
        <p:txBody>
          <a:bodyPr/>
          <a:lstStyle/>
          <a:p>
            <a:r>
              <a:rPr lang="tr-T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FUNCTION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331E846-C08C-0C0A-2520-B7023FC95E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idx="1"/>
          </p:nvPr>
        </p:nvSpPr>
        <p:spPr>
          <a:xfrm>
            <a:off x="645132" y="1330036"/>
            <a:ext cx="9404722" cy="4918363"/>
          </a:xfrm>
        </p:spPr>
        <p:txBody>
          <a:bodyPr>
            <a:normAutofit/>
          </a:bodyPr>
          <a:lstStyle/>
          <a:p>
            <a:pPr algn="just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project, the transfer function of the system was calculated using the theoretical knowledge and mathematical calculations seen in the course and compared with Simulink and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Simscape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outputs.</a:t>
            </a:r>
            <a:endParaRPr lang="tr-TR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C86622C9-90DD-8D62-242B-BCA76C5D1C59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164957743"/>
              </p:ext>
            </p:extLst>
          </p:nvPr>
        </p:nvGraphicFramePr>
        <p:xfrm>
          <a:off x="983411" y="2134471"/>
          <a:ext cx="9176590" cy="27977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88295">
                  <a:extLst>
                    <a:ext uri="{9D8B030D-6E8A-4147-A177-3AD203B41FA5}">
                      <a16:colId xmlns:a16="http://schemas.microsoft.com/office/drawing/2014/main" val="1912765205"/>
                    </a:ext>
                  </a:extLst>
                </a:gridCol>
                <a:gridCol w="4588295">
                  <a:extLst>
                    <a:ext uri="{9D8B030D-6E8A-4147-A177-3AD203B41FA5}">
                      <a16:colId xmlns:a16="http://schemas.microsoft.com/office/drawing/2014/main" val="2875361273"/>
                    </a:ext>
                  </a:extLst>
                </a:gridCol>
              </a:tblGrid>
              <a:tr h="2797747"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Electrical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Mechanical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  <a:r>
                        <a:rPr lang="tr-T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Transfer </a:t>
                      </a:r>
                      <a:r>
                        <a:rPr lang="tr-TR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2780976"/>
                  </a:ext>
                </a:extLst>
              </a:tr>
            </a:tbl>
          </a:graphicData>
        </a:graphic>
      </p:graphicFrame>
      <p:pic>
        <p:nvPicPr>
          <p:cNvPr id="7" name="Resim 6">
            <a:extLst>
              <a:ext uri="{FF2B5EF4-FFF2-40B4-BE49-F238E27FC236}">
                <a16:creationId xmlns:a16="http://schemas.microsoft.com/office/drawing/2014/main" id="{530F714C-7632-2066-074A-011BE309B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11" y="2568231"/>
            <a:ext cx="4549171" cy="2271624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8BD28ED4-512B-320B-1236-C9B6945D36B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30" y="2568232"/>
            <a:ext cx="4549171" cy="2271624"/>
          </a:xfrm>
          <a:prstGeom prst="rect">
            <a:avLst/>
          </a:prstGeom>
        </p:spPr>
      </p:pic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A94A91E4-5158-EB2E-D27B-DC9A3819605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1708950104"/>
              </p:ext>
            </p:extLst>
          </p:nvPr>
        </p:nvGraphicFramePr>
        <p:xfrm>
          <a:off x="983410" y="5046452"/>
          <a:ext cx="9176590" cy="13588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76590">
                  <a:extLst>
                    <a:ext uri="{9D8B030D-6E8A-4147-A177-3AD203B41FA5}">
                      <a16:colId xmlns:a16="http://schemas.microsoft.com/office/drawing/2014/main" val="767023641"/>
                    </a:ext>
                  </a:extLst>
                </a:gridCol>
              </a:tblGrid>
              <a:tr h="13588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Function of Electromechanical System</a:t>
                      </a:r>
                      <a:endParaRPr lang="tr-TR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956052"/>
                  </a:ext>
                </a:extLst>
              </a:tr>
            </a:tbl>
          </a:graphicData>
        </a:graphic>
      </p:graphicFrame>
      <p:sp>
        <p:nvSpPr>
          <p:cNvPr id="14" name="Slayt Numarası Yer Tutucusu 13">
            <a:extLst>
              <a:ext uri="{FF2B5EF4-FFF2-40B4-BE49-F238E27FC236}">
                <a16:creationId xmlns:a16="http://schemas.microsoft.com/office/drawing/2014/main" id="{12F4A46D-3E91-8FF6-5C3E-D7C22C09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8/29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F8FB1A9D-E028-D0B8-B45E-FB66CD2E4A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6319" y="5416626"/>
            <a:ext cx="6439799" cy="1038370"/>
          </a:xfrm>
          <a:prstGeom prst="rect">
            <a:avLst/>
          </a:prstGeom>
        </p:spPr>
      </p:pic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1CF8C92-8BC8-C19F-1F28-DDD70BE1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MUSTAFA POLAT, MUSTAFA URGAN - PROJECT PRESENTATION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0847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632</TotalTime>
  <Words>1202</Words>
  <Application>Microsoft Office PowerPoint</Application>
  <PresentationFormat>Geniş ekran</PresentationFormat>
  <Paragraphs>139</Paragraphs>
  <Slides>30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30</vt:i4>
      </vt:variant>
    </vt:vector>
  </HeadingPairs>
  <TitlesOfParts>
    <vt:vector size="35" baseType="lpstr">
      <vt:lpstr>Calibri</vt:lpstr>
      <vt:lpstr>Century Gothic</vt:lpstr>
      <vt:lpstr>Times New Roman</vt:lpstr>
      <vt:lpstr>Wingdings 3</vt:lpstr>
      <vt:lpstr>İyon</vt:lpstr>
      <vt:lpstr>PowerPoint Sunusu</vt:lpstr>
      <vt:lpstr>TABLE OF CONTENTS</vt:lpstr>
      <vt:lpstr>INTRODUCTION</vt:lpstr>
      <vt:lpstr>PROJECT </vt:lpstr>
      <vt:lpstr>DEPARTMENT OF ELECTRIC</vt:lpstr>
      <vt:lpstr>PowerPoint Sunusu</vt:lpstr>
      <vt:lpstr>DEPARTMENT OF MECHANICAL</vt:lpstr>
      <vt:lpstr>PowerPoint Sunusu</vt:lpstr>
      <vt:lpstr>TRANSFER FUNCTION</vt:lpstr>
      <vt:lpstr>PID</vt:lpstr>
      <vt:lpstr>MATLAB SIMULINK AND GRAPHS WITH PID CONTROLLER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COMPARISON GRAPHS</vt:lpstr>
      <vt:lpstr>PowerPoint Sunusu</vt:lpstr>
      <vt:lpstr>TRANSFER FUNCTION WITH PID AND GRAPHS</vt:lpstr>
      <vt:lpstr>PowerPoint Sunusu</vt:lpstr>
      <vt:lpstr>CONTROLLER PARAMETERS</vt:lpstr>
      <vt:lpstr>PowerPoint Sunusu</vt:lpstr>
      <vt:lpstr>PowerPoint Sunusu</vt:lpstr>
      <vt:lpstr>PowerPoint Sunusu</vt:lpstr>
      <vt:lpstr>PowerPoint Sunusu</vt:lpstr>
      <vt:lpstr>     THANK YOU FOR LISTENING PATIENTLY.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MUSTAFA URGAN</dc:creator>
  <cp:lastModifiedBy>MUSTAFA URGAN</cp:lastModifiedBy>
  <cp:revision>19</cp:revision>
  <dcterms:created xsi:type="dcterms:W3CDTF">2024-01-01T14:12:31Z</dcterms:created>
  <dcterms:modified xsi:type="dcterms:W3CDTF">2024-05-23T22:52:50Z</dcterms:modified>
</cp:coreProperties>
</file>