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70" r:id="rId17"/>
    <p:sldId id="271" r:id="rId18"/>
    <p:sldId id="269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78"/>
  </p:normalViewPr>
  <p:slideViewPr>
    <p:cSldViewPr snapToGrid="0" snapToObjects="1">
      <p:cViewPr>
        <p:scale>
          <a:sx n="119" d="100"/>
          <a:sy n="119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231C2-9F8B-FC4E-B7DE-BA7C28BC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405278-7A2B-1440-AC84-B846746C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081C4D-BE8C-524F-B1D5-DFB12A9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8B49B2-12D7-6B47-A25D-66F79A6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1B8047-F95A-B046-9EDC-96C15DC1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74E0-E9C5-E548-BFCB-B5F0B78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38CB92-550E-714A-8712-6B4FE487A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B4CF64-5390-9949-AE57-AA5EB07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C05DDB-640D-0341-B42E-81204B9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3ACE28-BEC9-3344-AC09-52DC0071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2E2C8-96D8-E047-A211-81200790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CE7367-DA0D-9740-8D74-6C93112C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7B8268-E457-7443-84A2-3875664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EF2D99-3D7A-1147-80C3-EC73C68A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BC9EC6-AC4A-5C41-936A-16EB802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659A7-CD28-0B4D-A842-F2CB77F0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EE601-D00C-394B-A7C2-251BC6F4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DB22B3-D363-E64A-9E30-3B1FACB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B5C099-B9C7-474A-B6BD-B4C8200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168BE7-01B3-D043-A136-1E850618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7054B-B37E-2F42-BB9E-08BFDFD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EFFD42-213A-464D-B3D2-1F25A6B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1FB03-3FB6-BE49-9933-D89EF16F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8996E4-F7F5-894E-B2E1-0D51257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4C97B5-6C01-4D4F-AAF4-FCDAA1AA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917DD-F059-4B43-951F-7853B48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220CE-2B49-E74C-9348-44D55164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106D0-A8A8-734A-811F-225B5FFF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3F2B4-73DF-E94C-9B7A-4FDC2EE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B7F3F8-47EB-544C-B694-9EB44C6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F7ED7-4931-544F-838B-10BA37D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7E38-6EE5-EE48-8996-DEBBF669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F3396C-F09B-9E4E-A1B3-81A068F6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D80325-873F-8241-AB28-3FB3E435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2890A3-5B88-4F49-A730-C7F5827D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542AC9-1F83-224C-9833-BB7611AD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858A3A-D077-E244-94DA-50F1AC4D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74C900-8AA6-8143-91D3-B7DBE533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09A41E-6D69-D843-9404-7ED6C29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10671-B543-A141-A2EE-E9C74902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2F6E5A-0F25-594E-860B-FC095C20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B8158F-A3C7-AE48-98D9-6DAF8712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FBBB10-66CE-0643-9A0D-CF5BA79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AE2E60-4A36-364A-B9AE-B3C7492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CCEC5E-2ABA-7E49-BA9C-C18F6E2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6B3A6F1-D13B-ED49-A401-C7DA38C4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557DA-02BE-7B45-9474-558ACB6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5264A6-518F-524A-AB9B-B31CCE51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45C389-7DC7-F144-88AD-E19CD470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376811-554C-9E4A-937D-F583647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CA3D3-97C9-F545-AA71-BA2672C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CC87F1-E9FD-5743-A600-7255D92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D08560-D666-754B-990C-C2C0272A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E146EC-FF2F-1847-9616-1F454DCF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432076-164D-954B-AD48-9588D99B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C7FEFF-170E-954F-8875-C790724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7057F-52FE-2B44-A44D-BB3AA4CC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97EC64-3675-4644-A4EB-7D86729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5EE218-0ED9-304C-BAB5-E1FD57F6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F0D6D4-EBE3-3947-A3C8-87F264A6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090F4B-8481-D94A-9398-96A0192B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B55F50-05CD-BB4B-B7D0-ED78262F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94A7AA-8648-484D-9592-288FBCBD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53E42-617A-AC4F-8E4F-C85D427C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 464</a:t>
            </a:r>
            <a:br>
              <a:rPr lang="en-US" dirty="0"/>
            </a:br>
            <a:r>
              <a:rPr lang="en-US" dirty="0"/>
              <a:t>Term Project</a:t>
            </a:r>
            <a:br>
              <a:rPr lang="en-US" dirty="0"/>
            </a:br>
            <a:r>
              <a:rPr lang="en-US" dirty="0"/>
              <a:t>DC-DC Converter Design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CB712D-8EA0-434A-B99E-9533C6F3D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Doge Power</a:t>
            </a:r>
          </a:p>
          <a:p>
            <a:r>
              <a:rPr lang="en-US" dirty="0"/>
              <a:t>Onur Öztaş 2330389</a:t>
            </a:r>
          </a:p>
          <a:p>
            <a:r>
              <a:rPr lang="en-US" dirty="0"/>
              <a:t>Mustafa </a:t>
            </a:r>
            <a:r>
              <a:rPr lang="en-US" dirty="0" err="1"/>
              <a:t>Yıldız</a:t>
            </a:r>
            <a:r>
              <a:rPr lang="en-US" dirty="0"/>
              <a:t> 2233013</a:t>
            </a:r>
          </a:p>
        </p:txBody>
      </p:sp>
    </p:spTree>
    <p:extLst>
      <p:ext uri="{BB962C8B-B14F-4D97-AF65-F5344CB8AC3E}">
        <p14:creationId xmlns:p14="http://schemas.microsoft.com/office/powerpoint/2010/main" val="62354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129B2-4003-5F47-8B14-AD813E3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 of Transformer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CF6D00-4912-874E-A026-D1824776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88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turns for not saturating the core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308FB9C2-C429-D940-AA87-62A8789E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6320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Other Specifications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4E3C038-ED77-1343-8B72-C54E37B4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0057"/>
            <a:ext cx="5183188" cy="4099606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Input Current</a:t>
            </a:r>
          </a:p>
          <a:p>
            <a:pPr lvl="1"/>
            <a:r>
              <a:rPr lang="en-US" sz="2900" dirty="0"/>
              <a:t>0.25A at 100kHz</a:t>
            </a:r>
          </a:p>
          <a:p>
            <a:pPr lvl="1"/>
            <a:r>
              <a:rPr lang="en-US" sz="2900" dirty="0"/>
              <a:t>AWG 25 (due to frequency)</a:t>
            </a:r>
          </a:p>
          <a:p>
            <a:r>
              <a:rPr lang="en-US" sz="3300" dirty="0"/>
              <a:t>Output Current</a:t>
            </a:r>
          </a:p>
          <a:p>
            <a:pPr lvl="1"/>
            <a:r>
              <a:rPr lang="en-US" sz="2900" dirty="0"/>
              <a:t>9A DC</a:t>
            </a:r>
          </a:p>
          <a:p>
            <a:pPr lvl="1"/>
            <a:r>
              <a:rPr lang="en-US" sz="2900" dirty="0"/>
              <a:t>AWG 12 (due to current)</a:t>
            </a:r>
          </a:p>
          <a:p>
            <a:r>
              <a:rPr lang="en-US" sz="3300" dirty="0"/>
              <a:t>2 EER cores</a:t>
            </a:r>
          </a:p>
          <a:p>
            <a:pPr lvl="1"/>
            <a:r>
              <a:rPr lang="tr-TR" sz="2900" dirty="0"/>
              <a:t>PC47EER28-Z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&gt;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𝑉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𝑚𝑎𝑥</m:t>
                              </m:r>
                            </m:sub>
                          </m:sSub>
                          <m:r>
                            <a:rPr lang="en-US" i="1"/>
                            <m:t>∗</m:t>
                          </m:r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𝐷</m:t>
                              </m:r>
                            </m:e>
                            <m:sub>
                              <m:r>
                                <a:rPr lang="en-US" i="1"/>
                                <m:t>𝑚𝑎𝑥</m:t>
                              </m:r>
                            </m:sub>
                          </m:sSub>
                          <m:r>
                            <a:rPr lang="en-US" i="1"/>
                            <m:t>∗</m:t>
                          </m:r>
                          <m:f>
                            <m:fPr>
                              <m:ctrlPr>
                                <a:rPr lang="tr-TR" i="1"/>
                              </m:ctrlPr>
                            </m:fPr>
                            <m:num>
                              <m:r>
                                <a:rPr lang="en-US" i="1"/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𝑓</m:t>
                                  </m:r>
                                </m:e>
                                <m:sub>
                                  <m:r>
                                    <a:rPr lang="en-US" i="1"/>
                                    <m:t>𝑠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𝐵</m:t>
                              </m:r>
                            </m:e>
                            <m:sub>
                              <m:r>
                                <a:rPr lang="en-US" i="1"/>
                                <m:t>𝑠𝑎𝑡</m:t>
                              </m:r>
                            </m:sub>
                          </m:sSub>
                          <m:r>
                            <a:rPr lang="en-US" i="1"/>
                            <m:t>∗</m:t>
                          </m:r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𝐴</m:t>
                              </m:r>
                            </m:e>
                            <m:sub>
                              <m:r>
                                <a:rPr lang="en-US" i="1"/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&gt;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400∗0.4364∗</m:t>
                          </m:r>
                          <m:f>
                            <m:fPr>
                              <m:ctrlPr>
                                <a:rPr lang="tr-TR" i="1"/>
                              </m:ctrlPr>
                            </m:fPr>
                            <m:num>
                              <m:r>
                                <a:rPr lang="en-US" i="1"/>
                                <m:t>1</m:t>
                              </m:r>
                            </m:num>
                            <m:den>
                              <m:r>
                                <a:rPr lang="en-US" i="1"/>
                                <m:t>100∗</m:t>
                              </m:r>
                              <m:sSup>
                                <m:sSupPr>
                                  <m:ctrlPr>
                                    <a:rPr lang="tr-TR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10</m:t>
                                  </m:r>
                                </m:e>
                                <m:sup>
                                  <m:r>
                                    <a:rPr lang="en-US" i="1"/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i="1"/>
                            <m:t>0.53∗0.77∗</m:t>
                          </m:r>
                          <m:sSup>
                            <m:sSupPr>
                              <m:ctrlPr>
                                <a:rPr lang="tr-TR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&gt;42.76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=48 </m:t>
                      </m:r>
                      <m:r>
                        <a:rPr lang="en-US" i="1"/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48</m:t>
                          </m:r>
                        </m:num>
                        <m:den>
                          <m:r>
                            <a:rPr lang="en-US" i="1"/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=3 </m:t>
                      </m:r>
                      <m:r>
                        <a:rPr lang="en-US" i="1"/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344" b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8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 of Transformer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14CFA8-2C39-DD46-89EF-7679ADC6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pPr algn="ctr"/>
            <a:r>
              <a:rPr lang="en-US" dirty="0"/>
              <a:t>Magnetizing Inductance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0DAC7B-E91A-0545-9AF9-F0F620D3A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2437"/>
          </a:xfrm>
        </p:spPr>
        <p:txBody>
          <a:bodyPr/>
          <a:lstStyle/>
          <a:p>
            <a:pPr algn="ctr"/>
            <a:r>
              <a:rPr lang="en-US" dirty="0"/>
              <a:t>Skin Depth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33600"/>
                <a:ext cx="5157787" cy="4056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µ=</m:t>
                      </m:r>
                      <m:sSub>
                        <m:sSubPr>
                          <m:ctrlPr>
                            <a:rPr lang="tr-TR" sz="1000" i="1"/>
                          </m:ctrlPr>
                        </m:sSubPr>
                        <m:e>
                          <m:r>
                            <a:rPr lang="en-US" sz="1000" i="1"/>
                            <m:t>µ</m:t>
                          </m:r>
                        </m:e>
                        <m:sub>
                          <m:r>
                            <a:rPr lang="en-US" sz="1000" i="1"/>
                            <m:t>0</m:t>
                          </m:r>
                        </m:sub>
                      </m:sSub>
                      <m:r>
                        <a:rPr lang="en-US" sz="1000" i="1"/>
                        <m:t>∗</m:t>
                      </m:r>
                      <m:sSub>
                        <m:sSubPr>
                          <m:ctrlPr>
                            <a:rPr lang="tr-TR" sz="1000" i="1"/>
                          </m:ctrlPr>
                        </m:sSubPr>
                        <m:e>
                          <m:r>
                            <a:rPr lang="en-US" sz="1000" i="1"/>
                            <m:t>µ</m:t>
                          </m:r>
                        </m:e>
                        <m:sub>
                          <m:r>
                            <a:rPr lang="en-US" sz="1000" i="1"/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:r>
                  <a:rPr lang="en-US" sz="1000" dirty="0"/>
                  <a:t> </a:t>
                </a:r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µ=2500∗4∗</m:t>
                      </m:r>
                      <m:r>
                        <a:rPr lang="en-US" sz="1000" i="1"/>
                        <m:t>𝜋</m:t>
                      </m:r>
                      <m:r>
                        <a:rPr lang="en-US" sz="1000" i="1"/>
                        <m:t>∗</m:t>
                      </m:r>
                      <m:sSup>
                        <m:sSupPr>
                          <m:ctrlPr>
                            <a:rPr lang="tr-TR" sz="1000" i="1"/>
                          </m:ctrlPr>
                        </m:sSupPr>
                        <m:e>
                          <m:r>
                            <a:rPr lang="en-US" sz="1000" i="1"/>
                            <m:t>10</m:t>
                          </m:r>
                        </m:e>
                        <m:sup>
                          <m:r>
                            <a:rPr lang="en-US" sz="1000" i="1"/>
                            <m:t>−7</m:t>
                          </m:r>
                        </m:sup>
                      </m:sSup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:r>
                  <a:rPr lang="en-US" sz="1000" dirty="0"/>
                  <a:t> </a:t>
                </a:r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µ=0.003142</m:t>
                      </m:r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:r>
                  <a:rPr lang="en-US" sz="1000" dirty="0"/>
                  <a:t> </a:t>
                </a:r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𝑅</m:t>
                      </m:r>
                      <m:r>
                        <a:rPr lang="en-US" sz="1000" i="1"/>
                        <m:t>=</m:t>
                      </m:r>
                      <m:f>
                        <m:fPr>
                          <m:ctrlPr>
                            <a:rPr lang="tr-TR" sz="1000" i="1"/>
                          </m:ctrlPr>
                        </m:fPr>
                        <m:num>
                          <m:f>
                            <m:fPr>
                              <m:ctrlPr>
                                <a:rPr lang="tr-TR" sz="1000" i="1"/>
                              </m:ctrlPr>
                            </m:fPr>
                            <m:num>
                              <m:r>
                                <a:rPr lang="en-US" sz="1000" i="1"/>
                                <m:t>14+9.65</m:t>
                              </m:r>
                            </m:num>
                            <m:den>
                              <m:r>
                                <a:rPr lang="en-US" sz="1000" i="1"/>
                                <m:t>2</m:t>
                              </m:r>
                            </m:den>
                          </m:f>
                          <m:r>
                            <a:rPr lang="en-US" sz="1000" i="1"/>
                            <m:t>∗</m:t>
                          </m:r>
                          <m:sSup>
                            <m:sSupPr>
                              <m:ctrlPr>
                                <a:rPr lang="tr-TR" sz="1000" i="1"/>
                              </m:ctrlPr>
                            </m:sSupPr>
                            <m:e>
                              <m:r>
                                <a:rPr lang="en-US" sz="1000" i="1"/>
                                <m:t>10</m:t>
                              </m:r>
                            </m:e>
                            <m:sup>
                              <m:r>
                                <a:rPr lang="en-US" sz="1000" i="1"/>
                                <m:t>−3</m:t>
                              </m:r>
                            </m:sup>
                          </m:sSup>
                          <m:r>
                            <a:rPr lang="en-US" sz="1000" i="1"/>
                            <m:t>∗2</m:t>
                          </m:r>
                        </m:num>
                        <m:den>
                          <m:r>
                            <a:rPr lang="en-US" sz="1000" i="1"/>
                            <m:t>µ∗</m:t>
                          </m:r>
                          <m:sSup>
                            <m:sSupPr>
                              <m:ctrlPr>
                                <a:rPr lang="tr-TR" sz="10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0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000" i="1"/>
                                      </m:ctrlPr>
                                    </m:fPr>
                                    <m:num>
                                      <m:r>
                                        <a:rPr lang="en-US" sz="1000" i="1"/>
                                        <m:t>9.9</m:t>
                                      </m:r>
                                    </m:num>
                                    <m:den>
                                      <m:r>
                                        <a:rPr lang="en-US" sz="1000" i="1"/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i="1"/>
                                <m:t>2</m:t>
                              </m:r>
                            </m:sup>
                          </m:sSup>
                          <m:r>
                            <a:rPr lang="en-US" sz="1000" i="1"/>
                            <m:t>∗</m:t>
                          </m:r>
                          <m:r>
                            <a:rPr lang="en-US" sz="1000" i="1"/>
                            <m:t>𝜋</m:t>
                          </m:r>
                        </m:den>
                      </m:f>
                      <m:r>
                        <a:rPr lang="en-US" sz="1000" i="1"/>
                        <m:t>∗</m:t>
                      </m:r>
                      <m:f>
                        <m:fPr>
                          <m:ctrlPr>
                            <a:rPr lang="tr-TR" sz="1000" i="1"/>
                          </m:ctrlPr>
                        </m:fPr>
                        <m:num>
                          <m:f>
                            <m:fPr>
                              <m:ctrlPr>
                                <a:rPr lang="tr-TR" sz="1000" i="1"/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000" i="1"/>
                                  </m:ctrlPr>
                                </m:fPr>
                                <m:num>
                                  <m:r>
                                    <a:rPr lang="en-US" sz="1000" i="1"/>
                                    <m:t>21.2+3.4</m:t>
                                  </m:r>
                                </m:num>
                                <m:den>
                                  <m:r>
                                    <a:rPr lang="en-US" sz="1000" i="1"/>
                                    <m:t>2</m:t>
                                  </m:r>
                                </m:den>
                              </m:f>
                              <m:r>
                                <a:rPr lang="en-US" sz="1000" i="1"/>
                                <m:t>∗</m:t>
                              </m:r>
                              <m:sSup>
                                <m:sSupPr>
                                  <m:ctrlPr>
                                    <a:rPr lang="tr-TR" sz="1000" i="1"/>
                                  </m:ctrlPr>
                                </m:sSupPr>
                                <m:e>
                                  <m:r>
                                    <a:rPr lang="en-US" sz="1000" i="1"/>
                                    <m:t>10</m:t>
                                  </m:r>
                                </m:e>
                                <m:sup>
                                  <m:r>
                                    <a:rPr lang="en-US" sz="1000" i="1"/>
                                    <m:t>−3</m:t>
                                  </m:r>
                                </m:sup>
                              </m:sSup>
                              <m:r>
                                <a:rPr lang="en-US" sz="1000" i="1"/>
                                <m:t>∗2</m:t>
                              </m:r>
                            </m:num>
                            <m:den>
                              <m:r>
                                <a:rPr lang="en-US" sz="1000" i="1"/>
                                <m:t>µ∗4.35∗</m:t>
                              </m:r>
                              <m:sSup>
                                <m:sSupPr>
                                  <m:ctrlPr>
                                    <a:rPr lang="tr-TR" sz="1000" i="1"/>
                                  </m:ctrlPr>
                                </m:sSupPr>
                                <m:e>
                                  <m:r>
                                    <a:rPr lang="en-US" sz="1000" i="1"/>
                                    <m:t>10</m:t>
                                  </m:r>
                                </m:e>
                                <m:sup>
                                  <m:r>
                                    <a:rPr lang="en-US" sz="1000" i="1"/>
                                    <m:t>−3</m:t>
                                  </m:r>
                                </m:sup>
                              </m:sSup>
                              <m:r>
                                <a:rPr lang="en-US" sz="1000" i="1"/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000" i="1"/>
                                  </m:ctrlPr>
                                </m:sSupPr>
                                <m:e>
                                  <m:r>
                                    <a:rPr lang="en-US" sz="1000" i="1"/>
                                    <m:t>10</m:t>
                                  </m:r>
                                </m:e>
                                <m:sup>
                                  <m:r>
                                    <a:rPr lang="en-US" sz="1000" i="1"/>
                                    <m:t>−3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000" i="1"/>
                            <m:t>+</m:t>
                          </m:r>
                          <m:f>
                            <m:fPr>
                              <m:ctrlPr>
                                <a:rPr lang="tr-TR" sz="1000" i="1"/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000" i="1"/>
                                  </m:ctrlPr>
                                </m:fPr>
                                <m:num>
                                  <m:r>
                                    <a:rPr lang="en-US" sz="1000" i="1"/>
                                    <m:t>14+9.65</m:t>
                                  </m:r>
                                </m:num>
                                <m:den>
                                  <m:r>
                                    <a:rPr lang="en-US" sz="1000" i="1"/>
                                    <m:t>2</m:t>
                                  </m:r>
                                </m:den>
                              </m:f>
                              <m:r>
                                <a:rPr lang="en-US" sz="1000" i="1"/>
                                <m:t>∗</m:t>
                              </m:r>
                              <m:sSup>
                                <m:sSupPr>
                                  <m:ctrlPr>
                                    <a:rPr lang="tr-TR" sz="1000" i="1"/>
                                  </m:ctrlPr>
                                </m:sSupPr>
                                <m:e>
                                  <m:r>
                                    <a:rPr lang="en-US" sz="1000" i="1"/>
                                    <m:t>10</m:t>
                                  </m:r>
                                </m:e>
                                <m:sup>
                                  <m:r>
                                    <a:rPr lang="en-US" sz="1000" i="1"/>
                                    <m:t>−3</m:t>
                                  </m:r>
                                </m:sup>
                              </m:sSup>
                              <m:r>
                                <a:rPr lang="en-US" sz="1000" i="1"/>
                                <m:t>∗2</m:t>
                              </m:r>
                            </m:num>
                            <m:den>
                              <m:r>
                                <a:rPr lang="en-US" sz="1000" i="1"/>
                                <m:t>µ∗3.4∗</m:t>
                              </m:r>
                              <m:sSup>
                                <m:sSupPr>
                                  <m:ctrlPr>
                                    <a:rPr lang="tr-TR" sz="1000" i="1"/>
                                  </m:ctrlPr>
                                </m:sSupPr>
                                <m:e>
                                  <m:r>
                                    <a:rPr lang="en-US" sz="1000" i="1"/>
                                    <m:t>10</m:t>
                                  </m:r>
                                </m:e>
                                <m:sup>
                                  <m:r>
                                    <a:rPr lang="en-US" sz="1000" i="1"/>
                                    <m:t>−3</m:t>
                                  </m:r>
                                </m:sup>
                              </m:sSup>
                              <m:r>
                                <a:rPr lang="en-US" sz="1000" i="1"/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000" i="1"/>
                                  </m:ctrlPr>
                                </m:sSupPr>
                                <m:e>
                                  <m:r>
                                    <a:rPr lang="en-US" sz="1000" i="1"/>
                                    <m:t>10</m:t>
                                  </m:r>
                                </m:e>
                                <m:sup>
                                  <m:r>
                                    <a:rPr lang="en-US" sz="1000" i="1"/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sz="1000" i="1"/>
                            <m:t>2</m:t>
                          </m:r>
                        </m:den>
                      </m:f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𝑅</m:t>
                      </m:r>
                      <m:r>
                        <a:rPr lang="en-US" sz="1000" i="1"/>
                        <m:t>=443821</m:t>
                      </m:r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:r>
                  <a:rPr lang="en-US" sz="1000" dirty="0"/>
                  <a:t> </a:t>
                </a:r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/>
                          </m:ctrlPr>
                        </m:sSubPr>
                        <m:e>
                          <m:r>
                            <a:rPr lang="en-US" sz="1000" i="1"/>
                            <m:t>𝐿</m:t>
                          </m:r>
                        </m:e>
                        <m:sub>
                          <m:r>
                            <a:rPr lang="en-US" sz="1000" i="1"/>
                            <m:t>𝑚</m:t>
                          </m:r>
                        </m:sub>
                      </m:sSub>
                      <m:r>
                        <a:rPr lang="en-US" sz="1000" i="1"/>
                        <m:t>=</m:t>
                      </m:r>
                      <m:f>
                        <m:fPr>
                          <m:ctrlPr>
                            <a:rPr lang="tr-TR" sz="1000" i="1"/>
                          </m:ctrlPr>
                        </m:fPr>
                        <m:num>
                          <m:sSup>
                            <m:sSupPr>
                              <m:ctrlPr>
                                <a:rPr lang="tr-TR" sz="1000" i="1"/>
                              </m:ctrlPr>
                            </m:sSupPr>
                            <m:e>
                              <m:r>
                                <a:rPr lang="en-US" sz="1000" i="1"/>
                                <m:t>𝑁</m:t>
                              </m:r>
                            </m:e>
                            <m:sup>
                              <m:r>
                                <a:rPr lang="en-US" sz="1000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000" i="1"/>
                            <m:t>𝑅</m:t>
                          </m:r>
                        </m:den>
                      </m:f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:r>
                  <a:rPr lang="en-US" sz="1000" dirty="0"/>
                  <a:t> </a:t>
                </a:r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/>
                          </m:ctrlPr>
                        </m:sSubPr>
                        <m:e>
                          <m:r>
                            <a:rPr lang="en-US" sz="1000" i="1"/>
                            <m:t>𝐿</m:t>
                          </m:r>
                        </m:e>
                        <m:sub>
                          <m:r>
                            <a:rPr lang="en-US" sz="1000" i="1"/>
                            <m:t>𝑚</m:t>
                          </m:r>
                        </m:sub>
                      </m:sSub>
                      <m:r>
                        <a:rPr lang="en-US" sz="1000" i="1"/>
                        <m:t>=</m:t>
                      </m:r>
                      <m:f>
                        <m:fPr>
                          <m:ctrlPr>
                            <a:rPr lang="tr-TR" sz="1000" i="1"/>
                          </m:ctrlPr>
                        </m:fPr>
                        <m:num>
                          <m:sSup>
                            <m:sSupPr>
                              <m:ctrlPr>
                                <a:rPr lang="tr-TR" sz="1000" i="1"/>
                              </m:ctrlPr>
                            </m:sSupPr>
                            <m:e>
                              <m:r>
                                <a:rPr lang="en-US" sz="1000" i="1"/>
                                <m:t>48</m:t>
                              </m:r>
                            </m:e>
                            <m:sup>
                              <m:r>
                                <a:rPr lang="en-US" sz="1000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000" i="1"/>
                            <m:t>443821</m:t>
                          </m:r>
                        </m:den>
                      </m:f>
                    </m:oMath>
                  </m:oMathPara>
                </a14:m>
                <a:endParaRPr lang="tr-TR" sz="1000" dirty="0"/>
              </a:p>
              <a:p>
                <a:pPr marL="0" indent="0">
                  <a:buNone/>
                </a:pPr>
                <a:r>
                  <a:rPr lang="en-US" sz="1000" dirty="0"/>
                  <a:t> </a:t>
                </a:r>
                <a:endParaRPr lang="tr-T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/>
                          </m:ctrlPr>
                        </m:sSubPr>
                        <m:e>
                          <m:r>
                            <a:rPr lang="en-US" sz="1000" i="1"/>
                            <m:t>𝐿</m:t>
                          </m:r>
                        </m:e>
                        <m:sub>
                          <m:r>
                            <a:rPr lang="en-US" sz="1000" i="1"/>
                            <m:t>𝑚</m:t>
                          </m:r>
                        </m:sub>
                      </m:sSub>
                      <m:r>
                        <a:rPr lang="en-US" sz="1000" i="1"/>
                        <m:t>=5.19 </m:t>
                      </m:r>
                      <m:r>
                        <a:rPr lang="en-US" sz="1000" i="1"/>
                        <m:t>𝑚𝐻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33600"/>
                <a:ext cx="5157787" cy="40560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/>
                        <m:t>𝑆𝑘𝑖𝑛</m:t>
                      </m:r>
                      <m:r>
                        <a:rPr lang="en-US" sz="1300" i="1" smtClean="0"/>
                        <m:t> </m:t>
                      </m:r>
                      <m:r>
                        <a:rPr lang="en-US" sz="1300" i="1" smtClean="0"/>
                        <m:t>𝐷𝑒𝑝𝑡h</m:t>
                      </m:r>
                      <m:d>
                        <m:dPr>
                          <m:ctrlPr>
                            <a:rPr lang="tr-TR" sz="1300" i="1"/>
                          </m:ctrlPr>
                        </m:dPr>
                        <m:e>
                          <m:r>
                            <a:rPr lang="en-US" sz="1300" i="1"/>
                            <m:t>𝛿</m:t>
                          </m:r>
                        </m:e>
                      </m:d>
                      <m:r>
                        <a:rPr lang="en-US" sz="1300" i="1"/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/>
                              </m:ctrlPr>
                            </m:fPr>
                            <m:num>
                              <m:r>
                                <a:rPr lang="en-US" sz="1300" i="1"/>
                                <m:t>𝜌</m:t>
                              </m:r>
                            </m:num>
                            <m:den>
                              <m:r>
                                <a:rPr lang="en-US" sz="1300" i="1"/>
                                <m:t>𝜋</m:t>
                              </m:r>
                              <m:r>
                                <a:rPr lang="en-US" sz="1300" i="1"/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/>
                                  </m:ctrlPr>
                                </m:sSubPr>
                                <m:e>
                                  <m:r>
                                    <a:rPr lang="en-US" sz="1300" i="1"/>
                                    <m:t>𝑓</m:t>
                                  </m:r>
                                </m:e>
                                <m:sub>
                                  <m:r>
                                    <a:rPr lang="en-US" sz="1300" i="1"/>
                                    <m:t>𝑜</m:t>
                                  </m:r>
                                </m:sub>
                              </m:sSub>
                              <m:r>
                                <a:rPr lang="en-US" sz="1300" i="1"/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/>
                                  </m:ctrlPr>
                                </m:sSubPr>
                                <m:e>
                                  <m:r>
                                    <a:rPr lang="en-US" sz="1300" i="1"/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/>
                                    <m:t>𝑟</m:t>
                                  </m:r>
                                </m:sub>
                              </m:sSub>
                              <m:r>
                                <a:rPr lang="en-US" sz="1300" i="1"/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/>
                                  </m:ctrlPr>
                                </m:sSubPr>
                                <m:e>
                                  <m:r>
                                    <a:rPr lang="en-US" sz="1300" i="1"/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/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3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/>
                              </m:ctrlPr>
                            </m:fPr>
                            <m:num>
                              <m:r>
                                <a:rPr lang="en-US" sz="1300" i="1"/>
                                <m:t>1.678∗1</m:t>
                              </m:r>
                              <m:sSup>
                                <m:sSupPr>
                                  <m:ctrlPr>
                                    <a:rPr lang="tr-TR" sz="1300" i="1"/>
                                  </m:ctrlPr>
                                </m:sSupPr>
                                <m:e>
                                  <m:r>
                                    <a:rPr lang="en-US" sz="1300" i="1"/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/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00" i="1"/>
                                <m:t>𝜋</m:t>
                              </m:r>
                              <m:r>
                                <a:rPr lang="en-US" sz="1300" i="1"/>
                                <m:t>∗100∗1</m:t>
                              </m:r>
                              <m:sSup>
                                <m:sSupPr>
                                  <m:ctrlPr>
                                    <a:rPr lang="tr-TR" sz="1300" i="1"/>
                                  </m:ctrlPr>
                                </m:sSupPr>
                                <m:e>
                                  <m:r>
                                    <a:rPr lang="en-US" sz="1300" i="1"/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/>
                                    <m:t>3</m:t>
                                  </m:r>
                                </m:sup>
                              </m:sSup>
                              <m:r>
                                <a:rPr lang="en-US" sz="1300" i="1"/>
                                <m:t>∗0.999995∗4∗</m:t>
                              </m:r>
                              <m:r>
                                <a:rPr lang="en-US" sz="1300" i="1"/>
                                <m:t>𝜋</m:t>
                              </m:r>
                              <m:r>
                                <a:rPr lang="en-US" sz="1300" i="1"/>
                                <m:t>∗1</m:t>
                              </m:r>
                              <m:sSup>
                                <m:sSupPr>
                                  <m:ctrlPr>
                                    <a:rPr lang="tr-TR" sz="1300" i="1"/>
                                  </m:ctrlPr>
                                </m:sSupPr>
                                <m:e>
                                  <m:r>
                                    <a:rPr lang="en-US" sz="1300" i="1"/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/>
                                    <m:t>−7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300" i="1"/>
                        <m:t>206</m:t>
                      </m:r>
                      <m:r>
                        <a:rPr lang="en-US" sz="1300" i="1"/>
                        <m:t>𝜇</m:t>
                      </m:r>
                      <m:r>
                        <a:rPr lang="en-US" sz="1300" i="1"/>
                        <m:t>𝑚</m:t>
                      </m:r>
                    </m:oMath>
                  </m:oMathPara>
                </a14:m>
                <a:endParaRPr lang="tr-TR" sz="13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7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F279D-5CCF-4544-A60A-EF8C5B7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 of Inductor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2C5FCD-E681-E746-9CDD-37502DF7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/>
          <a:lstStyle/>
          <a:p>
            <a:pPr algn="ctr"/>
            <a:r>
              <a:rPr lang="en-US" dirty="0"/>
              <a:t>Selected Core: </a:t>
            </a:r>
            <a:r>
              <a:rPr lang="tr-TR" dirty="0"/>
              <a:t>0W41305TC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895DBD-EF1C-6745-A261-3FAA4696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/>
          <a:lstStyle/>
          <a:p>
            <a:pPr algn="ctr"/>
            <a:r>
              <a:rPr lang="en-US" dirty="0"/>
              <a:t>ESR Value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D3E5EC04-06DF-D24A-BB0F-11FA7DAF4612}"/>
              </a:ext>
            </a:extLst>
          </p:cNvPr>
          <p:cNvSpPr txBox="1">
            <a:spLocks/>
          </p:cNvSpPr>
          <p:nvPr/>
        </p:nvSpPr>
        <p:spPr>
          <a:xfrm>
            <a:off x="6326905" y="3791969"/>
            <a:ext cx="5183188" cy="466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Filling Ratio = 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𝐿</m:t>
                      </m:r>
                      <m:r>
                        <a:rPr lang="en-US" i="1"/>
                        <m:t>&gt;160 µ</m:t>
                      </m:r>
                      <m:r>
                        <a:rPr lang="en-US" i="1"/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𝑛</m:t>
                      </m:r>
                      <m:r>
                        <a:rPr lang="en-US" i="1"/>
                        <m:t>&gt;</m:t>
                      </m:r>
                      <m:rad>
                        <m:radPr>
                          <m:degHide m:val="on"/>
                          <m:ctrlPr>
                            <a:rPr lang="tr-TR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i="1"/>
                              </m:ctrlPr>
                            </m:fPr>
                            <m:num>
                              <m:r>
                                <a:rPr lang="en-US" i="1"/>
                                <m:t>160∗</m:t>
                              </m:r>
                              <m:sSup>
                                <m:sSupPr>
                                  <m:ctrlPr>
                                    <a:rPr lang="tr-TR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10</m:t>
                                  </m:r>
                                </m:e>
                                <m:sup>
                                  <m:r>
                                    <a:rPr lang="en-US" i="1"/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/>
                                <m:t>4760∗</m:t>
                              </m:r>
                              <m:sSup>
                                <m:sSupPr>
                                  <m:ctrlPr>
                                    <a:rPr lang="tr-TR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10</m:t>
                                  </m:r>
                                </m:e>
                                <m:sup>
                                  <m:r>
                                    <a:rPr lang="en-US" i="1"/>
                                    <m:t>−9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𝑛</m:t>
                      </m:r>
                      <m:r>
                        <a:rPr lang="en-US" i="1"/>
                        <m:t>&gt;5.79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𝑛</m:t>
                      </m:r>
                      <m:r>
                        <a:rPr lang="en-US" i="1"/>
                        <m:t>=6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𝐿</m:t>
                      </m:r>
                      <m:r>
                        <a:rPr lang="en-US" i="1"/>
                        <m:t>=4760∗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−9</m:t>
                          </m:r>
                        </m:sup>
                      </m:sSup>
                      <m:r>
                        <a:rPr lang="en-US" i="1"/>
                        <m:t>∗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6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𝐿</m:t>
                      </m:r>
                      <m:r>
                        <a:rPr lang="en-US" i="1"/>
                        <m:t>=171.36 µ</m:t>
                      </m:r>
                      <m:r>
                        <a:rPr lang="en-US" i="1"/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/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6∗3.31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=33.1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=52.04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  <a:blipFill>
                <a:blip r:embed="rId3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𝐸𝑆𝑅</m:t>
                          </m:r>
                        </m:e>
                        <m:sub>
                          <m:r>
                            <a:rPr lang="en-US" i="1"/>
                            <m:t>𝐿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en-US" i="1"/>
                                <m:t>𝑝𝑒𝑟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𝑘𝑚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/>
                        <m:t>∗</m:t>
                      </m:r>
                      <m:r>
                        <a:rPr lang="en-US" i="1"/>
                        <m:t>𝑛</m:t>
                      </m:r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𝑙</m:t>
                          </m:r>
                        </m:e>
                        <m:sub>
                          <m:r>
                            <a:rPr lang="en-US" i="1"/>
                            <m:t>𝑒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𝐸𝑆𝑅</m:t>
                          </m:r>
                        </m:e>
                        <m:sub>
                          <m:r>
                            <a:rPr lang="en-US" i="1"/>
                            <m:t>𝐿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5.20864</m:t>
                          </m:r>
                        </m:num>
                        <m:den>
                          <m:sSup>
                            <m:sSupPr>
                              <m:ctrlPr>
                                <a:rPr lang="tr-TR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/>
                        <m:t>∗6∗(</m:t>
                      </m:r>
                      <m:r>
                        <a:rPr lang="en-US" i="1"/>
                        <m:t>𝜋</m:t>
                      </m:r>
                      <m:r>
                        <a:rPr lang="en-US" i="1"/>
                        <m:t>∗5.08)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𝐸𝑆𝑅</m:t>
                          </m:r>
                        </m:e>
                        <m:sub>
                          <m:r>
                            <a:rPr lang="en-US" i="1"/>
                            <m:t>𝐿</m:t>
                          </m:r>
                        </m:sub>
                      </m:sSub>
                      <m:r>
                        <a:rPr lang="en-US" i="1"/>
                        <m:t>=0.499</m:t>
                      </m:r>
                      <m:r>
                        <a:rPr lang="en-US" i="1"/>
                        <m:t>𝑚</m:t>
                      </m:r>
                      <m:r>
                        <a:rPr lang="en-US" i="1"/>
                        <m:t>𝛺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0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3D2F2-AEF3-8C44-AF37-1B023C9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59900A9-2720-CC4D-9C1C-B6B2C07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parts are: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MOSFETs</a:t>
            </a:r>
          </a:p>
          <a:p>
            <a:pPr lvl="1"/>
            <a:r>
              <a:rPr lang="en-US" dirty="0"/>
              <a:t>Diodes</a:t>
            </a:r>
          </a:p>
          <a:p>
            <a:pPr lvl="1"/>
            <a:r>
              <a:rPr lang="en-US" dirty="0"/>
              <a:t>Thermal Analysis and Heatsink</a:t>
            </a:r>
          </a:p>
        </p:txBody>
      </p:sp>
    </p:spTree>
    <p:extLst>
      <p:ext uri="{BB962C8B-B14F-4D97-AF65-F5344CB8AC3E}">
        <p14:creationId xmlns:p14="http://schemas.microsoft.com/office/powerpoint/2010/main" val="351243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734B2-AC3B-8C4A-BF88-E15D66AA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692FC7-FF1A-FC41-BD70-EE6191EB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Drain-Source Resistance</a:t>
                </a:r>
              </a:p>
              <a:p>
                <a:pPr lvl="1"/>
                <a:r>
                  <a:rPr lang="en-US" dirty="0"/>
                  <a:t>350m</a:t>
                </a:r>
                <a14:m>
                  <m:oMath xmlns:m="http://schemas.openxmlformats.org/officeDocument/2006/math">
                    <m:r>
                      <a:rPr lang="en-US" i="1"/>
                      <m:t>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time</a:t>
                </a:r>
              </a:p>
              <a:p>
                <a:pPr lvl="1"/>
                <a:r>
                  <a:rPr lang="en-US" dirty="0"/>
                  <a:t>Rise time: 16 ns</a:t>
                </a:r>
              </a:p>
              <a:p>
                <a:pPr lvl="1"/>
                <a:r>
                  <a:rPr lang="en-US" dirty="0"/>
                  <a:t>Fall time: 17 ns</a:t>
                </a:r>
              </a:p>
              <a:p>
                <a:r>
                  <a:rPr lang="en-US" dirty="0"/>
                  <a:t>Gate Charge</a:t>
                </a:r>
              </a:p>
              <a:p>
                <a:pPr lvl="1"/>
                <a:r>
                  <a:rPr lang="en-US" dirty="0"/>
                  <a:t>19 </a:t>
                </a:r>
                <a:r>
                  <a:rPr lang="en-US" dirty="0" err="1"/>
                  <a:t>nC</a:t>
                </a:r>
                <a:endParaRPr lang="en-US" dirty="0"/>
              </a:p>
            </p:txBody>
          </p:sp>
        </mc:Choice>
        <mc:Fallback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11" t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D64C49-F4A7-6740-B638-BBD256B9D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Diodes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10CCA6-775D-DA47-A0CD-CA6C3BBEB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Forward voltage</a:t>
            </a:r>
          </a:p>
          <a:p>
            <a:pPr lvl="1"/>
            <a:r>
              <a:rPr lang="en-US" dirty="0"/>
              <a:t>0.56 V</a:t>
            </a:r>
          </a:p>
        </p:txBody>
      </p:sp>
    </p:spTree>
    <p:extLst>
      <p:ext uri="{BB962C8B-B14F-4D97-AF65-F5344CB8AC3E}">
        <p14:creationId xmlns:p14="http://schemas.microsoft.com/office/powerpoint/2010/main" val="123666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8572E-B0D4-FF4A-8D92-876FFAB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- Controllers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93FA34-A167-5848-B8E1-DF6F7C1E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2982BF-710C-694C-8236-497BB8080F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0BEDDA-E9A6-FA45-B2F5-659FD672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EE2C3F-CE90-B34E-AFDD-1416001209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D3312F-44E9-4E4D-AE29-37ADD383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Transformer: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𝑐𝑜𝑟𝑒</m:t>
                          </m:r>
                        </m:sub>
                      </m:sSub>
                      <m:r>
                        <a:rPr lang="en-US" i="1"/>
                        <m:t>=1.72 </m:t>
                      </m:r>
                      <m:r>
                        <a:rPr lang="en-US" i="1"/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MOSFETs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𝑐𝑜𝑛𝑑𝑢𝑐𝑡𝑖𝑜𝑛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𝐼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∗</m:t>
                      </m:r>
                      <m:r>
                        <a:rPr lang="en-US" i="1"/>
                        <m:t>𝐷</m:t>
                      </m:r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en-US" i="1"/>
                            <m:t>𝐷𝑆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𝑐𝑜𝑛𝑑𝑢𝑐𝑡𝑖𝑜𝑛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7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∗0.12∗0.35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𝑐𝑜𝑛𝑑𝑢𝑐𝑡𝑖𝑜𝑛</m:t>
                          </m:r>
                        </m:sub>
                      </m:sSub>
                      <m:r>
                        <a:rPr lang="en-US" i="1"/>
                        <m:t>=2.058 </m:t>
                      </m:r>
                      <m:r>
                        <a:rPr lang="en-US" i="1"/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𝑠𝑤𝑖𝑡𝑐h𝑖𝑛𝑔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𝑖𝑛</m:t>
                          </m:r>
                        </m:sub>
                      </m:sSub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𝐼</m:t>
                          </m:r>
                        </m:e>
                        <m:sub>
                          <m:r>
                            <a:rPr lang="en-US" i="1"/>
                            <m:t>𝑖𝑛</m:t>
                          </m:r>
                        </m:sub>
                      </m:sSub>
                      <m:r>
                        <a:rPr lang="en-US" i="1"/>
                        <m:t>∗</m:t>
                      </m:r>
                      <m:d>
                        <m:dPr>
                          <m:ctrlPr>
                            <a:rPr lang="tr-TR" i="1"/>
                          </m:ctrlPr>
                        </m:dPr>
                        <m:e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𝑟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∗</m:t>
                      </m:r>
                      <m:r>
                        <a:rPr lang="en-US" i="1"/>
                        <m:t>𝑓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𝑠𝑤𝑖𝑡𝑐h𝑖𝑛𝑔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  <m:r>
                        <a:rPr lang="en-US" i="1"/>
                        <m:t>∗400∗7∗</m:t>
                      </m:r>
                      <m:d>
                        <m:dPr>
                          <m:ctrlPr>
                            <a:rPr lang="tr-TR" i="1"/>
                          </m:ctrlPr>
                        </m:dPr>
                        <m:e>
                          <m:r>
                            <a:rPr lang="en-US" i="1"/>
                            <m:t>16+17</m:t>
                          </m:r>
                        </m:e>
                      </m:d>
                      <m:r>
                        <a:rPr lang="en-US" i="1"/>
                        <m:t>∗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−9</m:t>
                          </m:r>
                        </m:sup>
                      </m:sSup>
                      <m:r>
                        <a:rPr lang="en-US" i="1"/>
                        <m:t>∗100∗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𝑠𝑤𝑖𝑡𝑐h𝑖𝑛𝑔</m:t>
                          </m:r>
                        </m:sub>
                      </m:sSub>
                      <m:r>
                        <a:rPr lang="en-US" i="1"/>
                        <m:t>=4.62 </m:t>
                      </m:r>
                      <m:r>
                        <a:rPr lang="en-US" i="1"/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𝑔𝑎𝑡𝑒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𝐺𝑆</m:t>
                          </m:r>
                        </m:sub>
                      </m:sSub>
                      <m:r>
                        <a:rPr lang="en-US" i="1"/>
                        <m:t>∗</m:t>
                      </m:r>
                      <m:r>
                        <a:rPr lang="en-US" i="1"/>
                        <m:t>𝑓</m:t>
                      </m:r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𝑄</m:t>
                          </m:r>
                        </m:e>
                        <m:sub>
                          <m:r>
                            <a:rPr lang="en-US" i="1"/>
                            <m:t>𝑔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𝑔𝑎𝑡𝑒</m:t>
                          </m:r>
                        </m:sub>
                      </m:sSub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20∗100∗10</m:t>
                          </m:r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  <m:r>
                        <a:rPr lang="en-US" i="1"/>
                        <m:t>∗19∗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−9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𝑔𝑎𝑡𝑒</m:t>
                          </m:r>
                        </m:sub>
                      </m:sSub>
                      <m:r>
                        <a:rPr lang="en-US" i="1"/>
                        <m:t>=0.038 </m:t>
                      </m:r>
                      <m:r>
                        <a:rPr lang="en-US" i="1"/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32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Diodes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=8.333∗0.56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=4.67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Output Inductor: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𝑙𝑜𝑠𝑠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Sup>
                        <m:sSubSupPr>
                          <m:ctrlPr>
                            <a:rPr lang="tr-TR" i="1"/>
                          </m:ctrlPr>
                        </m:sSubSupPr>
                        <m:e>
                          <m:r>
                            <a:rPr lang="en-US" i="1"/>
                            <m:t>𝐼</m:t>
                          </m:r>
                        </m:e>
                        <m:sub>
                          <m:r>
                            <a:rPr lang="en-US" i="1"/>
                            <m:t>𝑜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r>
                        <a:rPr lang="en-US" i="1"/>
                        <m:t>∗</m:t>
                      </m:r>
                      <m:r>
                        <a:rPr lang="en-US" i="1"/>
                        <m:t>𝐸𝑆𝑅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𝑙𝑜𝑠𝑠</m:t>
                          </m:r>
                        </m:sub>
                      </m:sSub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8.333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∗0.499∗</m:t>
                      </m:r>
                      <m:sSup>
                        <m:sSupPr>
                          <m:ctrlPr>
                            <a:rPr lang="tr-TR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𝑙𝑜𝑠𝑠</m:t>
                          </m:r>
                        </m:sub>
                      </m:sSub>
                      <m:r>
                        <a:rPr lang="en-US" i="1"/>
                        <m:t>=0.035 </m:t>
                      </m:r>
                      <m:r>
                        <a:rPr lang="en-US" i="1"/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Integrated Circuits: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𝑡𝑜𝑡𝑎𝑙</m:t>
                          </m:r>
                        </m:sub>
                      </m:sSub>
                      <m:r>
                        <a:rPr lang="en-US" i="1"/>
                        <m:t>=0.42 </m:t>
                      </m:r>
                      <m:r>
                        <a:rPr lang="en-US" i="1"/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0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5F39B9-18EB-CF46-AB6C-46408AD4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=6.716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2A5D690B-0928-C948-8A46-CCF19749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8" y="2258010"/>
            <a:ext cx="7248878" cy="251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/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8+0.35+2.5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∗6.716+25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97.87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6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E5DAFF9-E869-EB40-89EF-652E3FD9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73C56EB-1CFA-CE41-B872-9E2FE86EC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220V-400V DC Voltage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5B7D91-FAAA-8649-9BE6-E1460FA420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12V DC output voltage</a:t>
            </a:r>
          </a:p>
          <a:p>
            <a:r>
              <a:rPr lang="en-US" dirty="0"/>
              <a:t>100W output power</a:t>
            </a:r>
          </a:p>
          <a:p>
            <a:r>
              <a:rPr lang="en-US" dirty="0"/>
              <a:t>Less than 4% voltage ripple</a:t>
            </a:r>
          </a:p>
          <a:p>
            <a:r>
              <a:rPr lang="en-US" dirty="0"/>
              <a:t>Less than 3% line regulation</a:t>
            </a:r>
          </a:p>
          <a:p>
            <a:r>
              <a:rPr lang="en-US" dirty="0"/>
              <a:t>Less than 3% load regulation</a:t>
            </a:r>
          </a:p>
        </p:txBody>
      </p:sp>
    </p:spTree>
    <p:extLst>
      <p:ext uri="{BB962C8B-B14F-4D97-AF65-F5344CB8AC3E}">
        <p14:creationId xmlns:p14="http://schemas.microsoft.com/office/powerpoint/2010/main" val="24780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AF7B22A-DDA3-0B48-9C5B-CEDA7AC1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Calculations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C947CD86-8755-3940-93CD-516DFBAA3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 of Turns Ratio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692FCC61-C0A4-3642-8AB3-5322CAB3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 Values of Duty Cycle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𝑜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𝑖𝑛</m:t>
                          </m:r>
                        </m:sub>
                      </m:sSub>
                      <m:r>
                        <a:rPr lang="en-US" i="1"/>
                        <m:t>∗2∗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𝐷</m:t>
                          </m:r>
                        </m:e>
                        <m:sub>
                          <m:r>
                            <a:rPr lang="en-US" i="1"/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12=400∗2∗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16</m:t>
                          </m:r>
                        </m:den>
                      </m:f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𝐷</m:t>
                          </m:r>
                        </m:e>
                        <m:sub>
                          <m:r>
                            <a:rPr lang="en-US" i="1"/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𝐷</m:t>
                          </m:r>
                        </m:e>
                        <m:sub>
                          <m:r>
                            <a:rPr lang="en-US" i="1"/>
                            <m:t>𝑚𝑖𝑛</m:t>
                          </m:r>
                        </m:sub>
                      </m:sSub>
                      <m:r>
                        <a:rPr lang="en-US" i="1"/>
                        <m:t>=0.24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12=400∗2∗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16</m:t>
                          </m:r>
                        </m:den>
                      </m:f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𝐷</m:t>
                          </m:r>
                        </m:e>
                        <m:sub>
                          <m:r>
                            <a:rPr lang="en-US" i="1"/>
                            <m:t>𝑚𝑎𝑥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𝐷</m:t>
                          </m:r>
                        </m:e>
                        <m:sub>
                          <m:r>
                            <a:rPr lang="en-US" i="1"/>
                            <m:t>𝑚𝑎𝑥</m:t>
                          </m:r>
                        </m:sub>
                      </m:sSub>
                      <m:r>
                        <a:rPr lang="en-US" i="1"/>
                        <m:t>=0.4364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t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0.6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  <m:r>
                        <a:rPr lang="en-US" i="1"/>
                        <m:t>=0.3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220+400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  <m:r>
                        <a:rPr lang="en-US" i="1"/>
                        <m:t>=310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𝑜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𝑖𝑛</m:t>
                          </m:r>
                        </m:sub>
                      </m:sSub>
                      <m:r>
                        <a:rPr lang="en-US" i="1"/>
                        <m:t>∗2∗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∗</m:t>
                      </m:r>
                      <m:r>
                        <a:rPr lang="en-US" i="1"/>
                        <m:t>𝐷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12=310∗2∗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∗0.3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tr-TR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F2694-8F49-CC4F-A158-7CA632B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Calculations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407553-633B-E140-B24F-E08ACBA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97280"/>
            <a:ext cx="5157787" cy="452437"/>
          </a:xfrm>
        </p:spPr>
        <p:txBody>
          <a:bodyPr/>
          <a:lstStyle/>
          <a:p>
            <a:r>
              <a:rPr lang="en-US" dirty="0"/>
              <a:t>Calculation of main parameters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7F69F6-B376-A34B-B714-41740670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3" y="1935167"/>
            <a:ext cx="5157787" cy="45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f=100kHz</a:t>
            </a:r>
          </a:p>
          <a:p>
            <a:endParaRPr lang="en-US" dirty="0"/>
          </a:p>
        </p:txBody>
      </p:sp>
      <p:sp>
        <p:nvSpPr>
          <p:cNvPr id="11" name="İçerik Yer Tutucusu 3">
            <a:extLst>
              <a:ext uri="{FF2B5EF4-FFF2-40B4-BE49-F238E27FC236}">
                <a16:creationId xmlns:a16="http://schemas.microsoft.com/office/drawing/2014/main" id="{EFC275D6-010A-554E-A9AD-456AAA8BADDA}"/>
              </a:ext>
            </a:extLst>
          </p:cNvPr>
          <p:cNvSpPr txBox="1">
            <a:spLocks/>
          </p:cNvSpPr>
          <p:nvPr/>
        </p:nvSpPr>
        <p:spPr>
          <a:xfrm>
            <a:off x="6197603" y="3613544"/>
            <a:ext cx="5157787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L=</a:t>
            </a:r>
            <a:r>
              <a:rPr lang="el-GR" dirty="0"/>
              <a:t>160μ</a:t>
            </a:r>
            <a:r>
              <a:rPr lang="en-US" dirty="0"/>
              <a:t>H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/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9.943∗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160∗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&gt;62.15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𝑛𝐹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/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0.09943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(10∗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&gt;9.943∗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/>
              <p:nvPr/>
            </p:nvSpPr>
            <p:spPr>
              <a:xfrm>
                <a:off x="0" y="2065548"/>
                <a:ext cx="6096000" cy="2776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ΔV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=0.4364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𝑊𝑜𝑟𝑠𝑡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𝐶𝑎𝑠𝑒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0.04&gt;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(1−2∗0.4364)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&gt;0.09943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5548"/>
                <a:ext cx="6096000" cy="2776658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0DF7E0-FEE0-284A-9DFC-77368F74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Analytical Calculations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F7C7EE8-1F87-B84F-9CD2-3FFF6FCD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925"/>
            <a:ext cx="12192000" cy="50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C35ED17-B628-6D40-85C9-BF30B32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Calculations</a:t>
            </a:r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3D847530-4E67-0A43-9488-8A431353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72" y="1825625"/>
            <a:ext cx="7879055" cy="4351338"/>
          </a:xfrm>
        </p:spPr>
      </p:pic>
    </p:spTree>
    <p:extLst>
      <p:ext uri="{BB962C8B-B14F-4D97-AF65-F5344CB8AC3E}">
        <p14:creationId xmlns:p14="http://schemas.microsoft.com/office/powerpoint/2010/main" val="27830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24A9F-B970-534A-ACD7-5869959F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Calculations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9CBFBD-9BFF-1247-8B52-D2BED6E9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Rating of Output Inductor</a:t>
            </a:r>
          </a:p>
          <a:p>
            <a:pPr lvl="1"/>
            <a:r>
              <a:rPr lang="en-US" dirty="0"/>
              <a:t>8.333 A</a:t>
            </a:r>
          </a:p>
          <a:p>
            <a:r>
              <a:rPr lang="en-US" dirty="0"/>
              <a:t>Voltage Rating of Output Capacitor</a:t>
            </a:r>
          </a:p>
          <a:p>
            <a:pPr lvl="1"/>
            <a:r>
              <a:rPr lang="en-US" dirty="0"/>
              <a:t>12 V</a:t>
            </a:r>
          </a:p>
          <a:p>
            <a:r>
              <a:rPr lang="en-US" dirty="0"/>
              <a:t>Voltage Rating of Diodes</a:t>
            </a:r>
          </a:p>
          <a:p>
            <a:pPr lvl="1"/>
            <a:r>
              <a:rPr lang="en-US" dirty="0"/>
              <a:t>50 V (blocking)</a:t>
            </a:r>
          </a:p>
          <a:p>
            <a:r>
              <a:rPr lang="en-US" dirty="0"/>
              <a:t>Current Rating of Diodes</a:t>
            </a:r>
          </a:p>
          <a:p>
            <a:pPr lvl="1"/>
            <a:r>
              <a:rPr lang="en-US" dirty="0"/>
              <a:t>9 A (forward)</a:t>
            </a:r>
          </a:p>
          <a:p>
            <a:r>
              <a:rPr lang="en-US" dirty="0"/>
              <a:t>Voltage Rating of Switches</a:t>
            </a:r>
          </a:p>
          <a:p>
            <a:pPr lvl="1"/>
            <a:r>
              <a:rPr lang="en-US" dirty="0"/>
              <a:t>800 V (blocking)</a:t>
            </a:r>
          </a:p>
          <a:p>
            <a:r>
              <a:rPr lang="en-US" dirty="0"/>
              <a:t>Current Rating of Switches</a:t>
            </a:r>
          </a:p>
          <a:p>
            <a:pPr lvl="1"/>
            <a:r>
              <a:rPr lang="en-US" dirty="0"/>
              <a:t>800 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F2116-AA51-2D4B-91AC-488A811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2A80C-AD56-554B-B4A2-CCD27F2A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646</Words>
  <Application>Microsoft Macintosh PowerPoint</Application>
  <PresentationFormat>Geniş ekran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Teması</vt:lpstr>
      <vt:lpstr>EE 464 Term Project DC-DC Converter Design</vt:lpstr>
      <vt:lpstr>PowerPoint Sunusu</vt:lpstr>
      <vt:lpstr>Topology Selection</vt:lpstr>
      <vt:lpstr>Analytical Calculations</vt:lpstr>
      <vt:lpstr>Analytical Calculations</vt:lpstr>
      <vt:lpstr>Analytical Calculations</vt:lpstr>
      <vt:lpstr>Analytical Calculations</vt:lpstr>
      <vt:lpstr>Analytical Calculations</vt:lpstr>
      <vt:lpstr>Controller Design</vt:lpstr>
      <vt:lpstr>Magnetic Design of Transformer</vt:lpstr>
      <vt:lpstr>Magnetic Design of Transformer</vt:lpstr>
      <vt:lpstr>Magnetic Design of Inductor</vt:lpstr>
      <vt:lpstr>Component Selection</vt:lpstr>
      <vt:lpstr>Component Selection</vt:lpstr>
      <vt:lpstr>Component Selection - Controllers</vt:lpstr>
      <vt:lpstr>Loss Calculations</vt:lpstr>
      <vt:lpstr>Loss Calculations</vt:lpstr>
      <vt:lpstr>Thermal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Term Project DC-DC Converter Design</dc:title>
  <dc:creator>Onur Öztaş</dc:creator>
  <cp:lastModifiedBy>Onur Öztaş</cp:lastModifiedBy>
  <cp:revision>7</cp:revision>
  <dcterms:created xsi:type="dcterms:W3CDTF">2021-05-07T13:03:48Z</dcterms:created>
  <dcterms:modified xsi:type="dcterms:W3CDTF">2021-05-07T14:07:25Z</dcterms:modified>
</cp:coreProperties>
</file>