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Dikdörtgen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15 Metin Yer Tutucusu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Dikdörtgen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8429E5-7F9D-44FB-8E22-6850DC386B02}" type="datetimeFigureOut">
              <a:rPr lang="tr-TR" smtClean="0"/>
              <a:t>5.1.2016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44D561-A211-48DE-9473-873A7BD78A9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8587680" cy="26642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Gap Detection Test: A Useful Measure of Auditory Ageing?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Owens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D,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Campbell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PE,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Liddell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DePlacido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Wolters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Queen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Margaret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University,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Edinburgh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476672"/>
            <a:ext cx="7920880" cy="585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Tartışma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Çalışma sonunda gençlerde </a:t>
            </a:r>
            <a:r>
              <a:rPr lang="tr-TR" dirty="0" err="1" smtClean="0"/>
              <a:t>GDT’nin</a:t>
            </a:r>
            <a:r>
              <a:rPr lang="tr-TR" dirty="0" smtClean="0"/>
              <a:t> alçak frekanslarda yaşlılardan daha iyi olduğu gösterilmiştir. Ancak 500 Hz teste pratik uygulamadan sonraki ilk test frekansı olduğu için gençlerin </a:t>
            </a:r>
            <a:r>
              <a:rPr lang="tr-TR" dirty="0" err="1" smtClean="0"/>
              <a:t>tesi</a:t>
            </a:r>
            <a:r>
              <a:rPr lang="tr-TR" dirty="0" smtClean="0"/>
              <a:t> yaşlılara kıyasla daha çabuk öğrenmiş olabilir.Bu nedenle eşikleri arasında fark elde edilmiş olabilir. İleri ki çalışmalarda test frekanslarının da </a:t>
            </a:r>
            <a:r>
              <a:rPr lang="tr-TR" dirty="0" err="1" smtClean="0"/>
              <a:t>randomize</a:t>
            </a:r>
            <a:r>
              <a:rPr lang="tr-TR" dirty="0" smtClean="0"/>
              <a:t> yapılması önerilmektedir.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Önceki çalışmalarda </a:t>
            </a:r>
            <a:r>
              <a:rPr lang="tr-TR" dirty="0" err="1" smtClean="0"/>
              <a:t>broad</a:t>
            </a:r>
            <a:r>
              <a:rPr lang="tr-TR" dirty="0" smtClean="0"/>
              <a:t> </a:t>
            </a:r>
            <a:r>
              <a:rPr lang="tr-TR" dirty="0" err="1" smtClean="0"/>
              <a:t>band</a:t>
            </a:r>
            <a:r>
              <a:rPr lang="tr-TR" dirty="0" smtClean="0"/>
              <a:t> gürültü arasındaki </a:t>
            </a:r>
            <a:r>
              <a:rPr lang="tr-TR" dirty="0" err="1" smtClean="0"/>
              <a:t>boşukları</a:t>
            </a:r>
            <a:r>
              <a:rPr lang="tr-TR" dirty="0" smtClean="0"/>
              <a:t> ayırt etme yeteneği ile gürültüde anlama konuşmayı alma performansı arasında doğrusal bir ilişki olduğunu gösterilse de bu çalışmada klik uyaranlar arasındaki </a:t>
            </a:r>
            <a:r>
              <a:rPr lang="tr-TR" dirty="0" err="1" smtClean="0"/>
              <a:t>boşuklukları</a:t>
            </a:r>
            <a:r>
              <a:rPr lang="tr-TR" dirty="0" smtClean="0"/>
              <a:t> fark etmenin yaşla bir ilişkisi olmadığı sonucuna varılmıştır. </a:t>
            </a:r>
          </a:p>
          <a:p>
            <a:r>
              <a:rPr lang="tr-TR" dirty="0" smtClean="0"/>
              <a:t>İleriki çalışmalarda örneklem sayısının artırılması ve gürültüde anlama problemi olan kişilerin de çalışmaya katılması ile daha kapsamlı çalışmalar yapılması önerilmektedir.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7200" smtClean="0"/>
              <a:t> </a:t>
            </a:r>
            <a:r>
              <a:rPr lang="tr-TR" sz="7200" smtClean="0"/>
              <a:t>Teşekkürler </a:t>
            </a:r>
            <a:r>
              <a:rPr lang="tr-TR" sz="7200" dirty="0" smtClean="0">
                <a:sym typeface="Wingdings" pitchFamily="2" charset="2"/>
              </a:rPr>
              <a:t></a:t>
            </a:r>
            <a:endParaRPr lang="tr-TR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Yaşlı </a:t>
            </a:r>
            <a:r>
              <a:rPr lang="tr-TR" dirty="0"/>
              <a:t>insanlar genellikle gürültülü ve yankılı yerlerde konuşmaları anlamakta zorlanırlar.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problemin </a:t>
            </a:r>
            <a:r>
              <a:rPr lang="tr-TR" dirty="0" err="1"/>
              <a:t>temporal</a:t>
            </a:r>
            <a:r>
              <a:rPr lang="tr-TR" dirty="0"/>
              <a:t> </a:t>
            </a:r>
            <a:r>
              <a:rPr lang="tr-TR" dirty="0" smtClean="0"/>
              <a:t>çözünürlükle ilgili olduğu </a:t>
            </a:r>
            <a:r>
              <a:rPr lang="tr-TR" dirty="0"/>
              <a:t>ve </a:t>
            </a:r>
            <a:r>
              <a:rPr lang="tr-TR" dirty="0" smtClean="0"/>
              <a:t>yaşla </a:t>
            </a:r>
            <a:r>
              <a:rPr lang="tr-TR" dirty="0"/>
              <a:t>birlikte sesler arasındaki boşlukların ayırt </a:t>
            </a:r>
            <a:r>
              <a:rPr lang="tr-TR" dirty="0" smtClean="0"/>
              <a:t>etmesinin zorlaştığı ileri sürülmektedir.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tr-TR" dirty="0" err="1" smtClean="0">
                <a:solidFill>
                  <a:srgbClr val="C00000"/>
                </a:solidFill>
              </a:rPr>
              <a:t>Temporal</a:t>
            </a:r>
            <a:r>
              <a:rPr lang="tr-TR" dirty="0" smtClean="0">
                <a:solidFill>
                  <a:srgbClr val="C00000"/>
                </a:solidFill>
              </a:rPr>
              <a:t> çözünürlük</a:t>
            </a:r>
            <a:r>
              <a:rPr lang="tr-TR" dirty="0" smtClean="0"/>
              <a:t>: İşitme </a:t>
            </a:r>
            <a:r>
              <a:rPr lang="tr-TR" dirty="0"/>
              <a:t>sisteminin belirli bir zaman aralığındaki bir seste meydana gelen hızlı değişiklere cevap verebilme yeteneğidir.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Gap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smtClean="0"/>
              <a:t>paradigmaları </a:t>
            </a:r>
            <a:r>
              <a:rPr lang="tr-TR" dirty="0"/>
              <a:t>ile bu yeteneğin ölçülebildiği ileri sürülmektedir</a:t>
            </a:r>
            <a:r>
              <a:rPr lang="tr-TR" dirty="0" smtClean="0"/>
              <a:t>. Bu </a:t>
            </a:r>
            <a:r>
              <a:rPr lang="tr-TR" dirty="0"/>
              <a:t>testler ile iki uyaran arasındaki küçük zamansal farkların </a:t>
            </a:r>
            <a:r>
              <a:rPr lang="tr-TR" dirty="0" err="1" smtClean="0"/>
              <a:t>beyinsapı</a:t>
            </a:r>
            <a:r>
              <a:rPr lang="tr-TR" dirty="0" smtClean="0"/>
              <a:t> </a:t>
            </a:r>
            <a:r>
              <a:rPr lang="tr-TR" dirty="0"/>
              <a:t>ve beyin düzeyinde </a:t>
            </a:r>
            <a:r>
              <a:rPr lang="tr-TR" dirty="0" smtClean="0"/>
              <a:t>nasıl ayırt edildiği değerlendirilebilmektedir.</a:t>
            </a:r>
          </a:p>
          <a:p>
            <a:endParaRPr lang="tr-TR" dirty="0" smtClean="0"/>
          </a:p>
          <a:p>
            <a:r>
              <a:rPr lang="tr-TR" dirty="0" smtClean="0"/>
              <a:t>Yapılmış </a:t>
            </a:r>
            <a:r>
              <a:rPr lang="tr-TR" dirty="0" err="1" smtClean="0"/>
              <a:t>çalışmlarda</a:t>
            </a:r>
            <a:r>
              <a:rPr lang="tr-TR" dirty="0" smtClean="0"/>
              <a:t> normal </a:t>
            </a:r>
            <a:r>
              <a:rPr lang="tr-TR" dirty="0"/>
              <a:t>işitenlerde </a:t>
            </a:r>
            <a:r>
              <a:rPr lang="tr-TR" dirty="0" err="1"/>
              <a:t>gap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smtClean="0"/>
              <a:t>eşiğinin </a:t>
            </a:r>
            <a:r>
              <a:rPr lang="tr-TR" dirty="0"/>
              <a:t>2-20 milisaniye </a:t>
            </a:r>
            <a:r>
              <a:rPr lang="tr-TR" dirty="0" smtClean="0"/>
              <a:t>arasında olduğu belirtilmektedir. 20 milisaniyenin üzerindeki durumların patolojik olduğu işitsel </a:t>
            </a:r>
            <a:r>
              <a:rPr lang="tr-TR" dirty="0" err="1" smtClean="0"/>
              <a:t>işlemleme</a:t>
            </a:r>
            <a:r>
              <a:rPr lang="tr-TR" dirty="0" smtClean="0"/>
              <a:t> bozukluğuna işaret ettiği ileri sürülmektedir.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Ancak yaşla </a:t>
            </a:r>
            <a:r>
              <a:rPr lang="tr-TR" dirty="0"/>
              <a:t>beraber </a:t>
            </a:r>
            <a:r>
              <a:rPr lang="tr-TR" dirty="0" err="1"/>
              <a:t>temporal</a:t>
            </a:r>
            <a:r>
              <a:rPr lang="tr-TR" dirty="0"/>
              <a:t> çözünürlüğün ne ölçüde değiştiği halen belirsiz bir konudur.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/>
              <a:t>M</a:t>
            </a:r>
            <a:r>
              <a:rPr lang="tr-TR" dirty="0" err="1" smtClean="0"/>
              <a:t>usiek</a:t>
            </a:r>
            <a:r>
              <a:rPr lang="tr-TR" dirty="0" smtClean="0"/>
              <a:t> </a:t>
            </a:r>
            <a:r>
              <a:rPr lang="tr-TR" dirty="0"/>
              <a:t>er </a:t>
            </a:r>
            <a:r>
              <a:rPr lang="tr-TR" dirty="0" err="1"/>
              <a:t>all</a:t>
            </a:r>
            <a:r>
              <a:rPr lang="tr-TR" dirty="0"/>
              <a:t> (2005) yaşlı insanları gençlerle </a:t>
            </a:r>
            <a:r>
              <a:rPr lang="tr-TR" dirty="0" smtClean="0"/>
              <a:t>karşılaştırdığı çalışmasında yaşla </a:t>
            </a:r>
            <a:r>
              <a:rPr lang="tr-TR" dirty="0"/>
              <a:t>birlikte GD eşiğinin arttığını belirtse de </a:t>
            </a:r>
            <a:r>
              <a:rPr lang="tr-TR" dirty="0" smtClean="0"/>
              <a:t>bu konudaki en </a:t>
            </a:r>
            <a:r>
              <a:rPr lang="tr-TR" dirty="0"/>
              <a:t>önemli sınırlılık bu yaş grubunu </a:t>
            </a:r>
            <a:r>
              <a:rPr lang="tr-TR" dirty="0" smtClean="0"/>
              <a:t>ait normatif verilerin azlığıdır.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Bununla ilgili bir diğer eksik de yaşla ilgili klik uyaran kullanılarak yapılmış </a:t>
            </a:r>
            <a:r>
              <a:rPr lang="tr-TR" dirty="0" smtClean="0"/>
              <a:t>hiçbir GD çalışması ve  </a:t>
            </a:r>
            <a:r>
              <a:rPr lang="tr-TR" dirty="0"/>
              <a:t>normatif veri </a:t>
            </a:r>
            <a:r>
              <a:rPr lang="tr-TR" dirty="0" smtClean="0"/>
              <a:t>bulunmamasıdır.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Bu çalışmada; yaşla birlikte zamansal çözünürlükte meydana gelen değişiklere ışık tutması amaçlanmıştır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Metot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Genç </a:t>
            </a:r>
            <a:r>
              <a:rPr lang="tr-TR" dirty="0"/>
              <a:t>grup: 18-30 </a:t>
            </a:r>
            <a:r>
              <a:rPr lang="tr-TR" dirty="0" smtClean="0"/>
              <a:t>yaş, 2 erkek, n: 11)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smtClean="0"/>
              <a:t>Yaşlı </a:t>
            </a:r>
            <a:r>
              <a:rPr lang="tr-TR" dirty="0"/>
              <a:t>grup 50- 67 </a:t>
            </a:r>
            <a:r>
              <a:rPr lang="tr-TR" dirty="0" smtClean="0"/>
              <a:t>yaş, 10 erkek, n: 22) 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500, 1000, 2000 ve 4000 Hz  SSO ≤ 20 </a:t>
            </a:r>
            <a:r>
              <a:rPr lang="tr-TR" dirty="0" err="1" smtClean="0"/>
              <a:t>dB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Normal </a:t>
            </a:r>
            <a:r>
              <a:rPr lang="tr-TR" dirty="0" err="1" smtClean="0"/>
              <a:t>timpanogram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Uyaran: 60 </a:t>
            </a:r>
            <a:r>
              <a:rPr lang="tr-TR" dirty="0" err="1" smtClean="0"/>
              <a:t>dB</a:t>
            </a:r>
            <a:r>
              <a:rPr lang="tr-TR" dirty="0" smtClean="0"/>
              <a:t> HL ( 500,1000,2000,4000 ve klik)</a:t>
            </a:r>
          </a:p>
          <a:p>
            <a:pPr lvl="1">
              <a:lnSpc>
                <a:spcPct val="150000"/>
              </a:lnSpc>
            </a:pPr>
            <a:r>
              <a:rPr lang="tr-TR" dirty="0" err="1" smtClean="0"/>
              <a:t>İnterstimuli</a:t>
            </a:r>
            <a:r>
              <a:rPr lang="tr-TR" dirty="0" smtClean="0"/>
              <a:t> </a:t>
            </a:r>
            <a:r>
              <a:rPr lang="tr-TR" dirty="0" err="1" smtClean="0"/>
              <a:t>intervals</a:t>
            </a:r>
            <a:r>
              <a:rPr lang="tr-TR" dirty="0" smtClean="0"/>
              <a:t> : </a:t>
            </a:r>
            <a:r>
              <a:rPr lang="en-US" dirty="0" smtClean="0"/>
              <a:t>0</a:t>
            </a:r>
            <a:r>
              <a:rPr lang="en-US" dirty="0"/>
              <a:t>, 2, 5, 10, 15, 20, 25, 30 </a:t>
            </a:r>
            <a:r>
              <a:rPr lang="en-US" dirty="0" smtClean="0"/>
              <a:t>and</a:t>
            </a:r>
            <a:r>
              <a:rPr lang="tr-TR" dirty="0" smtClean="0"/>
              <a:t> 40 msn</a:t>
            </a:r>
          </a:p>
          <a:p>
            <a:pPr lvl="1">
              <a:lnSpc>
                <a:spcPct val="150000"/>
              </a:lnSpc>
            </a:pPr>
            <a:r>
              <a:rPr lang="tr-TR" dirty="0" err="1" smtClean="0"/>
              <a:t>Stimuli</a:t>
            </a:r>
            <a:r>
              <a:rPr lang="tr-TR" dirty="0" smtClean="0"/>
              <a:t> </a:t>
            </a:r>
            <a:r>
              <a:rPr lang="tr-TR" dirty="0" err="1" smtClean="0"/>
              <a:t>intervals</a:t>
            </a:r>
            <a:r>
              <a:rPr lang="tr-TR" dirty="0" smtClean="0"/>
              <a:t>: 4,5 sn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GSI 61 </a:t>
            </a:r>
            <a:r>
              <a:rPr lang="tr-TR" dirty="0" err="1" smtClean="0"/>
              <a:t>Audiometer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TDH 50 P </a:t>
            </a:r>
            <a:r>
              <a:rPr lang="tr-TR" dirty="0" err="1" smtClean="0"/>
              <a:t>Headphone</a:t>
            </a:r>
            <a:endParaRPr lang="tr-TR" dirty="0" smtClean="0"/>
          </a:p>
          <a:p>
            <a:pPr>
              <a:lnSpc>
                <a:spcPct val="150000"/>
              </a:lnSpc>
            </a:pPr>
            <a:endParaRPr lang="tr-TR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Metot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4714"/>
          <a:stretch>
            <a:fillRect/>
          </a:stretch>
        </p:blipFill>
        <p:spPr bwMode="auto">
          <a:xfrm>
            <a:off x="251520" y="1844824"/>
            <a:ext cx="871296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 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1620"/>
          <a:stretch>
            <a:fillRect/>
          </a:stretch>
        </p:blipFill>
        <p:spPr bwMode="auto">
          <a:xfrm>
            <a:off x="0" y="1916832"/>
            <a:ext cx="893460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</a:t>
            </a:r>
            <a:r>
              <a:rPr lang="tr-TR" dirty="0" smtClean="0"/>
              <a:t>onuçlar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500 </a:t>
            </a:r>
            <a:r>
              <a:rPr lang="tr-TR" dirty="0" err="1" smtClean="0"/>
              <a:t>Hz’de</a:t>
            </a:r>
            <a:r>
              <a:rPr lang="tr-TR" dirty="0" smtClean="0"/>
              <a:t> GD ortalamaları:</a:t>
            </a:r>
          </a:p>
          <a:p>
            <a:pPr lvl="1"/>
            <a:r>
              <a:rPr lang="en-US" dirty="0" smtClean="0"/>
              <a:t>8-5</a:t>
            </a:r>
            <a:r>
              <a:rPr lang="tr-TR" dirty="0" smtClean="0"/>
              <a:t>0 yaş: </a:t>
            </a:r>
            <a:r>
              <a:rPr lang="en-US" dirty="0" smtClean="0"/>
              <a:t>8 ms </a:t>
            </a:r>
            <a:endParaRPr lang="tr-TR" dirty="0"/>
          </a:p>
          <a:p>
            <a:pPr lvl="1"/>
            <a:r>
              <a:rPr lang="tr-TR" dirty="0" smtClean="0"/>
              <a:t>60 yaş: 9 </a:t>
            </a:r>
            <a:r>
              <a:rPr lang="tr-TR" dirty="0" err="1" smtClean="0"/>
              <a:t>ms</a:t>
            </a:r>
            <a:endParaRPr lang="tr-TR" dirty="0" smtClean="0"/>
          </a:p>
          <a:p>
            <a:pPr lvl="1"/>
            <a:r>
              <a:rPr lang="en-US" dirty="0" smtClean="0"/>
              <a:t>70 y</a:t>
            </a:r>
            <a:r>
              <a:rPr lang="tr-TR" dirty="0" smtClean="0"/>
              <a:t>aş: 22 </a:t>
            </a:r>
            <a:r>
              <a:rPr lang="tr-TR" dirty="0" err="1" smtClean="0"/>
              <a:t>ms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talama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talam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talam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</TotalTime>
  <Words>436</Words>
  <Application>Microsoft Office PowerPoint</Application>
  <PresentationFormat>Ekran Gösterisi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Ortalama</vt:lpstr>
      <vt:lpstr>Random Gap Detection Test: A Useful Measure of Auditory Ageing?</vt:lpstr>
      <vt:lpstr>Giriş</vt:lpstr>
      <vt:lpstr>Slayt 3</vt:lpstr>
      <vt:lpstr>Slayt 4</vt:lpstr>
      <vt:lpstr>Slayt 5</vt:lpstr>
      <vt:lpstr>Metot </vt:lpstr>
      <vt:lpstr>Metot</vt:lpstr>
      <vt:lpstr>Sonuçlar </vt:lpstr>
      <vt:lpstr>Sonuçlar</vt:lpstr>
      <vt:lpstr>Slayt 10</vt:lpstr>
      <vt:lpstr>Tartışma</vt:lpstr>
      <vt:lpstr>Slayt 12</vt:lpstr>
      <vt:lpstr>Slayt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Gap Detection Test: A Useful Measure of Auditory Ageing?</dc:title>
  <dc:creator>sıdıka</dc:creator>
  <cp:lastModifiedBy>sıdıka</cp:lastModifiedBy>
  <cp:revision>13</cp:revision>
  <dcterms:created xsi:type="dcterms:W3CDTF">2016-01-05T18:25:18Z</dcterms:created>
  <dcterms:modified xsi:type="dcterms:W3CDTF">2016-01-05T20:15:57Z</dcterms:modified>
</cp:coreProperties>
</file>