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  <p:sldMasterId id="2147483732" r:id="rId2"/>
  </p:sld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7"/>
    <p:restoredTop sz="94497"/>
  </p:normalViewPr>
  <p:slideViewPr>
    <p:cSldViewPr snapToGrid="0" snapToObjects="1">
      <p:cViewPr varScale="1">
        <p:scale>
          <a:sx n="84" d="100"/>
          <a:sy n="84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68BD3-114B-4CA4-8002-06DB8132FA6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2D57DC-863D-47DA-9D8C-9281C77AD61A}">
      <dgm:prSet/>
      <dgm:spPr/>
      <dgm:t>
        <a:bodyPr/>
        <a:lstStyle/>
        <a:p>
          <a:r>
            <a:rPr lang="ru-KZ" dirty="0"/>
            <a:t>For any business organization, i</a:t>
          </a:r>
          <a:r>
            <a:rPr lang="en-US" dirty="0"/>
            <a:t>n</a:t>
          </a:r>
          <a:r>
            <a:rPr lang="ru-KZ" dirty="0"/>
            <a:t> IT sector the most important part is data software. </a:t>
          </a:r>
          <a:endParaRPr lang="en-US" dirty="0"/>
        </a:p>
      </dgm:t>
    </dgm:pt>
    <dgm:pt modelId="{050B7CE3-62E0-42DE-9A5F-48BCCC6946C4}" type="parTrans" cxnId="{A9542EAB-BF14-4683-A837-3BA004C74533}">
      <dgm:prSet/>
      <dgm:spPr/>
      <dgm:t>
        <a:bodyPr/>
        <a:lstStyle/>
        <a:p>
          <a:endParaRPr lang="en-US"/>
        </a:p>
      </dgm:t>
    </dgm:pt>
    <dgm:pt modelId="{B48AF1EF-D362-4639-9677-A579D9ED6BEC}" type="sibTrans" cxnId="{A9542EAB-BF14-4683-A837-3BA004C74533}">
      <dgm:prSet/>
      <dgm:spPr/>
      <dgm:t>
        <a:bodyPr/>
        <a:lstStyle/>
        <a:p>
          <a:endParaRPr lang="en-US"/>
        </a:p>
      </dgm:t>
    </dgm:pt>
    <dgm:pt modelId="{278DCAF6-84B7-46B2-9AFB-F773A44001BB}">
      <dgm:prSet/>
      <dgm:spPr/>
      <dgm:t>
        <a:bodyPr/>
        <a:lstStyle/>
        <a:p>
          <a:r>
            <a:rPr lang="ru-KZ"/>
            <a:t>The idea of the project is that people can get information about hotel rooms and facilities. Whether the room is booked or not, room category</a:t>
          </a:r>
          <a:r>
            <a:rPr lang="en-US"/>
            <a:t>:de luxe or business room</a:t>
          </a:r>
          <a:r>
            <a:rPr lang="ru-KZ"/>
            <a:t>, whether the room has air conditioning, room rental, etc. </a:t>
          </a:r>
          <a:endParaRPr lang="en-US"/>
        </a:p>
      </dgm:t>
    </dgm:pt>
    <dgm:pt modelId="{4058C214-CB9F-4C78-842A-272C23EB05B6}" type="parTrans" cxnId="{C8A390E0-F419-412A-8CE7-BF903C26E664}">
      <dgm:prSet/>
      <dgm:spPr/>
      <dgm:t>
        <a:bodyPr/>
        <a:lstStyle/>
        <a:p>
          <a:endParaRPr lang="en-US"/>
        </a:p>
      </dgm:t>
    </dgm:pt>
    <dgm:pt modelId="{FCD64404-030C-4098-B0A9-7B54D0ECBD1B}" type="sibTrans" cxnId="{C8A390E0-F419-412A-8CE7-BF903C26E664}">
      <dgm:prSet/>
      <dgm:spPr/>
      <dgm:t>
        <a:bodyPr/>
        <a:lstStyle/>
        <a:p>
          <a:endParaRPr lang="en-US"/>
        </a:p>
      </dgm:t>
    </dgm:pt>
    <dgm:pt modelId="{2D0129E2-293E-D041-8453-FA8427202ED0}" type="pres">
      <dgm:prSet presAssocID="{B5768BD3-114B-4CA4-8002-06DB8132FA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B0FD5B-2092-5D45-AB58-A50A180D1FA1}" type="pres">
      <dgm:prSet presAssocID="{D92D57DC-863D-47DA-9D8C-9281C77AD61A}" presName="hierRoot1" presStyleCnt="0"/>
      <dgm:spPr/>
    </dgm:pt>
    <dgm:pt modelId="{1F1D4932-7EEE-604F-A657-2D2AFCCAD2F7}" type="pres">
      <dgm:prSet presAssocID="{D92D57DC-863D-47DA-9D8C-9281C77AD61A}" presName="composite" presStyleCnt="0"/>
      <dgm:spPr/>
    </dgm:pt>
    <dgm:pt modelId="{E9F7DB14-1320-EC44-8E0B-170C68BCDD11}" type="pres">
      <dgm:prSet presAssocID="{D92D57DC-863D-47DA-9D8C-9281C77AD61A}" presName="background" presStyleLbl="node0" presStyleIdx="0" presStyleCnt="2"/>
      <dgm:spPr/>
    </dgm:pt>
    <dgm:pt modelId="{9F1BAC4E-ED6C-5647-9B2F-C3280BA6241B}" type="pres">
      <dgm:prSet presAssocID="{D92D57DC-863D-47DA-9D8C-9281C77AD61A}" presName="text" presStyleLbl="fgAcc0" presStyleIdx="0" presStyleCnt="2">
        <dgm:presLayoutVars>
          <dgm:chPref val="3"/>
        </dgm:presLayoutVars>
      </dgm:prSet>
      <dgm:spPr/>
    </dgm:pt>
    <dgm:pt modelId="{DBBC4594-8E13-784A-AEF8-66BF10DCD0BA}" type="pres">
      <dgm:prSet presAssocID="{D92D57DC-863D-47DA-9D8C-9281C77AD61A}" presName="hierChild2" presStyleCnt="0"/>
      <dgm:spPr/>
    </dgm:pt>
    <dgm:pt modelId="{93460D7D-5A95-BF41-8847-057EC69D2E40}" type="pres">
      <dgm:prSet presAssocID="{278DCAF6-84B7-46B2-9AFB-F773A44001BB}" presName="hierRoot1" presStyleCnt="0"/>
      <dgm:spPr/>
    </dgm:pt>
    <dgm:pt modelId="{488F113F-ECC3-BF45-AB03-96714A3FE6BB}" type="pres">
      <dgm:prSet presAssocID="{278DCAF6-84B7-46B2-9AFB-F773A44001BB}" presName="composite" presStyleCnt="0"/>
      <dgm:spPr/>
    </dgm:pt>
    <dgm:pt modelId="{E773A92D-30CB-164F-9911-8D90472E55A9}" type="pres">
      <dgm:prSet presAssocID="{278DCAF6-84B7-46B2-9AFB-F773A44001BB}" presName="background" presStyleLbl="node0" presStyleIdx="1" presStyleCnt="2"/>
      <dgm:spPr/>
    </dgm:pt>
    <dgm:pt modelId="{494D3ED7-5776-4446-85B5-43E81C150533}" type="pres">
      <dgm:prSet presAssocID="{278DCAF6-84B7-46B2-9AFB-F773A44001BB}" presName="text" presStyleLbl="fgAcc0" presStyleIdx="1" presStyleCnt="2">
        <dgm:presLayoutVars>
          <dgm:chPref val="3"/>
        </dgm:presLayoutVars>
      </dgm:prSet>
      <dgm:spPr/>
    </dgm:pt>
    <dgm:pt modelId="{6C6CBBFF-1886-F041-B5B7-27E746471D02}" type="pres">
      <dgm:prSet presAssocID="{278DCAF6-84B7-46B2-9AFB-F773A44001BB}" presName="hierChild2" presStyleCnt="0"/>
      <dgm:spPr/>
    </dgm:pt>
  </dgm:ptLst>
  <dgm:cxnLst>
    <dgm:cxn modelId="{F9554A12-0279-8141-A7C9-C7D41699B56F}" type="presOf" srcId="{278DCAF6-84B7-46B2-9AFB-F773A44001BB}" destId="{494D3ED7-5776-4446-85B5-43E81C150533}" srcOrd="0" destOrd="0" presId="urn:microsoft.com/office/officeart/2005/8/layout/hierarchy1"/>
    <dgm:cxn modelId="{BD19A259-13C2-E444-A181-6EF66D0022B3}" type="presOf" srcId="{D92D57DC-863D-47DA-9D8C-9281C77AD61A}" destId="{9F1BAC4E-ED6C-5647-9B2F-C3280BA6241B}" srcOrd="0" destOrd="0" presId="urn:microsoft.com/office/officeart/2005/8/layout/hierarchy1"/>
    <dgm:cxn modelId="{2A1A619D-BE47-8A49-B8E7-65252D5320A6}" type="presOf" srcId="{B5768BD3-114B-4CA4-8002-06DB8132FA61}" destId="{2D0129E2-293E-D041-8453-FA8427202ED0}" srcOrd="0" destOrd="0" presId="urn:microsoft.com/office/officeart/2005/8/layout/hierarchy1"/>
    <dgm:cxn modelId="{A9542EAB-BF14-4683-A837-3BA004C74533}" srcId="{B5768BD3-114B-4CA4-8002-06DB8132FA61}" destId="{D92D57DC-863D-47DA-9D8C-9281C77AD61A}" srcOrd="0" destOrd="0" parTransId="{050B7CE3-62E0-42DE-9A5F-48BCCC6946C4}" sibTransId="{B48AF1EF-D362-4639-9677-A579D9ED6BEC}"/>
    <dgm:cxn modelId="{C8A390E0-F419-412A-8CE7-BF903C26E664}" srcId="{B5768BD3-114B-4CA4-8002-06DB8132FA61}" destId="{278DCAF6-84B7-46B2-9AFB-F773A44001BB}" srcOrd="1" destOrd="0" parTransId="{4058C214-CB9F-4C78-842A-272C23EB05B6}" sibTransId="{FCD64404-030C-4098-B0A9-7B54D0ECBD1B}"/>
    <dgm:cxn modelId="{AB7ADADC-973F-9944-B583-9D03C62C5FBE}" type="presParOf" srcId="{2D0129E2-293E-D041-8453-FA8427202ED0}" destId="{1BB0FD5B-2092-5D45-AB58-A50A180D1FA1}" srcOrd="0" destOrd="0" presId="urn:microsoft.com/office/officeart/2005/8/layout/hierarchy1"/>
    <dgm:cxn modelId="{66336F4C-CF0C-5A49-B141-187D78AEBA53}" type="presParOf" srcId="{1BB0FD5B-2092-5D45-AB58-A50A180D1FA1}" destId="{1F1D4932-7EEE-604F-A657-2D2AFCCAD2F7}" srcOrd="0" destOrd="0" presId="urn:microsoft.com/office/officeart/2005/8/layout/hierarchy1"/>
    <dgm:cxn modelId="{44511C03-9509-564A-8F24-ADDC271DEE48}" type="presParOf" srcId="{1F1D4932-7EEE-604F-A657-2D2AFCCAD2F7}" destId="{E9F7DB14-1320-EC44-8E0B-170C68BCDD11}" srcOrd="0" destOrd="0" presId="urn:microsoft.com/office/officeart/2005/8/layout/hierarchy1"/>
    <dgm:cxn modelId="{C0D02BF7-2368-EA49-AD92-9D811771FBF2}" type="presParOf" srcId="{1F1D4932-7EEE-604F-A657-2D2AFCCAD2F7}" destId="{9F1BAC4E-ED6C-5647-9B2F-C3280BA6241B}" srcOrd="1" destOrd="0" presId="urn:microsoft.com/office/officeart/2005/8/layout/hierarchy1"/>
    <dgm:cxn modelId="{7929F517-E4F7-564A-96B1-0B9149843240}" type="presParOf" srcId="{1BB0FD5B-2092-5D45-AB58-A50A180D1FA1}" destId="{DBBC4594-8E13-784A-AEF8-66BF10DCD0BA}" srcOrd="1" destOrd="0" presId="urn:microsoft.com/office/officeart/2005/8/layout/hierarchy1"/>
    <dgm:cxn modelId="{5500EE74-1F89-E148-8F98-C6AD5E41A462}" type="presParOf" srcId="{2D0129E2-293E-D041-8453-FA8427202ED0}" destId="{93460D7D-5A95-BF41-8847-057EC69D2E40}" srcOrd="1" destOrd="0" presId="urn:microsoft.com/office/officeart/2005/8/layout/hierarchy1"/>
    <dgm:cxn modelId="{DEE70DD3-993D-9D47-ABC1-6D9E5A72ED17}" type="presParOf" srcId="{93460D7D-5A95-BF41-8847-057EC69D2E40}" destId="{488F113F-ECC3-BF45-AB03-96714A3FE6BB}" srcOrd="0" destOrd="0" presId="urn:microsoft.com/office/officeart/2005/8/layout/hierarchy1"/>
    <dgm:cxn modelId="{A4186734-A0FA-0D42-8684-588EF65D3F95}" type="presParOf" srcId="{488F113F-ECC3-BF45-AB03-96714A3FE6BB}" destId="{E773A92D-30CB-164F-9911-8D90472E55A9}" srcOrd="0" destOrd="0" presId="urn:microsoft.com/office/officeart/2005/8/layout/hierarchy1"/>
    <dgm:cxn modelId="{6691217A-9B07-CE46-8109-1F69FAF4DEC3}" type="presParOf" srcId="{488F113F-ECC3-BF45-AB03-96714A3FE6BB}" destId="{494D3ED7-5776-4446-85B5-43E81C150533}" srcOrd="1" destOrd="0" presId="urn:microsoft.com/office/officeart/2005/8/layout/hierarchy1"/>
    <dgm:cxn modelId="{DEEE1078-1B72-564E-B33F-C15C3EB520A1}" type="presParOf" srcId="{93460D7D-5A95-BF41-8847-057EC69D2E40}" destId="{6C6CBBFF-1886-F041-B5B7-27E746471D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7DB14-1320-EC44-8E0B-170C68BCDD11}">
      <dsp:nvSpPr>
        <dsp:cNvPr id="0" name=""/>
        <dsp:cNvSpPr/>
      </dsp:nvSpPr>
      <dsp:spPr>
        <a:xfrm>
          <a:off x="1242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BAC4E-ED6C-5647-9B2F-C3280BA6241B}">
      <dsp:nvSpPr>
        <dsp:cNvPr id="0" name=""/>
        <dsp:cNvSpPr/>
      </dsp:nvSpPr>
      <dsp:spPr>
        <a:xfrm>
          <a:off x="485840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KZ" sz="2200" kern="1200" dirty="0"/>
            <a:t>For any business organization, i</a:t>
          </a:r>
          <a:r>
            <a:rPr lang="en-US" sz="2200" kern="1200" dirty="0"/>
            <a:t>n</a:t>
          </a:r>
          <a:r>
            <a:rPr lang="ru-KZ" sz="2200" kern="1200" dirty="0"/>
            <a:t> IT sector the most important part is data software. </a:t>
          </a:r>
          <a:endParaRPr lang="en-US" sz="2200" kern="1200" dirty="0"/>
        </a:p>
      </dsp:txBody>
      <dsp:txXfrm>
        <a:off x="566955" y="723609"/>
        <a:ext cx="4199154" cy="2607249"/>
      </dsp:txXfrm>
    </dsp:sp>
    <dsp:sp modelId="{E773A92D-30CB-164F-9911-8D90472E55A9}">
      <dsp:nvSpPr>
        <dsp:cNvPr id="0" name=""/>
        <dsp:cNvSpPr/>
      </dsp:nvSpPr>
      <dsp:spPr>
        <a:xfrm>
          <a:off x="5331824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D3ED7-5776-4446-85B5-43E81C150533}">
      <dsp:nvSpPr>
        <dsp:cNvPr id="0" name=""/>
        <dsp:cNvSpPr/>
      </dsp:nvSpPr>
      <dsp:spPr>
        <a:xfrm>
          <a:off x="5816422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KZ" sz="2200" kern="1200"/>
            <a:t>The idea of the project is that people can get information about hotel rooms and facilities. Whether the room is booked or not, room category</a:t>
          </a:r>
          <a:r>
            <a:rPr lang="en-US" sz="2200" kern="1200"/>
            <a:t>:de luxe or business room</a:t>
          </a:r>
          <a:r>
            <a:rPr lang="ru-KZ" sz="2200" kern="1200"/>
            <a:t>, whether the room has air conditioning, room rental, etc. </a:t>
          </a:r>
          <a:endParaRPr lang="en-US" sz="2200" kern="1200"/>
        </a:p>
      </dsp:txBody>
      <dsp:txXfrm>
        <a:off x="5897537" y="723609"/>
        <a:ext cx="4199154" cy="2607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22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254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9056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3383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76348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16420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15403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00310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50925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25564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42992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03357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11804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25374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7337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4116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72145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33894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8346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5516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5348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942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991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AC4E-08A2-0A4A-8543-9313DFD23BA6}" type="datetimeFigureOut">
              <a:rPr lang="ru-KZ" smtClean="0"/>
              <a:t>22.11.2020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33C5-AD5B-F34E-A611-F48EB97ED89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3037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AADE3-AF44-D942-BACB-EC0A31905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en-US" sz="8000"/>
              <a:t>hOTEL DBMS by using PostgreSQL</a:t>
            </a:r>
            <a:endParaRPr lang="ru-KZ" sz="8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E0399C-1CB8-4E42-826B-993C15E8F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2" y="5593213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Amina </a:t>
            </a:r>
            <a:r>
              <a:rPr lang="en-US" sz="1800" dirty="0" err="1">
                <a:solidFill>
                  <a:srgbClr val="2A1A00"/>
                </a:solidFill>
              </a:rPr>
              <a:t>mustafna</a:t>
            </a:r>
            <a:endParaRPr lang="en-US" sz="1800" dirty="0">
              <a:solidFill>
                <a:srgbClr val="2A1A00"/>
              </a:solidFill>
            </a:endParaRPr>
          </a:p>
          <a:p>
            <a:r>
              <a:rPr lang="en-US" sz="1800" dirty="0">
                <a:solidFill>
                  <a:srgbClr val="2A1A00"/>
                </a:solidFill>
              </a:rPr>
              <a:t>se – 2017</a:t>
            </a:r>
          </a:p>
          <a:p>
            <a:endParaRPr lang="ru-KZ" sz="1800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5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85FCE-7D15-BF42-B544-F4769B44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69" y="193460"/>
            <a:ext cx="10178322" cy="1492132"/>
          </a:xfrm>
        </p:spPr>
        <p:txBody>
          <a:bodyPr/>
          <a:lstStyle/>
          <a:p>
            <a:r>
              <a:rPr lang="en-US" dirty="0"/>
              <a:t>SQL QUERIES</a:t>
            </a:r>
            <a:endParaRPr lang="ru-KZ" dirty="0"/>
          </a:p>
        </p:txBody>
      </p:sp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9F4A92F-7E63-2245-8D08-C2AB8F844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2262" y="5754677"/>
            <a:ext cx="1908060" cy="905279"/>
          </a:xfrm>
          <a:ln w="22225">
            <a:solidFill>
              <a:schemeClr val="dk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B2F82A-5330-D647-B8CE-E074F4E4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935" y="4192389"/>
            <a:ext cx="3416300" cy="791095"/>
          </a:xfrm>
          <a:prstGeom prst="rect">
            <a:avLst/>
          </a:prstGeom>
          <a:ln w="22225">
            <a:solidFill>
              <a:schemeClr val="dk1"/>
            </a:solidFill>
          </a:ln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9204D0E-AF34-6543-AEB5-4923E4BC1FC2}"/>
              </a:ext>
            </a:extLst>
          </p:cNvPr>
          <p:cNvCxnSpPr>
            <a:cxnSpLocks/>
          </p:cNvCxnSpPr>
          <p:nvPr/>
        </p:nvCxnSpPr>
        <p:spPr>
          <a:xfrm>
            <a:off x="9877454" y="4985386"/>
            <a:ext cx="0" cy="5822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Рисунок 1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E8A0FC6-D2FF-6843-A5F1-44AA7CBF0B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49" b="14119"/>
          <a:stretch/>
        </p:blipFill>
        <p:spPr>
          <a:xfrm>
            <a:off x="1251678" y="5695026"/>
            <a:ext cx="1308908" cy="905279"/>
          </a:xfrm>
          <a:prstGeom prst="rect">
            <a:avLst/>
          </a:prstGeom>
          <a:ln w="22225">
            <a:solidFill>
              <a:schemeClr val="dk1"/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6ACCC53-28CA-0748-8317-A13755579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638" y="4824734"/>
            <a:ext cx="4623187" cy="404125"/>
          </a:xfrm>
          <a:prstGeom prst="rect">
            <a:avLst/>
          </a:prstGeom>
          <a:ln w="22225">
            <a:solidFill>
              <a:schemeClr val="dk1"/>
            </a:solidFill>
          </a:ln>
        </p:spPr>
      </p:pic>
      <p:cxnSp>
        <p:nvCxnSpPr>
          <p:cNvPr id="20" name="Соединительная линия уступом 19">
            <a:extLst>
              <a:ext uri="{FF2B5EF4-FFF2-40B4-BE49-F238E27FC236}">
                <a16:creationId xmlns:a16="http://schemas.microsoft.com/office/drawing/2014/main" id="{4B3B8116-EA19-2846-A780-12DBB8D90B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8079" y="4983484"/>
            <a:ext cx="802507" cy="7115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Рисунок 21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DC1C79E-0322-B84D-9637-4655D9F6E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702" y="380522"/>
            <a:ext cx="7439646" cy="263613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3A67358-ED30-084B-AE41-B75C71632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671" y="3300286"/>
            <a:ext cx="9140461" cy="42915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29" name="Соединительная линия уступом 28">
            <a:extLst>
              <a:ext uri="{FF2B5EF4-FFF2-40B4-BE49-F238E27FC236}">
                <a16:creationId xmlns:a16="http://schemas.microsoft.com/office/drawing/2014/main" id="{5A0DA8C7-67C0-2144-8823-BF6D64062FEE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3110798" y="1979383"/>
            <a:ext cx="1601699" cy="10401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6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BEBA0-98C7-CE44-9FBA-E7C2A213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667000"/>
            <a:ext cx="4964065" cy="3212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attention!</a:t>
            </a:r>
          </a:p>
          <a:p>
            <a:pPr>
              <a:buFont typeface="Wingdings" pitchFamily="2" charset="2"/>
              <a:buChar char="q"/>
            </a:pPr>
            <a:endParaRPr lang="ru-KZ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Принять">
            <a:extLst>
              <a:ext uri="{FF2B5EF4-FFF2-40B4-BE49-F238E27FC236}">
                <a16:creationId xmlns:a16="http://schemas.microsoft.com/office/drawing/2014/main" id="{E19390F4-C73A-4B84-A7AA-B3499767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7FF17-0617-B94E-926A-ABA1FC17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ru-KZ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DFACC45-3EC9-4020-AA26-CEBA0EFD7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1484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235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C6F2AA-F341-984B-BE19-66C88F0AD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055" b="54899"/>
          <a:stretch/>
        </p:blipFill>
        <p:spPr>
          <a:xfrm>
            <a:off x="881149" y="2161309"/>
            <a:ext cx="10986921" cy="3308466"/>
          </a:xfrm>
          <a:ln w="25400">
            <a:solidFill>
              <a:schemeClr val="dk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46FCF-835B-A646-8A91-6B90C12E041F}"/>
              </a:ext>
            </a:extLst>
          </p:cNvPr>
          <p:cNvSpPr txBox="1"/>
          <p:nvPr/>
        </p:nvSpPr>
        <p:spPr>
          <a:xfrm>
            <a:off x="997528" y="232757"/>
            <a:ext cx="336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GANTT CHART</a:t>
            </a:r>
            <a:endParaRPr lang="ru-KZ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12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42026-A488-1245-AAE8-E551C652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pc="800">
                <a:solidFill>
                  <a:srgbClr val="2A1A00"/>
                </a:solidFill>
              </a:rPr>
              <a:t>ERD DIAGRAM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1386C1-CE77-CB42-832D-676A96D4B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444" y="79247"/>
            <a:ext cx="7496556" cy="68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32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102AE-DD05-2343-9EDC-68B2ECC2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278" y="98588"/>
            <a:ext cx="1994442" cy="4076641"/>
          </a:xfrm>
        </p:spPr>
        <p:txBody>
          <a:bodyPr>
            <a:noAutofit/>
          </a:bodyPr>
          <a:lstStyle/>
          <a:p>
            <a:r>
              <a:rPr lang="en-US" sz="8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br>
              <a:rPr lang="en-US" sz="8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8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br>
              <a:rPr lang="en-US" sz="8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8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br>
              <a:rPr lang="en-US" sz="8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8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</a:t>
            </a:r>
            <a:br>
              <a:rPr lang="en-US" sz="8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8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br>
              <a:rPr lang="en-US" sz="8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800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ru-KZ" sz="80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EB13731-47DF-2042-B1CD-68CDBE3B0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51" t="63870" r="9775" b="30463"/>
          <a:stretch/>
        </p:blipFill>
        <p:spPr>
          <a:xfrm>
            <a:off x="4206240" y="168673"/>
            <a:ext cx="7559040" cy="530390"/>
          </a:xfrm>
          <a:ln w="22225">
            <a:solidFill>
              <a:schemeClr val="tx2"/>
            </a:solidFill>
          </a:ln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56C1EA-29BC-F243-BACF-651B8F570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53" t="64150" r="36000" b="28997"/>
          <a:stretch/>
        </p:blipFill>
        <p:spPr>
          <a:xfrm>
            <a:off x="4206240" y="3669649"/>
            <a:ext cx="5486400" cy="518012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91D2178-15C2-EF44-88BB-D6E8639961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00" t="54078" r="48625" b="40363"/>
          <a:stretch/>
        </p:blipFill>
        <p:spPr>
          <a:xfrm>
            <a:off x="4206240" y="6200050"/>
            <a:ext cx="3497580" cy="489277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7568AB4-774B-FC4F-8E8B-286C41F141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88" t="43933" r="20750" b="50000"/>
          <a:stretch/>
        </p:blipFill>
        <p:spPr>
          <a:xfrm>
            <a:off x="4206240" y="1807196"/>
            <a:ext cx="6652260" cy="622425"/>
          </a:xfrm>
          <a:prstGeom prst="rect">
            <a:avLst/>
          </a:prstGeom>
          <a:noFill/>
          <a:ln w="22225">
            <a:solidFill>
              <a:schemeClr val="tx2"/>
            </a:solidFill>
          </a:ln>
        </p:spPr>
      </p:pic>
      <p:pic>
        <p:nvPicPr>
          <p:cNvPr id="13" name="Рисунок 1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3F629A3-FA62-7A42-9D60-B322C7947F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20" t="39351" r="17500" b="53971"/>
          <a:stretch/>
        </p:blipFill>
        <p:spPr>
          <a:xfrm>
            <a:off x="4206240" y="1022291"/>
            <a:ext cx="7345680" cy="571375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A9615F-09B6-3147-8D96-95726C5195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467" t="33885" r="48625" b="58683"/>
          <a:stretch/>
        </p:blipFill>
        <p:spPr>
          <a:xfrm>
            <a:off x="4206240" y="5346432"/>
            <a:ext cx="3947160" cy="489277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17" name="Рисунок 1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4427D4C-09AF-CA4F-B4CC-AF6DCC206B4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574" t="48483" r="41351" b="44864"/>
          <a:stretch/>
        </p:blipFill>
        <p:spPr>
          <a:xfrm>
            <a:off x="4206240" y="4536872"/>
            <a:ext cx="4678680" cy="489277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19" name="Рисунок 1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B2E1D23-DAC9-9F4A-BD45-36FEFF62053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028" t="62303" r="28251" b="31976"/>
          <a:stretch/>
        </p:blipFill>
        <p:spPr>
          <a:xfrm>
            <a:off x="4206240" y="2778832"/>
            <a:ext cx="6042660" cy="541606"/>
          </a:xfrm>
          <a:prstGeom prst="rect">
            <a:avLst/>
          </a:prstGeom>
          <a:noFill/>
          <a:ln w="2222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7221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A6F72-069F-084F-8F41-126FD56D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8" y="225232"/>
            <a:ext cx="6247401" cy="435983"/>
          </a:xfrm>
        </p:spPr>
        <p:txBody>
          <a:bodyPr>
            <a:prstTxWarp prst="textPlain">
              <a:avLst>
                <a:gd name="adj" fmla="val 49025"/>
              </a:avLst>
            </a:prstTxWarp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Insert statement</a:t>
            </a:r>
            <a:endParaRPr lang="ru-KZ" sz="4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Объект 7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8CC9160-3118-3B4D-A139-4900F9F22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2" t="8481" r="1820" b="21555"/>
          <a:stretch/>
        </p:blipFill>
        <p:spPr>
          <a:xfrm>
            <a:off x="78198" y="3840068"/>
            <a:ext cx="7848601" cy="2946777"/>
          </a:xfrm>
          <a:ln w="22225">
            <a:solidFill>
              <a:schemeClr val="tx2"/>
            </a:solidFill>
          </a:ln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A65FC6C-AD5A-A64C-B9DF-48D2E4692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00" t="64084" r="36374" b="24796"/>
          <a:stretch/>
        </p:blipFill>
        <p:spPr>
          <a:xfrm>
            <a:off x="8175948" y="5471160"/>
            <a:ext cx="3777522" cy="691931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7A5FA10-848B-E94A-932B-8E208CEF93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75" t="37320" r="16516" b="8305"/>
          <a:stretch/>
        </p:blipFill>
        <p:spPr>
          <a:xfrm>
            <a:off x="78198" y="956565"/>
            <a:ext cx="7511322" cy="2728786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866BA4-2198-9B4E-9D5C-B7B2CDFCBF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75" t="33423" r="48500" b="6993"/>
          <a:stretch/>
        </p:blipFill>
        <p:spPr>
          <a:xfrm>
            <a:off x="8046720" y="809211"/>
            <a:ext cx="3906750" cy="3840374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554774063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F9437-6653-1040-B56A-6583208A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02"/>
            <a:ext cx="5196840" cy="461484"/>
          </a:xfrm>
        </p:spPr>
        <p:txBody>
          <a:bodyPr>
            <a:prstTxWarp prst="textPlain">
              <a:avLst>
                <a:gd name="adj" fmla="val 49360"/>
              </a:avLst>
            </a:prstTxWarp>
            <a:normAutofit fontScale="90000"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ru-KZ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E125D7F-98CE-CB49-8BB3-5143C1B63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5" t="62445" r="27375" b="4971"/>
          <a:stretch/>
        </p:blipFill>
        <p:spPr>
          <a:xfrm>
            <a:off x="179570" y="1145780"/>
            <a:ext cx="6248400" cy="1995052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12" name="Рисунок 11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7BABA39-6316-3646-BD99-D719BCF9F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00" t="44252" r="19750" b="6442"/>
          <a:stretch/>
        </p:blipFill>
        <p:spPr>
          <a:xfrm>
            <a:off x="115299" y="3717168"/>
            <a:ext cx="7101840" cy="3018912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E42CBE-D7E1-854A-B945-CC721A69E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00" t="47473" r="39124" b="2350"/>
          <a:stretch/>
        </p:blipFill>
        <p:spPr>
          <a:xfrm>
            <a:off x="7217139" y="285386"/>
            <a:ext cx="4800600" cy="3081262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pic>
        <p:nvPicPr>
          <p:cNvPr id="14" name="Рисунок 1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492241B-A8BE-144E-8CAA-56127C8A04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25" t="53500" r="45875" b="3750"/>
          <a:stretch/>
        </p:blipFill>
        <p:spPr>
          <a:xfrm>
            <a:off x="7835358" y="3923604"/>
            <a:ext cx="3962400" cy="2606040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2167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8101D-582F-4D44-9EDD-44BA0E0A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08"/>
            <a:ext cx="10515600" cy="1325563"/>
          </a:xfrm>
        </p:spPr>
        <p:txBody>
          <a:bodyPr/>
          <a:lstStyle/>
          <a:p>
            <a:r>
              <a:rPr lang="en-US" dirty="0"/>
              <a:t>ALTER TABLE STATEMENTS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6EF697-42F5-C54F-82A7-8672B4578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4590" y="6129970"/>
            <a:ext cx="6540500" cy="355600"/>
          </a:xfrm>
          <a:ln w="22225">
            <a:solidFill>
              <a:schemeClr val="dk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5DDC85-2177-B641-8F3E-8E58EE2A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80" y="1021401"/>
            <a:ext cx="9107170" cy="660400"/>
          </a:xfrm>
          <a:prstGeom prst="rect">
            <a:avLst/>
          </a:prstGeom>
          <a:ln w="22225">
            <a:solidFill>
              <a:schemeClr val="dk1"/>
            </a:solidFill>
          </a:ln>
        </p:spPr>
      </p:pic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D0AFCA-DEC8-6442-BD35-1E3903324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80" y="3347799"/>
            <a:ext cx="4902200" cy="660400"/>
          </a:xfrm>
          <a:prstGeom prst="rect">
            <a:avLst/>
          </a:prstGeom>
          <a:ln w="22225">
            <a:solidFill>
              <a:schemeClr val="dk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AD7FF2D-0E6C-3649-93FA-3692FC3B1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750" y="3978117"/>
            <a:ext cx="4559300" cy="622300"/>
          </a:xfrm>
          <a:prstGeom prst="rect">
            <a:avLst/>
          </a:prstGeom>
          <a:ln w="22225">
            <a:solidFill>
              <a:schemeClr val="dk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35FC201-DE11-EE4E-BFFA-5C50ADEAE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" y="5176915"/>
            <a:ext cx="7086600" cy="393700"/>
          </a:xfrm>
          <a:prstGeom prst="rect">
            <a:avLst/>
          </a:prstGeom>
          <a:ln w="22225">
            <a:solidFill>
              <a:schemeClr val="dk1"/>
            </a:solidFill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4D2BFC7-851B-DA46-B937-A55D23BDC0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7470" y="2596359"/>
            <a:ext cx="4914900" cy="330200"/>
          </a:xfrm>
          <a:prstGeom prst="rect">
            <a:avLst/>
          </a:prstGeom>
          <a:ln w="22225">
            <a:solidFill>
              <a:schemeClr val="dk1"/>
            </a:solidFill>
          </a:ln>
        </p:spPr>
      </p:pic>
      <p:sp>
        <p:nvSpPr>
          <p:cNvPr id="20" name="Стрелка вверх 19">
            <a:extLst>
              <a:ext uri="{FF2B5EF4-FFF2-40B4-BE49-F238E27FC236}">
                <a16:creationId xmlns:a16="http://schemas.microsoft.com/office/drawing/2014/main" id="{A6F4D371-125F-7549-B000-E41D0FEF18C6}"/>
              </a:ext>
            </a:extLst>
          </p:cNvPr>
          <p:cNvSpPr/>
          <p:nvPr/>
        </p:nvSpPr>
        <p:spPr>
          <a:xfrm>
            <a:off x="8915400" y="1701166"/>
            <a:ext cx="304800" cy="807086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762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BC52E-B663-5044-B364-BEE1CD2C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  <a:endParaRPr lang="ru-KZ" dirty="0"/>
          </a:p>
        </p:txBody>
      </p:sp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6FF4292-CB44-0D45-A08A-1104DCBD5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476"/>
          <a:stretch/>
        </p:blipFill>
        <p:spPr>
          <a:xfrm>
            <a:off x="994682" y="1402080"/>
            <a:ext cx="5499100" cy="1492132"/>
          </a:xfrm>
          <a:ln w="22225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8A3E2A-F77F-BF44-8E55-0E0184EA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82" y="531551"/>
            <a:ext cx="4978400" cy="5969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AA231940-F4D9-5144-BB7D-7429568A64DB}"/>
              </a:ext>
            </a:extLst>
          </p:cNvPr>
          <p:cNvCxnSpPr>
            <a:cxnSpLocks/>
          </p:cNvCxnSpPr>
          <p:nvPr/>
        </p:nvCxnSpPr>
        <p:spPr>
          <a:xfrm rot="5400000">
            <a:off x="7049117" y="589448"/>
            <a:ext cx="1378529" cy="2489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Рисунок 11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A70B650-97E3-EF4C-A0CC-914423BD2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126" y="3804570"/>
            <a:ext cx="6021383" cy="235782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66844AD-151B-4B4D-8469-987729C05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682" y="6266065"/>
            <a:ext cx="5030660" cy="4191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cxnSp>
        <p:nvCxnSpPr>
          <p:cNvPr id="15" name="Соединительная линия уступом 14">
            <a:extLst>
              <a:ext uri="{FF2B5EF4-FFF2-40B4-BE49-F238E27FC236}">
                <a16:creationId xmlns:a16="http://schemas.microsoft.com/office/drawing/2014/main" id="{185686AC-07A5-5545-9D3D-A85AE05E82B7}"/>
              </a:ext>
            </a:extLst>
          </p:cNvPr>
          <p:cNvCxnSpPr>
            <a:cxnSpLocks/>
            <a:stCxn id="14" idx="0"/>
            <a:endCxn id="12" idx="1"/>
          </p:cNvCxnSpPr>
          <p:nvPr/>
        </p:nvCxnSpPr>
        <p:spPr>
          <a:xfrm rot="5400000" flipH="1" flipV="1">
            <a:off x="3987779" y="4505718"/>
            <a:ext cx="1282581" cy="22381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106</Words>
  <Application>Microsoft Macintosh PowerPoint</Application>
  <PresentationFormat>Широкоэкранный</PresentationFormat>
  <Paragraphs>15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Gill Sans MT</vt:lpstr>
      <vt:lpstr>Impact</vt:lpstr>
      <vt:lpstr>Wingdings</vt:lpstr>
      <vt:lpstr>Эмблема</vt:lpstr>
      <vt:lpstr>Тема Office</vt:lpstr>
      <vt:lpstr>hOTEL DBMS by using PostgreSQL</vt:lpstr>
      <vt:lpstr>Introduction</vt:lpstr>
      <vt:lpstr>Презентация PowerPoint</vt:lpstr>
      <vt:lpstr>ERD DIAGRAM</vt:lpstr>
      <vt:lpstr>T A B L E S</vt:lpstr>
      <vt:lpstr>Insert statement</vt:lpstr>
      <vt:lpstr>INSERT STATEMENT</vt:lpstr>
      <vt:lpstr>ALTER TABLE STATEMENTS</vt:lpstr>
      <vt:lpstr>SQL QUERIES</vt:lpstr>
      <vt:lpstr>SQL QUERIES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DBMS by using PostgreSQL</dc:title>
  <dc:creator>Amina Mustafina</dc:creator>
  <cp:lastModifiedBy>Amina Mustafina</cp:lastModifiedBy>
  <cp:revision>3</cp:revision>
  <dcterms:created xsi:type="dcterms:W3CDTF">2020-11-21T09:16:01Z</dcterms:created>
  <dcterms:modified xsi:type="dcterms:W3CDTF">2020-11-22T16:44:57Z</dcterms:modified>
</cp:coreProperties>
</file>