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315" r:id="rId2"/>
    <p:sldId id="316" r:id="rId3"/>
    <p:sldId id="317" r:id="rId4"/>
    <p:sldId id="318" r:id="rId5"/>
    <p:sldId id="319" r:id="rId6"/>
    <p:sldId id="320" r:id="rId7"/>
    <p:sldId id="333" r:id="rId8"/>
    <p:sldId id="335" r:id="rId9"/>
    <p:sldId id="336" r:id="rId10"/>
    <p:sldId id="337" r:id="rId11"/>
    <p:sldId id="338" r:id="rId12"/>
    <p:sldId id="339" r:id="rId13"/>
    <p:sldId id="325" r:id="rId14"/>
    <p:sldId id="326" r:id="rId15"/>
    <p:sldId id="327" r:id="rId16"/>
    <p:sldId id="334" r:id="rId17"/>
    <p:sldId id="329" r:id="rId18"/>
    <p:sldId id="330" r:id="rId19"/>
    <p:sldId id="340" r:id="rId20"/>
    <p:sldId id="331" r:id="rId21"/>
  </p:sldIdLst>
  <p:sldSz cx="9144000" cy="5143500" type="screen16x9"/>
  <p:notesSz cx="6858000" cy="9144000"/>
  <p:embeddedFontLs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Raleway SemiBol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F9343C8-F301-4657-AF24-D7831D2DDC83}">
          <p14:sldIdLst/>
        </p14:section>
        <p14:section name="Untitled Section" id="{29D99E3A-1CBB-445E-8188-6FFD18025BDC}">
          <p14:sldIdLst>
            <p14:sldId id="315"/>
            <p14:sldId id="316"/>
            <p14:sldId id="317"/>
            <p14:sldId id="318"/>
            <p14:sldId id="319"/>
            <p14:sldId id="320"/>
            <p14:sldId id="333"/>
            <p14:sldId id="335"/>
            <p14:sldId id="336"/>
            <p14:sldId id="337"/>
            <p14:sldId id="338"/>
            <p14:sldId id="339"/>
            <p14:sldId id="325"/>
            <p14:sldId id="326"/>
            <p14:sldId id="327"/>
            <p14:sldId id="334"/>
            <p14:sldId id="329"/>
            <p14:sldId id="330"/>
            <p14:sldId id="34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ostafijur Rahman" initials="MMR" lastIdx="2" clrIdx="0">
    <p:extLst>
      <p:ext uri="{19B8F6BF-5375-455C-9EA6-DF929625EA0E}">
        <p15:presenceInfo xmlns:p15="http://schemas.microsoft.com/office/powerpoint/2012/main" userId="f8ccac0c1f5e9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2A3"/>
    <a:srgbClr val="210064"/>
    <a:srgbClr val="4D4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B6113-C1E3-4EF5-8277-9766A9F8F99F}">
  <a:tblStyle styleId="{461B6113-C1E3-4EF5-8277-9766A9F8F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385249-8C97-4A53-8B58-590598AC51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336" autoAdjust="0"/>
  </p:normalViewPr>
  <p:slideViewPr>
    <p:cSldViewPr snapToGrid="0">
      <p:cViewPr varScale="1">
        <p:scale>
          <a:sx n="84" d="100"/>
          <a:sy n="8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1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6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09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Randomly generates elements of the array and sorting them by using the proper data structures and algorithms and also showing their passes.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28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Randomly generates elements of the array and sorting them by using the proper data structures and algorithms and also showing their passes.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32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9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59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8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4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49" y="323384"/>
            <a:ext cx="7567496" cy="3400349"/>
          </a:xfrm>
        </p:spPr>
        <p:txBody>
          <a:bodyPr>
            <a:normAutofit/>
          </a:bodyPr>
          <a:lstStyle/>
          <a:p>
            <a:pPr algn="ctr" defTabSz="8032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01638" algn="l"/>
                <a:tab pos="1371600" algn="l"/>
                <a:tab pos="1538288" algn="l"/>
                <a:tab pos="2452688" algn="l"/>
                <a:tab pos="2743200" algn="l"/>
              </a:tabLst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b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63174" y="4148254"/>
            <a:ext cx="6890171" cy="613317"/>
          </a:xfrm>
        </p:spPr>
        <p:txBody>
          <a:bodyPr/>
          <a:lstStyle/>
          <a:p>
            <a:r>
              <a:rPr lang="en-US" sz="1800" b="1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Hajee Mohammad Danesh Science and Technology </a:t>
            </a:r>
            <a:r>
              <a:rPr lang="en-US" sz="1800" b="1" smtClean="0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</a:t>
            </a:r>
          </a:p>
          <a:p>
            <a:r>
              <a:rPr lang="en-US" sz="1800" b="1" smtClean="0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Dinajpur-5200</a:t>
            </a:r>
            <a:endParaRPr lang="en-US" sz="1800" b="1">
              <a:solidFill>
                <a:srgbClr val="21006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5" y="3723734"/>
            <a:ext cx="1028700" cy="1147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8825" y="726824"/>
            <a:ext cx="717023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Data Structures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Application Development Sessional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Mostafijur Rahman (1902073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586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0224" y="309834"/>
            <a:ext cx="796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Linked List Representation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2234" y="2864325"/>
            <a:ext cx="1895707" cy="777183"/>
          </a:xfrm>
          <a:prstGeom prst="wedgeRoundRectCallout">
            <a:avLst>
              <a:gd name="adj1" fmla="val 61012"/>
              <a:gd name="adj2" fmla="val 42045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Addition and Deletion any elements from first, last or any desired 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20" y="1210975"/>
            <a:ext cx="5456570" cy="25938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64420" y="3443914"/>
            <a:ext cx="5456570" cy="3951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312234" y="1422824"/>
            <a:ext cx="1895707" cy="1085070"/>
          </a:xfrm>
          <a:prstGeom prst="wedgeRoundRectCallout">
            <a:avLst>
              <a:gd name="adj1" fmla="val 74960"/>
              <a:gd name="adj2" fmla="val 4315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Linked List area-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Where elements to be inserted and linked next node to the previous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4854" y="3786470"/>
            <a:ext cx="2999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Figure-3: Linked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0224" y="378446"/>
            <a:ext cx="796880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Stack Representation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  <a:r>
              <a:rPr lang="en-US" sz="1100" dirty="0" smtClean="0">
                <a:solidFill>
                  <a:srgbClr val="210064"/>
                </a:solidFill>
                <a:latin typeface="Barlow Light" panose="020B0604020202020204" charset="0"/>
              </a:rPr>
              <a:t>               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100" dirty="0">
              <a:solidFill>
                <a:srgbClr val="210064"/>
              </a:solidFill>
              <a:latin typeface="Barlow Light" panose="020B0604020202020204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33" y="1599757"/>
            <a:ext cx="3733800" cy="2409825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617392" y="1729697"/>
            <a:ext cx="1594625" cy="959005"/>
          </a:xfrm>
          <a:prstGeom prst="wedgeRoundRectCallout">
            <a:avLst>
              <a:gd name="adj1" fmla="val 65880"/>
              <a:gd name="adj2" fmla="val 56686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Stack area where elements to be inserted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505514" y="1129097"/>
            <a:ext cx="1835630" cy="1049654"/>
          </a:xfrm>
          <a:prstGeom prst="wedgeRoundRectCallout">
            <a:avLst>
              <a:gd name="adj1" fmla="val -113694"/>
              <a:gd name="adj2" fmla="val 80118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Input dialogue Popup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28" y="1168447"/>
            <a:ext cx="1282228" cy="651378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6505514" y="2360310"/>
            <a:ext cx="1835630" cy="930108"/>
          </a:xfrm>
          <a:prstGeom prst="wedgeRoundRectCallout">
            <a:avLst>
              <a:gd name="adj1" fmla="val -110939"/>
              <a:gd name="adj2" fmla="val 11116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Top Element Deletion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59" y="2441180"/>
            <a:ext cx="1192962" cy="577011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6505514" y="3383875"/>
            <a:ext cx="1835630" cy="893789"/>
          </a:xfrm>
          <a:prstGeom prst="wedgeRoundRectCallout">
            <a:avLst>
              <a:gd name="adj1" fmla="val -114386"/>
              <a:gd name="adj2" fmla="val -48843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Showed Top element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559" y="3399663"/>
            <a:ext cx="1174270" cy="60991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32945" y="4324133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Figure-4: Stack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864" y="309834"/>
            <a:ext cx="8069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Queue Representation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52" y="1067673"/>
            <a:ext cx="4419600" cy="212988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79864" y="2252546"/>
            <a:ext cx="1516566" cy="635620"/>
          </a:xfrm>
          <a:prstGeom prst="wedgeRoundRectCallout">
            <a:avLst>
              <a:gd name="adj1" fmla="val 69608"/>
              <a:gd name="adj2" fmla="val 6095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 added as rear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864" y="3437419"/>
            <a:ext cx="1516566" cy="678314"/>
          </a:xfrm>
          <a:prstGeom prst="wedgeRoundRectCallout">
            <a:avLst>
              <a:gd name="adj1" fmla="val 147549"/>
              <a:gd name="adj2" fmla="val -7145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element deleted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360909" y="2434791"/>
            <a:ext cx="1516566" cy="807369"/>
          </a:xfrm>
          <a:prstGeom prst="wedgeRoundRectCallout">
            <a:avLst>
              <a:gd name="adj1" fmla="val -145098"/>
              <a:gd name="adj2" fmla="val -198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Peeked Front and Rear Element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1707" y="2888166"/>
            <a:ext cx="1739591" cy="4014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5626" y="4374894"/>
            <a:ext cx="2635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Figure-5: Queue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>
            <a:spLocks noGrp="1"/>
          </p:cNvSpPr>
          <p:nvPr>
            <p:ph type="ctrTitle" idx="4294967295"/>
          </p:nvPr>
        </p:nvSpPr>
        <p:spPr>
          <a:xfrm>
            <a:off x="685800" y="468352"/>
            <a:ext cx="7963225" cy="49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Sorting Representation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4294967295"/>
          </p:nvPr>
        </p:nvSpPr>
        <p:spPr>
          <a:xfrm>
            <a:off x="2109989" y="3683790"/>
            <a:ext cx="292961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200" b="1" dirty="0" smtClean="0">
                <a:latin typeface="Barlow Light" panose="020B0604020202020204" charset="0"/>
              </a:rPr>
              <a:t>Figure-6 : Selection Sort</a:t>
            </a:r>
            <a:endParaRPr dirty="0"/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4" name="Google Shape;746;p19"/>
          <p:cNvSpPr txBox="1">
            <a:spLocks/>
          </p:cNvSpPr>
          <p:nvPr/>
        </p:nvSpPr>
        <p:spPr>
          <a:xfrm>
            <a:off x="2109989" y="1253117"/>
            <a:ext cx="2811586" cy="6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Selection Sort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89" y="1717322"/>
            <a:ext cx="2929616" cy="1838557"/>
          </a:xfrm>
          <a:prstGeom prst="rect">
            <a:avLst/>
          </a:prstGeom>
        </p:spPr>
      </p:pic>
      <p:sp>
        <p:nvSpPr>
          <p:cNvPr id="116" name="Google Shape;746;p19"/>
          <p:cNvSpPr txBox="1">
            <a:spLocks/>
          </p:cNvSpPr>
          <p:nvPr/>
        </p:nvSpPr>
        <p:spPr>
          <a:xfrm>
            <a:off x="5492796" y="1151664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Insertion Sort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96" y="1697479"/>
            <a:ext cx="3156229" cy="1838557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89932" y="2475571"/>
            <a:ext cx="1393178" cy="967496"/>
          </a:xfrm>
          <a:prstGeom prst="wedgeRoundRectCallout">
            <a:avLst>
              <a:gd name="adj1" fmla="val 76197"/>
              <a:gd name="adj2" fmla="val 4619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Randomly generated array </a:t>
            </a:r>
            <a:r>
              <a:rPr lang="en-US" sz="1200" dirty="0">
                <a:solidFill>
                  <a:schemeClr val="tx1"/>
                </a:solidFill>
              </a:rPr>
              <a:t>elements </a:t>
            </a:r>
            <a:r>
              <a:rPr lang="en-US" sz="1200" dirty="0" smtClean="0">
                <a:solidFill>
                  <a:schemeClr val="tx1"/>
                </a:solidFill>
              </a:rPr>
              <a:t>and sorting started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7220" y="1936464"/>
            <a:ext cx="702526" cy="539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89932" y="1326995"/>
            <a:ext cx="1366866" cy="1014761"/>
          </a:xfrm>
          <a:prstGeom prst="wedgeRoundRectCallout">
            <a:avLst>
              <a:gd name="adj1" fmla="val 70577"/>
              <a:gd name="adj2" fmla="val 2997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These colors compare elements and showing pass number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Google Shape;746;p19"/>
          <p:cNvSpPr txBox="1">
            <a:spLocks/>
          </p:cNvSpPr>
          <p:nvPr/>
        </p:nvSpPr>
        <p:spPr>
          <a:xfrm>
            <a:off x="5492796" y="3683790"/>
            <a:ext cx="292961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200" b="1" dirty="0" smtClean="0">
                <a:latin typeface="Barlow Light" panose="020B0604020202020204" charset="0"/>
              </a:rPr>
              <a:t>Figure-7: 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04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>
            <a:spLocks noGrp="1"/>
          </p:cNvSpPr>
          <p:nvPr>
            <p:ph type="ctrTitle" idx="4294967295"/>
          </p:nvPr>
        </p:nvSpPr>
        <p:spPr>
          <a:xfrm>
            <a:off x="808463" y="357136"/>
            <a:ext cx="7963225" cy="49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Sorting Representation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4294967295"/>
          </p:nvPr>
        </p:nvSpPr>
        <p:spPr>
          <a:xfrm>
            <a:off x="808463" y="4086250"/>
            <a:ext cx="7731171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Figure- 8: Bubble Sort</a:t>
            </a:r>
            <a:endParaRPr sz="1200" b="1" dirty="0"/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14" name="Google Shape;746;p19"/>
          <p:cNvSpPr txBox="1">
            <a:spLocks/>
          </p:cNvSpPr>
          <p:nvPr/>
        </p:nvSpPr>
        <p:spPr>
          <a:xfrm>
            <a:off x="685800" y="959006"/>
            <a:ext cx="773117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Bubble Sort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24" y="1549243"/>
            <a:ext cx="3990975" cy="231457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08463" y="2598137"/>
            <a:ext cx="1393178" cy="967496"/>
          </a:xfrm>
          <a:prstGeom prst="wedgeRoundRectCallout">
            <a:avLst>
              <a:gd name="adj1" fmla="val 76197"/>
              <a:gd name="adj2" fmla="val 4619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Randomly generated array </a:t>
            </a:r>
            <a:r>
              <a:rPr lang="en-US" sz="1200" dirty="0">
                <a:solidFill>
                  <a:schemeClr val="tx1"/>
                </a:solidFill>
              </a:rPr>
              <a:t>elements </a:t>
            </a:r>
            <a:r>
              <a:rPr lang="en-US" sz="1200" dirty="0" smtClean="0">
                <a:solidFill>
                  <a:schemeClr val="tx1"/>
                </a:solidFill>
              </a:rPr>
              <a:t>and sorting started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85800" y="1347641"/>
            <a:ext cx="1366866" cy="1014761"/>
          </a:xfrm>
          <a:prstGeom prst="wedgeRoundRectCallout">
            <a:avLst>
              <a:gd name="adj1" fmla="val 95868"/>
              <a:gd name="adj2" fmla="val 2778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These colors compare elements and showing pass number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49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>
            <a:spLocks noGrp="1"/>
          </p:cNvSpPr>
          <p:nvPr>
            <p:ph type="ctrTitle" idx="4294967295"/>
          </p:nvPr>
        </p:nvSpPr>
        <p:spPr>
          <a:xfrm>
            <a:off x="685800" y="468352"/>
            <a:ext cx="7963225" cy="49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Sorting Representation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4294967295"/>
          </p:nvPr>
        </p:nvSpPr>
        <p:spPr>
          <a:xfrm>
            <a:off x="1146304" y="4266562"/>
            <a:ext cx="7731171" cy="370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Figure-9 : Radix sort</a:t>
            </a:r>
            <a:endParaRPr sz="1200" b="1" dirty="0"/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4" name="Google Shape;746;p19"/>
          <p:cNvSpPr txBox="1">
            <a:spLocks/>
          </p:cNvSpPr>
          <p:nvPr/>
        </p:nvSpPr>
        <p:spPr>
          <a:xfrm>
            <a:off x="685800" y="1117197"/>
            <a:ext cx="773117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Radix Sort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1696235"/>
            <a:ext cx="5057925" cy="2329987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68712" y="3089520"/>
            <a:ext cx="1425084" cy="936702"/>
          </a:xfrm>
          <a:prstGeom prst="wedgeRoundRectCallout">
            <a:avLst>
              <a:gd name="adj1" fmla="val 197739"/>
              <a:gd name="adj2" fmla="val 3511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Frequently clicking this button to do all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538224" y="3089520"/>
            <a:ext cx="1339251" cy="936063"/>
          </a:xfrm>
          <a:prstGeom prst="wedgeRoundRectCallout">
            <a:avLst>
              <a:gd name="adj1" fmla="val -205307"/>
              <a:gd name="adj2" fmla="val 368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generated array elements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17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579864" y="309834"/>
            <a:ext cx="8069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200"/>
              </a:spcBef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Tower of Hanoi Representation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47" y="1167839"/>
            <a:ext cx="7225991" cy="306064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16049" y="1561171"/>
            <a:ext cx="1512652" cy="914400"/>
          </a:xfrm>
          <a:prstGeom prst="wedgeRoundRectCallout">
            <a:avLst>
              <a:gd name="adj1" fmla="val 61390"/>
              <a:gd name="adj2" fmla="val -2892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Minimum number of moves and present move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2615" y="1561171"/>
            <a:ext cx="2609385" cy="26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7901594" y="2152185"/>
            <a:ext cx="1097440" cy="568713"/>
          </a:xfrm>
          <a:prstGeom prst="wedgeRoundRectCallout">
            <a:avLst>
              <a:gd name="adj1" fmla="val -64147"/>
              <a:gd name="adj2" fmla="val 331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Destination tower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75603" y="2695627"/>
            <a:ext cx="1097440" cy="568713"/>
          </a:xfrm>
          <a:prstGeom prst="wedgeRoundRectCallout">
            <a:avLst>
              <a:gd name="adj1" fmla="val 110624"/>
              <a:gd name="adj2" fmla="val -99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 tower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08662" y="4563273"/>
            <a:ext cx="4739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1200" b="1" dirty="0" smtClean="0">
                <a:latin typeface="Barlow Light" panose="020B0604020202020204" charset="0"/>
              </a:rPr>
              <a:t>Figure-10 : Tower of Hanoi</a:t>
            </a:r>
            <a:endParaRPr lang="en-US" sz="1200" b="1" dirty="0">
              <a:latin typeface="Barlow Light" panose="020B0604020202020204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65251" y="3464477"/>
            <a:ext cx="1082505" cy="538882"/>
          </a:xfrm>
          <a:prstGeom prst="wedgeRoundRectCallout">
            <a:avLst>
              <a:gd name="adj1" fmla="val 85811"/>
              <a:gd name="adj2" fmla="val -148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Different Disks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006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19" y="1561071"/>
            <a:ext cx="6000751" cy="3142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ain goal of this project is to help computer science educators to understand algorithms easily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Visualized algorithms graphically </a:t>
            </a:r>
            <a:r>
              <a:rPr lang="en-US" dirty="0"/>
              <a:t>in every </a:t>
            </a:r>
            <a:r>
              <a:rPr lang="en-US" dirty="0" smtClean="0"/>
              <a:t>section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Using some methods attractive look and feel features are added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Some animations are added to make GUI integrative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Help the programmers to build large application using this kind of </a:t>
            </a:r>
            <a:r>
              <a:rPr lang="en-US" dirty="0" smtClean="0"/>
              <a:t>application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clusion@x Comments - Conclusion Icon Transparent Background PNG Image |  Transparent PNG Free Download on See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71" y="1893549"/>
            <a:ext cx="2602254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96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6913756" cy="1082700"/>
          </a:xfrm>
        </p:spPr>
        <p:txBody>
          <a:bodyPr/>
          <a:lstStyle/>
          <a:p>
            <a:r>
              <a:rPr lang="en-US" sz="4000" dirty="0" smtClean="0"/>
              <a:t>Limitation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94263"/>
            <a:ext cx="8191826" cy="3142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Few data structures are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Can’t not provide huge data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Simply user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Less functions are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Sorting algorithms are time consuming.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on only desktop or laptop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 descr="Icon Limitation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96" y="1561463"/>
            <a:ext cx="3107834" cy="30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8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5640900" cy="3295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Work on more data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Try to use more data 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Make the user interface more interactive and efficient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More functions will be used to make algorithms more understandable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Make the application compatible for any environment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744;p18"/>
          <p:cNvGrpSpPr/>
          <p:nvPr/>
        </p:nvGrpSpPr>
        <p:grpSpPr>
          <a:xfrm>
            <a:off x="6462762" y="1688300"/>
            <a:ext cx="2414713" cy="2739288"/>
            <a:chOff x="2152750" y="190500"/>
            <a:chExt cx="4293756" cy="4762499"/>
          </a:xfrm>
        </p:grpSpPr>
        <p:sp>
          <p:nvSpPr>
            <p:cNvPr id="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 txBox="1">
            <a:spLocks noGrp="1"/>
          </p:cNvSpPr>
          <p:nvPr>
            <p:ph type="title"/>
          </p:nvPr>
        </p:nvSpPr>
        <p:spPr>
          <a:xfrm>
            <a:off x="497603" y="634808"/>
            <a:ext cx="5641426" cy="873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smtClean="0"/>
              <a:t>Outline</a:t>
            </a:r>
            <a:br>
              <a:rPr lang="en-US" sz="4200" smtClean="0"/>
            </a:br>
            <a:r>
              <a:rPr lang="en-US" sz="4200" smtClean="0"/>
              <a:t/>
            </a:r>
            <a:br>
              <a:rPr lang="en-US" sz="4200" smtClean="0"/>
            </a:br>
            <a:endParaRPr sz="4200"/>
          </a:p>
        </p:txBody>
      </p:sp>
      <p:sp>
        <p:nvSpPr>
          <p:cNvPr id="350" name="Google Shape;350;p14"/>
          <p:cNvSpPr txBox="1">
            <a:spLocks noGrp="1"/>
          </p:cNvSpPr>
          <p:nvPr>
            <p:ph type="body" idx="1"/>
          </p:nvPr>
        </p:nvSpPr>
        <p:spPr>
          <a:xfrm>
            <a:off x="457199" y="840235"/>
            <a:ext cx="8305801" cy="4046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Main Objectives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Tools and Technology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Limitation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199" y="121828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ctor Notes Icon, Document, Notes, Notes Icon PNG and Vector with  Transparent Background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09" y="1370562"/>
            <a:ext cx="4107815" cy="34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758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27" name="Google Shape;2227;p35"/>
          <p:cNvSpPr txBox="1">
            <a:spLocks noGrp="1"/>
          </p:cNvSpPr>
          <p:nvPr>
            <p:ph type="ctrTitle" idx="4294967295"/>
          </p:nvPr>
        </p:nvSpPr>
        <p:spPr>
          <a:xfrm>
            <a:off x="1789769" y="2424545"/>
            <a:ext cx="5739347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2" name="AutoShape 2" descr="data:image/png;base64,iVBORw0KGgoAAAANSUhEUgAAAfQAAAFXCAYAAABUXrzKAAAAAXNSR0IArs4c6QAADmtJREFUeF7t1QENAAAIwzDwbxodLMXBy5PvOAIECBAgQOC9wL5PIAABAgQIECAwBl0J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4M+cBWGGyod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0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67"/>
            <a:ext cx="5640900" cy="10827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80245" y="1147533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00" y="1786870"/>
            <a:ext cx="2861310" cy="28498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245" y="1212385"/>
            <a:ext cx="5717855" cy="3489217"/>
          </a:xfrm>
        </p:spPr>
        <p:txBody>
          <a:bodyPr/>
          <a:lstStyle/>
          <a:p>
            <a:pPr marL="114300" indent="0">
              <a:buNone/>
            </a:pPr>
            <a:r>
              <a:rPr lang="en-US" sz="1500" dirty="0" smtClean="0">
                <a:solidFill>
                  <a:schemeClr val="accent1"/>
                </a:solidFill>
              </a:rPr>
              <a:t>Project name: </a:t>
            </a:r>
            <a:r>
              <a:rPr lang="en-US" sz="1500" dirty="0" smtClean="0"/>
              <a:t>Visual Representation of Data Structures</a:t>
            </a:r>
          </a:p>
          <a:p>
            <a:pPr marL="114300" indent="0">
              <a:buNone/>
            </a:pPr>
            <a:r>
              <a:rPr lang="en-US" sz="1500" dirty="0" smtClean="0">
                <a:solidFill>
                  <a:schemeClr val="accent1"/>
                </a:solidFill>
              </a:rPr>
              <a:t>Key Features of this project: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Visualization of different data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Insertion, deletion and searching any data from an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Randomly generation of data for completing sorting 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Visualization the way by which any one can get idea about the data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Attached several mechanisms of any algorithms shown by using interactive buttons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Some animations are applied for effectiveness of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Overall mechanisms are shown in different frame with different popup view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8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94263"/>
            <a:ext cx="6069023" cy="36492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To assist computer science educators how to </a:t>
            </a:r>
            <a:r>
              <a:rPr lang="en-US" sz="1600" dirty="0"/>
              <a:t>learn data structures and </a:t>
            </a:r>
            <a:r>
              <a:rPr lang="en-US" sz="1600" dirty="0" smtClean="0"/>
              <a:t>algorithms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To make more understandable and effective use of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provide the knowledge of basic data structures and their implementations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To understand importance of data structures in </a:t>
            </a:r>
            <a:r>
              <a:rPr lang="en-US" sz="1600" dirty="0" smtClean="0"/>
              <a:t>visual context </a:t>
            </a:r>
            <a:r>
              <a:rPr lang="en-US" sz="1600" dirty="0"/>
              <a:t>of writing efficient programs.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To build large application in future using such graphical user interface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develop skills to apply appropriate data structures in problem solving.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42" y="2009514"/>
            <a:ext cx="2240588" cy="2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2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0"/>
          <p:cNvSpPr txBox="1">
            <a:spLocks noGrp="1"/>
          </p:cNvSpPr>
          <p:nvPr>
            <p:ph type="body" idx="1"/>
          </p:nvPr>
        </p:nvSpPr>
        <p:spPr>
          <a:xfrm>
            <a:off x="412474" y="1547944"/>
            <a:ext cx="4248736" cy="31135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Language</a:t>
            </a:r>
            <a:r>
              <a:rPr lang="en-US" sz="1600" dirty="0"/>
              <a:t>: </a:t>
            </a:r>
            <a:r>
              <a:rPr lang="en-US" sz="1600" dirty="0" smtClean="0"/>
              <a:t>Java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GUI: Java Toolkit- Java Swing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Integrated Development Environment: NetBeans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Operating System : Windows </a:t>
            </a:r>
            <a:r>
              <a:rPr lang="en-US" sz="1600" dirty="0" smtClean="0"/>
              <a:t>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RAM: 4.00 GB</a:t>
            </a:r>
            <a:endParaRPr lang="en-US" sz="1600" dirty="0"/>
          </a:p>
          <a:p>
            <a:pPr marL="571500" lvl="1" indent="0">
              <a:buNone/>
            </a:pPr>
            <a:endParaRPr lang="en-US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/>
          </a:p>
        </p:txBody>
      </p:sp>
      <p:sp>
        <p:nvSpPr>
          <p:cNvPr id="862" name="Google Shape;862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50820" cy="632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Tools and Technology</a:t>
            </a:r>
            <a:endParaRPr dirty="0"/>
          </a:p>
        </p:txBody>
      </p:sp>
      <p:sp>
        <p:nvSpPr>
          <p:cNvPr id="863" name="Google Shape;863;p20"/>
          <p:cNvSpPr txBox="1">
            <a:spLocks noGrp="1"/>
          </p:cNvSpPr>
          <p:nvPr>
            <p:ph type="body" idx="2"/>
          </p:nvPr>
        </p:nvSpPr>
        <p:spPr>
          <a:xfrm>
            <a:off x="4828478" y="1581461"/>
            <a:ext cx="3820546" cy="31135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64" name="Google Shape;864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CI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428000"/>
            <a:ext cx="2125979" cy="8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Windows 10 Logo Vector SVG Icon - SVG Re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90" y="2416309"/>
            <a:ext cx="3238292" cy="27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28" y="1663762"/>
            <a:ext cx="1821029" cy="7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02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"/>
          <p:cNvSpPr txBox="1">
            <a:spLocks noGrp="1"/>
          </p:cNvSpPr>
          <p:nvPr>
            <p:ph type="title"/>
          </p:nvPr>
        </p:nvSpPr>
        <p:spPr>
          <a:xfrm>
            <a:off x="380125" y="52686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Modules</a:t>
            </a:r>
            <a:br>
              <a:rPr lang="en-US" smtClean="0"/>
            </a:br>
            <a:endParaRPr/>
          </a:p>
        </p:txBody>
      </p:sp>
      <p:sp>
        <p:nvSpPr>
          <p:cNvPr id="599" name="Google Shape;599;p18"/>
          <p:cNvSpPr txBox="1">
            <a:spLocks noGrp="1"/>
          </p:cNvSpPr>
          <p:nvPr>
            <p:ph type="body" idx="1"/>
          </p:nvPr>
        </p:nvSpPr>
        <p:spPr>
          <a:xfrm>
            <a:off x="457200" y="1338146"/>
            <a:ext cx="5640900" cy="3434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Home Page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Adding </a:t>
            </a:r>
            <a:r>
              <a:rPr lang="en" dirty="0"/>
              <a:t>and S</a:t>
            </a:r>
            <a:r>
              <a:rPr lang="en" dirty="0" smtClean="0"/>
              <a:t>earching Representation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Linked L</a:t>
            </a:r>
            <a:r>
              <a:rPr lang="en-US" dirty="0" smtClean="0"/>
              <a:t>ist Representation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Stack Representation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Queue </a:t>
            </a:r>
            <a:r>
              <a:rPr lang="en-US" dirty="0" smtClean="0"/>
              <a:t>Representation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 smtClean="0"/>
              <a:t>Sorting Representation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Bubble sort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Radix sort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Insertion sort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Selection sort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Tower of Hanoi Representation</a:t>
            </a:r>
          </a:p>
        </p:txBody>
      </p:sp>
      <p:sp>
        <p:nvSpPr>
          <p:cNvPr id="600" name="Google Shape;600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5" name="Rectangle 144"/>
          <p:cNvSpPr/>
          <p:nvPr/>
        </p:nvSpPr>
        <p:spPr>
          <a:xfrm>
            <a:off x="457200" y="114695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75" y="1678024"/>
            <a:ext cx="3277150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7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670"/>
            <a:ext cx="4126230" cy="224698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The </a:t>
            </a:r>
            <a:r>
              <a:rPr lang="en-US" dirty="0" smtClean="0"/>
              <a:t>outputs of different modules of </a:t>
            </a:r>
            <a:r>
              <a:rPr lang="en-US" dirty="0"/>
              <a:t>our application are shown by the </a:t>
            </a:r>
            <a:r>
              <a:rPr lang="en-US" dirty="0" smtClean="0"/>
              <a:t>screenshots and </a:t>
            </a:r>
            <a:r>
              <a:rPr lang="en-US" dirty="0"/>
              <a:t>also showing the explanation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30697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roject template rgb color icon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" r="1102" b="11304"/>
          <a:stretch/>
        </p:blipFill>
        <p:spPr bwMode="auto">
          <a:xfrm>
            <a:off x="4715680" y="1567861"/>
            <a:ext cx="3801095" cy="31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6" y="1031005"/>
            <a:ext cx="4619625" cy="3389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0777" y="113794"/>
            <a:ext cx="42748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endParaRPr lang="en-US" dirty="0">
              <a:solidFill>
                <a:schemeClr val="lt1"/>
              </a:solidFill>
            </a:endParaRPr>
          </a:p>
          <a:p>
            <a:pPr lvl="0" algn="ctr">
              <a:spcBef>
                <a:spcPts val="600"/>
              </a:spcBef>
            </a:pPr>
            <a:r>
              <a:rPr lang="en-US" sz="2800" dirty="0" smtClean="0">
                <a:solidFill>
                  <a:schemeClr val="accent3"/>
                </a:solidFill>
                <a:latin typeface="Barlow Light" panose="020B0604020202020204" charset="0"/>
              </a:rPr>
              <a:t>Home Page</a:t>
            </a:r>
            <a:endParaRPr lang="en-US" sz="2800" dirty="0">
              <a:solidFill>
                <a:schemeClr val="lt1"/>
              </a:solidFill>
              <a:latin typeface="Barlow Ligh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4774" y="4482861"/>
            <a:ext cx="1766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Figure-1: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983;p32"/>
          <p:cNvSpPr txBox="1">
            <a:spLocks/>
          </p:cNvSpPr>
          <p:nvPr/>
        </p:nvSpPr>
        <p:spPr>
          <a:xfrm rot="10800000" flipV="1">
            <a:off x="890900" y="119697"/>
            <a:ext cx="7758125" cy="76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endParaRPr lang="en-US" sz="2800" dirty="0" smtClean="0">
              <a:solidFill>
                <a:schemeClr val="lt1"/>
              </a:solidFill>
            </a:endParaRPr>
          </a:p>
          <a:p>
            <a:pPr marL="0" indent="0" algn="ctr">
              <a:buFont typeface="Barlow Light"/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Adding and Searching</a:t>
            </a:r>
          </a:p>
          <a:p>
            <a:pPr marL="0" indent="0" algn="ctr">
              <a:buFont typeface="Barlow Light"/>
              <a:buNone/>
            </a:pP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4" name="Google Shape;1984;p32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2"/>
                </a:solidFill>
              </a:rPr>
              <a:pPr/>
              <a:t>9</a:t>
            </a:fld>
            <a:endParaRPr lang="en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7" y="2083120"/>
            <a:ext cx="6646127" cy="255363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070418" y="1196909"/>
            <a:ext cx="1743664" cy="762231"/>
          </a:xfrm>
          <a:prstGeom prst="wedgeRoundRectCallout">
            <a:avLst>
              <a:gd name="adj1" fmla="val -20833"/>
              <a:gd name="adj2" fmla="val 10316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Searching elements where their position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77718" y="1196909"/>
            <a:ext cx="1638566" cy="762231"/>
          </a:xfrm>
          <a:prstGeom prst="wedgeRoundRectCallout">
            <a:avLst>
              <a:gd name="adj1" fmla="val -20833"/>
              <a:gd name="adj2" fmla="val 10316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Sorting elements in alphabetical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712935" y="930938"/>
            <a:ext cx="2193848" cy="1051844"/>
          </a:xfrm>
          <a:prstGeom prst="wedgeRoundRectCallout">
            <a:avLst>
              <a:gd name="adj1" fmla="val -20833"/>
              <a:gd name="adj2" fmla="val 9000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ShowInputDialogue Popup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17" y="1020464"/>
            <a:ext cx="2040945" cy="557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38508" y="4636750"/>
            <a:ext cx="6646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Figure-2: Adding and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650</Words>
  <Application>Microsoft Office PowerPoint</Application>
  <PresentationFormat>On-screen Show (16:9)</PresentationFormat>
  <Paragraphs>171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Barlow Light</vt:lpstr>
      <vt:lpstr>Arial</vt:lpstr>
      <vt:lpstr>Wingdings</vt:lpstr>
      <vt:lpstr>Raleway SemiBold</vt:lpstr>
      <vt:lpstr>Calibri</vt:lpstr>
      <vt:lpstr>Gaoler template</vt:lpstr>
      <vt:lpstr>                                                   </vt:lpstr>
      <vt:lpstr>Outline  </vt:lpstr>
      <vt:lpstr>Introduction</vt:lpstr>
      <vt:lpstr>Objectives</vt:lpstr>
      <vt:lpstr>Tools and Technology</vt:lpstr>
      <vt:lpstr>Modules 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Representation</vt:lpstr>
      <vt:lpstr>Sorting Representation</vt:lpstr>
      <vt:lpstr>Sorting Representation</vt:lpstr>
      <vt:lpstr>PowerPoint Presentation</vt:lpstr>
      <vt:lpstr>Conclusion</vt:lpstr>
      <vt:lpstr>Limitation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Visualization of Data Structures         By Mostafijur Rahman                    Khokon Roy           Md. Abdullah Al-Mamun  Under the Guidance of  Md. Fazle Rabbi Associate Professor Department of CSE, HSTU</dc:title>
  <dc:creator>Md Mostafijur Rahman</dc:creator>
  <cp:lastModifiedBy>Md Mostafijur Rahman</cp:lastModifiedBy>
  <cp:revision>96</cp:revision>
  <dcterms:modified xsi:type="dcterms:W3CDTF">2024-11-06T07:32:00Z</dcterms:modified>
</cp:coreProperties>
</file>