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315" r:id="rId2"/>
    <p:sldId id="316" r:id="rId3"/>
    <p:sldId id="317" r:id="rId4"/>
    <p:sldId id="318" r:id="rId5"/>
    <p:sldId id="319" r:id="rId6"/>
    <p:sldId id="320" r:id="rId7"/>
    <p:sldId id="342" r:id="rId8"/>
    <p:sldId id="345" r:id="rId9"/>
    <p:sldId id="343" r:id="rId10"/>
    <p:sldId id="344" r:id="rId11"/>
    <p:sldId id="333" r:id="rId12"/>
    <p:sldId id="335" r:id="rId13"/>
    <p:sldId id="336" r:id="rId14"/>
    <p:sldId id="337" r:id="rId15"/>
    <p:sldId id="338" r:id="rId16"/>
    <p:sldId id="339" r:id="rId17"/>
    <p:sldId id="325" r:id="rId18"/>
    <p:sldId id="326" r:id="rId19"/>
    <p:sldId id="327" r:id="rId20"/>
    <p:sldId id="334" r:id="rId21"/>
    <p:sldId id="330" r:id="rId22"/>
    <p:sldId id="340" r:id="rId23"/>
    <p:sldId id="329" r:id="rId24"/>
    <p:sldId id="331" r:id="rId25"/>
  </p:sldIdLst>
  <p:sldSz cx="9144000" cy="5143500" type="screen16x9"/>
  <p:notesSz cx="6858000" cy="9144000"/>
  <p:embeddedFontLs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Raleway SemiBold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BF9343C8-F301-4657-AF24-D7831D2DDC83}">
          <p14:sldIdLst/>
        </p14:section>
        <p14:section name="Untitled Section" id="{29D99E3A-1CBB-445E-8188-6FFD18025BDC}">
          <p14:sldIdLst>
            <p14:sldId id="315"/>
            <p14:sldId id="316"/>
            <p14:sldId id="317"/>
            <p14:sldId id="318"/>
            <p14:sldId id="319"/>
            <p14:sldId id="320"/>
            <p14:sldId id="342"/>
            <p14:sldId id="345"/>
            <p14:sldId id="343"/>
            <p14:sldId id="344"/>
            <p14:sldId id="333"/>
            <p14:sldId id="335"/>
            <p14:sldId id="336"/>
            <p14:sldId id="337"/>
            <p14:sldId id="338"/>
            <p14:sldId id="339"/>
            <p14:sldId id="325"/>
            <p14:sldId id="326"/>
            <p14:sldId id="327"/>
            <p14:sldId id="334"/>
            <p14:sldId id="330"/>
            <p14:sldId id="340"/>
            <p14:sldId id="329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Mostafijur Rahman" initials="MMR" lastIdx="2" clrIdx="0">
    <p:extLst>
      <p:ext uri="{19B8F6BF-5375-455C-9EA6-DF929625EA0E}">
        <p15:presenceInfo xmlns:p15="http://schemas.microsoft.com/office/powerpoint/2012/main" userId="f8ccac0c1f5e9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064"/>
    <a:srgbClr val="AC82A3"/>
    <a:srgbClr val="4D4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B6113-C1E3-4EF5-8277-9766A9F8F99F}">
  <a:tblStyle styleId="{461B6113-C1E3-4EF5-8277-9766A9F8F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385249-8C97-4A53-8B58-590598AC51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6131" autoAdjust="0"/>
  </p:normalViewPr>
  <p:slideViewPr>
    <p:cSldViewPr snapToGrid="0">
      <p:cViewPr varScale="1">
        <p:scale>
          <a:sx n="78" d="100"/>
          <a:sy n="78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01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fskdjflsdjfslfjsdljd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56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09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3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Randomly generates elements of the array and sorting them by using the proper data structures and algorithms and also showing their passes.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28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Randomly generates elements of the array and sorting them by using the proper data structures and algorithms and also showing their passes.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32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9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59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8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4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49" y="323384"/>
            <a:ext cx="7567496" cy="3400349"/>
          </a:xfrm>
        </p:spPr>
        <p:txBody>
          <a:bodyPr>
            <a:normAutofit/>
          </a:bodyPr>
          <a:lstStyle/>
          <a:p>
            <a:pPr algn="ctr" defTabSz="8032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401638" algn="l"/>
                <a:tab pos="1371600" algn="l"/>
                <a:tab pos="1538288" algn="l"/>
                <a:tab pos="2452688" algn="l"/>
                <a:tab pos="2743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63174" y="4148254"/>
            <a:ext cx="6890171" cy="613317"/>
          </a:xfrm>
        </p:spPr>
        <p:txBody>
          <a:bodyPr/>
          <a:lstStyle/>
          <a:p>
            <a:r>
              <a:rPr lang="en-US" sz="1800" b="1">
                <a:solidFill>
                  <a:srgbClr val="2100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Hajee Mohammad Danesh Science and Technology </a:t>
            </a:r>
            <a:r>
              <a:rPr lang="en-US" sz="1800" b="1" smtClean="0">
                <a:solidFill>
                  <a:srgbClr val="2100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</a:t>
            </a:r>
          </a:p>
          <a:p>
            <a:r>
              <a:rPr lang="en-US" sz="1800" b="1" smtClean="0">
                <a:solidFill>
                  <a:srgbClr val="2100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Dinajpur-5200</a:t>
            </a:r>
            <a:endParaRPr lang="en-US" sz="1800" b="1">
              <a:solidFill>
                <a:srgbClr val="21006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5" y="3723734"/>
            <a:ext cx="1028700" cy="1147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8825" y="719723"/>
            <a:ext cx="717023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 Management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Software Development Sessional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Mostafijur Rahman(1902073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586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032" y="296681"/>
            <a:ext cx="7525265" cy="362809"/>
          </a:xfrm>
        </p:spPr>
        <p:txBody>
          <a:bodyPr/>
          <a:lstStyle/>
          <a:p>
            <a:r>
              <a:rPr lang="en-US" sz="4000" dirty="0"/>
              <a:t>Entity Relationship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0011" y="4472768"/>
            <a:ext cx="5640900" cy="398282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Figure: ER diagram (part-2)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01" y="777043"/>
            <a:ext cx="7808120" cy="35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89670"/>
            <a:ext cx="4126230" cy="224698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The </a:t>
            </a:r>
            <a:r>
              <a:rPr lang="en-US" dirty="0" smtClean="0"/>
              <a:t>outputs of different modules of </a:t>
            </a:r>
            <a:r>
              <a:rPr lang="en-US" dirty="0"/>
              <a:t>our application are shown by the </a:t>
            </a:r>
            <a:r>
              <a:rPr lang="en-US" dirty="0" smtClean="0"/>
              <a:t>screenshots and </a:t>
            </a:r>
            <a:r>
              <a:rPr lang="en-US" dirty="0"/>
              <a:t>also showing the explanation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306970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roject template rgb color icon Royalty Free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" r="1102" b="11304"/>
          <a:stretch/>
        </p:blipFill>
        <p:spPr bwMode="auto">
          <a:xfrm>
            <a:off x="4715680" y="1567861"/>
            <a:ext cx="3801095" cy="31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410777" y="113794"/>
            <a:ext cx="427482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endParaRPr lang="en-US" dirty="0">
              <a:solidFill>
                <a:schemeClr val="lt1"/>
              </a:solidFill>
            </a:endParaRPr>
          </a:p>
          <a:p>
            <a:pPr lvl="0" algn="ctr">
              <a:spcBef>
                <a:spcPts val="60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Barlow Light" panose="020B0604020202020204" charset="0"/>
              </a:rPr>
              <a:t>Home Page</a:t>
            </a:r>
            <a:endParaRPr lang="en-US" sz="2800" b="1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4774" y="4482861"/>
            <a:ext cx="1766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Figure-1: Home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56" y="872252"/>
            <a:ext cx="6807994" cy="34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1983;p32"/>
          <p:cNvSpPr txBox="1">
            <a:spLocks/>
          </p:cNvSpPr>
          <p:nvPr/>
        </p:nvSpPr>
        <p:spPr>
          <a:xfrm rot="10800000" flipV="1">
            <a:off x="742002" y="137500"/>
            <a:ext cx="7758125" cy="76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endParaRPr lang="en-US" sz="2800" dirty="0" smtClean="0">
              <a:solidFill>
                <a:schemeClr val="lt1"/>
              </a:solidFill>
            </a:endParaRPr>
          </a:p>
          <a:p>
            <a:pPr marL="0" indent="0" algn="ctr">
              <a:buFont typeface="Barlow Light"/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Notice page</a:t>
            </a:r>
          </a:p>
          <a:p>
            <a:pPr marL="0" indent="0" algn="ctr">
              <a:buFont typeface="Barlow Light"/>
              <a:buNone/>
            </a:pP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4" name="Google Shape;1984;p32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2"/>
                </a:solidFill>
              </a:rPr>
              <a:pPr/>
              <a:t>13</a:t>
            </a:fld>
            <a:endParaRPr lang="en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8508" y="4636750"/>
            <a:ext cx="6646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Figure-2: Notice page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89" y="1608152"/>
            <a:ext cx="5979353" cy="277671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338199" y="975153"/>
            <a:ext cx="1743664" cy="762231"/>
          </a:xfrm>
          <a:prstGeom prst="wedgeRoundRectCallout">
            <a:avLst>
              <a:gd name="adj1" fmla="val -20833"/>
              <a:gd name="adj2" fmla="val 103167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solidFill>
                  <a:schemeClr val="tx1"/>
                </a:solidFill>
              </a:rPr>
              <a:t>Notice title and notice will show in this section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454041" y="1168267"/>
            <a:ext cx="1638566" cy="569117"/>
          </a:xfrm>
          <a:prstGeom prst="wedgeRoundRectCallout">
            <a:avLst>
              <a:gd name="adj1" fmla="val -20833"/>
              <a:gd name="adj2" fmla="val 103167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Notice publish date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680224" y="309834"/>
            <a:ext cx="796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Student Registration Form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54553" y="4379401"/>
            <a:ext cx="2962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Figure-3: Student Registration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766"/>
          <a:stretch/>
        </p:blipFill>
        <p:spPr>
          <a:xfrm>
            <a:off x="430192" y="1049361"/>
            <a:ext cx="5607842" cy="311373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38035" y="998974"/>
            <a:ext cx="2805927" cy="4830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</a:rPr>
              <a:t>Name must be as Certificate name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38034" y="1641369"/>
            <a:ext cx="2805927" cy="4830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</a:rPr>
              <a:t>Give your department, remember it’s can’t be change in future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71548" y="2257697"/>
            <a:ext cx="2805927" cy="4830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</a:rPr>
              <a:t>Student ID, which is provided by the authority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71548" y="2892030"/>
            <a:ext cx="2805927" cy="4095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</a:rPr>
              <a:t>Give an active mobile number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71548" y="3428128"/>
            <a:ext cx="2805927" cy="4830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</a:rPr>
              <a:t>Give an strong password and remember it for further login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011" y="1398750"/>
            <a:ext cx="861023" cy="46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29263" y="1957096"/>
            <a:ext cx="525529" cy="21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36418" y="2548572"/>
            <a:ext cx="418374" cy="6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1"/>
          </p:cNvCxnSpPr>
          <p:nvPr/>
        </p:nvCxnSpPr>
        <p:spPr>
          <a:xfrm flipV="1">
            <a:off x="5636418" y="3096817"/>
            <a:ext cx="435130" cy="1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5636418" y="3462737"/>
            <a:ext cx="435130" cy="206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607522" y="4223654"/>
            <a:ext cx="2805927" cy="4830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</a:rPr>
              <a:t>Click the register button to confirm registration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6335" y="3941805"/>
            <a:ext cx="470493" cy="228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6" y="976184"/>
            <a:ext cx="5227064" cy="3347949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680224" y="378446"/>
            <a:ext cx="7968801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Login page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210064"/>
                </a:solidFill>
                <a:latin typeface="Barlow Light" panose="020B0604020202020204" charset="0"/>
              </a:rPr>
              <a:t>				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210064"/>
                </a:solidFill>
                <a:latin typeface="Barlow Light" panose="020B0604020202020204" charset="0"/>
              </a:rPr>
              <a:t>				</a:t>
            </a:r>
            <a:r>
              <a:rPr lang="en-US" sz="1100" dirty="0" smtClean="0">
                <a:solidFill>
                  <a:srgbClr val="210064"/>
                </a:solidFill>
                <a:latin typeface="Barlow Light" panose="020B0604020202020204" charset="0"/>
              </a:rPr>
              <a:t>               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100" dirty="0">
              <a:solidFill>
                <a:srgbClr val="210064"/>
              </a:solidFill>
              <a:latin typeface="Barlow Light" panose="020B0604020202020204" charset="0"/>
            </a:endParaRP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210064"/>
                </a:solidFill>
                <a:latin typeface="Barlow Light" panose="020B0604020202020204" charset="0"/>
              </a:rPr>
              <a:t>				</a:t>
            </a:r>
            <a:r>
              <a:rPr lang="en-US" sz="2000" dirty="0" smtClean="0">
                <a:solidFill>
                  <a:srgbClr val="210064"/>
                </a:solidFill>
                <a:latin typeface="Barlow Light" panose="020B0604020202020204" charset="0"/>
              </a:rPr>
              <a:t>			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145791" y="1746387"/>
            <a:ext cx="1835630" cy="491983"/>
          </a:xfrm>
          <a:prstGeom prst="wedgeRoundRectCallout">
            <a:avLst>
              <a:gd name="adj1" fmla="val -114472"/>
              <a:gd name="adj2" fmla="val 110593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Give the student ID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6220960" y="2644203"/>
            <a:ext cx="1760461" cy="478632"/>
          </a:xfrm>
          <a:prstGeom prst="wedgeRoundRectCallout">
            <a:avLst>
              <a:gd name="adj1" fmla="val -121490"/>
              <a:gd name="adj2" fmla="val 13420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Give correct password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40910" y="4324133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Figure-4: Login page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220959" y="3470234"/>
            <a:ext cx="1760461" cy="478632"/>
          </a:xfrm>
          <a:prstGeom prst="wedgeRoundRectCallout">
            <a:avLst>
              <a:gd name="adj1" fmla="val -121896"/>
              <a:gd name="adj2" fmla="val -58222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Click Login button to log in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864" y="309834"/>
            <a:ext cx="8069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Student Profile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Barlow Light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1345" y="4374894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arlow Light" panose="020B0604020202020204" charset="0"/>
              </a:rPr>
              <a:t>Figure-5: Student Profile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41" y="947552"/>
            <a:ext cx="5871697" cy="3088667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243763" y="745946"/>
            <a:ext cx="1583707" cy="724284"/>
          </a:xfrm>
          <a:prstGeom prst="wedgeRoundRectCallout">
            <a:avLst>
              <a:gd name="adj1" fmla="val -95067"/>
              <a:gd name="adj2" fmla="val 31393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details 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22169" y="2107406"/>
            <a:ext cx="1321594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22169" y="2342111"/>
            <a:ext cx="1321594" cy="5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22169" y="2514599"/>
            <a:ext cx="1321594" cy="8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92918" y="4094193"/>
            <a:ext cx="2035969" cy="724284"/>
          </a:xfrm>
          <a:prstGeom prst="wedgeRoundRectCallout">
            <a:avLst>
              <a:gd name="adj1" fmla="val 45669"/>
              <a:gd name="adj2" fmla="val -85979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pdate only mobile no and email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97936" y="1823127"/>
            <a:ext cx="1702529" cy="1037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Name, ID and Department are not changeable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>
            <a:spLocks noGrp="1"/>
          </p:cNvSpPr>
          <p:nvPr>
            <p:ph type="ctrTitle" idx="4294967295"/>
          </p:nvPr>
        </p:nvSpPr>
        <p:spPr>
          <a:xfrm>
            <a:off x="578644" y="287344"/>
            <a:ext cx="7963225" cy="490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Courses</a:t>
            </a:r>
            <a:endParaRPr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7" name="Google Shape;74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37" y="1025531"/>
            <a:ext cx="6700838" cy="35446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8619" y="1564481"/>
            <a:ext cx="1693069" cy="6715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Running Semester Courses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031" y="2974181"/>
            <a:ext cx="1926606" cy="6008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Semester Course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2071688" y="1900238"/>
            <a:ext cx="728662" cy="335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76637" y="2364581"/>
            <a:ext cx="1030907" cy="8706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040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>
            <a:spLocks noGrp="1"/>
          </p:cNvSpPr>
          <p:nvPr>
            <p:ph type="ctrTitle" idx="4294967295"/>
          </p:nvPr>
        </p:nvSpPr>
        <p:spPr>
          <a:xfrm>
            <a:off x="808463" y="357136"/>
            <a:ext cx="7963225" cy="490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Departmental Notice</a:t>
            </a:r>
            <a:endParaRPr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6" name="Google Shape;746;p19"/>
          <p:cNvSpPr txBox="1">
            <a:spLocks noGrp="1"/>
          </p:cNvSpPr>
          <p:nvPr>
            <p:ph type="subTitle" idx="4294967295"/>
          </p:nvPr>
        </p:nvSpPr>
        <p:spPr>
          <a:xfrm>
            <a:off x="751313" y="4529162"/>
            <a:ext cx="7731171" cy="4143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Figure- 8: Departmental Notice</a:t>
            </a:r>
            <a:endParaRPr sz="1200" b="1" dirty="0"/>
          </a:p>
        </p:txBody>
      </p:sp>
      <p:sp>
        <p:nvSpPr>
          <p:cNvPr id="747" name="Google Shape;74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0" y="957136"/>
            <a:ext cx="7492575" cy="3621906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56978" y="1337310"/>
            <a:ext cx="1163212" cy="777240"/>
          </a:xfrm>
          <a:prstGeom prst="wedgeRoundRectCallout">
            <a:avLst>
              <a:gd name="adj1" fmla="val 119175"/>
              <a:gd name="adj2" fmla="val 8161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Departmental notice with date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277218" y="959562"/>
            <a:ext cx="1197502" cy="777240"/>
          </a:xfrm>
          <a:prstGeom prst="wedgeRoundRectCallout">
            <a:avLst>
              <a:gd name="adj1" fmla="val 22878"/>
              <a:gd name="adj2" fmla="val 12132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Department general  notice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49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9"/>
          <p:cNvSpPr txBox="1">
            <a:spLocks noGrp="1"/>
          </p:cNvSpPr>
          <p:nvPr>
            <p:ph type="subTitle" idx="4294967295"/>
          </p:nvPr>
        </p:nvSpPr>
        <p:spPr>
          <a:xfrm>
            <a:off x="685801" y="4451656"/>
            <a:ext cx="7322344" cy="370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/>
              <a:t>Figure-9 : Result</a:t>
            </a:r>
            <a:endParaRPr sz="1200" b="1" dirty="0"/>
          </a:p>
        </p:txBody>
      </p:sp>
      <p:sp>
        <p:nvSpPr>
          <p:cNvPr id="747" name="Google Shape;74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97754"/>
            <a:ext cx="6215064" cy="3234215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7155180" y="1508760"/>
            <a:ext cx="1771650" cy="1196572"/>
          </a:xfrm>
          <a:prstGeom prst="wedgeRoundRectCallout">
            <a:avLst>
              <a:gd name="adj1" fmla="val -55264"/>
              <a:gd name="adj2" fmla="val 844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Individual Student result of all semester with </a:t>
            </a:r>
            <a:r>
              <a:rPr lang="en-US" dirty="0" err="1" smtClean="0">
                <a:solidFill>
                  <a:schemeClr val="tx1"/>
                </a:solidFill>
              </a:rPr>
              <a:t>CGPA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392" y="373988"/>
            <a:ext cx="8069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200"/>
              </a:spcBef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Results of Students(Individual)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172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 txBox="1">
            <a:spLocks noGrp="1"/>
          </p:cNvSpPr>
          <p:nvPr>
            <p:ph type="title"/>
          </p:nvPr>
        </p:nvSpPr>
        <p:spPr>
          <a:xfrm>
            <a:off x="497603" y="634808"/>
            <a:ext cx="5641426" cy="8738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smtClean="0"/>
              <a:t>Outline</a:t>
            </a:r>
            <a:br>
              <a:rPr lang="en-US" sz="4200" smtClean="0"/>
            </a:br>
            <a:r>
              <a:rPr lang="en-US" sz="4200" smtClean="0"/>
              <a:t/>
            </a:r>
            <a:br>
              <a:rPr lang="en-US" sz="4200" smtClean="0"/>
            </a:br>
            <a:endParaRPr sz="4200"/>
          </a:p>
        </p:txBody>
      </p:sp>
      <p:sp>
        <p:nvSpPr>
          <p:cNvPr id="350" name="Google Shape;350;p14"/>
          <p:cNvSpPr txBox="1">
            <a:spLocks noGrp="1"/>
          </p:cNvSpPr>
          <p:nvPr>
            <p:ph type="body" idx="1"/>
          </p:nvPr>
        </p:nvSpPr>
        <p:spPr>
          <a:xfrm>
            <a:off x="457199" y="840235"/>
            <a:ext cx="8305801" cy="4046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Main Objectives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Tools and Technology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Modules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Database </a:t>
            </a:r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Snapshots of Output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Limitation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Future work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51" name="Google Shape;351;p14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7199" y="121828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ector Notes Icon, Document, Notes, Notes Icon PNG and Vector with  Transparent Background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09" y="1370562"/>
            <a:ext cx="4107815" cy="34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758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422702" y="202678"/>
            <a:ext cx="8069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spcBef>
                <a:spcPts val="200"/>
              </a:spcBef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Barlow Light" panose="020B0604020202020204" charset="0"/>
              </a:rPr>
              <a:t>Top Result of the Department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648" y="4649814"/>
            <a:ext cx="47392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1200" b="1" dirty="0" smtClean="0">
                <a:latin typeface="Barlow Light" panose="020B0604020202020204" charset="0"/>
              </a:rPr>
              <a:t>Figure-10 : Department top result</a:t>
            </a:r>
            <a:endParaRPr lang="en-US" sz="1200" b="1" dirty="0">
              <a:latin typeface="Barlow Ligh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2" y="939114"/>
            <a:ext cx="6339016" cy="3541583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7429098" y="1200460"/>
            <a:ext cx="1626695" cy="868934"/>
          </a:xfrm>
          <a:prstGeom prst="wedgeRoundRectCallout">
            <a:avLst>
              <a:gd name="adj1" fmla="val -76914"/>
              <a:gd name="adj2" fmla="val 692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 Top results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 err="1">
                <a:solidFill>
                  <a:schemeClr val="tx1"/>
                </a:solidFill>
              </a:rPr>
              <a:t>CGPA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006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6913756" cy="1082700"/>
          </a:xfrm>
        </p:spPr>
        <p:txBody>
          <a:bodyPr/>
          <a:lstStyle/>
          <a:p>
            <a:r>
              <a:rPr lang="en-US" sz="4000" dirty="0" smtClean="0"/>
              <a:t>Limitation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1" y="1494263"/>
            <a:ext cx="6023610" cy="3142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Admission and academic works are not performed in our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Notices that are up to dated is not updated by teachers.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Student cannot upload or download research paper or their notes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4" descr="Icon Limitations Png, Transparent Png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1561463"/>
            <a:ext cx="2645070" cy="26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48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900"/>
            <a:ext cx="5640900" cy="34975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Future we will design a web based application with more facilities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Controlling System will be increased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Academic and Admission system panel will be improved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Student can  upload or download notes 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744;p18"/>
          <p:cNvGrpSpPr/>
          <p:nvPr/>
        </p:nvGrpSpPr>
        <p:grpSpPr>
          <a:xfrm>
            <a:off x="6462762" y="1688300"/>
            <a:ext cx="2414713" cy="2739288"/>
            <a:chOff x="2152750" y="190500"/>
            <a:chExt cx="4293756" cy="4762499"/>
          </a:xfrm>
        </p:grpSpPr>
        <p:sp>
          <p:nvSpPr>
            <p:cNvPr id="7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6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1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9983"/>
            <a:ext cx="6000751" cy="3142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Main goal of this project is to help</a:t>
            </a:r>
            <a:r>
              <a:rPr lang="en-US" altLang="en-US" dirty="0">
                <a:solidFill>
                  <a:schemeClr val="tx1"/>
                </a:solidFill>
                <a:latin typeface="Barlow Light" panose="020B0604020202020204" charset="0"/>
              </a:rPr>
              <a:t> the university system online based.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Using this system one student can find any important information related his/her subject easily and efficiently.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visitors don’t see the any departmental details.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clusion@x Comments - Conclusion Icon Transparent Background PNG Image |  Transparent PNG Free Download on See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71" y="1893549"/>
            <a:ext cx="2602254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96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227" name="Google Shape;2227;p35"/>
          <p:cNvSpPr txBox="1">
            <a:spLocks noGrp="1"/>
          </p:cNvSpPr>
          <p:nvPr>
            <p:ph type="ctrTitle" idx="4294967295"/>
          </p:nvPr>
        </p:nvSpPr>
        <p:spPr>
          <a:xfrm>
            <a:off x="1789769" y="2424545"/>
            <a:ext cx="5739347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2" name="AutoShape 2" descr="data:image/png;base64,iVBORw0KGgoAAAANSUhEUgAAAfQAAAFXCAYAAABUXrzKAAAAAXNSR0IArs4c6QAADmtJREFUeF7t1QENAAAIwzDwbxodLMXBy5PvOAIECBAgQOC9wL5PIAABAgQIECAwBl0J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w6IEnikCAAAECBAy6DhAgQIAAgYCAQQ88UQQCBAgQIGDQdYAAAQIECAQEDHrgiSIQIECAAAGDrgMECBAgQCAgYNADTxSBAAECBAgYdB0gQIAAAQIBAYMeeKIIBAgQIEDAoOsAAQIECBAICBj0wBNFIECAAAECBl0HCBAgQIBAQMCgB54oAgECBAgQMOg6QIAAAQIEAgIGPfBEEQgQIECAgEHXAQIECBAgEBA4M+cBWGGyod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60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67"/>
            <a:ext cx="5640900" cy="10827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80245" y="1147533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1786870"/>
            <a:ext cx="2581470" cy="24879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722" y="1326685"/>
            <a:ext cx="5959218" cy="3599645"/>
          </a:xfrm>
        </p:spPr>
        <p:txBody>
          <a:bodyPr/>
          <a:lstStyle/>
          <a:p>
            <a:pPr marL="114300" indent="0">
              <a:buNone/>
            </a:pPr>
            <a:r>
              <a:rPr lang="en-US" sz="1500" b="1" dirty="0" smtClean="0">
                <a:solidFill>
                  <a:schemeClr val="tx1">
                    <a:lumMod val="50000"/>
                  </a:schemeClr>
                </a:solidFill>
              </a:rPr>
              <a:t>Project name: </a:t>
            </a:r>
            <a:r>
              <a:rPr lang="en-US" sz="1500" dirty="0" smtClean="0"/>
              <a:t>Student Profile Management System</a:t>
            </a:r>
          </a:p>
          <a:p>
            <a:pPr marL="114300" indent="0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</a:rPr>
              <a:t>Key Features of this project: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/>
                </a:solidFill>
              </a:rPr>
              <a:t>Now a days there is a need for Student </a:t>
            </a:r>
            <a:r>
              <a:rPr lang="en-US" sz="1500" dirty="0" smtClean="0">
                <a:solidFill>
                  <a:schemeClr val="tx1"/>
                </a:solidFill>
              </a:rPr>
              <a:t>Profile Management </a:t>
            </a:r>
            <a:r>
              <a:rPr lang="en-US" sz="1500" dirty="0">
                <a:solidFill>
                  <a:schemeClr val="tx1"/>
                </a:solidFill>
              </a:rPr>
              <a:t>System software for </a:t>
            </a:r>
            <a:r>
              <a:rPr lang="en-US" sz="1500" dirty="0" smtClean="0">
                <a:solidFill>
                  <a:schemeClr val="tx1"/>
                </a:solidFill>
              </a:rPr>
              <a:t>managing </a:t>
            </a:r>
            <a:r>
              <a:rPr lang="en-US" sz="1500" dirty="0">
                <a:solidFill>
                  <a:schemeClr val="tx1"/>
                </a:solidFill>
              </a:rPr>
              <a:t>of student’s </a:t>
            </a:r>
            <a:r>
              <a:rPr lang="en-US" sz="1500" dirty="0" smtClean="0">
                <a:solidFill>
                  <a:schemeClr val="tx1"/>
                </a:solidFill>
              </a:rPr>
              <a:t>data that will help to resolve the problems of conventional file processing system.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Our project provides </a:t>
            </a:r>
            <a:r>
              <a:rPr lang="en-US" sz="1500" dirty="0">
                <a:solidFill>
                  <a:schemeClr val="tx1"/>
                </a:solidFill>
              </a:rPr>
              <a:t>the student registration and login facility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/>
                </a:solidFill>
              </a:rPr>
              <a:t>It can handle the details of student, courses details, subject details, exam details, result </a:t>
            </a:r>
            <a:r>
              <a:rPr lang="en-US" sz="1500" dirty="0" smtClean="0">
                <a:solidFill>
                  <a:schemeClr val="tx1"/>
                </a:solidFill>
              </a:rPr>
              <a:t>of all semester.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/>
                </a:solidFill>
              </a:rPr>
              <a:t>In this system, only admin and individual student can view details of students</a:t>
            </a:r>
            <a:r>
              <a:rPr lang="en-US" sz="15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>
                <a:solidFill>
                  <a:schemeClr val="tx1"/>
                </a:solidFill>
              </a:rPr>
              <a:t>Login ID and password are maintained by the admin panels.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88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1" y="238409"/>
            <a:ext cx="5640900" cy="669531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907940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75" y="972792"/>
            <a:ext cx="6573795" cy="417070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The main objective of the system is to computerize the maintenance of the student details,  course details, notices, results and other details of any department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Store and maintain the data of students securely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Student can Easily access to their account and can find the  information's  very fast.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They can able to see their details, notices, all courses they have and  result </a:t>
            </a:r>
            <a:r>
              <a:rPr lang="en-US" sz="1600" dirty="0"/>
              <a:t>of all </a:t>
            </a:r>
            <a:r>
              <a:rPr lang="en-US" sz="1600" dirty="0" smtClean="0"/>
              <a:t>semester in </a:t>
            </a:r>
            <a:r>
              <a:rPr lang="en-US" sz="1600" dirty="0" err="1" smtClean="0"/>
              <a:t>CGPA</a:t>
            </a:r>
            <a:r>
              <a:rPr lang="en-US" sz="1600" dirty="0" smtClean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departmental notice and general notice of institution are showing to each account which maintained by  administrator.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52" y="1722251"/>
            <a:ext cx="2132273" cy="21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20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0"/>
          <p:cNvSpPr txBox="1">
            <a:spLocks noGrp="1"/>
          </p:cNvSpPr>
          <p:nvPr>
            <p:ph type="body" idx="1"/>
          </p:nvPr>
        </p:nvSpPr>
        <p:spPr>
          <a:xfrm>
            <a:off x="412474" y="1339984"/>
            <a:ext cx="4248736" cy="36320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Hardware Requirements: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Processor: 1 GHz Processor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RAM: 1GB (minimum required)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Hard Disk: 40 </a:t>
            </a:r>
            <a:r>
              <a:rPr lang="en-US" sz="1400" dirty="0" smtClean="0"/>
              <a:t>GB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Software Requirements: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Language: Java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For GUI: Java Toolkit- Java Swing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Backend: MySQL Local Server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Backend Software: </a:t>
            </a:r>
            <a:r>
              <a:rPr lang="en-US" sz="1400" dirty="0" err="1"/>
              <a:t>XAMPP</a:t>
            </a:r>
            <a:r>
              <a:rPr lang="en-US" sz="1400" dirty="0"/>
              <a:t> </a:t>
            </a:r>
            <a:r>
              <a:rPr lang="en-US" sz="1400" dirty="0" smtClean="0"/>
              <a:t> SQL </a:t>
            </a:r>
            <a:r>
              <a:rPr lang="en-US" sz="1400" dirty="0"/>
              <a:t>Server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Environment: NetBeans IDE 8.2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Operating System: Windows 10 or Windows 11</a:t>
            </a:r>
          </a:p>
          <a:p>
            <a:pPr marL="571500" lvl="1" indent="0">
              <a:buNone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571500" lvl="1" indent="0">
              <a:buNone/>
            </a:pPr>
            <a:endParaRPr lang="en-US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/>
          </a:p>
        </p:txBody>
      </p:sp>
      <p:sp>
        <p:nvSpPr>
          <p:cNvPr id="862" name="Google Shape;862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50820" cy="632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Tools and Technology</a:t>
            </a:r>
            <a:endParaRPr dirty="0"/>
          </a:p>
        </p:txBody>
      </p:sp>
      <p:sp>
        <p:nvSpPr>
          <p:cNvPr id="863" name="Google Shape;863;p20"/>
          <p:cNvSpPr txBox="1">
            <a:spLocks noGrp="1"/>
          </p:cNvSpPr>
          <p:nvPr>
            <p:ph type="body" idx="2"/>
          </p:nvPr>
        </p:nvSpPr>
        <p:spPr>
          <a:xfrm>
            <a:off x="4828478" y="1581461"/>
            <a:ext cx="3820546" cy="31135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64" name="Google Shape;864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457200" y="1275131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CI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428000"/>
            <a:ext cx="2125979" cy="8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Windows 10 Logo Vector SVG Icon - SVG Rep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93" b="32972"/>
          <a:stretch/>
        </p:blipFill>
        <p:spPr>
          <a:xfrm>
            <a:off x="5035971" y="4345270"/>
            <a:ext cx="3238292" cy="525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28" y="1663762"/>
            <a:ext cx="1821029" cy="7165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97" y="3033274"/>
            <a:ext cx="2147523" cy="1148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53" y="3262609"/>
            <a:ext cx="1749145" cy="8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02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"/>
          <p:cNvSpPr txBox="1">
            <a:spLocks noGrp="1"/>
          </p:cNvSpPr>
          <p:nvPr>
            <p:ph type="title"/>
          </p:nvPr>
        </p:nvSpPr>
        <p:spPr>
          <a:xfrm>
            <a:off x="380125" y="52686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Modules</a:t>
            </a:r>
            <a:br>
              <a:rPr lang="en-US" dirty="0" smtClean="0"/>
            </a:br>
            <a:endParaRPr dirty="0"/>
          </a:p>
        </p:txBody>
      </p:sp>
      <p:sp>
        <p:nvSpPr>
          <p:cNvPr id="599" name="Google Shape;599;p18"/>
          <p:cNvSpPr txBox="1">
            <a:spLocks noGrp="1"/>
          </p:cNvSpPr>
          <p:nvPr>
            <p:ph type="body" idx="1"/>
          </p:nvPr>
        </p:nvSpPr>
        <p:spPr>
          <a:xfrm>
            <a:off x="457200" y="1538728"/>
            <a:ext cx="5640900" cy="32339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Home Page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General N</a:t>
            </a:r>
            <a:r>
              <a:rPr lang="en" dirty="0" smtClean="0"/>
              <a:t>otice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Registration page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Login page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Student details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Departmental notice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Result</a:t>
            </a:r>
          </a:p>
          <a:p>
            <a:pPr lvl="2">
              <a:spcBef>
                <a:spcPts val="0"/>
              </a:spcBef>
              <a:buChar char="▸"/>
            </a:pPr>
            <a:r>
              <a:rPr lang="en-US" dirty="0" smtClean="0"/>
              <a:t>Courses</a:t>
            </a:r>
          </a:p>
          <a:p>
            <a:pPr lvl="2">
              <a:spcBef>
                <a:spcPts val="0"/>
              </a:spcBef>
              <a:buChar char="▸"/>
            </a:pPr>
            <a:endParaRPr lang="en-US" dirty="0" smtClean="0"/>
          </a:p>
        </p:txBody>
      </p:sp>
      <p:sp>
        <p:nvSpPr>
          <p:cNvPr id="600" name="Google Shape;600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5" name="Rectangle 144"/>
          <p:cNvSpPr/>
          <p:nvPr/>
        </p:nvSpPr>
        <p:spPr>
          <a:xfrm>
            <a:off x="457200" y="1146950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75" y="1678024"/>
            <a:ext cx="3277150" cy="32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877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610"/>
            <a:ext cx="5640900" cy="662940"/>
          </a:xfrm>
        </p:spPr>
        <p:txBody>
          <a:bodyPr/>
          <a:lstStyle/>
          <a:p>
            <a:r>
              <a:rPr lang="en-US" sz="4400" dirty="0" smtClean="0"/>
              <a:t>Database Design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640900" cy="3265050"/>
          </a:xfrm>
        </p:spPr>
        <p:txBody>
          <a:bodyPr/>
          <a:lstStyle/>
          <a:p>
            <a:r>
              <a:rPr lang="en-US" dirty="0" smtClean="0"/>
              <a:t>For database we use </a:t>
            </a:r>
            <a:r>
              <a:rPr lang="en-US" dirty="0" err="1" smtClean="0"/>
              <a:t>XAMPP</a:t>
            </a:r>
            <a:r>
              <a:rPr lang="en-US" dirty="0" smtClean="0"/>
              <a:t>  SQL Server</a:t>
            </a:r>
          </a:p>
          <a:p>
            <a:r>
              <a:rPr lang="en-US" dirty="0" smtClean="0"/>
              <a:t>By Writing </a:t>
            </a:r>
            <a:r>
              <a:rPr lang="en-US" dirty="0" err="1" smtClean="0"/>
              <a:t>DDL</a:t>
            </a:r>
            <a:r>
              <a:rPr lang="en-US" dirty="0" smtClean="0"/>
              <a:t> and </a:t>
            </a:r>
            <a:r>
              <a:rPr lang="en-US" dirty="0" err="1" smtClean="0"/>
              <a:t>DML</a:t>
            </a:r>
            <a:r>
              <a:rPr lang="en-US" dirty="0" smtClean="0"/>
              <a:t> language we build a proper database for this project</a:t>
            </a:r>
          </a:p>
          <a:p>
            <a:r>
              <a:rPr lang="en-US" dirty="0" smtClean="0"/>
              <a:t>Before creating database in </a:t>
            </a:r>
            <a:r>
              <a:rPr lang="en-US" dirty="0" err="1" smtClean="0"/>
              <a:t>XAMPP</a:t>
            </a:r>
            <a:r>
              <a:rPr lang="en-US" dirty="0" smtClean="0"/>
              <a:t> we perform database  design phase to implement properly</a:t>
            </a:r>
          </a:p>
          <a:p>
            <a:r>
              <a:rPr lang="en-US" dirty="0" smtClean="0"/>
              <a:t>Use case diagram and Entity Relationship Diagram are designed for this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971550"/>
            <a:ext cx="8497230" cy="6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31" y="902438"/>
            <a:ext cx="3790069" cy="37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924"/>
            <a:ext cx="6561438" cy="840260"/>
          </a:xfrm>
        </p:spPr>
        <p:txBody>
          <a:bodyPr/>
          <a:lstStyle/>
          <a:p>
            <a:pPr algn="ctr"/>
            <a:r>
              <a:rPr lang="en-US" sz="3600" dirty="0" smtClean="0"/>
              <a:t>Data Flow Diagram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857"/>
          <a:stretch/>
        </p:blipFill>
        <p:spPr>
          <a:xfrm>
            <a:off x="1000897" y="667265"/>
            <a:ext cx="7228703" cy="40283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8930" y="4695568"/>
            <a:ext cx="5980670" cy="4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DFD</a:t>
            </a:r>
            <a:r>
              <a:rPr lang="en-US" b="1" dirty="0" smtClean="0">
                <a:solidFill>
                  <a:schemeClr val="tx1"/>
                </a:solidFill>
              </a:rPr>
              <a:t> Diagram of Student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rofile Management System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81" y="284205"/>
            <a:ext cx="7636476" cy="531341"/>
          </a:xfrm>
        </p:spPr>
        <p:txBody>
          <a:bodyPr/>
          <a:lstStyle/>
          <a:p>
            <a:pPr algn="ctr"/>
            <a:r>
              <a:rPr lang="en-US" sz="4000" dirty="0" smtClean="0"/>
              <a:t>Entity Relationship Diagram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83" y="815546"/>
            <a:ext cx="7443788" cy="372235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940011" y="4472768"/>
            <a:ext cx="5640900" cy="398282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Figure: ER diagram (part-1)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756</Words>
  <Application>Microsoft Office PowerPoint</Application>
  <PresentationFormat>On-screen Show (16:9)</PresentationFormat>
  <Paragraphs>163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Times New Roman</vt:lpstr>
      <vt:lpstr>Barlow Light</vt:lpstr>
      <vt:lpstr>Arial</vt:lpstr>
      <vt:lpstr>Wingdings</vt:lpstr>
      <vt:lpstr>Raleway SemiBold</vt:lpstr>
      <vt:lpstr>Calibri</vt:lpstr>
      <vt:lpstr>Gaoler template</vt:lpstr>
      <vt:lpstr>                                                   </vt:lpstr>
      <vt:lpstr>Outline  </vt:lpstr>
      <vt:lpstr>Introduction</vt:lpstr>
      <vt:lpstr>Objectives</vt:lpstr>
      <vt:lpstr>Tools and Technology</vt:lpstr>
      <vt:lpstr>Modules </vt:lpstr>
      <vt:lpstr>Database Design</vt:lpstr>
      <vt:lpstr>Data Flow Diagram</vt:lpstr>
      <vt:lpstr>Entity Relationship Diagram</vt:lpstr>
      <vt:lpstr>Entity Relationship Diagram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Courses</vt:lpstr>
      <vt:lpstr>Departmental Notice</vt:lpstr>
      <vt:lpstr>PowerPoint Presentation</vt:lpstr>
      <vt:lpstr>PowerPoint Presentation</vt:lpstr>
      <vt:lpstr>Limitation</vt:lpstr>
      <vt:lpstr>Future work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Visualization of Data Structures         By Mostafijur Rahman                    Khokon Roy           Md. Abdullah Al-Mamun  Under the Guidance of  Md. Fazle Rabbi Associate Professor Department of CSE, HSTU</dc:title>
  <dc:creator>Md Mostafijur Rahman</dc:creator>
  <cp:lastModifiedBy>Md Mostafijur Rahman</cp:lastModifiedBy>
  <cp:revision>127</cp:revision>
  <dcterms:modified xsi:type="dcterms:W3CDTF">2024-11-06T08:13:37Z</dcterms:modified>
</cp:coreProperties>
</file>