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378" r:id="rId2"/>
    <p:sldId id="666" r:id="rId3"/>
    <p:sldId id="682" r:id="rId4"/>
    <p:sldId id="680" r:id="rId5"/>
    <p:sldId id="702" r:id="rId6"/>
    <p:sldId id="684" r:id="rId7"/>
    <p:sldId id="685" r:id="rId8"/>
    <p:sldId id="703" r:id="rId9"/>
    <p:sldId id="686" r:id="rId10"/>
    <p:sldId id="688" r:id="rId11"/>
    <p:sldId id="692" r:id="rId12"/>
    <p:sldId id="689" r:id="rId13"/>
    <p:sldId id="690" r:id="rId14"/>
    <p:sldId id="691" r:id="rId15"/>
    <p:sldId id="693" r:id="rId16"/>
    <p:sldId id="694" r:id="rId17"/>
    <p:sldId id="695" r:id="rId18"/>
    <p:sldId id="696" r:id="rId19"/>
    <p:sldId id="697" r:id="rId20"/>
    <p:sldId id="698" r:id="rId21"/>
    <p:sldId id="699" r:id="rId22"/>
    <p:sldId id="701" r:id="rId23"/>
    <p:sldId id="70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FF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8486" autoAdjust="0"/>
  </p:normalViewPr>
  <p:slideViewPr>
    <p:cSldViewPr>
      <p:cViewPr varScale="1">
        <p:scale>
          <a:sx n="74" d="100"/>
          <a:sy n="74" d="100"/>
        </p:scale>
        <p:origin x="12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04C8-4F66-493A-8D3B-BFF819CB862D}" type="datetime1">
              <a:rPr lang="en-US" smtClean="0"/>
              <a:t>2/19/2017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C95C-02DE-4341-97A7-32A078F98878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FC89-D0E0-43A8-8805-7806D12BF734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A15E0-04C0-4E37-B67E-6C2579734A66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1445D-288E-4598-BE65-014EC6C9BB47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AF068-D753-45BF-80A6-112A796FA075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E6769-104B-485A-87CF-8FE44F044B3A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E9EC5-6236-4FEA-A12B-40DA6703EA85}" type="datetime1">
              <a:rPr lang="en-US" smtClean="0"/>
              <a:t>2/19/2017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2316-DFBD-4149-BF97-D2D63E4D7C07}" type="datetime1">
              <a:rPr lang="en-US" smtClean="0"/>
              <a:t>2/19/2017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5E3E-AA7D-4ED1-967C-B8E7B1C8E4CC}" type="datetime1">
              <a:rPr lang="en-US" smtClean="0"/>
              <a:t>2/19/2017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4B38-FDA9-483D-A1BA-0741D6C7DA4B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3C87-F376-4B17-B3FE-08C8FC826C4E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971E4E-3D2E-4596-815E-549BF2C944A0}" type="datetime1">
              <a:rPr lang="en-US" smtClean="0"/>
              <a:t>2/19/2017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IT 206: Object-Oriented Techniques for IT Problem Solving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/>
              <a:t>Arrays of Objects II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5955214" cy="2670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56" y="2895600"/>
            <a:ext cx="5211592" cy="3025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Returning Objects from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Imagine you have two bank accounts (checking and savings). You need a method that will compare which account has the greater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447800" y="4733561"/>
            <a:ext cx="0" cy="4480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956" y="5195455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BankAccount.java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172200" y="2657840"/>
            <a:ext cx="0" cy="39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00600" y="2209800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CompareBankAccount.java</a:t>
            </a:r>
          </a:p>
        </p:txBody>
      </p:sp>
    </p:spTree>
    <p:extLst>
      <p:ext uri="{BB962C8B-B14F-4D97-AF65-F5344CB8AC3E}">
        <p14:creationId xmlns:p14="http://schemas.microsoft.com/office/powerpoint/2010/main" val="24331787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Returning Objects from Methods</a:t>
            </a:r>
            <a:br>
              <a:rPr lang="en-US" dirty="0"/>
            </a:br>
            <a:r>
              <a:rPr lang="en-US" dirty="0"/>
              <a:t>Object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3" y="1436669"/>
            <a:ext cx="8707914" cy="39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12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92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Simulating a Card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351677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working at the GMU </a:t>
            </a:r>
            <a:r>
              <a:rPr lang="en-US" dirty="0" err="1"/>
              <a:t>eCasino</a:t>
            </a:r>
            <a:r>
              <a:rPr lang="en-US" dirty="0"/>
              <a:t> and need to provide a way to simulate one of their card games</a:t>
            </a:r>
          </a:p>
          <a:p>
            <a:pPr lvl="1"/>
            <a:r>
              <a:rPr lang="en-US" dirty="0"/>
              <a:t>In every hand, three cards are picked, one at a time</a:t>
            </a:r>
          </a:p>
          <a:p>
            <a:pPr lvl="2"/>
            <a:r>
              <a:rPr lang="en-US" dirty="0"/>
              <a:t>The player cards are picked first, followed by the dealer cards</a:t>
            </a:r>
          </a:p>
          <a:p>
            <a:pPr lvl="2"/>
            <a:r>
              <a:rPr lang="en-US" dirty="0"/>
              <a:t>The same card can be re-picked (e.g. 3 of Clubs)</a:t>
            </a:r>
          </a:p>
          <a:p>
            <a:pPr lvl="1"/>
            <a:r>
              <a:rPr lang="en-US" dirty="0"/>
              <a:t>The person closest to 30, after picking 3 cards wins</a:t>
            </a:r>
          </a:p>
          <a:p>
            <a:pPr lvl="1"/>
            <a:r>
              <a:rPr lang="en-US" dirty="0"/>
              <a:t>Cards in each deck range from 2 to 10 in suits: Hearts, Diamonds, Clubs, and Spades</a:t>
            </a:r>
          </a:p>
          <a:p>
            <a:r>
              <a:rPr lang="en-US" dirty="0"/>
              <a:t>Create an object-oriented design and solution to simulate the creation of a player hand and a dealer hand</a:t>
            </a:r>
          </a:p>
          <a:p>
            <a:pPr lvl="1"/>
            <a:r>
              <a:rPr lang="en-US" dirty="0"/>
              <a:t>Print the cards and total of each hand</a:t>
            </a:r>
          </a:p>
          <a:p>
            <a:pPr lvl="1"/>
            <a:r>
              <a:rPr lang="en-US" dirty="0"/>
              <a:t>Print the winner of the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3849277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1: Identify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i="1" dirty="0"/>
              <a:t>each</a:t>
            </a:r>
            <a:r>
              <a:rPr lang="en-US" dirty="0"/>
              <a:t> card, there are two pieces of information (attributes/properties) that need to be stored:</a:t>
            </a:r>
          </a:p>
          <a:p>
            <a:pPr lvl="1"/>
            <a:r>
              <a:rPr lang="en-US" dirty="0"/>
              <a:t>Suit</a:t>
            </a:r>
          </a:p>
          <a:p>
            <a:pPr lvl="1"/>
            <a:r>
              <a:rPr lang="en-US" dirty="0"/>
              <a:t>Rank</a:t>
            </a:r>
          </a:p>
          <a:p>
            <a:r>
              <a:rPr lang="en-US" dirty="0"/>
              <a:t>Across all cards, there are two pieces of information (attributes/properties) that need to be stored</a:t>
            </a:r>
          </a:p>
          <a:p>
            <a:pPr lvl="1"/>
            <a:r>
              <a:rPr lang="en-US" dirty="0"/>
              <a:t>Suit Names</a:t>
            </a:r>
          </a:p>
          <a:p>
            <a:pPr lvl="1"/>
            <a:r>
              <a:rPr lang="en-US" dirty="0"/>
              <a:t>Rank Names</a:t>
            </a:r>
          </a:p>
          <a:p>
            <a:r>
              <a:rPr lang="en-US" dirty="0"/>
              <a:t>Object: </a:t>
            </a:r>
            <a:r>
              <a:rPr lang="en-US" b="1" dirty="0">
                <a:solidFill>
                  <a:srgbClr val="FF0000"/>
                </a:solidFill>
              </a:rPr>
              <a:t>Card</a:t>
            </a:r>
          </a:p>
          <a:p>
            <a:r>
              <a:rPr lang="en-US" dirty="0"/>
              <a:t>The above identification gives us an idea of what an </a:t>
            </a:r>
            <a:r>
              <a:rPr lang="en-US" i="1" dirty="0"/>
              <a:t>object</a:t>
            </a:r>
            <a:r>
              <a:rPr lang="en-US" dirty="0"/>
              <a:t> might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9176232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2: Identify the Instance/Static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8153400" cy="1904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Inside the left circle: </a:t>
            </a:r>
            <a:r>
              <a:rPr lang="en-US" b="1" i="1" dirty="0"/>
              <a:t>instance variables</a:t>
            </a:r>
            <a:r>
              <a:rPr lang="en-US" dirty="0"/>
              <a:t> (attributes/properties that define </a:t>
            </a:r>
            <a:r>
              <a:rPr lang="en-US" b="1" dirty="0"/>
              <a:t>each</a:t>
            </a:r>
            <a:r>
              <a:rPr lang="en-US" dirty="0"/>
              <a:t> card)</a:t>
            </a:r>
          </a:p>
          <a:p>
            <a:r>
              <a:rPr lang="en-US" dirty="0"/>
              <a:t>Inside the right circle: </a:t>
            </a:r>
            <a:r>
              <a:rPr lang="en-US" b="1" i="1" dirty="0"/>
              <a:t>static variables</a:t>
            </a:r>
            <a:r>
              <a:rPr lang="en-US" dirty="0"/>
              <a:t> (attributes/properties that are used by all cards)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1295401"/>
            <a:ext cx="3124200" cy="2514600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suit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Calibri"/>
              </a:rPr>
              <a:t>rank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34890" y="1295401"/>
            <a:ext cx="3124200" cy="2514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Calibri"/>
              </a:rPr>
              <a:t>SUITS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RANKS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62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3: Identify the Instance/Static Methods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5105400"/>
            <a:ext cx="8153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Note: It is already presumed get/set for each variable will be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1964344"/>
            <a:ext cx="3200400" cy="1104495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err="1">
                <a:solidFill>
                  <a:prstClr val="white"/>
                </a:solidFill>
                <a:latin typeface="Calibri"/>
              </a:rPr>
              <a:t>getRank</a:t>
            </a:r>
            <a:r>
              <a:rPr lang="en-US" sz="1800" kern="0" dirty="0">
                <a:solidFill>
                  <a:prstClr val="white"/>
                </a:solidFill>
                <a:latin typeface="Calibri"/>
              </a:rPr>
              <a:t>()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err="1">
                <a:solidFill>
                  <a:prstClr val="white"/>
                </a:solidFill>
                <a:latin typeface="Calibri"/>
              </a:rPr>
              <a:t>getSuit</a:t>
            </a:r>
            <a:r>
              <a:rPr lang="en-US" sz="1800" kern="0" dirty="0">
                <a:solidFill>
                  <a:prstClr val="white"/>
                </a:solidFill>
                <a:latin typeface="Calibri"/>
              </a:rPr>
              <a:t>()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err="1">
                <a:solidFill>
                  <a:prstClr val="white"/>
                </a:solidFill>
                <a:latin typeface="Calibri"/>
              </a:rPr>
              <a:t>toString</a:t>
            </a:r>
            <a:r>
              <a:rPr lang="en-US" sz="1800" kern="0" dirty="0">
                <a:solidFill>
                  <a:prstClr val="white"/>
                </a:solidFill>
                <a:latin typeface="Calibri"/>
              </a:rPr>
              <a:t>()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95366" y="2497744"/>
            <a:ext cx="778164" cy="2865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Oval 9"/>
          <p:cNvSpPr/>
          <p:nvPr/>
        </p:nvSpPr>
        <p:spPr>
          <a:xfrm>
            <a:off x="648399" y="2209800"/>
            <a:ext cx="3124200" cy="2514600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white"/>
                </a:solidFill>
                <a:latin typeface="Calibri"/>
              </a:rPr>
              <a:t>None needed for this problem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12-Point Star 13"/>
          <p:cNvSpPr/>
          <p:nvPr/>
        </p:nvSpPr>
        <p:spPr>
          <a:xfrm>
            <a:off x="2959773" y="3617479"/>
            <a:ext cx="3364827" cy="132409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ENCAPSULATION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440359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6015" y="1163239"/>
            <a:ext cx="2063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529889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OO Approach</a:t>
            </a:r>
            <a:br>
              <a:rPr lang="en-US" sz="2800" dirty="0"/>
            </a:br>
            <a:r>
              <a:rPr lang="en-US" sz="2800" dirty="0"/>
              <a:t>From Step 2/3: Create a Detailed UML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12131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2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4/5: Write Data Definition Class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9" y="1295400"/>
            <a:ext cx="876492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62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Storing an Object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dirty="0"/>
              <a:t> objects are created and stored in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206: Object-Oriented Techniques for IT Problem Solving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3638"/>
            <a:ext cx="6656702" cy="3656162"/>
          </a:xfrm>
          <a:prstGeom prst="rect">
            <a:avLst/>
          </a:prstGeom>
        </p:spPr>
      </p:pic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6300247" y="4184226"/>
            <a:ext cx="2590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0" dirty="0"/>
              <a:t>The first 3 elements in the 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en-US" sz="2000" i="0" dirty="0"/>
              <a:t> array each hold the address of a </a:t>
            </a:r>
            <a:r>
              <a:rPr lang="en-US" sz="2000" i="0" dirty="0">
                <a:latin typeface="Courier New" pitchFamily="49" charset="0"/>
              </a:rPr>
              <a:t>Rectangle</a:t>
            </a:r>
            <a:r>
              <a:rPr lang="en-US" sz="2000" i="0" dirty="0"/>
              <a:t> Object (reference value).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411956" y="3645424"/>
            <a:ext cx="259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0" dirty="0"/>
              <a:t>The 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en-US" sz="2000" i="0" dirty="0"/>
              <a:t> variable holds the address of an array (reference value)</a:t>
            </a:r>
          </a:p>
        </p:txBody>
      </p:sp>
    </p:spTree>
    <p:extLst>
      <p:ext uri="{BB962C8B-B14F-4D97-AF65-F5344CB8AC3E}">
        <p14:creationId xmlns:p14="http://schemas.microsoft.com/office/powerpoint/2010/main" val="32775938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6: Design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279343"/>
            <a:ext cx="5789513" cy="4908914"/>
          </a:xfrm>
          <a:prstGeom prst="rect">
            <a:avLst/>
          </a:prstGeom>
        </p:spPr>
      </p:pic>
      <p:sp>
        <p:nvSpPr>
          <p:cNvPr id="8" name="Rounded Rectangular Callout 8"/>
          <p:cNvSpPr/>
          <p:nvPr/>
        </p:nvSpPr>
        <p:spPr>
          <a:xfrm>
            <a:off x="6096000" y="3733800"/>
            <a:ext cx="2905351" cy="971338"/>
          </a:xfrm>
          <a:prstGeom prst="wedgeRoundRectCallout">
            <a:avLst>
              <a:gd name="adj1" fmla="val -172403"/>
              <a:gd name="adj2" fmla="val -111819"/>
              <a:gd name="adj3" fmla="val 16667"/>
            </a:avLst>
          </a:prstGeom>
          <a:solidFill>
            <a:srgbClr val="008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Remember the "Processing" part is cover</a:t>
            </a:r>
            <a:r>
              <a:rPr lang="en-US" sz="1800" kern="0" dirty="0" err="1">
                <a:solidFill>
                  <a:prstClr val="white"/>
                </a:solidFill>
                <a:latin typeface="Calibri"/>
              </a:rPr>
              <a:t>ed</a:t>
            </a:r>
            <a:r>
              <a:rPr lang="en-US" sz="1800" kern="0" dirty="0">
                <a:solidFill>
                  <a:prstClr val="white"/>
                </a:solidFill>
                <a:latin typeface="Calibri"/>
              </a:rPr>
              <a:t> in the Data Definition class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24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Approach</a:t>
            </a:r>
            <a:br>
              <a:rPr lang="en-US" dirty="0"/>
            </a:br>
            <a:r>
              <a:rPr lang="en-US" dirty="0"/>
              <a:t>Step 7/8: Write/Run/Test Implementation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6" y="1227773"/>
            <a:ext cx="6041292" cy="4707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96" y="1175755"/>
            <a:ext cx="5064141" cy="40058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27119" y="5394621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CardGame.java</a:t>
            </a:r>
          </a:p>
        </p:txBody>
      </p:sp>
    </p:spTree>
    <p:extLst>
      <p:ext uri="{BB962C8B-B14F-4D97-AF65-F5344CB8AC3E}">
        <p14:creationId xmlns:p14="http://schemas.microsoft.com/office/powerpoint/2010/main" val="219921463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Game Object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" y="1219200"/>
            <a:ext cx="6750844" cy="48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798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36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74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Value: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pass an array, Java takes a </a:t>
            </a:r>
            <a:r>
              <a:rPr lang="en-US" b="1" dirty="0"/>
              <a:t>reference value </a:t>
            </a:r>
            <a:r>
              <a:rPr lang="en-US" dirty="0"/>
              <a:t>of the array and creates a new reference value variable inside the method based on the name provided in the method header</a:t>
            </a:r>
          </a:p>
          <a:p>
            <a:r>
              <a:rPr lang="en-US" dirty="0"/>
              <a:t>Any changes to the array inside the method body </a:t>
            </a:r>
            <a:r>
              <a:rPr lang="en-US" u="sng" dirty="0"/>
              <a:t>will</a:t>
            </a:r>
            <a:r>
              <a:rPr lang="en-US" dirty="0"/>
              <a:t> affect the original array that was passed as the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501106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5" y="1143000"/>
            <a:ext cx="5675335" cy="512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Value: Arrays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206: Object-Oriented Techniques for IT Problem Solving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3351949" y="3637674"/>
            <a:ext cx="1753451" cy="1620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67" y="1371600"/>
            <a:ext cx="2875155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675" y="2743200"/>
            <a:ext cx="286686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91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arrays, objects can be passed to methods</a:t>
            </a:r>
          </a:p>
          <a:p>
            <a:r>
              <a:rPr lang="en-US" dirty="0"/>
              <a:t>Java passes all arguments </a:t>
            </a:r>
            <a:r>
              <a:rPr lang="en-US" i="1" dirty="0"/>
              <a:t>by value</a:t>
            </a:r>
            <a:endParaRPr lang="en-US" dirty="0"/>
          </a:p>
          <a:p>
            <a:pPr lvl="1"/>
            <a:r>
              <a:rPr lang="en-US" dirty="0"/>
              <a:t>When an object is passed as an argument, the value of the reference variable is passed (called a </a:t>
            </a:r>
            <a:r>
              <a:rPr lang="en-US" b="1" dirty="0"/>
              <a:t>reference 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reference value is an address or reference to the object in memory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copy</a:t>
            </a:r>
            <a:r>
              <a:rPr lang="en-US" dirty="0"/>
              <a:t> of the object is </a:t>
            </a:r>
            <a:r>
              <a:rPr lang="en-US" u="sng" dirty="0"/>
              <a:t>not</a:t>
            </a:r>
            <a:r>
              <a:rPr lang="en-US" dirty="0"/>
              <a:t> passed – only a pointer to the object</a:t>
            </a:r>
          </a:p>
          <a:p>
            <a:pPr lvl="1"/>
            <a:r>
              <a:rPr lang="en-US" dirty="0"/>
              <a:t>Any changes to the object within the method are also reflected in the object outside of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9273487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24784"/>
            <a:ext cx="5486400" cy="2242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Objects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744727"/>
            <a:ext cx="2543175" cy="116205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4400" y="2251868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displayRectangle</a:t>
            </a:r>
            <a:r>
              <a:rPr lang="en-US" sz="1800" b="1" dirty="0">
                <a:latin typeface="Courier New" pitchFamily="49" charset="0"/>
              </a:rPr>
              <a:t>(box);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860925" y="1620838"/>
            <a:ext cx="294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latin typeface="Courier New" pitchFamily="49" charset="0"/>
              </a:rPr>
              <a:t>Rectangle</a:t>
            </a:r>
            <a:r>
              <a:rPr lang="en-US" sz="2400" dirty="0"/>
              <a:t> object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953000" y="2092325"/>
            <a:ext cx="3048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latin typeface="Courier New" pitchFamily="49" charset="0"/>
              </a:rPr>
              <a:t>     length:</a:t>
            </a:r>
          </a:p>
          <a:p>
            <a:r>
              <a:rPr lang="en-US" sz="1800" b="1">
                <a:latin typeface="Courier New" pitchFamily="49" charset="0"/>
              </a:rPr>
              <a:t>      width: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705600" y="23209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rgbClr val="FFFFFF"/>
                </a:solidFill>
              </a:rPr>
              <a:t>12.0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05600" y="26257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FFFFFF"/>
                </a:solidFill>
              </a:rPr>
              <a:t>5.0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63887" y="3075782"/>
            <a:ext cx="7985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Address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581400" y="2549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1" name="AutoShape 20"/>
          <p:cNvCxnSpPr>
            <a:cxnSpLocks noChangeShapeType="1"/>
            <a:stCxn id="14" idx="3"/>
            <a:endCxn id="11" idx="1"/>
          </p:cNvCxnSpPr>
          <p:nvPr/>
        </p:nvCxnSpPr>
        <p:spPr bwMode="auto">
          <a:xfrm flipV="1">
            <a:off x="3962400" y="2587625"/>
            <a:ext cx="990600" cy="6405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810000" y="3380582"/>
            <a:ext cx="762000" cy="13641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29768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37" y="1215120"/>
            <a:ext cx="4360863" cy="4855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from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3733800" cy="19536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Methods can also return complex data types (e.g. arrays)</a:t>
            </a:r>
          </a:p>
          <a:p>
            <a:r>
              <a:rPr lang="en-US" dirty="0"/>
              <a:t>Use this only when it is important to preserve (use) the original contents of the array; if not, do not return anything (use void)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206: Object-Oriented Techniques for IT Problem Solving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>
            <a:off x="7467600" y="3286942"/>
            <a:ext cx="609600" cy="14374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 flipV="1">
            <a:off x="5410200" y="3286942"/>
            <a:ext cx="228600" cy="2374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2" y="3210703"/>
            <a:ext cx="2591848" cy="11434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52" y="4429062"/>
            <a:ext cx="2591848" cy="1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1065"/>
      </p:ext>
    </p:extLst>
  </p:cSld>
  <p:clrMapOvr>
    <a:masterClrMapping/>
  </p:clrMapOvr>
  <p:transition spd="slow" advTm="99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 From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Similar to arrays, objects can also be returned from methods</a:t>
            </a:r>
          </a:p>
          <a:p>
            <a:pPr lvl="1"/>
            <a:r>
              <a:rPr lang="en-US" dirty="0"/>
              <a:t>Methods are not limited to returning primitive data types (e.g. int, double, etc.)</a:t>
            </a:r>
          </a:p>
          <a:p>
            <a:r>
              <a:rPr lang="en-US" dirty="0"/>
              <a:t>Methods can return references to objects</a:t>
            </a:r>
          </a:p>
          <a:p>
            <a:r>
              <a:rPr lang="en-US" dirty="0"/>
              <a:t>Just as with passing arguments, a copy of the object is </a:t>
            </a:r>
            <a:r>
              <a:rPr lang="en-US" u="sng" dirty="0"/>
              <a:t>not</a:t>
            </a:r>
            <a:r>
              <a:rPr lang="en-US" dirty="0"/>
              <a:t> returned – only the address is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388" y="3075668"/>
            <a:ext cx="5459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BankAccount</a:t>
            </a:r>
            <a:r>
              <a:rPr lang="en-US" sz="1600" b="1" dirty="0">
                <a:latin typeface="Courier New" pitchFamily="49" charset="0"/>
              </a:rPr>
              <a:t> account = </a:t>
            </a:r>
            <a:r>
              <a:rPr lang="en-US" sz="1600" b="1" dirty="0" err="1">
                <a:latin typeface="Courier New" pitchFamily="49" charset="0"/>
              </a:rPr>
              <a:t>getAccount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92024" y="4724400"/>
            <a:ext cx="634019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</a:rPr>
              <a:t>BankAccount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getAccount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r>
              <a:rPr lang="en-US" sz="2000" b="1" dirty="0">
                <a:latin typeface="Courier New" pitchFamily="49" charset="0"/>
              </a:rPr>
              <a:t>   …</a:t>
            </a:r>
          </a:p>
          <a:p>
            <a:r>
              <a:rPr lang="en-US" sz="2000" b="1" dirty="0">
                <a:latin typeface="Courier New" pitchFamily="49" charset="0"/>
              </a:rPr>
              <a:t>   return new </a:t>
            </a:r>
            <a:r>
              <a:rPr lang="en-US" sz="2000" b="1" dirty="0" err="1">
                <a:latin typeface="Courier New" pitchFamily="49" charset="0"/>
              </a:rPr>
              <a:t>BankAccount</a:t>
            </a:r>
            <a:r>
              <a:rPr lang="en-US" sz="2000" b="1" dirty="0">
                <a:latin typeface="Courier New" pitchFamily="49" charset="0"/>
              </a:rPr>
              <a:t>(balance);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1200" y="2935432"/>
            <a:ext cx="2438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balance: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21405" y="3001528"/>
            <a:ext cx="768159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3200.00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8806" y="3774930"/>
            <a:ext cx="11430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hlink"/>
                </a:solidFill>
              </a:rPr>
              <a:t>address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2209800" y="3332507"/>
            <a:ext cx="44522" cy="42824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800100" y="54864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3996" y="4038598"/>
            <a:ext cx="954809" cy="144780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895600" y="3186111"/>
            <a:ext cx="2895600" cy="8524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66798" y="3457285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>
                <a:latin typeface="Courier New" pitchFamily="49" charset="0"/>
              </a:rPr>
              <a:t>BankAccount</a:t>
            </a:r>
            <a:r>
              <a:rPr lang="en-US" sz="18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25832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56956</TotalTime>
  <Words>953</Words>
  <Application>Microsoft Office PowerPoint</Application>
  <PresentationFormat>On-screen Show (4:3)</PresentationFormat>
  <Paragraphs>144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Times New Roman</vt:lpstr>
      <vt:lpstr>Default Design</vt:lpstr>
      <vt:lpstr>IT 206: Object-Oriented Techniques for IT Problem Solving</vt:lpstr>
      <vt:lpstr>Review: Storing an Object in an Array</vt:lpstr>
      <vt:lpstr>Questions?</vt:lpstr>
      <vt:lpstr>Pass By Value: Arrays </vt:lpstr>
      <vt:lpstr>Pass By Value: Arrays (Example)</vt:lpstr>
      <vt:lpstr>Passing Objects as Arguments</vt:lpstr>
      <vt:lpstr>Example: Passing Objects as Arguments</vt:lpstr>
      <vt:lpstr>Returning an Array from a Method</vt:lpstr>
      <vt:lpstr>Returning Objects From Methods</vt:lpstr>
      <vt:lpstr>Example: Returning Objects from Methods</vt:lpstr>
      <vt:lpstr>Example: Returning Objects from Methods Object Map</vt:lpstr>
      <vt:lpstr>Questions?</vt:lpstr>
      <vt:lpstr>Case Study: Simulating a Card Game</vt:lpstr>
      <vt:lpstr>Problem Statement</vt:lpstr>
      <vt:lpstr>OO Approach Step 1: Identify the Object</vt:lpstr>
      <vt:lpstr>OO Approach Step 2: Identify the Instance/Static Variables</vt:lpstr>
      <vt:lpstr>OO Approach Step 3: Identify the Instance/Static Methods</vt:lpstr>
      <vt:lpstr>OO Approach From Step 2/3: Create a Detailed UML Class Diagram</vt:lpstr>
      <vt:lpstr>OO Approach Step 4/5: Write Data Definition Class Code</vt:lpstr>
      <vt:lpstr>OO Approach Step 6: Design the Implementation</vt:lpstr>
      <vt:lpstr>OO Approach Step 7/8: Write/Run/Test Implementation Code</vt:lpstr>
      <vt:lpstr>Card Game Object Map</vt:lpstr>
      <vt:lpstr>Questions?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737</cp:revision>
  <dcterms:created xsi:type="dcterms:W3CDTF">2012-12-18T16:00:03Z</dcterms:created>
  <dcterms:modified xsi:type="dcterms:W3CDTF">2017-02-20T03:40:55Z</dcterms:modified>
</cp:coreProperties>
</file>