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378" r:id="rId2"/>
    <p:sldId id="686" r:id="rId3"/>
    <p:sldId id="692" r:id="rId4"/>
    <p:sldId id="693" r:id="rId5"/>
    <p:sldId id="694" r:id="rId6"/>
    <p:sldId id="695" r:id="rId7"/>
    <p:sldId id="716" r:id="rId8"/>
    <p:sldId id="700" r:id="rId9"/>
    <p:sldId id="696" r:id="rId10"/>
    <p:sldId id="718" r:id="rId11"/>
    <p:sldId id="698" r:id="rId12"/>
    <p:sldId id="699" r:id="rId13"/>
    <p:sldId id="701" r:id="rId14"/>
    <p:sldId id="702" r:id="rId15"/>
    <p:sldId id="691" r:id="rId16"/>
    <p:sldId id="704" r:id="rId17"/>
    <p:sldId id="703" r:id="rId18"/>
    <p:sldId id="705" r:id="rId19"/>
    <p:sldId id="706" r:id="rId20"/>
    <p:sldId id="719" r:id="rId21"/>
    <p:sldId id="720" r:id="rId22"/>
    <p:sldId id="721" r:id="rId23"/>
    <p:sldId id="714" r:id="rId24"/>
    <p:sldId id="715" r:id="rId25"/>
    <p:sldId id="710" r:id="rId26"/>
    <p:sldId id="711" r:id="rId27"/>
    <p:sldId id="712" r:id="rId28"/>
    <p:sldId id="713" r:id="rId29"/>
    <p:sldId id="71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2622" autoAdjust="0"/>
  </p:normalViewPr>
  <p:slideViewPr>
    <p:cSldViewPr>
      <p:cViewPr varScale="1">
        <p:scale>
          <a:sx n="130" d="100"/>
          <a:sy n="130" d="100"/>
        </p:scale>
        <p:origin x="150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9E41-CEE9-4783-AD59-5A680714E46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665B-9C3C-4B01-977A-09BD1A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D346-18C6-4612-8399-3874FFC6E4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0D346-18C6-4612-8399-3874FFC6E4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5FB0F-7CDB-4EE6-B953-9B8774ECFB88}" type="datetime1">
              <a:rPr lang="en-US" smtClean="0"/>
              <a:t>4/8/2018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0190C-78ED-4AC1-8EC7-91BDE559599E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69D81-9907-4940-AC2D-231D76865320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B3CE-5F7D-485F-8D8C-F132DAFCE1A4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2DE-CF70-4DF2-BC48-0A407C548C6A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CCD3F-35E3-4E95-B9D1-35ED2F992278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E7F79-C196-41FF-8BD2-93E0441061AB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ECB6C-A4FE-4C7F-A611-B9CE3E2542AE}" type="datetime1">
              <a:rPr lang="en-US" smtClean="0"/>
              <a:t>4/8/2018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465E-F004-41AC-B6E8-995F2C635A12}" type="datetime1">
              <a:rPr lang="en-US" smtClean="0"/>
              <a:t>4/8/2018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55F-9679-46D5-A8E1-9CF6C7F739A9}" type="datetime1">
              <a:rPr lang="en-US" smtClean="0"/>
              <a:t>4/8/2018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739C5-C2A2-4B52-916A-91B4BC1DFB94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11AE-5C33-44B7-AC52-2819CAD78146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B9E525-7A67-49E8-BB2E-39D4BB0FC2EA}" type="datetime1">
              <a:rPr lang="en-US" smtClean="0"/>
              <a:t>4/8/2018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IT 206: Object-Oriented Techniques for IT Problem Solving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/>
              <a:t>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Final Methods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prevent</a:t>
            </a:r>
            <a:r>
              <a:rPr lang="en-US" dirty="0"/>
              <a:t> programmers from creating subclasses and override </a:t>
            </a:r>
            <a:r>
              <a:rPr lang="en-US" dirty="0">
                <a:latin typeface="+mj-lt"/>
              </a:rPr>
              <a:t>methods using </a:t>
            </a:r>
            <a:r>
              <a:rPr lang="en-US" dirty="0">
                <a:solidFill>
                  <a:srgbClr val="0033CC"/>
                </a:solidFill>
                <a:latin typeface="+mj-lt"/>
              </a:rPr>
              <a:t>final</a:t>
            </a:r>
          </a:p>
          <a:p>
            <a:r>
              <a:rPr lang="en-US" dirty="0"/>
              <a:t>Example of a class that cannot be overridden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a method that cannot be </a:t>
            </a:r>
            <a:r>
              <a:rPr lang="en-US" dirty="0" err="1"/>
              <a:t>overriden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4239768"/>
            <a:ext cx="73247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01" y="2985654"/>
            <a:ext cx="3721799" cy="7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24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Error: Overloading vs.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Overloading</a:t>
            </a:r>
            <a:r>
              <a:rPr lang="en-US" dirty="0"/>
              <a:t> – two methods share the same name, but have different formal parameters (number, type, and/or order) in the method header</a:t>
            </a:r>
          </a:p>
          <a:p>
            <a:r>
              <a:rPr lang="en-US" b="1" dirty="0"/>
              <a:t>Overriding</a:t>
            </a:r>
            <a:r>
              <a:rPr lang="en-US" dirty="0"/>
              <a:t> – a subclass declares a method with the same name and exactly the same parameters as the superclass method</a:t>
            </a:r>
          </a:p>
          <a:p>
            <a:r>
              <a:rPr lang="en-US" dirty="0"/>
              <a:t>If you intend to override, but have different formal parameters, you will be overloading the inherited method, not overriding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4601100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Error: Overloading vs. Overriding 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447800"/>
            <a:ext cx="873950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677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Can't override variables</a:t>
            </a:r>
          </a:p>
          <a:p>
            <a:r>
              <a:rPr lang="en-US" dirty="0"/>
              <a:t>All </a:t>
            </a:r>
            <a:r>
              <a:rPr lang="en-US" u="sng" dirty="0"/>
              <a:t>non-private</a:t>
            </a:r>
            <a:r>
              <a:rPr lang="en-US" dirty="0"/>
              <a:t> variables are inherited from the superclass</a:t>
            </a:r>
          </a:p>
          <a:p>
            <a:r>
              <a:rPr lang="en-US" dirty="0"/>
              <a:t>Private variables can be accessed through methods within the public interface of the superclass</a:t>
            </a:r>
          </a:p>
          <a:p>
            <a:r>
              <a:rPr lang="en-US" dirty="0"/>
              <a:t>To make a new variable available that doesn't exist in the superclass, add it to the subclass</a:t>
            </a:r>
          </a:p>
          <a:p>
            <a:r>
              <a:rPr lang="en-US" dirty="0"/>
              <a:t>What if you define a new variable with the same name as a super class variable?</a:t>
            </a:r>
          </a:p>
          <a:p>
            <a:pPr lvl="1"/>
            <a:r>
              <a:rPr lang="en-US" dirty="0"/>
              <a:t>Each instance would have two variables of the same name</a:t>
            </a:r>
          </a:p>
          <a:p>
            <a:pPr lvl="1"/>
            <a:r>
              <a:rPr lang="en-US" dirty="0"/>
              <a:t>Fields can hold different values</a:t>
            </a:r>
          </a:p>
          <a:p>
            <a:pPr lvl="1"/>
            <a:r>
              <a:rPr lang="en-US" dirty="0"/>
              <a:t>Legal, but logically very confusing! (Don't do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6700246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superclass object reference value </a:t>
            </a:r>
            <a:r>
              <a:rPr lang="en-US" b="1" u="sng" dirty="0"/>
              <a:t>may</a:t>
            </a:r>
            <a:r>
              <a:rPr lang="en-US" dirty="0"/>
              <a:t> reference a subclass object</a:t>
            </a:r>
          </a:p>
          <a:p>
            <a:pPr lvl="1"/>
            <a:r>
              <a:rPr lang="en-US" dirty="0"/>
              <a:t>Why? Polymorphism!</a:t>
            </a:r>
          </a:p>
          <a:p>
            <a:pPr lvl="1"/>
            <a:r>
              <a:rPr lang="en-US" dirty="0"/>
              <a:t>Helps add a layer of abstraction</a:t>
            </a:r>
          </a:p>
          <a:p>
            <a:pPr lvl="1"/>
            <a:r>
              <a:rPr lang="en-US" dirty="0"/>
              <a:t>Example: </a:t>
            </a:r>
          </a:p>
          <a:p>
            <a:r>
              <a:rPr lang="en-US" dirty="0"/>
              <a:t>A subclass object reference value </a:t>
            </a:r>
            <a:r>
              <a:rPr lang="en-US" b="1" u="sng" dirty="0"/>
              <a:t>may not</a:t>
            </a:r>
            <a:r>
              <a:rPr lang="en-US" dirty="0"/>
              <a:t> reference a superclass object</a:t>
            </a:r>
          </a:p>
          <a:p>
            <a:pPr lvl="1"/>
            <a:r>
              <a:rPr lang="en-US" dirty="0"/>
              <a:t>Example: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19" y="5181600"/>
            <a:ext cx="5954889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330" y="3495675"/>
            <a:ext cx="539047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614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38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Creating a Set of Bank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451633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You have been tasked to design software for IST Savings and Loan. The bank offers two types of bank accounts: Checking and Savings. Both accounts have common features, such as depositing money  All accounts have a name and a balance. Distinctions between the accounts are as follows:</a:t>
            </a:r>
          </a:p>
          <a:p>
            <a:pPr lvl="1"/>
            <a:r>
              <a:rPr lang="en-US" dirty="0"/>
              <a:t>Checking Account</a:t>
            </a:r>
          </a:p>
          <a:p>
            <a:pPr lvl="2"/>
            <a:r>
              <a:rPr lang="en-US" dirty="0"/>
              <a:t>A maximum of 1000 checks can be written</a:t>
            </a:r>
          </a:p>
          <a:p>
            <a:pPr lvl="2"/>
            <a:r>
              <a:rPr lang="en-US" dirty="0"/>
              <a:t>Withdrawals can only happen by writing a check</a:t>
            </a:r>
          </a:p>
          <a:p>
            <a:pPr lvl="2"/>
            <a:r>
              <a:rPr lang="en-US" dirty="0"/>
              <a:t>The customer can see the name of the account, balance, and individual amounts of each check written for all checks at any time</a:t>
            </a:r>
          </a:p>
          <a:p>
            <a:pPr lvl="1"/>
            <a:r>
              <a:rPr lang="en-US" dirty="0"/>
              <a:t>Savings Account</a:t>
            </a:r>
          </a:p>
          <a:p>
            <a:pPr lvl="2"/>
            <a:r>
              <a:rPr lang="en-US" dirty="0"/>
              <a:t>Each deposit receives a 1% deposit bonus</a:t>
            </a:r>
          </a:p>
          <a:p>
            <a:pPr lvl="2"/>
            <a:r>
              <a:rPr lang="en-US" dirty="0"/>
              <a:t>Customers can only make up to 6 withdrawals per month</a:t>
            </a:r>
          </a:p>
          <a:p>
            <a:pPr lvl="2"/>
            <a:r>
              <a:rPr lang="en-US" dirty="0"/>
              <a:t>The bank needs the ability to signify a new month</a:t>
            </a:r>
          </a:p>
          <a:p>
            <a:pPr lvl="2"/>
            <a:r>
              <a:rPr lang="en-US" dirty="0"/>
              <a:t>The customer can see the name of the account, balance, and number of withdrawals made in the current month at any time</a:t>
            </a:r>
          </a:p>
          <a:p>
            <a:r>
              <a:rPr lang="en-US" dirty="0"/>
              <a:t>Create a program that demonstrates a customer with both a checking and savings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382639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Define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understand what is being asked. View the nouns and verbs in the problem statements</a:t>
            </a:r>
          </a:p>
          <a:p>
            <a:pPr lvl="1"/>
            <a:r>
              <a:rPr lang="en-US" dirty="0"/>
              <a:t>Nouns – Object or object property</a:t>
            </a:r>
          </a:p>
          <a:p>
            <a:pPr lvl="1"/>
            <a:r>
              <a:rPr lang="en-US" dirty="0"/>
              <a:t>Verbs – methods</a:t>
            </a:r>
          </a:p>
          <a:p>
            <a:r>
              <a:rPr lang="en-US" dirty="0"/>
              <a:t>Figure out the common attributes and activities</a:t>
            </a:r>
          </a:p>
          <a:p>
            <a:pPr lvl="1"/>
            <a:r>
              <a:rPr lang="en-US" dirty="0"/>
              <a:t>Reuse is key!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96659825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will use an inheritance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573"/>
            <a:ext cx="4724400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61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Superclass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Sometimes you may want to reuse a method in a subclass from a superclass</a:t>
            </a:r>
          </a:p>
          <a:p>
            <a:r>
              <a:rPr lang="en-US" dirty="0"/>
              <a:t>If you need to change </a:t>
            </a:r>
            <a:r>
              <a:rPr lang="en-US" i="1" dirty="0"/>
              <a:t>how</a:t>
            </a:r>
            <a:r>
              <a:rPr lang="en-US" dirty="0"/>
              <a:t> a method works:</a:t>
            </a:r>
          </a:p>
          <a:p>
            <a:pPr lvl="1"/>
            <a:r>
              <a:rPr lang="en-US" dirty="0"/>
              <a:t>Write a new, more specialized method in the subclass</a:t>
            </a:r>
          </a:p>
          <a:p>
            <a:pPr lvl="1"/>
            <a:r>
              <a:rPr lang="en-US" dirty="0"/>
              <a:t>Use the same formal declaration as the superclass method you want to replace</a:t>
            </a:r>
          </a:p>
          <a:p>
            <a:pPr lvl="2"/>
            <a:r>
              <a:rPr lang="en-US" dirty="0"/>
              <a:t>It must contain the same name and formal parameters</a:t>
            </a:r>
          </a:p>
          <a:p>
            <a:pPr lvl="1"/>
            <a:r>
              <a:rPr lang="en-US" dirty="0"/>
              <a:t>This will </a:t>
            </a:r>
            <a:r>
              <a:rPr lang="en-US" b="1" i="1" dirty="0"/>
              <a:t>override</a:t>
            </a:r>
            <a:r>
              <a:rPr lang="en-US" dirty="0"/>
              <a:t> (and hide) the superclass method</a:t>
            </a:r>
          </a:p>
          <a:p>
            <a:pPr lvl="2"/>
            <a:r>
              <a:rPr lang="en-US" dirty="0"/>
              <a:t>The superclass method can still be called using the </a:t>
            </a:r>
            <a:r>
              <a:rPr lang="en-US" b="1" dirty="0"/>
              <a:t>super</a:t>
            </a:r>
            <a:r>
              <a:rPr lang="en-US" dirty="0"/>
              <a:t> keyword</a:t>
            </a:r>
          </a:p>
          <a:p>
            <a:pPr lvl="2"/>
            <a:r>
              <a:rPr lang="en-US" dirty="0"/>
              <a:t>Note: You cannot do </a:t>
            </a:r>
            <a:r>
              <a:rPr lang="en-US" dirty="0" err="1"/>
              <a:t>super.super</a:t>
            </a:r>
            <a:r>
              <a:rPr lang="en-US" dirty="0"/>
              <a:t>. to back up two levels</a:t>
            </a:r>
          </a:p>
          <a:p>
            <a:r>
              <a:rPr lang="en-US" dirty="0"/>
              <a:t>The new method will be invoked with the same method name when it is called on a subclass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24200" y="5345849"/>
            <a:ext cx="3581400" cy="830997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cs typeface="Arial" panose="020B0604020202020204" pitchFamily="34" charset="0"/>
              </a:rPr>
              <a:t>A subclass can override a method of the superclass by providing a new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8011114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Solution –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Before creating the full class diagram with descriptions, you may find it helpful to create a map that shows all instance variables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26" name="Oval 25"/>
          <p:cNvSpPr/>
          <p:nvPr/>
        </p:nvSpPr>
        <p:spPr>
          <a:xfrm>
            <a:off x="2723322" y="2915610"/>
            <a:ext cx="2133600" cy="1828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balance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5722" y="2490676"/>
            <a:ext cx="164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prstClr val="black"/>
                </a:solidFill>
                <a:latin typeface="Calibri"/>
              </a:rPr>
              <a:t>BankAccount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37922" y="3400432"/>
            <a:ext cx="2037522" cy="641866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getBalance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sp>
        <p:nvSpPr>
          <p:cNvPr id="30" name="Oval 29"/>
          <p:cNvSpPr/>
          <p:nvPr/>
        </p:nvSpPr>
        <p:spPr>
          <a:xfrm>
            <a:off x="2351520" y="5518248"/>
            <a:ext cx="2148555" cy="4572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deposit(amount)</a:t>
            </a:r>
          </a:p>
        </p:txBody>
      </p:sp>
      <p:sp>
        <p:nvSpPr>
          <p:cNvPr id="31" name="Oval 30"/>
          <p:cNvSpPr/>
          <p:nvPr/>
        </p:nvSpPr>
        <p:spPr>
          <a:xfrm>
            <a:off x="179388" y="5027243"/>
            <a:ext cx="2323279" cy="4572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withdraw(amount)</a:t>
            </a:r>
          </a:p>
        </p:txBody>
      </p:sp>
      <p:sp>
        <p:nvSpPr>
          <p:cNvPr id="32" name="Oval 31"/>
          <p:cNvSpPr/>
          <p:nvPr/>
        </p:nvSpPr>
        <p:spPr>
          <a:xfrm>
            <a:off x="609600" y="4058610"/>
            <a:ext cx="1848678" cy="4572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toString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cxnSp>
        <p:nvCxnSpPr>
          <p:cNvPr id="34" name="Straight Arrow Connector 33"/>
          <p:cNvCxnSpPr>
            <a:endCxn id="29" idx="2"/>
          </p:cNvCxnSpPr>
          <p:nvPr/>
        </p:nvCxnSpPr>
        <p:spPr>
          <a:xfrm flipV="1">
            <a:off x="4856922" y="3721365"/>
            <a:ext cx="381000" cy="2840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5" name="Straight Arrow Connector 34"/>
          <p:cNvCxnSpPr>
            <a:stCxn id="26" idx="4"/>
            <a:endCxn id="30" idx="0"/>
          </p:cNvCxnSpPr>
          <p:nvPr/>
        </p:nvCxnSpPr>
        <p:spPr>
          <a:xfrm flipH="1">
            <a:off x="3425798" y="4744410"/>
            <a:ext cx="364324" cy="77383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>
            <a:endCxn id="31" idx="7"/>
          </p:cNvCxnSpPr>
          <p:nvPr/>
        </p:nvCxnSpPr>
        <p:spPr>
          <a:xfrm flipH="1">
            <a:off x="2162431" y="4610499"/>
            <a:ext cx="1037970" cy="48369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7" name="Straight Arrow Connector 36"/>
          <p:cNvCxnSpPr>
            <a:endCxn id="32" idx="6"/>
          </p:cNvCxnSpPr>
          <p:nvPr/>
        </p:nvCxnSpPr>
        <p:spPr>
          <a:xfrm flipH="1">
            <a:off x="2458278" y="4058610"/>
            <a:ext cx="503583" cy="228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V="1">
            <a:off x="4643021" y="2675342"/>
            <a:ext cx="522916" cy="79236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Oval 38"/>
          <p:cNvSpPr/>
          <p:nvPr/>
        </p:nvSpPr>
        <p:spPr>
          <a:xfrm>
            <a:off x="4582959" y="2123489"/>
            <a:ext cx="4016566" cy="648822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BankAccount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(name,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initialBalance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40" name="Straight Arrow Connector 39"/>
          <p:cNvCxnSpPr>
            <a:endCxn id="41" idx="2"/>
          </p:cNvCxnSpPr>
          <p:nvPr/>
        </p:nvCxnSpPr>
        <p:spPr>
          <a:xfrm>
            <a:off x="4686380" y="4337586"/>
            <a:ext cx="502615" cy="11479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" name="Oval 40"/>
          <p:cNvSpPr/>
          <p:nvPr/>
        </p:nvSpPr>
        <p:spPr>
          <a:xfrm>
            <a:off x="5188995" y="4131447"/>
            <a:ext cx="2037522" cy="641866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getName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sp>
        <p:nvSpPr>
          <p:cNvPr id="42" name="Oval 41"/>
          <p:cNvSpPr/>
          <p:nvPr/>
        </p:nvSpPr>
        <p:spPr>
          <a:xfrm>
            <a:off x="5068288" y="4838596"/>
            <a:ext cx="2989033" cy="641866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setBalance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(balance)</a:t>
            </a:r>
          </a:p>
        </p:txBody>
      </p:sp>
      <p:sp>
        <p:nvSpPr>
          <p:cNvPr id="43" name="Oval 42"/>
          <p:cNvSpPr/>
          <p:nvPr/>
        </p:nvSpPr>
        <p:spPr>
          <a:xfrm>
            <a:off x="4727023" y="5606534"/>
            <a:ext cx="2499493" cy="641866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setName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(name)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14905" y="4712524"/>
            <a:ext cx="536108" cy="10887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>
          <a:xfrm>
            <a:off x="4531272" y="4444914"/>
            <a:ext cx="590694" cy="554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6" name="Oval 45"/>
          <p:cNvSpPr/>
          <p:nvPr/>
        </p:nvSpPr>
        <p:spPr>
          <a:xfrm>
            <a:off x="197675" y="3110423"/>
            <a:ext cx="2850325" cy="641866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validateTransactionAmount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2607365" y="2963323"/>
            <a:ext cx="669235" cy="1608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3923182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Solution – UML Class Diagram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28" y="1161288"/>
            <a:ext cx="4074372" cy="48768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Inherit:</a:t>
            </a:r>
          </a:p>
          <a:p>
            <a:pPr lvl="2"/>
            <a:r>
              <a:rPr lang="en-US" sz="2000" dirty="0" err="1"/>
              <a:t>getName</a:t>
            </a:r>
            <a:endParaRPr lang="en-US" sz="2000" dirty="0"/>
          </a:p>
          <a:p>
            <a:pPr lvl="2"/>
            <a:r>
              <a:rPr lang="en-US" sz="2000" dirty="0" err="1"/>
              <a:t>getBalance</a:t>
            </a:r>
            <a:endParaRPr lang="en-US" sz="2000" dirty="0"/>
          </a:p>
          <a:p>
            <a:pPr lvl="2"/>
            <a:r>
              <a:rPr lang="en-US" sz="2000" dirty="0" err="1"/>
              <a:t>setName</a:t>
            </a:r>
            <a:endParaRPr lang="en-US" sz="2000" dirty="0"/>
          </a:p>
          <a:p>
            <a:pPr lvl="2"/>
            <a:r>
              <a:rPr lang="en-US" sz="2000" dirty="0" err="1"/>
              <a:t>setBalance</a:t>
            </a:r>
            <a:endParaRPr lang="en-US" sz="2000" dirty="0"/>
          </a:p>
          <a:p>
            <a:pPr lvl="2"/>
            <a:r>
              <a:rPr lang="en-US" sz="2000" dirty="0"/>
              <a:t>deposit</a:t>
            </a:r>
          </a:p>
          <a:p>
            <a:pPr lvl="2"/>
            <a:r>
              <a:rPr lang="en-US" sz="2000" dirty="0"/>
              <a:t>withdraw</a:t>
            </a:r>
          </a:p>
          <a:p>
            <a:pPr lvl="1"/>
            <a:r>
              <a:rPr lang="en-US" sz="2400" dirty="0"/>
              <a:t>Override:</a:t>
            </a:r>
          </a:p>
          <a:p>
            <a:pPr lvl="2"/>
            <a:r>
              <a:rPr lang="en-US" sz="2000" dirty="0" err="1"/>
              <a:t>toString</a:t>
            </a:r>
            <a:endParaRPr lang="en-US" sz="2000" dirty="0"/>
          </a:p>
          <a:p>
            <a:pPr lvl="1"/>
            <a:r>
              <a:rPr lang="en-US" sz="2400" dirty="0"/>
              <a:t>Add:</a:t>
            </a:r>
          </a:p>
          <a:p>
            <a:pPr lvl="2"/>
            <a:r>
              <a:rPr lang="en-US" sz="2000" dirty="0" err="1"/>
              <a:t>getCheck</a:t>
            </a:r>
            <a:endParaRPr lang="en-US" sz="2000" dirty="0"/>
          </a:p>
          <a:p>
            <a:pPr lvl="2"/>
            <a:r>
              <a:rPr lang="en-US" sz="2000" dirty="0" err="1"/>
              <a:t>getNumChecks</a:t>
            </a:r>
            <a:endParaRPr lang="en-US" sz="2000" dirty="0"/>
          </a:p>
          <a:p>
            <a:pPr lvl="2"/>
            <a:r>
              <a:rPr lang="en-US" sz="2000" dirty="0" err="1"/>
              <a:t>writeCheck</a:t>
            </a:r>
            <a:endParaRPr lang="en-US" sz="2000" dirty="0"/>
          </a:p>
          <a:p>
            <a:r>
              <a:rPr lang="en-US" sz="2400" dirty="0"/>
              <a:t>Variables</a:t>
            </a:r>
          </a:p>
          <a:p>
            <a:pPr lvl="1"/>
            <a:r>
              <a:rPr lang="en-US" sz="2400" dirty="0"/>
              <a:t>Inherit:</a:t>
            </a:r>
          </a:p>
          <a:p>
            <a:pPr lvl="2"/>
            <a:r>
              <a:rPr lang="en-US" sz="2000" dirty="0"/>
              <a:t>name</a:t>
            </a:r>
          </a:p>
          <a:p>
            <a:pPr lvl="2"/>
            <a:r>
              <a:rPr lang="en-US" sz="2000" dirty="0"/>
              <a:t>balance</a:t>
            </a:r>
          </a:p>
          <a:p>
            <a:pPr lvl="1"/>
            <a:r>
              <a:rPr lang="en-US" sz="2400" dirty="0"/>
              <a:t>Add:</a:t>
            </a:r>
          </a:p>
          <a:p>
            <a:pPr lvl="2"/>
            <a:r>
              <a:rPr lang="en-US" sz="2000" dirty="0"/>
              <a:t>checks</a:t>
            </a:r>
          </a:p>
          <a:p>
            <a:pPr lvl="2"/>
            <a:r>
              <a:rPr lang="en-US" sz="2000" dirty="0" err="1"/>
              <a:t>numChecks</a:t>
            </a:r>
            <a:endParaRPr lang="en-US" sz="2000" dirty="0"/>
          </a:p>
          <a:p>
            <a:pPr lvl="2"/>
            <a:r>
              <a:rPr lang="en-US" sz="2000" dirty="0"/>
              <a:t>MAX_NUM_CHECKS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2879467"/>
            <a:ext cx="2971800" cy="18288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checks[]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numChecks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Calibri"/>
              </a:rPr>
              <a:t>MAX_NUM_CHECKS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1646627"/>
            <a:ext cx="188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prstClr val="black"/>
                </a:solidFill>
                <a:latin typeface="Calibri"/>
              </a:rPr>
              <a:t>CheckingAccount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4724400" y="2225933"/>
            <a:ext cx="4267200" cy="457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CheckingAccount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(name, balance)</a:t>
            </a:r>
          </a:p>
        </p:txBody>
      </p:sp>
      <p:sp>
        <p:nvSpPr>
          <p:cNvPr id="9" name="Oval 8"/>
          <p:cNvSpPr/>
          <p:nvPr/>
        </p:nvSpPr>
        <p:spPr>
          <a:xfrm>
            <a:off x="5867400" y="5181600"/>
            <a:ext cx="3124200" cy="457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writeCheck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(amount)</a:t>
            </a:r>
          </a:p>
        </p:txBody>
      </p:sp>
      <p:sp>
        <p:nvSpPr>
          <p:cNvPr id="10" name="Oval 9"/>
          <p:cNvSpPr/>
          <p:nvPr/>
        </p:nvSpPr>
        <p:spPr>
          <a:xfrm>
            <a:off x="6980583" y="3537466"/>
            <a:ext cx="1848678" cy="457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toString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cxnSp>
        <p:nvCxnSpPr>
          <p:cNvPr id="11" name="Straight Arrow Connector 10"/>
          <p:cNvCxnSpPr>
            <a:cxnSpLocks/>
            <a:stCxn id="6" idx="7"/>
          </p:cNvCxnSpPr>
          <p:nvPr/>
        </p:nvCxnSpPr>
        <p:spPr>
          <a:xfrm flipV="1">
            <a:off x="6422790" y="2683133"/>
            <a:ext cx="557793" cy="46415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6597989" y="4545444"/>
            <a:ext cx="300440" cy="5334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" name="Straight Arrow Connector 12"/>
          <p:cNvCxnSpPr>
            <a:cxnSpLocks/>
            <a:stCxn id="6" idx="5"/>
            <a:endCxn id="10" idx="3"/>
          </p:cNvCxnSpPr>
          <p:nvPr/>
        </p:nvCxnSpPr>
        <p:spPr>
          <a:xfrm flipV="1">
            <a:off x="6422790" y="3927711"/>
            <a:ext cx="828526" cy="51273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Oval 13"/>
          <p:cNvSpPr/>
          <p:nvPr/>
        </p:nvSpPr>
        <p:spPr>
          <a:xfrm>
            <a:off x="3071909" y="5165467"/>
            <a:ext cx="2542848" cy="457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getNumChecks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sp>
        <p:nvSpPr>
          <p:cNvPr id="15" name="Oval 14"/>
          <p:cNvSpPr/>
          <p:nvPr/>
        </p:nvSpPr>
        <p:spPr>
          <a:xfrm>
            <a:off x="2375305" y="2486383"/>
            <a:ext cx="2456286" cy="457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Calibri"/>
              </a:rPr>
              <a:t>get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Check(index)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4782975" y="4626856"/>
            <a:ext cx="342490" cy="5067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3573083" y="2975433"/>
            <a:ext cx="381067" cy="5190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015766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Solution – UML Class Diagram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95" y="1179978"/>
            <a:ext cx="3581400" cy="5220822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Inherit:</a:t>
            </a:r>
          </a:p>
          <a:p>
            <a:pPr lvl="2"/>
            <a:r>
              <a:rPr lang="en-US" sz="2000" dirty="0" err="1"/>
              <a:t>getName</a:t>
            </a:r>
            <a:endParaRPr lang="en-US" sz="2000" dirty="0"/>
          </a:p>
          <a:p>
            <a:pPr lvl="2"/>
            <a:r>
              <a:rPr lang="en-US" sz="2000" dirty="0" err="1"/>
              <a:t>getBalance</a:t>
            </a:r>
            <a:endParaRPr lang="en-US" sz="2000" dirty="0"/>
          </a:p>
          <a:p>
            <a:pPr lvl="2"/>
            <a:r>
              <a:rPr lang="en-US" sz="2000" dirty="0" err="1"/>
              <a:t>setName</a:t>
            </a:r>
            <a:endParaRPr lang="en-US" sz="2000" dirty="0"/>
          </a:p>
          <a:p>
            <a:pPr lvl="2"/>
            <a:r>
              <a:rPr lang="en-US" sz="2000" dirty="0" err="1"/>
              <a:t>setBalance</a:t>
            </a:r>
            <a:endParaRPr lang="en-US" sz="2000" dirty="0"/>
          </a:p>
          <a:p>
            <a:pPr lvl="2"/>
            <a:r>
              <a:rPr lang="en-US" sz="2000" dirty="0"/>
              <a:t>deposit</a:t>
            </a:r>
          </a:p>
          <a:p>
            <a:pPr lvl="2"/>
            <a:r>
              <a:rPr lang="en-US" sz="2000" dirty="0"/>
              <a:t>withdraw</a:t>
            </a:r>
          </a:p>
          <a:p>
            <a:pPr lvl="1"/>
            <a:r>
              <a:rPr lang="en-US" sz="2400" dirty="0"/>
              <a:t>Override:</a:t>
            </a:r>
          </a:p>
          <a:p>
            <a:pPr lvl="2"/>
            <a:r>
              <a:rPr lang="en-US" sz="2000" dirty="0" err="1"/>
              <a:t>toString</a:t>
            </a:r>
            <a:endParaRPr lang="en-US" sz="2000" dirty="0"/>
          </a:p>
          <a:p>
            <a:pPr lvl="2"/>
            <a:r>
              <a:rPr lang="en-US" sz="2000" dirty="0"/>
              <a:t>deposit</a:t>
            </a:r>
          </a:p>
          <a:p>
            <a:pPr lvl="2"/>
            <a:r>
              <a:rPr lang="en-US" sz="2000" dirty="0"/>
              <a:t>withdraw</a:t>
            </a:r>
          </a:p>
          <a:p>
            <a:pPr lvl="1"/>
            <a:r>
              <a:rPr lang="en-US" sz="2400" dirty="0"/>
              <a:t>Add:</a:t>
            </a:r>
          </a:p>
          <a:p>
            <a:pPr lvl="2"/>
            <a:r>
              <a:rPr lang="en-US" sz="2000" dirty="0" err="1"/>
              <a:t>getNumWithdrawals</a:t>
            </a:r>
            <a:endParaRPr lang="en-US" sz="2000" dirty="0"/>
          </a:p>
          <a:p>
            <a:pPr lvl="2"/>
            <a:r>
              <a:rPr lang="en-US" sz="2000" dirty="0" err="1"/>
              <a:t>setNumWithdrawals</a:t>
            </a:r>
            <a:endParaRPr lang="en-US" sz="2000" dirty="0"/>
          </a:p>
          <a:p>
            <a:pPr lvl="2"/>
            <a:r>
              <a:rPr lang="en-US" sz="2000" dirty="0" err="1"/>
              <a:t>endMonth</a:t>
            </a:r>
            <a:endParaRPr lang="en-US" sz="2000" dirty="0"/>
          </a:p>
          <a:p>
            <a:r>
              <a:rPr lang="en-US" sz="2400" dirty="0"/>
              <a:t>Variables</a:t>
            </a:r>
          </a:p>
          <a:p>
            <a:pPr lvl="1"/>
            <a:r>
              <a:rPr lang="en-US" sz="2400" dirty="0"/>
              <a:t>Inherit</a:t>
            </a:r>
          </a:p>
          <a:p>
            <a:pPr lvl="2"/>
            <a:r>
              <a:rPr lang="en-US" sz="2000" dirty="0"/>
              <a:t>name</a:t>
            </a:r>
          </a:p>
          <a:p>
            <a:pPr lvl="2"/>
            <a:r>
              <a:rPr lang="en-US" sz="2000" dirty="0"/>
              <a:t>balance</a:t>
            </a:r>
          </a:p>
          <a:p>
            <a:pPr lvl="1"/>
            <a:r>
              <a:rPr lang="en-US" sz="2400" dirty="0"/>
              <a:t>Add</a:t>
            </a:r>
          </a:p>
          <a:p>
            <a:pPr lvl="2"/>
            <a:r>
              <a:rPr lang="en-US" sz="2000" dirty="0" err="1"/>
              <a:t>numWithdrawals</a:t>
            </a:r>
            <a:r>
              <a:rPr lang="en-US" sz="2000" dirty="0"/>
              <a:t>, DEPOSIT_BONUS, MAX_NUM_WITHDRAWALS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6" name="Oval 5"/>
          <p:cNvSpPr/>
          <p:nvPr/>
        </p:nvSpPr>
        <p:spPr>
          <a:xfrm>
            <a:off x="3657600" y="2057400"/>
            <a:ext cx="2599184" cy="18288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DEPOSIT_BONUS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white"/>
                </a:solidFill>
                <a:latin typeface="Calibri"/>
              </a:rPr>
              <a:t>MAX_NUM_WITHDRAWALS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numWithdrawals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6365" y="1595230"/>
            <a:ext cx="19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prstClr val="black"/>
                </a:solidFill>
                <a:latin typeface="Calibri"/>
              </a:rPr>
              <a:t>SavingsAccount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92078" y="1828800"/>
            <a:ext cx="2799522" cy="457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SavingsAccount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(name,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balance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2743200"/>
            <a:ext cx="2438400" cy="457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endMonth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sp>
        <p:nvSpPr>
          <p:cNvPr id="10" name="Oval 9"/>
          <p:cNvSpPr/>
          <p:nvPr/>
        </p:nvSpPr>
        <p:spPr>
          <a:xfrm>
            <a:off x="6256784" y="4625456"/>
            <a:ext cx="1848678" cy="457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toString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cxnSp>
        <p:nvCxnSpPr>
          <p:cNvPr id="11" name="Straight Arrow Connector 10"/>
          <p:cNvCxnSpPr>
            <a:stCxn id="6" idx="7"/>
            <a:endCxn id="8" idx="3"/>
          </p:cNvCxnSpPr>
          <p:nvPr/>
        </p:nvCxnSpPr>
        <p:spPr>
          <a:xfrm flipV="1">
            <a:off x="5876142" y="2219045"/>
            <a:ext cx="725917" cy="1061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>
            <a:off x="6256784" y="2971800"/>
            <a:ext cx="2964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5715000" y="3810000"/>
            <a:ext cx="647701" cy="88598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Oval 13"/>
          <p:cNvSpPr/>
          <p:nvPr/>
        </p:nvSpPr>
        <p:spPr>
          <a:xfrm>
            <a:off x="6477000" y="3935104"/>
            <a:ext cx="2514600" cy="457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deposit(amount)</a:t>
            </a:r>
          </a:p>
        </p:txBody>
      </p:sp>
      <p:sp>
        <p:nvSpPr>
          <p:cNvPr id="15" name="Oval 14"/>
          <p:cNvSpPr/>
          <p:nvPr/>
        </p:nvSpPr>
        <p:spPr>
          <a:xfrm>
            <a:off x="5040862" y="5264252"/>
            <a:ext cx="2807738" cy="457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withdraw(amount)</a:t>
            </a:r>
          </a:p>
        </p:txBody>
      </p:sp>
      <p:cxnSp>
        <p:nvCxnSpPr>
          <p:cNvPr id="16" name="Straight Arrow Connector 15"/>
          <p:cNvCxnSpPr>
            <a:stCxn id="6" idx="5"/>
            <a:endCxn id="14" idx="2"/>
          </p:cNvCxnSpPr>
          <p:nvPr/>
        </p:nvCxnSpPr>
        <p:spPr>
          <a:xfrm>
            <a:off x="5876142" y="3618378"/>
            <a:ext cx="600858" cy="54532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4"/>
            <a:endCxn id="15" idx="0"/>
          </p:cNvCxnSpPr>
          <p:nvPr/>
        </p:nvCxnSpPr>
        <p:spPr>
          <a:xfrm>
            <a:off x="4957192" y="3886200"/>
            <a:ext cx="1487539" cy="13780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Oval 17"/>
          <p:cNvSpPr/>
          <p:nvPr/>
        </p:nvSpPr>
        <p:spPr>
          <a:xfrm>
            <a:off x="3048000" y="4467382"/>
            <a:ext cx="2472851" cy="79687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setNumWithdrawals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numWithdrawals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4234078" y="3808294"/>
            <a:ext cx="269253" cy="63949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Oval 21"/>
          <p:cNvSpPr/>
          <p:nvPr/>
        </p:nvSpPr>
        <p:spPr>
          <a:xfrm>
            <a:off x="2326468" y="1962912"/>
            <a:ext cx="2578591" cy="79687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getNumWithdrawals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</p:txBody>
      </p:sp>
      <p:cxnSp>
        <p:nvCxnSpPr>
          <p:cNvPr id="23" name="Straight Arrow Connector 22"/>
          <p:cNvCxnSpPr>
            <a:cxnSpLocks/>
            <a:stCxn id="6" idx="2"/>
          </p:cNvCxnSpPr>
          <p:nvPr/>
        </p:nvCxnSpPr>
        <p:spPr>
          <a:xfrm flipH="1" flipV="1">
            <a:off x="3166492" y="2806804"/>
            <a:ext cx="491108" cy="16499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073781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Solution – UML Class Diagram 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048E0-6FBA-4715-BCA1-81B22E30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1" y="1224877"/>
            <a:ext cx="7985344" cy="47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491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Solution – Object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763000" cy="36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814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the Solution – Data Definition Class: (Superclass)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3" y="1219200"/>
            <a:ext cx="3792537" cy="49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2096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the Solution – Data Definition Class: (Subclass) Checking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3" y="1222187"/>
            <a:ext cx="5687377" cy="49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734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the Solution – Data Definition Class: (Subclass) Savings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2070"/>
            <a:ext cx="6440579" cy="50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515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the Solution – Implementation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1153926"/>
            <a:ext cx="4464844" cy="5105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79" y="1162967"/>
            <a:ext cx="3525921" cy="945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459" y="2216346"/>
            <a:ext cx="2176341" cy="14671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0" y="3771821"/>
            <a:ext cx="3229880" cy="8452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4688926"/>
            <a:ext cx="2725252" cy="13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930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17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Superclass Methods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– Using the same method name to indicate different implementations</a:t>
            </a:r>
          </a:p>
          <a:p>
            <a:r>
              <a:rPr lang="en-US" dirty="0"/>
              <a:t>Means "many forms"</a:t>
            </a:r>
          </a:p>
          <a:p>
            <a:r>
              <a:rPr lang="en-US" dirty="0"/>
              <a:t>Each subclass method overrides the method that has the same name in the superclass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1310953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Method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86677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Assume there are two types of courses – undergraduate and graduate</a:t>
            </a:r>
          </a:p>
          <a:p>
            <a:pPr lvl="1"/>
            <a:r>
              <a:rPr lang="en-US" dirty="0"/>
              <a:t>Each type of course has a name, but has different behaviors, such as how the courses are output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toString</a:t>
            </a:r>
            <a:r>
              <a:rPr lang="en-US" dirty="0"/>
              <a:t>() in the superclass. The method will be overridden in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66923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977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Simple Method Override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6955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Note: Each subclass has its own implementation of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When calling the method in the subclass it will override the behavior in the superclass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36464"/>
            <a:ext cx="7162800" cy="1954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4360276"/>
            <a:ext cx="7162800" cy="165952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>
            <a:off x="7315200" y="2971800"/>
            <a:ext cx="762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7239000" y="2971800"/>
            <a:ext cx="838200" cy="2438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97215" y="2325469"/>
            <a:ext cx="309438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Subclass accessing public interface methods of superclass</a:t>
            </a:r>
          </a:p>
        </p:txBody>
      </p:sp>
    </p:spTree>
    <p:extLst>
      <p:ext uri="{BB962C8B-B14F-4D97-AF65-F5344CB8AC3E}">
        <p14:creationId xmlns:p14="http://schemas.microsoft.com/office/powerpoint/2010/main" val="15229613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Simple Method Override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2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981200"/>
            <a:ext cx="7745828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63" y="4343400"/>
            <a:ext cx="440653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185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Error: Forgetting about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Manager inherits from Employee</a:t>
            </a:r>
          </a:p>
          <a:p>
            <a:pPr lvl="1"/>
            <a:r>
              <a:rPr lang="en-US" dirty="0" err="1"/>
              <a:t>getSalary</a:t>
            </a:r>
            <a:r>
              <a:rPr lang="en-US" dirty="0"/>
              <a:t> is an overridden method of Employee</a:t>
            </a:r>
          </a:p>
          <a:p>
            <a:pPr lvl="2"/>
            <a:r>
              <a:rPr lang="en-US" dirty="0" err="1"/>
              <a:t>Manager.getSalary</a:t>
            </a:r>
            <a:r>
              <a:rPr lang="en-US" dirty="0"/>
              <a:t> includes an additional bonus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23900" y="3124200"/>
            <a:ext cx="81534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public class Manager extends Employee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public double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getSalary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double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baseSalary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this.getSalary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;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Manager.getSalary</a:t>
            </a:r>
            <a:endParaRPr lang="en-US" sz="1800" dirty="0">
              <a:solidFill>
                <a:srgbClr val="00B0F0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//  should be </a:t>
            </a:r>
            <a:r>
              <a:rPr lang="en-US" sz="1800" dirty="0" err="1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super.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getSalary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();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Employee.getSalary</a:t>
            </a:r>
            <a:endParaRPr lang="en-US" sz="1800" dirty="0">
              <a:solidFill>
                <a:srgbClr val="00B0F0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return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baseSalary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+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this.getBonus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5147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Error: More Restrictive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514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If a superclass has a method that is </a:t>
            </a: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 overridden method in the subclass </a:t>
            </a:r>
            <a:r>
              <a:rPr lang="en-US" u="sng" dirty="0"/>
              <a:t>must</a:t>
            </a:r>
            <a:r>
              <a:rPr lang="en-US" dirty="0"/>
              <a:t> not be more restrictive</a:t>
            </a:r>
          </a:p>
          <a:p>
            <a:pPr lvl="1"/>
            <a:r>
              <a:rPr lang="en-US" dirty="0" err="1"/>
              <a:t>Overriden</a:t>
            </a:r>
            <a:r>
              <a:rPr lang="en-US" dirty="0"/>
              <a:t> method may not be protected or private</a:t>
            </a:r>
          </a:p>
          <a:p>
            <a:pPr lvl="2"/>
            <a:r>
              <a:rPr lang="en-US" dirty="0"/>
              <a:t>Must also be public</a:t>
            </a:r>
          </a:p>
          <a:p>
            <a:pPr lvl="2"/>
            <a:r>
              <a:rPr lang="en-US" dirty="0"/>
              <a:t>Otherwise you will cause a syntax error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Through inheritance, an "is-a" relationship means all subclass objects must be able to respond to method calls to public methods in the superclass</a:t>
            </a:r>
          </a:p>
          <a:p>
            <a:pPr lvl="1"/>
            <a:r>
              <a:rPr lang="en-US" dirty="0"/>
              <a:t>Once a method is declared public in a superclass, it must remain public for all direct and indirect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98592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57800"/>
            <a:ext cx="7838576" cy="8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719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You Cannot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three types of methods you cannot override in a subclass</a:t>
            </a:r>
          </a:p>
          <a:p>
            <a:pPr lvl="1"/>
            <a:r>
              <a:rPr lang="en-US" dirty="0"/>
              <a:t>private methods</a:t>
            </a:r>
          </a:p>
          <a:p>
            <a:pPr lvl="2"/>
            <a:r>
              <a:rPr lang="en-US" dirty="0"/>
              <a:t>They are intended to be private and not inherited</a:t>
            </a:r>
          </a:p>
          <a:p>
            <a:pPr lvl="1"/>
            <a:r>
              <a:rPr lang="en-US" dirty="0"/>
              <a:t>static methods</a:t>
            </a:r>
          </a:p>
          <a:p>
            <a:pPr lvl="2"/>
            <a:r>
              <a:rPr lang="en-US" dirty="0"/>
              <a:t>They are intended to be static to the class they are created – only one copy for all instances (objects)</a:t>
            </a:r>
          </a:p>
          <a:p>
            <a:pPr lvl="1"/>
            <a:r>
              <a:rPr lang="en-US" dirty="0"/>
              <a:t>final methods</a:t>
            </a:r>
          </a:p>
          <a:p>
            <a:pPr lvl="2"/>
            <a:r>
              <a:rPr lang="en-US" dirty="0"/>
              <a:t>A method declared final means it cannot be overridden</a:t>
            </a:r>
          </a:p>
          <a:p>
            <a:r>
              <a:rPr lang="en-US" dirty="0"/>
              <a:t>Classes can be declared as final too!</a:t>
            </a:r>
          </a:p>
          <a:p>
            <a:pPr lvl="2"/>
            <a:r>
              <a:rPr lang="en-US" dirty="0"/>
              <a:t>A class that is declared as final cannot be overridden</a:t>
            </a:r>
          </a:p>
          <a:p>
            <a:pPr lvl="2"/>
            <a:r>
              <a:rPr lang="en-US" dirty="0"/>
              <a:t>This is done on purpose as a design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41274230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60227</TotalTime>
  <Words>1574</Words>
  <Application>Microsoft Office PowerPoint</Application>
  <PresentationFormat>On-screen Show (4:3)</PresentationFormat>
  <Paragraphs>255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Consolas</vt:lpstr>
      <vt:lpstr>Times New Roman</vt:lpstr>
      <vt:lpstr>Wingdings</vt:lpstr>
      <vt:lpstr>Default Design</vt:lpstr>
      <vt:lpstr>IT 206: Object-Oriented Techniques for IT Problem Solving</vt:lpstr>
      <vt:lpstr>Overriding Superclass Methods</vt:lpstr>
      <vt:lpstr>Overriding Superclass Methods (Cont'd)</vt:lpstr>
      <vt:lpstr>Example: Simple Method Override</vt:lpstr>
      <vt:lpstr>Example: Simple Method Override (Cont'd)</vt:lpstr>
      <vt:lpstr>Example: Simple Method Override (Cont'd)</vt:lpstr>
      <vt:lpstr>Common Error: Forgetting about super</vt:lpstr>
      <vt:lpstr>Common Error: More Restrictive Access Modifiers</vt:lpstr>
      <vt:lpstr>Methods You Cannot Override</vt:lpstr>
      <vt:lpstr>More on Final Methods and Classes</vt:lpstr>
      <vt:lpstr>Common Error: Overloading vs. Overriding</vt:lpstr>
      <vt:lpstr>Common Error: Overloading vs. Overriding (Cont'd)</vt:lpstr>
      <vt:lpstr>Instance Variables in Inheritance</vt:lpstr>
      <vt:lpstr>References</vt:lpstr>
      <vt:lpstr>Questions?</vt:lpstr>
      <vt:lpstr>Case Study: Creating a Set of Bank Accounts</vt:lpstr>
      <vt:lpstr>Problem</vt:lpstr>
      <vt:lpstr>Where to Start? Define the Problem</vt:lpstr>
      <vt:lpstr>Inheritance Hierarchy</vt:lpstr>
      <vt:lpstr>Design a Solution – UML Class Diagram</vt:lpstr>
      <vt:lpstr>Design a Solution – UML Class Diagram (Cont'd)</vt:lpstr>
      <vt:lpstr>Design a Solution – UML Class Diagram (Cont'd)</vt:lpstr>
      <vt:lpstr>Design a Solution – UML Class Diagram (Cont'd)</vt:lpstr>
      <vt:lpstr>Design a Solution – Object Map</vt:lpstr>
      <vt:lpstr>Implement the Solution – Data Definition Class: (Superclass) BankAccount</vt:lpstr>
      <vt:lpstr>Implement the Solution – Data Definition Class: (Subclass) Checking Account</vt:lpstr>
      <vt:lpstr>Implement the Solution – Data Definition Class: (Subclass) Savings Account</vt:lpstr>
      <vt:lpstr>Implement the Solution – Implementation Class</vt:lpstr>
      <vt:lpstr>Questions?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807</cp:revision>
  <dcterms:created xsi:type="dcterms:W3CDTF">2012-12-18T16:00:03Z</dcterms:created>
  <dcterms:modified xsi:type="dcterms:W3CDTF">2018-04-08T10:46:36Z</dcterms:modified>
</cp:coreProperties>
</file>