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378" r:id="rId2"/>
    <p:sldId id="700" r:id="rId3"/>
    <p:sldId id="701" r:id="rId4"/>
    <p:sldId id="702" r:id="rId5"/>
    <p:sldId id="703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11" r:id="rId14"/>
    <p:sldId id="712" r:id="rId15"/>
    <p:sldId id="713" r:id="rId16"/>
    <p:sldId id="714" r:id="rId17"/>
    <p:sldId id="715" r:id="rId18"/>
    <p:sldId id="624" r:id="rId19"/>
    <p:sldId id="717" r:id="rId20"/>
    <p:sldId id="716" r:id="rId21"/>
    <p:sldId id="719" r:id="rId22"/>
    <p:sldId id="720" r:id="rId23"/>
    <p:sldId id="721" r:id="rId24"/>
    <p:sldId id="722" r:id="rId25"/>
    <p:sldId id="723" r:id="rId26"/>
    <p:sldId id="724" r:id="rId27"/>
    <p:sldId id="71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7945" autoAdjust="0"/>
  </p:normalViewPr>
  <p:slideViewPr>
    <p:cSldViewPr>
      <p:cViewPr varScale="1">
        <p:scale>
          <a:sx n="107" d="100"/>
          <a:sy n="107" d="100"/>
        </p:scale>
        <p:origin x="126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5FB0F-7CDB-4EE6-B953-9B8774ECFB88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0190C-78ED-4AC1-8EC7-91BDE559599E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69D81-9907-4940-AC2D-231D76865320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B3CE-5F7D-485F-8D8C-F132DAFCE1A4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2DE-CF70-4DF2-BC48-0A407C548C6A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CCD3F-35E3-4E95-B9D1-35ED2F992278}" type="datetime1">
              <a:rPr lang="en-US" smtClean="0"/>
              <a:t>2/12/2017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E7F79-C196-41FF-8BD2-93E0441061AB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ECB6C-A4FE-4C7F-A611-B9CE3E2542AE}" type="datetime1">
              <a:rPr lang="en-US" smtClean="0"/>
              <a:t>2/12/2017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465E-F004-41AC-B6E8-995F2C635A12}" type="datetime1">
              <a:rPr lang="en-US" smtClean="0"/>
              <a:t>2/12/2017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55F-9679-46D5-A8E1-9CF6C7F739A9}" type="datetime1">
              <a:rPr lang="en-US" smtClean="0"/>
              <a:t>2/12/2017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739C5-C2A2-4B52-916A-91B4BC1DFB94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11AE-5C33-44B7-AC52-2819CAD78146}" type="datetime1">
              <a:rPr lang="en-US" smtClean="0"/>
              <a:t>2/12/2017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B9E525-7A67-49E8-BB2E-39D4BB0FC2EA}" type="datetime1">
              <a:rPr lang="en-US" smtClean="0"/>
              <a:t>2/12/2017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IT 206: Object-Oriented Techniques for IT Problem Solving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IT 206: Object-Oriented Techniques for IT Problem Solving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>
              <a:buNone/>
            </a:pPr>
            <a:r>
              <a:rPr lang="en-US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Finding 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find the length of a String, use the length()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to loop through all of the characters in the String the length() method can be used to determine the number of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362200"/>
            <a:ext cx="6068291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857500"/>
            <a:ext cx="25050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603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Retrieving Individual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refer to characters by array notation</a:t>
            </a:r>
          </a:p>
          <a:p>
            <a:pPr lvl="1"/>
            <a:r>
              <a:rPr lang="en-US" dirty="0"/>
              <a:t>E.g. </a:t>
            </a:r>
            <a:r>
              <a:rPr lang="en-US" i="1" dirty="0" err="1"/>
              <a:t>StringName</a:t>
            </a:r>
            <a:r>
              <a:rPr lang="en-US" dirty="0"/>
              <a:t>[index]</a:t>
            </a:r>
          </a:p>
          <a:p>
            <a:r>
              <a:rPr lang="en-US" dirty="0"/>
              <a:t>Use </a:t>
            </a:r>
            <a:r>
              <a:rPr lang="en-US" i="1" dirty="0" err="1"/>
              <a:t>StringName</a:t>
            </a:r>
            <a:r>
              <a:rPr lang="en-US" dirty="0" err="1"/>
              <a:t>.charAt</a:t>
            </a:r>
            <a:r>
              <a:rPr lang="en-US" dirty="0"/>
              <a:t>(index)</a:t>
            </a:r>
          </a:p>
          <a:p>
            <a:pPr lvl="1"/>
            <a:r>
              <a:rPr lang="en-US" dirty="0"/>
              <a:t>Index values start at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525" y="3733800"/>
            <a:ext cx="8153400" cy="1828181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95987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String is concatenated to another it is logically "added" to create a new String</a:t>
            </a:r>
          </a:p>
          <a:p>
            <a:pPr lvl="1"/>
            <a:r>
              <a:rPr lang="en-US" dirty="0"/>
              <a:t>"IT " + "206" = "IT 206"</a:t>
            </a:r>
          </a:p>
          <a:p>
            <a:r>
              <a:rPr lang="en-US" dirty="0"/>
              <a:t>Because it is frequently done, Java simplifies the syntax by allowing the use of "+" to denote concatenation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691743"/>
            <a:ext cx="54065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90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Extracting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45481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Extracting a single character from a String can be done using the </a:t>
            </a:r>
            <a:r>
              <a:rPr lang="en-US" dirty="0" err="1"/>
              <a:t>charAt</a:t>
            </a:r>
            <a:r>
              <a:rPr lang="en-US" dirty="0"/>
              <a:t>() method</a:t>
            </a:r>
          </a:p>
          <a:p>
            <a:r>
              <a:rPr lang="en-US" dirty="0"/>
              <a:t>Extracting a set of characters (substring) from a String can be done using the substring() method</a:t>
            </a:r>
          </a:p>
          <a:p>
            <a:r>
              <a:rPr lang="en-US" dirty="0"/>
              <a:t>Two options to call the method (overloaded)</a:t>
            </a:r>
          </a:p>
          <a:p>
            <a:pPr lvl="1"/>
            <a:r>
              <a:rPr lang="en-US" dirty="0"/>
              <a:t>One parameter – Extract a String starting at a specific position to the end of the String</a:t>
            </a:r>
          </a:p>
          <a:p>
            <a:pPr lvl="1"/>
            <a:r>
              <a:rPr lang="en-US" dirty="0"/>
              <a:t>Two parameters – Extract a String starting at a specific position to another position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888683"/>
              </p:ext>
            </p:extLst>
          </p:nvPr>
        </p:nvGraphicFramePr>
        <p:xfrm>
          <a:off x="762000" y="4305947"/>
          <a:ext cx="7162799" cy="194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3" imgW="4495680" imgH="1143000" progId="Word.Picture.8">
                  <p:embed/>
                </p:oleObj>
              </mc:Choice>
              <mc:Fallback>
                <p:oleObj name="Picture" r:id="rId3" imgW="4495680" imgH="1143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05947"/>
                        <a:ext cx="7162799" cy="194245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902612"/>
            <a:ext cx="7162799" cy="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13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String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8153400" cy="2971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contents of a String are immutable (unchangeable) after creation, but it can be converted to a new String using a method. Some include:</a:t>
            </a:r>
          </a:p>
          <a:p>
            <a:pPr lvl="1"/>
            <a:r>
              <a:rPr lang="en-US" dirty="0" err="1"/>
              <a:t>toLowerCase</a:t>
            </a:r>
            <a:r>
              <a:rPr lang="en-US" dirty="0"/>
              <a:t> – Convert all characters to lower case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 – Convert all characters to upper case</a:t>
            </a:r>
          </a:p>
          <a:p>
            <a:pPr lvl="1"/>
            <a:r>
              <a:rPr lang="en-US" dirty="0"/>
              <a:t>trim – Remove all leading and trailing whitespace</a:t>
            </a:r>
          </a:p>
          <a:p>
            <a:pPr lvl="1"/>
            <a:r>
              <a:rPr lang="en-US" dirty="0"/>
              <a:t>replace(</a:t>
            </a:r>
            <a:r>
              <a:rPr lang="en-US" dirty="0" err="1"/>
              <a:t>oldChar</a:t>
            </a:r>
            <a:r>
              <a:rPr lang="en-US" dirty="0"/>
              <a:t>, </a:t>
            </a:r>
            <a:r>
              <a:rPr lang="en-US" dirty="0" err="1"/>
              <a:t>newChar</a:t>
            </a:r>
            <a:r>
              <a:rPr lang="en-US" dirty="0"/>
              <a:t>) – Replace one character with another</a:t>
            </a:r>
          </a:p>
          <a:p>
            <a:pPr lvl="1"/>
            <a:r>
              <a:rPr lang="en-US" dirty="0"/>
              <a:t>replace(</a:t>
            </a:r>
            <a:r>
              <a:rPr lang="en-US" dirty="0" err="1"/>
              <a:t>oldString</a:t>
            </a:r>
            <a:r>
              <a:rPr lang="en-US" dirty="0"/>
              <a:t>, </a:t>
            </a:r>
            <a:r>
              <a:rPr lang="en-US" dirty="0" err="1"/>
              <a:t>newString</a:t>
            </a:r>
            <a:r>
              <a:rPr lang="en-US" dirty="0"/>
              <a:t>) – Replace one string with another</a:t>
            </a:r>
          </a:p>
          <a:p>
            <a:r>
              <a:rPr lang="en-US" dirty="0"/>
              <a:t>Methods can also be chained – Executed from left to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4114800"/>
            <a:ext cx="641741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998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Finding a Character or Substring within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2743200"/>
          </a:xfrm>
        </p:spPr>
        <p:txBody>
          <a:bodyPr>
            <a:normAutofit/>
          </a:bodyPr>
          <a:lstStyle/>
          <a:p>
            <a:r>
              <a:rPr lang="en-US" dirty="0"/>
              <a:t>Sometimes you may want to check if a String contains a character or subset of characters</a:t>
            </a:r>
          </a:p>
          <a:p>
            <a:r>
              <a:rPr lang="en-US" dirty="0"/>
              <a:t>Use the </a:t>
            </a:r>
            <a:r>
              <a:rPr lang="en-US" dirty="0" err="1"/>
              <a:t>indexOf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Returns the index of the first position the character is found or -1 if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6622299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10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Class: More Available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22242"/>
              </p:ext>
            </p:extLst>
          </p:nvPr>
        </p:nvGraphicFramePr>
        <p:xfrm>
          <a:off x="444613" y="1186912"/>
          <a:ext cx="7848600" cy="478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3714840" imgH="1943280" progId="Word.Picture.8">
                  <p:embed/>
                </p:oleObj>
              </mc:Choice>
              <mc:Fallback>
                <p:oleObj r:id="rId3" imgW="3714840" imgH="1943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13" y="1186912"/>
                        <a:ext cx="7848600" cy="4788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40549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the String class are primarily instance methods – therefore called "attached" to an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of the Character class are </a:t>
            </a:r>
            <a:r>
              <a:rPr lang="en-US" b="1" i="1" dirty="0"/>
              <a:t>static</a:t>
            </a:r>
            <a:r>
              <a:rPr lang="en-US" dirty="0"/>
              <a:t> therefore called "attached" to the class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5979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672692"/>
            <a:ext cx="3801835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6926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20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String and Character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995268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string is a sequence of characters</a:t>
            </a:r>
          </a:p>
          <a:p>
            <a:pPr lvl="1"/>
            <a:r>
              <a:rPr lang="en-US" dirty="0"/>
              <a:t>You have already used string literals in previous programs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JOptionPane.showMessageDialog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(null, "Print String");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Java provides a number of classes to store and process strings: String,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StringBuilder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StringBuffer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In most cases, you will use the String class to create Strings unless you need to worry about program speed or concurrent usage of the program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See Java API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7886039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the Area Code from a Phone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user has entered in their phone number in the format of: XXX-XXX-XXXX</a:t>
            </a:r>
          </a:p>
          <a:p>
            <a:r>
              <a:rPr lang="en-US" dirty="0"/>
              <a:t>What code can be used to extract the area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9898762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the Area Code from a Phone Number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Take the first 3 characters of the string holding the full phone number</a:t>
            </a:r>
          </a:p>
          <a:p>
            <a:pPr lvl="1"/>
            <a:r>
              <a:rPr lang="en-US" dirty="0"/>
              <a:t>Output (or process) that substring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3" y="3632945"/>
            <a:ext cx="8288337" cy="18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44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the Domain Name from an Email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 user has entered in their email address</a:t>
            </a:r>
          </a:p>
          <a:p>
            <a:r>
              <a:rPr lang="en-US" dirty="0"/>
              <a:t>What code can be used to extract the email domain?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91096979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 the Domain Name from an Email Address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First find out if the String entered contains a @</a:t>
            </a:r>
          </a:p>
          <a:p>
            <a:pPr lvl="1"/>
            <a:r>
              <a:rPr lang="en-US" dirty="0"/>
              <a:t>If it does, get all of the characters after the @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705852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210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 Zip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valid zip code consists of 5 or 9 digits</a:t>
            </a:r>
          </a:p>
          <a:p>
            <a:r>
              <a:rPr lang="en-US" dirty="0"/>
              <a:t>What code can be used to validate the zip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57591221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 Zip Code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37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Remove the hyphen, if provided</a:t>
            </a:r>
          </a:p>
          <a:p>
            <a:pPr lvl="2"/>
            <a:r>
              <a:rPr lang="en-US" dirty="0"/>
              <a:t>Why? Handles different user entry possibilities</a:t>
            </a:r>
          </a:p>
          <a:p>
            <a:pPr lvl="1"/>
            <a:r>
              <a:rPr lang="en-US" dirty="0"/>
              <a:t>Check the length – 5 characters or 9 characters</a:t>
            </a:r>
          </a:p>
          <a:p>
            <a:pPr lvl="1"/>
            <a:r>
              <a:rPr lang="en-US" dirty="0"/>
              <a:t>If the number of characters is correct, make sure all characters are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90800"/>
            <a:ext cx="5241803" cy="36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71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Character and String classes, a number of extraction and data validation can occur with data</a:t>
            </a:r>
          </a:p>
          <a:p>
            <a:r>
              <a:rPr lang="en-US" dirty="0"/>
              <a:t>These things should typically occur in the Data Definition Class as they relate to the data itself and not the implementation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76568664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18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1148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 instantiate a String object from a string value or from an array of characters</a:t>
            </a:r>
          </a:p>
          <a:p>
            <a:r>
              <a:rPr lang="en-US" dirty="0"/>
              <a:t>To create a String from a string literal, use the following: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String("This is a String");</a:t>
            </a:r>
          </a:p>
          <a:p>
            <a:r>
              <a:rPr lang="en-US" dirty="0"/>
              <a:t>To create a String from an array of characters, use the following: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char data[] = {'h', 'e', 'l', 'l', 'o'};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String(data);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3476805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object is </a:t>
            </a:r>
            <a:r>
              <a:rPr lang="en-US" b="1" dirty="0"/>
              <a:t>immutable</a:t>
            </a:r>
            <a:r>
              <a:rPr lang="en-US" dirty="0"/>
              <a:t>. Once it is created, its contents cannot be changed</a:t>
            </a:r>
          </a:p>
          <a:p>
            <a:r>
              <a:rPr lang="en-US" dirty="0"/>
              <a:t>Because Strings are immutable and frequently used, Java has a shorthand initializer for creating a String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course = "IT 206";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8702324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Immutable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code:</a:t>
            </a:r>
          </a:p>
          <a:p>
            <a:endParaRPr lang="en-US" dirty="0"/>
          </a:p>
          <a:p>
            <a:r>
              <a:rPr lang="en-US" dirty="0"/>
              <a:t>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981200"/>
            <a:ext cx="4419601" cy="608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79" y="1770931"/>
            <a:ext cx="2552700" cy="1152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78" y="3098949"/>
            <a:ext cx="5108121" cy="31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741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Equality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8153400" cy="3491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programming, you may need to compare the contents of two or more Strings</a:t>
            </a:r>
          </a:p>
          <a:p>
            <a:r>
              <a:rPr lang="en-US" dirty="0"/>
              <a:t>Use caution when using the == comparison operator</a:t>
            </a:r>
          </a:p>
          <a:p>
            <a:pPr lvl="1"/>
            <a:r>
              <a:rPr lang="en-US" dirty="0"/>
              <a:t>Only does an equality check for memory location not a comparison of the contents of the Strings</a:t>
            </a:r>
          </a:p>
          <a:p>
            <a:pPr lvl="1"/>
            <a:r>
              <a:rPr lang="en-US" dirty="0"/>
              <a:t>One exception – When Strings are created through the same character sequence, they are </a:t>
            </a:r>
            <a:r>
              <a:rPr lang="en-US" i="1" dirty="0"/>
              <a:t>interned</a:t>
            </a:r>
            <a:r>
              <a:rPr lang="en-US" dirty="0"/>
              <a:t> and are chained to the same reference value</a:t>
            </a:r>
          </a:p>
          <a:p>
            <a:pPr lvl="2"/>
            <a:r>
              <a:rPr lang="en-US" dirty="0"/>
              <a:t>JVM does this for performance reasons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63269"/>
            <a:ext cx="4419600" cy="1156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4876800"/>
            <a:ext cx="2571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006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Equality Comparisons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599"/>
            <a:ext cx="8153400" cy="7524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Always use the equals() or </a:t>
            </a:r>
            <a:r>
              <a:rPr lang="en-US" dirty="0" err="1"/>
              <a:t>equalsIgnoreCase</a:t>
            </a:r>
            <a:r>
              <a:rPr lang="en-US" dirty="0"/>
              <a:t>() methods when comparing String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" y="2228850"/>
            <a:ext cx="6195632" cy="2724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400300"/>
            <a:ext cx="2838450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18" y="3686175"/>
            <a:ext cx="2514600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904" y="4914900"/>
            <a:ext cx="2524125" cy="1104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 flipV="1">
            <a:off x="5562600" y="2514600"/>
            <a:ext cx="666750" cy="209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371600" y="2590800"/>
            <a:ext cx="5119008" cy="1485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stCxn id="9" idx="1"/>
          </p:cNvCxnSpPr>
          <p:nvPr/>
        </p:nvCxnSpPr>
        <p:spPr bwMode="auto">
          <a:xfrm flipH="1" flipV="1">
            <a:off x="1649337" y="3936546"/>
            <a:ext cx="4872567" cy="15308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64938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</a:t>
            </a:r>
            <a:r>
              <a:rPr lang="en-US" dirty="0" err="1"/>
              <a:t>Lexiographical</a:t>
            </a:r>
            <a:r>
              <a:rPr lang="en-US" dirty="0"/>
              <a:t> Comparisons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you need to compare two Strings to see which comes first alphabetically</a:t>
            </a:r>
          </a:p>
          <a:p>
            <a:pPr lvl="1"/>
            <a:r>
              <a:rPr lang="en-US" dirty="0"/>
              <a:t>In Java, it is based on the Unicode value of each character (</a:t>
            </a:r>
            <a:r>
              <a:rPr lang="en-US" dirty="0">
                <a:hlinkClick r:id="rId2"/>
              </a:rPr>
              <a:t>http://unicode-table.com/en/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0-9 comes before A-Z which comes before a-z (Remember, Java is case-sensitive!)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compareTo</a:t>
            </a:r>
            <a:r>
              <a:rPr lang="en-US" dirty="0"/>
              <a:t>() or </a:t>
            </a:r>
            <a:r>
              <a:rPr lang="en-US" dirty="0" err="1"/>
              <a:t>compareToIgnoreCase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Methods return one of the following:</a:t>
            </a:r>
          </a:p>
          <a:p>
            <a:pPr lvl="3"/>
            <a:r>
              <a:rPr lang="en-US" dirty="0"/>
              <a:t>Negative Integer: The contents of the first String are lexicographically before the second String</a:t>
            </a:r>
          </a:p>
          <a:p>
            <a:pPr lvl="3"/>
            <a:r>
              <a:rPr lang="en-US" dirty="0"/>
              <a:t>0: The contents of the first String are lexicographically equal to the second String</a:t>
            </a:r>
          </a:p>
          <a:p>
            <a:pPr lvl="3"/>
            <a:r>
              <a:rPr lang="en-US" dirty="0"/>
              <a:t>Positive Integer: The contents of the first String are lexicographically after the second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4205122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Class: </a:t>
            </a:r>
            <a:r>
              <a:rPr lang="en-US" dirty="0" err="1"/>
              <a:t>Lexiographical</a:t>
            </a:r>
            <a:r>
              <a:rPr lang="en-US" dirty="0"/>
              <a:t> Comparisons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 206: Object-Oriented Techniques for IT Problem Solving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3" y="1371600"/>
            <a:ext cx="7453337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3" y="4071257"/>
            <a:ext cx="7230924" cy="179614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6858001" y="4724400"/>
            <a:ext cx="1218089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886334" y="512439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Executes!</a:t>
            </a:r>
          </a:p>
        </p:txBody>
      </p:sp>
    </p:spTree>
    <p:extLst>
      <p:ext uri="{BB962C8B-B14F-4D97-AF65-F5344CB8AC3E}">
        <p14:creationId xmlns:p14="http://schemas.microsoft.com/office/powerpoint/2010/main" val="558213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53969</TotalTime>
  <Words>1378</Words>
  <Application>Microsoft Office PowerPoint</Application>
  <PresentationFormat>On-screen Show (4:3)</PresentationFormat>
  <Paragraphs>167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Times New Roman</vt:lpstr>
      <vt:lpstr>Default Design</vt:lpstr>
      <vt:lpstr>Picture</vt:lpstr>
      <vt:lpstr>Microsoft Word Picture</vt:lpstr>
      <vt:lpstr>IT 206: Object-Oriented Techniques for IT Problem Solving</vt:lpstr>
      <vt:lpstr>Overview of Strings</vt:lpstr>
      <vt:lpstr>The String Class Constructor</vt:lpstr>
      <vt:lpstr>The String Class: Immutable</vt:lpstr>
      <vt:lpstr>The String Class: Immutable (Cont'd)</vt:lpstr>
      <vt:lpstr>The String Class: Equality Comparisons</vt:lpstr>
      <vt:lpstr>The String Class: Equality Comparisons (Cont'd)</vt:lpstr>
      <vt:lpstr>The String Class: Lexiographical Comparisons </vt:lpstr>
      <vt:lpstr>The String Class: Lexiographical Comparisons (Cont'd)</vt:lpstr>
      <vt:lpstr>The String Class: Finding String Length</vt:lpstr>
      <vt:lpstr>The String Class: Retrieving Individual Characters</vt:lpstr>
      <vt:lpstr>The String Class: String Concatenation</vt:lpstr>
      <vt:lpstr>The String Class: Extracting Substrings</vt:lpstr>
      <vt:lpstr>The String Class: String Conversions</vt:lpstr>
      <vt:lpstr>The String Class: Finding a Character or Substring within a String</vt:lpstr>
      <vt:lpstr>The Character Class: More Available Methods</vt:lpstr>
      <vt:lpstr>String vs. Character Classes</vt:lpstr>
      <vt:lpstr>Questions?</vt:lpstr>
      <vt:lpstr>Problem Solving with String and Character Classes</vt:lpstr>
      <vt:lpstr>Extract the Area Code from a Phone Number</vt:lpstr>
      <vt:lpstr>Extract the Area Code from a Phone Number (Cont'd)</vt:lpstr>
      <vt:lpstr>Extract the Domain Name from an Email Address</vt:lpstr>
      <vt:lpstr>Extract the Domain Name from an Email Address (Cont'd)</vt:lpstr>
      <vt:lpstr>Validate a Zip Code</vt:lpstr>
      <vt:lpstr>Validate a Zip Code (Cont'd)</vt:lpstr>
      <vt:lpstr>Summary</vt:lpstr>
      <vt:lpstr>Questions?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790</cp:revision>
  <dcterms:created xsi:type="dcterms:W3CDTF">2012-12-18T16:00:03Z</dcterms:created>
  <dcterms:modified xsi:type="dcterms:W3CDTF">2017-02-13T03:00:21Z</dcterms:modified>
</cp:coreProperties>
</file>