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8" r:id="rId2"/>
    <p:sldId id="261" r:id="rId3"/>
    <p:sldId id="259" r:id="rId4"/>
    <p:sldId id="260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27" autoAdjust="0"/>
  </p:normalViewPr>
  <p:slideViewPr>
    <p:cSldViewPr snapToGrid="0">
      <p:cViewPr varScale="1">
        <p:scale>
          <a:sx n="66" d="100"/>
          <a:sy n="66" d="100"/>
        </p:scale>
        <p:origin x="579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5CF06-E1FE-409A-94D3-E99C3C615A22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F0ACB-4FBD-439D-927B-1C14862FA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56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Y-prime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F0ACB-4FBD-439D-927B-1C14862FAB1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373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0" y="6465888"/>
            <a:ext cx="12192000" cy="369332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800" smtClean="0">
                <a:solidFill>
                  <a:srgbClr val="FFFFFF"/>
                </a:solidFill>
                <a:ea typeface="宋体" panose="02010600030101010101" pitchFamily="2" charset="-122"/>
              </a:rPr>
              <a:t>Luguangm@gmail.com</a:t>
            </a:r>
            <a:endParaRPr lang="en-US" altLang="zh-CN" sz="180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noFill/>
          <a:ln w="9525"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4400550"/>
            <a:ext cx="8534400" cy="123825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486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98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96400" y="0"/>
            <a:ext cx="2895600" cy="6858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8483600" cy="6858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930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0901" y="0"/>
            <a:ext cx="11341100" cy="12319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333500"/>
            <a:ext cx="5384800" cy="5524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33500"/>
            <a:ext cx="5384800" cy="5524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665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0901" y="0"/>
            <a:ext cx="11341100" cy="12319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333500"/>
            <a:ext cx="5384800" cy="5524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33500"/>
            <a:ext cx="5384800" cy="2686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171950"/>
            <a:ext cx="5384800" cy="2686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97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03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6048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33500"/>
            <a:ext cx="5384800" cy="5524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33500"/>
            <a:ext cx="5384800" cy="5524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27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14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31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847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198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8081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0901" y="0"/>
            <a:ext cx="11341100" cy="12319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33500"/>
            <a:ext cx="1097280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" y="1"/>
            <a:ext cx="876300" cy="12287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fld id="{0BC12149-B4E1-40DC-85B6-AAAD384E9AC9}" type="slidenum">
              <a:rPr lang="zh-CN" altLang="en-US" sz="1800" smtClean="0">
                <a:solidFill>
                  <a:srgbClr val="FFFFFF"/>
                </a:solidFill>
                <a:ea typeface="宋体" panose="02010600030101010101" pitchFamily="2" charset="-122"/>
              </a:rPr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r>
              <a:rPr lang="en-US" altLang="zh-CN" sz="1800" smtClean="0">
                <a:solidFill>
                  <a:srgbClr val="FFFFFF"/>
                </a:solidFill>
                <a:ea typeface="宋体" panose="02010600030101010101" pitchFamily="2" charset="-122"/>
              </a:rPr>
              <a:t/>
            </a:r>
            <a:br>
              <a:rPr lang="en-US" altLang="zh-CN" sz="1800" smtClean="0">
                <a:solidFill>
                  <a:srgbClr val="FFFFFF"/>
                </a:solidFill>
                <a:ea typeface="宋体" panose="02010600030101010101" pitchFamily="2" charset="-122"/>
              </a:rPr>
            </a:br>
            <a:r>
              <a:rPr lang="en-US" altLang="zh-CN" sz="1800" smtClean="0">
                <a:solidFill>
                  <a:srgbClr val="FFFFFF"/>
                </a:solidFill>
                <a:ea typeface="宋体" panose="02010600030101010101" pitchFamily="2" charset="-122"/>
              </a:rPr>
              <a:t>o</a:t>
            </a:r>
            <a:r>
              <a:rPr lang="en-IE" altLang="zh-CN" sz="1800" smtClean="0">
                <a:solidFill>
                  <a:srgbClr val="FFFFFF"/>
                </a:solidFill>
                <a:ea typeface="宋体" panose="02010600030101010101" pitchFamily="2" charset="-122"/>
              </a:rPr>
              <a:t>f</a:t>
            </a:r>
            <a:br>
              <a:rPr lang="en-IE" altLang="zh-CN" sz="1800" smtClean="0">
                <a:solidFill>
                  <a:srgbClr val="FFFFFF"/>
                </a:solidFill>
                <a:ea typeface="宋体" panose="02010600030101010101" pitchFamily="2" charset="-122"/>
              </a:rPr>
            </a:br>
            <a:r>
              <a:rPr lang="en-IE" altLang="zh-CN" sz="1800" smtClean="0">
                <a:solidFill>
                  <a:srgbClr val="FFFFFF"/>
                </a:solidFill>
                <a:ea typeface="宋体" panose="02010600030101010101" pitchFamily="2" charset="-122"/>
              </a:rPr>
              <a:t>59</a:t>
            </a:r>
            <a:endParaRPr lang="en-US" altLang="zh-CN" sz="1800" smtClean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947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2162176" y="1"/>
            <a:ext cx="10029824" cy="1217613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>
                <a:solidFill>
                  <a:srgbClr val="FFFFFF"/>
                </a:solidFill>
                <a:ea typeface="宋体" panose="02010600030101010101" pitchFamily="2" charset="-122"/>
              </a:rPr>
              <a:t>Color Models</a:t>
            </a: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381000" y="1522414"/>
            <a:ext cx="9915525" cy="533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36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Typical </a:t>
            </a:r>
            <a:r>
              <a:rPr lang="en-US" altLang="zh-CN" sz="3600" b="1" dirty="0">
                <a:solidFill>
                  <a:srgbClr val="000000"/>
                </a:solidFill>
                <a:ea typeface="宋体" panose="02010600030101010101" pitchFamily="2" charset="-122"/>
              </a:rPr>
              <a:t>color models: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000000"/>
                </a:solidFill>
                <a:ea typeface="宋体" panose="02010600030101010101" pitchFamily="2" charset="-122"/>
              </a:rPr>
              <a:t>RGB model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000000"/>
                </a:solidFill>
                <a:ea typeface="宋体" panose="02010600030101010101" pitchFamily="2" charset="-122"/>
              </a:rPr>
              <a:t>CMY or CMYK model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3600" dirty="0" smtClean="0">
                <a:solidFill>
                  <a:srgbClr val="000000"/>
                </a:solidFill>
                <a:ea typeface="宋体" panose="02010600030101010101" pitchFamily="2" charset="-122"/>
              </a:rPr>
              <a:t>HSV </a:t>
            </a:r>
            <a:r>
              <a:rPr lang="en-US" altLang="zh-CN" sz="3600" dirty="0">
                <a:solidFill>
                  <a:srgbClr val="000000"/>
                </a:solidFill>
                <a:ea typeface="宋体" panose="02010600030101010101" pitchFamily="2" charset="-122"/>
              </a:rPr>
              <a:t>Model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000000"/>
                </a:solidFill>
                <a:ea typeface="宋体" panose="02010600030101010101" pitchFamily="2" charset="-122"/>
              </a:rPr>
              <a:t>YIQ and YUV models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3600" dirty="0">
                <a:solidFill>
                  <a:srgbClr val="000000"/>
                </a:solidFill>
                <a:ea typeface="宋体" panose="02010600030101010101" pitchFamily="2" charset="-122"/>
              </a:rPr>
              <a:t>Many other color models, Lab, HSV, HSB, </a:t>
            </a:r>
            <a:r>
              <a:rPr lang="en-US" altLang="zh-CN" sz="36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…</a:t>
            </a:r>
            <a:endParaRPr lang="en-US" altLang="zh-CN" sz="36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538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162176" y="1"/>
            <a:ext cx="10029824" cy="1217613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dirty="0" smtClean="0">
                <a:solidFill>
                  <a:srgbClr val="FFFFFF"/>
                </a:solidFill>
                <a:ea typeface="宋体" panose="02010600030101010101" pitchFamily="2" charset="-122"/>
              </a:rPr>
              <a:t>RGB Color </a:t>
            </a:r>
            <a:r>
              <a:rPr lang="en-US" altLang="zh-CN" sz="4000" dirty="0">
                <a:solidFill>
                  <a:srgbClr val="FFFFFF"/>
                </a:solidFill>
                <a:ea typeface="宋体" panose="02010600030101010101" pitchFamily="2" charset="-122"/>
              </a:rPr>
              <a:t>Models</a:t>
            </a:r>
          </a:p>
        </p:txBody>
      </p:sp>
      <p:sp>
        <p:nvSpPr>
          <p:cNvPr id="3" name="矩形 2"/>
          <p:cNvSpPr/>
          <p:nvPr/>
        </p:nvSpPr>
        <p:spPr>
          <a:xfrm>
            <a:off x="812800" y="2270036"/>
            <a:ext cx="990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/>
              <a:t>Based on the three basic colors of </a:t>
            </a:r>
            <a:r>
              <a:rPr lang="en-US" altLang="zh-CN" sz="2400" dirty="0">
                <a:solidFill>
                  <a:srgbClr val="FF0000"/>
                </a:solidFill>
              </a:rPr>
              <a:t>red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00B050"/>
                </a:solidFill>
              </a:rPr>
              <a:t>green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0000FF"/>
                </a:solidFill>
              </a:rPr>
              <a:t>blue</a:t>
            </a:r>
            <a:r>
              <a:rPr lang="en-US" altLang="zh-CN" sz="2400" dirty="0"/>
              <a:t>, they are superimposed in varying degrees to produce rich and extensive colors, so they are commonly known as the three primary color mode.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8790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162176" y="1"/>
            <a:ext cx="10029824" cy="1217613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dirty="0" smtClean="0">
                <a:solidFill>
                  <a:srgbClr val="FFFFFF"/>
                </a:solidFill>
                <a:ea typeface="宋体" panose="02010600030101010101" pitchFamily="2" charset="-122"/>
              </a:rPr>
              <a:t>HSV Color </a:t>
            </a:r>
            <a:r>
              <a:rPr lang="en-US" altLang="zh-CN" sz="4000" dirty="0">
                <a:solidFill>
                  <a:srgbClr val="FFFFFF"/>
                </a:solidFill>
                <a:ea typeface="宋体" panose="02010600030101010101" pitchFamily="2" charset="-122"/>
              </a:rPr>
              <a:t>Models</a:t>
            </a:r>
          </a:p>
        </p:txBody>
      </p:sp>
      <p:sp>
        <p:nvSpPr>
          <p:cNvPr id="3" name="矩形 2"/>
          <p:cNvSpPr/>
          <p:nvPr/>
        </p:nvSpPr>
        <p:spPr>
          <a:xfrm>
            <a:off x="596900" y="1445389"/>
            <a:ext cx="107251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latin typeface="+mn-ea"/>
              </a:rPr>
              <a:t>The three-dimensional representation of HSV model evolved from RGB cube. </a:t>
            </a:r>
            <a:endParaRPr lang="en-US" altLang="zh-CN" sz="2400" dirty="0" smtClean="0">
              <a:latin typeface="+mn-ea"/>
            </a:endParaRPr>
          </a:p>
          <a:p>
            <a:pPr algn="just"/>
            <a:endParaRPr lang="en-US" altLang="zh-CN" sz="2400" dirty="0">
              <a:latin typeface="+mn-ea"/>
            </a:endParaRPr>
          </a:p>
          <a:p>
            <a:pPr algn="just"/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H</a:t>
            </a:r>
            <a:r>
              <a:rPr lang="en-US" altLang="zh-CN" sz="2400" dirty="0" smtClean="0">
                <a:latin typeface="+mn-ea"/>
              </a:rPr>
              <a:t> represents </a:t>
            </a:r>
            <a:r>
              <a:rPr lang="en-US" altLang="zh-CN" sz="2400" dirty="0">
                <a:latin typeface="+mn-ea"/>
              </a:rPr>
              <a:t>the color information, that is, the position of the spectral color</a:t>
            </a:r>
            <a:r>
              <a:rPr lang="en-US" altLang="zh-CN" sz="2400" dirty="0" smtClean="0">
                <a:latin typeface="+mn-ea"/>
              </a:rPr>
              <a:t>.</a:t>
            </a:r>
          </a:p>
          <a:p>
            <a:pPr algn="just"/>
            <a:endParaRPr lang="en-US" altLang="zh-CN" sz="2400" dirty="0">
              <a:latin typeface="+mn-ea"/>
            </a:endParaRPr>
          </a:p>
          <a:p>
            <a:pPr algn="just"/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S </a:t>
            </a:r>
            <a:r>
              <a:rPr lang="en-US" altLang="zh-CN" sz="2400" dirty="0" smtClean="0">
                <a:latin typeface="+mn-ea"/>
              </a:rPr>
              <a:t>represents </a:t>
            </a:r>
            <a:r>
              <a:rPr lang="en-US" altLang="zh-CN" sz="2400" dirty="0">
                <a:latin typeface="+mn-ea"/>
              </a:rPr>
              <a:t>saturation, which is a proportional value ranging from 0 to 1. It is expressed as the ratio between the purity of the selected color and the maximum purity of the color. When s = 0, there is only gray scale</a:t>
            </a:r>
            <a:r>
              <a:rPr lang="en-US" altLang="zh-CN" sz="2400" dirty="0" smtClean="0">
                <a:latin typeface="+mn-ea"/>
              </a:rPr>
              <a:t>.</a:t>
            </a:r>
          </a:p>
          <a:p>
            <a:pPr algn="just"/>
            <a:endParaRPr lang="en-US" altLang="zh-CN" sz="2400" dirty="0">
              <a:latin typeface="+mn-ea"/>
            </a:endParaRPr>
          </a:p>
          <a:p>
            <a:pPr algn="just"/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V</a:t>
            </a:r>
            <a:r>
              <a:rPr lang="en-US" altLang="zh-CN" sz="2400" dirty="0" smtClean="0">
                <a:latin typeface="+mn-ea"/>
              </a:rPr>
              <a:t> indicates </a:t>
            </a:r>
            <a:r>
              <a:rPr lang="en-US" altLang="zh-CN" sz="2400" dirty="0">
                <a:latin typeface="+mn-ea"/>
              </a:rPr>
              <a:t>the brightness of the color, ranging from 0 to 1. One thing to note: there is no direct relationship between it and light intensity.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966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162176" y="1"/>
            <a:ext cx="9977024" cy="1217613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dirty="0">
                <a:solidFill>
                  <a:srgbClr val="FFFFFF"/>
                </a:solidFill>
                <a:ea typeface="宋体" panose="02010600030101010101" pitchFamily="2" charset="-122"/>
              </a:rPr>
              <a:t>YIQ </a:t>
            </a:r>
            <a:r>
              <a:rPr lang="en-US" altLang="zh-CN" sz="4000" dirty="0" smtClean="0">
                <a:solidFill>
                  <a:srgbClr val="FFFFFF"/>
                </a:solidFill>
                <a:ea typeface="宋体" panose="02010600030101010101" pitchFamily="2" charset="-122"/>
              </a:rPr>
              <a:t>Color </a:t>
            </a:r>
            <a:r>
              <a:rPr lang="en-US" altLang="zh-CN" sz="4000" dirty="0">
                <a:solidFill>
                  <a:srgbClr val="FFFFFF"/>
                </a:solidFill>
                <a:ea typeface="宋体" panose="02010600030101010101" pitchFamily="2" charset="-122"/>
              </a:rPr>
              <a:t>Models</a:t>
            </a:r>
          </a:p>
        </p:txBody>
      </p:sp>
      <p:sp>
        <p:nvSpPr>
          <p:cNvPr id="3" name="矩形 2"/>
          <p:cNvSpPr/>
          <p:nvPr/>
        </p:nvSpPr>
        <p:spPr>
          <a:xfrm>
            <a:off x="520700" y="1523137"/>
            <a:ext cx="102933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/>
              <a:t>YIQ is the NTSC (National Television Standards Committee) television system standard. </a:t>
            </a:r>
            <a:endParaRPr lang="en-US" altLang="zh-CN" sz="2800" dirty="0" smtClean="0"/>
          </a:p>
          <a:p>
            <a:pPr algn="just"/>
            <a:endParaRPr lang="en-US" altLang="zh-CN" sz="2800" dirty="0"/>
          </a:p>
          <a:p>
            <a:pPr algn="just"/>
            <a:r>
              <a:rPr lang="en-US" altLang="zh-CN" sz="2800" dirty="0" smtClean="0">
                <a:solidFill>
                  <a:srgbClr val="FF0000"/>
                </a:solidFill>
              </a:rPr>
              <a:t>Y </a:t>
            </a:r>
            <a:r>
              <a:rPr lang="en-US" altLang="zh-CN" sz="2800" dirty="0"/>
              <a:t>is the brightness signal of black-and-white TV and color TV, that is, brightness. </a:t>
            </a:r>
            <a:endParaRPr lang="en-US" altLang="zh-CN" sz="2800" dirty="0" smtClean="0"/>
          </a:p>
          <a:p>
            <a:pPr algn="just"/>
            <a:endParaRPr lang="en-US" altLang="zh-CN" sz="2800" dirty="0" smtClean="0"/>
          </a:p>
          <a:p>
            <a:pPr algn="just"/>
            <a:r>
              <a:rPr lang="en-US" altLang="zh-CN" sz="2800" dirty="0" smtClean="0">
                <a:solidFill>
                  <a:srgbClr val="FF0000"/>
                </a:solidFill>
              </a:rPr>
              <a:t>I </a:t>
            </a:r>
            <a:r>
              <a:rPr lang="en-US" altLang="zh-CN" sz="2800" dirty="0"/>
              <a:t>represents in phase, the color is from orange to </a:t>
            </a:r>
            <a:r>
              <a:rPr lang="en-US" altLang="zh-CN" sz="2800" dirty="0" smtClean="0"/>
              <a:t>cyan. </a:t>
            </a:r>
          </a:p>
          <a:p>
            <a:pPr algn="just"/>
            <a:endParaRPr lang="en-US" altLang="zh-CN" sz="2800" dirty="0" smtClean="0"/>
          </a:p>
          <a:p>
            <a:pPr algn="just"/>
            <a:r>
              <a:rPr lang="en-US" altLang="zh-CN" sz="2800" dirty="0" smtClean="0">
                <a:solidFill>
                  <a:srgbClr val="FF0000"/>
                </a:solidFill>
              </a:rPr>
              <a:t>Q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represents square phase, and the color is from purple to yellow green.</a:t>
            </a:r>
          </a:p>
        </p:txBody>
      </p:sp>
    </p:spTree>
    <p:extLst>
      <p:ext uri="{BB962C8B-B14F-4D97-AF65-F5344CB8AC3E}">
        <p14:creationId xmlns:p14="http://schemas.microsoft.com/office/powerpoint/2010/main" val="267753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7050" y="1830338"/>
            <a:ext cx="10769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err="1" smtClean="0"/>
              <a:t>YCbCr</a:t>
            </a:r>
            <a:r>
              <a:rPr lang="en-US" altLang="zh-CN" sz="2400" dirty="0" smtClean="0"/>
              <a:t> or </a:t>
            </a:r>
            <a:r>
              <a:rPr lang="en-US" altLang="zh-CN" sz="2400" dirty="0" err="1" smtClean="0"/>
              <a:t>y'cbcr</a:t>
            </a:r>
            <a:r>
              <a:rPr lang="en-US" altLang="zh-CN" sz="2400" dirty="0" smtClean="0"/>
              <a:t> is </a:t>
            </a:r>
            <a:r>
              <a:rPr lang="en-US" altLang="zh-CN" sz="2400" dirty="0"/>
              <a:t>a kind of color space, which is usually used for continuous image processing in films or digital photography systems. </a:t>
            </a:r>
            <a:endParaRPr lang="en-US" altLang="zh-CN" sz="2400" dirty="0" smtClean="0"/>
          </a:p>
          <a:p>
            <a:pPr algn="just"/>
            <a:endParaRPr lang="en-US" altLang="zh-CN" sz="2400" dirty="0"/>
          </a:p>
          <a:p>
            <a:pPr algn="just"/>
            <a:r>
              <a:rPr lang="en-US" altLang="zh-CN" sz="2400" dirty="0" smtClean="0">
                <a:solidFill>
                  <a:srgbClr val="FF0000"/>
                </a:solidFill>
              </a:rPr>
              <a:t>Y ‘ </a:t>
            </a:r>
            <a:r>
              <a:rPr lang="en-US" altLang="zh-CN" sz="2400" dirty="0" smtClean="0"/>
              <a:t>is </a:t>
            </a:r>
            <a:r>
              <a:rPr lang="en-US" altLang="zh-CN" sz="2400" dirty="0"/>
              <a:t>the luminance (</a:t>
            </a:r>
            <a:r>
              <a:rPr lang="en-US" altLang="zh-CN" sz="2400" dirty="0" err="1"/>
              <a:t>luma</a:t>
            </a:r>
            <a:r>
              <a:rPr lang="en-US" altLang="zh-CN" sz="2400" dirty="0"/>
              <a:t>) component of the color, while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cb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and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cr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are the concentration offset components of blue and red. </a:t>
            </a:r>
            <a:endParaRPr lang="en-US" altLang="zh-CN" sz="2400" dirty="0" smtClean="0"/>
          </a:p>
          <a:p>
            <a:pPr algn="just"/>
            <a:endParaRPr lang="en-US" altLang="zh-CN" sz="2400" dirty="0"/>
          </a:p>
          <a:p>
            <a:pPr algn="just"/>
            <a:r>
              <a:rPr lang="en-US" altLang="zh-CN" sz="2400" dirty="0" smtClean="0">
                <a:solidFill>
                  <a:srgbClr val="FF0000"/>
                </a:solidFill>
              </a:rPr>
              <a:t>Y ‘ </a:t>
            </a:r>
            <a:r>
              <a:rPr lang="en-US" altLang="zh-CN" sz="2400" dirty="0" smtClean="0"/>
              <a:t>and </a:t>
            </a: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r>
              <a:rPr lang="en-US" altLang="zh-CN" sz="2400" dirty="0"/>
              <a:t> are different, and Y is the so-called brightness, which represents the concentration of light and is nonlinear. Gamma correction coding is used.</a:t>
            </a:r>
            <a:endParaRPr lang="zh-CN" altLang="en-US" sz="2400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162176" y="1"/>
            <a:ext cx="9955424" cy="1217613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dirty="0" err="1" smtClean="0">
                <a:solidFill>
                  <a:srgbClr val="FFFFFF"/>
                </a:solidFill>
                <a:ea typeface="宋体" panose="02010600030101010101" pitchFamily="2" charset="-122"/>
              </a:rPr>
              <a:t>Ycbcr</a:t>
            </a:r>
            <a:r>
              <a:rPr lang="en-US" altLang="zh-CN" sz="4000" dirty="0" smtClean="0">
                <a:solidFill>
                  <a:srgbClr val="FFFFFF"/>
                </a:solidFill>
                <a:ea typeface="宋体" panose="02010600030101010101" pitchFamily="2" charset="-122"/>
              </a:rPr>
              <a:t> Color </a:t>
            </a:r>
            <a:r>
              <a:rPr lang="en-US" altLang="zh-CN" sz="4000" dirty="0">
                <a:solidFill>
                  <a:srgbClr val="FFFFFF"/>
                </a:solidFill>
                <a:ea typeface="宋体" panose="02010600030101010101" pitchFamily="2" charset="-122"/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406076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60000" y="2117735"/>
            <a:ext cx="9813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4000" dirty="0" smtClean="0"/>
              <a:t>In </a:t>
            </a:r>
            <a:r>
              <a:rPr lang="en-US" altLang="zh-CN" sz="4000" dirty="0"/>
              <a:t>this experimental class, you do not need to master the principles of various color models, but only need to learn how to convert the color space using </a:t>
            </a:r>
            <a:r>
              <a:rPr lang="en-US" altLang="zh-CN" sz="4000" dirty="0" err="1"/>
              <a:t>Matlab</a:t>
            </a:r>
            <a:r>
              <a:rPr lang="en-US" altLang="zh-CN" sz="4000" dirty="0"/>
              <a:t> </a:t>
            </a:r>
            <a:r>
              <a:rPr lang="en-US" altLang="zh-CN" sz="4000" dirty="0" smtClean="0"/>
              <a:t>toolbox!</a:t>
            </a:r>
            <a:endParaRPr lang="zh-CN" altLang="en-US" sz="4000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162176" y="1"/>
            <a:ext cx="9955424" cy="1217613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dirty="0" smtClean="0">
                <a:solidFill>
                  <a:srgbClr val="FFFFFF"/>
                </a:solidFill>
                <a:ea typeface="宋体" panose="02010600030101010101" pitchFamily="2" charset="-122"/>
              </a:rPr>
              <a:t>NOTE!!!</a:t>
            </a:r>
            <a:endParaRPr lang="en-US" altLang="zh-CN" sz="4000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087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162176" y="1"/>
            <a:ext cx="10029824" cy="1217613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4000" dirty="0" err="1" smtClean="0">
                <a:solidFill>
                  <a:srgbClr val="FFFFFF"/>
                </a:solidFill>
                <a:ea typeface="宋体" panose="02010600030101010101" pitchFamily="2" charset="-122"/>
              </a:rPr>
              <a:t>Matlab</a:t>
            </a:r>
            <a:r>
              <a:rPr lang="en-US" altLang="zh-CN" sz="4000" dirty="0" smtClean="0">
                <a:solidFill>
                  <a:srgbClr val="FFFFFF"/>
                </a:solidFill>
                <a:ea typeface="宋体" panose="02010600030101010101" pitchFamily="2" charset="-122"/>
              </a:rPr>
              <a:t> command</a:t>
            </a:r>
            <a:endParaRPr lang="en-US" altLang="zh-CN" sz="4000" dirty="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466169"/>
              </p:ext>
            </p:extLst>
          </p:nvPr>
        </p:nvGraphicFramePr>
        <p:xfrm>
          <a:off x="2053600" y="2447666"/>
          <a:ext cx="8128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2800"/>
                <a:gridCol w="523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RGB to YIQ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rgb2ntsc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YIQ to RGB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1" kern="12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ntsc2rgb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RGB to HSV</a:t>
                      </a:r>
                      <a:endParaRPr kumimoji="0" lang="zh-CN" alt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rgb2hsv</a:t>
                      </a:r>
                      <a:endParaRPr kumimoji="0" lang="zh-CN" altLang="en-US" sz="2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HSV to 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hsv2rgb</a:t>
                      </a:r>
                      <a:endParaRPr kumimoji="0" lang="zh-CN" altLang="en-US" sz="2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RGB to YCBCR</a:t>
                      </a:r>
                      <a:endParaRPr kumimoji="0" lang="zh-CN" alt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rgb2ycbcr</a:t>
                      </a:r>
                      <a:endParaRPr kumimoji="0" lang="zh-CN" altLang="en-US" sz="2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YCBCR to 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ycbcr2rgb</a:t>
                      </a:r>
                      <a:endParaRPr kumimoji="0" lang="zh-CN" altLang="en-US" sz="2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213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ansTemplate">
  <a:themeElements>
    <a:clrScheme name="Brians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rians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rian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an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an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an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an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an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an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an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an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an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an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an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388</Words>
  <Application>Microsoft Office PowerPoint</Application>
  <PresentationFormat>宽屏</PresentationFormat>
  <Paragraphs>48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宋体</vt:lpstr>
      <vt:lpstr>Arial</vt:lpstr>
      <vt:lpstr>Calibri</vt:lpstr>
      <vt:lpstr>Comic Sans MS</vt:lpstr>
      <vt:lpstr>Times New Roman</vt:lpstr>
      <vt:lpstr>Wingdings</vt:lpstr>
      <vt:lpstr>BriansTemplate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17</cp:revision>
  <dcterms:created xsi:type="dcterms:W3CDTF">2022-03-15T01:12:57Z</dcterms:created>
  <dcterms:modified xsi:type="dcterms:W3CDTF">2022-03-15T06:50:03Z</dcterms:modified>
</cp:coreProperties>
</file>