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696" r:id="rId2"/>
    <p:sldMasterId id="2147483708" r:id="rId3"/>
  </p:sldMasterIdLst>
  <p:sldIdLst>
    <p:sldId id="256" r:id="rId4"/>
    <p:sldId id="257" r:id="rId5"/>
    <p:sldId id="258" r:id="rId6"/>
    <p:sldId id="262" r:id="rId7"/>
    <p:sldId id="263" r:id="rId8"/>
    <p:sldId id="259" r:id="rId9"/>
    <p:sldId id="264" r:id="rId10"/>
    <p:sldId id="265" r:id="rId11"/>
    <p:sldId id="260" r:id="rId12"/>
    <p:sldId id="266" r:id="rId13"/>
    <p:sldId id="267" r:id="rId14"/>
    <p:sldId id="261" r:id="rId15"/>
    <p:sldId id="268" r:id="rId16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702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Alt Başlık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tr-TR" smtClean="0"/>
              <a:t>Asıl alt başlık stilini düzenlemek için tıklatın</a:t>
            </a:r>
            <a:endParaRPr kumimoji="0" lang="en-US"/>
          </a:p>
        </p:txBody>
      </p:sp>
      <p:sp>
        <p:nvSpPr>
          <p:cNvPr id="28" name="27 Başlık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cxnSp>
        <p:nvCxnSpPr>
          <p:cNvPr id="8" name="7 Düz Bağlayıcı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12 Düz Bağlayıcı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13 Oval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1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9992B-0B92-4145-BC93-8E7B790917CB}" type="datetimeFigureOut">
              <a:rPr lang="tr-TR" smtClean="0"/>
              <a:pPr/>
              <a:t>08.12.2013</a:t>
            </a:fld>
            <a:endParaRPr lang="tr-TR"/>
          </a:p>
        </p:txBody>
      </p:sp>
      <p:sp>
        <p:nvSpPr>
          <p:cNvPr id="16" name="15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0B1A141-FF48-4E39-A424-A2F51959D540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17" name="16 Altbilgi Yer Tutucusu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9992B-0B92-4145-BC93-8E7B790917CB}" type="datetimeFigureOut">
              <a:rPr lang="tr-TR" smtClean="0"/>
              <a:pPr/>
              <a:t>08.12.2013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1A141-FF48-4E39-A424-A2F51959D540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9992B-0B92-4145-BC93-8E7B790917CB}" type="datetimeFigureOut">
              <a:rPr lang="tr-TR" smtClean="0"/>
              <a:pPr/>
              <a:t>08.12.2013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1A141-FF48-4E39-A424-A2F51959D540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Dikdörtgen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Düz Bağlayıcı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11 Başlık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25" name="24 Alt Başlık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tr-TR" smtClean="0"/>
              <a:t>Asıl alt başlık stilini düzenlemek için tıklatın</a:t>
            </a:r>
            <a:endParaRPr kumimoji="0" lang="en-US"/>
          </a:p>
        </p:txBody>
      </p:sp>
      <p:sp>
        <p:nvSpPr>
          <p:cNvPr id="31" name="30 Veri Yer Tutucusu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7519992B-0B92-4145-BC93-8E7B790917CB}" type="datetimeFigureOut">
              <a:rPr lang="tr-TR" smtClean="0"/>
              <a:pPr/>
              <a:t>08.12.2013</a:t>
            </a:fld>
            <a:endParaRPr lang="tr-TR"/>
          </a:p>
        </p:txBody>
      </p:sp>
      <p:sp>
        <p:nvSpPr>
          <p:cNvPr id="18" name="17 Altbilgi Yer Tutucusu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tr-TR"/>
          </a:p>
        </p:txBody>
      </p:sp>
      <p:sp>
        <p:nvSpPr>
          <p:cNvPr id="29" name="28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20B1A141-FF48-4E39-A424-A2F51959D540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519992B-0B92-4145-BC93-8E7B790917CB}" type="datetimeFigureOut">
              <a:rPr lang="tr-TR" smtClean="0"/>
              <a:pPr/>
              <a:t>08.12.2013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0B1A141-FF48-4E39-A424-A2F51959D540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7519992B-0B92-4145-BC93-8E7B790917CB}" type="datetimeFigureOut">
              <a:rPr lang="tr-TR" smtClean="0"/>
              <a:pPr/>
              <a:t>08.12.2013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20B1A141-FF48-4E39-A424-A2F51959D540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519992B-0B92-4145-BC93-8E7B790917CB}" type="datetimeFigureOut">
              <a:rPr lang="tr-TR" smtClean="0"/>
              <a:pPr/>
              <a:t>08.12.2013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0B1A141-FF48-4E39-A424-A2F51959D540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5" name="4 İçerik Yer Tutucusu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519992B-0B92-4145-BC93-8E7B790917CB}" type="datetimeFigureOut">
              <a:rPr lang="tr-TR" smtClean="0"/>
              <a:pPr/>
              <a:t>08.12.2013</a:t>
            </a:fld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r-TR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0B1A141-FF48-4E39-A424-A2F51959D540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519992B-0B92-4145-BC93-8E7B790917CB}" type="datetimeFigureOut">
              <a:rPr lang="tr-TR" smtClean="0"/>
              <a:pPr/>
              <a:t>08.12.2013</a:t>
            </a:fld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0B1A141-FF48-4E39-A424-A2F51959D540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7519992B-0B92-4145-BC93-8E7B790917CB}" type="datetimeFigureOut">
              <a:rPr lang="tr-TR" smtClean="0"/>
              <a:pPr/>
              <a:t>08.12.2013</a:t>
            </a:fld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0B1A141-FF48-4E39-A424-A2F51959D540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519992B-0B92-4145-BC93-8E7B790917CB}" type="datetimeFigureOut">
              <a:rPr lang="tr-TR" smtClean="0"/>
              <a:pPr/>
              <a:t>08.12.2013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0B1A141-FF48-4E39-A424-A2F51959D540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İçerik Yer Tutucusu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14" name="13 Veri Yer Tutucusu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519992B-0B92-4145-BC93-8E7B790917CB}" type="datetimeFigureOut">
              <a:rPr lang="tr-TR" smtClean="0"/>
              <a:pPr/>
              <a:t>08.12.2013</a:t>
            </a:fld>
            <a:endParaRPr lang="tr-TR"/>
          </a:p>
        </p:txBody>
      </p:sp>
      <p:sp>
        <p:nvSpPr>
          <p:cNvPr id="15" name="14 Slayt Numarası Yer Tutucusu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20B1A141-FF48-4E39-A424-A2F51959D540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16" name="15 Altbilgi Yer Tutucusu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7" name="16 Başlık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Dikdörtgen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Dikdörtgen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tr-TR" smtClean="0"/>
              <a:t>Asıl başlık stili için tıklatın</a:t>
            </a:r>
            <a:endParaRPr kumimoji="0" lang="en-US" dirty="0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519992B-0B92-4145-BC93-8E7B790917CB}" type="datetimeFigureOut">
              <a:rPr lang="tr-TR" smtClean="0"/>
              <a:pPr/>
              <a:t>08.12.2013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0B1A141-FF48-4E39-A424-A2F51959D540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10" name="9 Resim Yer Tutucusu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tr-TR" smtClean="0"/>
              <a:t>Resim eklemek için simgeyi tıklatın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519992B-0B92-4145-BC93-8E7B790917CB}" type="datetimeFigureOut">
              <a:rPr lang="tr-TR" smtClean="0"/>
              <a:pPr/>
              <a:t>08.12.2013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0B1A141-FF48-4E39-A424-A2F51959D540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7519992B-0B92-4145-BC93-8E7B790917CB}" type="datetimeFigureOut">
              <a:rPr lang="tr-TR" smtClean="0"/>
              <a:pPr/>
              <a:t>08.12.2013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20B1A141-FF48-4E39-A424-A2F51959D540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Başlık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28" name="27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9992B-0B92-4145-BC93-8E7B790917CB}" type="datetimeFigureOut">
              <a:rPr lang="tr-TR" smtClean="0"/>
              <a:pPr/>
              <a:t>08.12.2013</a:t>
            </a:fld>
            <a:endParaRPr lang="tr-TR"/>
          </a:p>
        </p:txBody>
      </p:sp>
      <p:sp>
        <p:nvSpPr>
          <p:cNvPr id="17" name="16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29" name="2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1A141-FF48-4E39-A424-A2F51959D540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9" name="8 Alt Başlık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tr-TR" smtClean="0"/>
              <a:t>Asıl alt başlık stilini düzenlemek için tıklatın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9992B-0B92-4145-BC93-8E7B790917CB}" type="datetimeFigureOut">
              <a:rPr lang="tr-TR" smtClean="0"/>
              <a:pPr/>
              <a:t>08.12.2013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1A141-FF48-4E39-A424-A2F51959D540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9992B-0B92-4145-BC93-8E7B790917CB}" type="datetimeFigureOut">
              <a:rPr lang="tr-TR" smtClean="0"/>
              <a:pPr/>
              <a:t>08.12.2013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20B1A141-FF48-4E39-A424-A2F51959D540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9992B-0B92-4145-BC93-8E7B790917CB}" type="datetimeFigureOut">
              <a:rPr lang="tr-TR" smtClean="0"/>
              <a:pPr/>
              <a:t>08.12.2013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1A141-FF48-4E39-A424-A2F51959D540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5" name="4 İçerik Yer Tutucusu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9992B-0B92-4145-BC93-8E7B790917CB}" type="datetimeFigureOut">
              <a:rPr lang="tr-TR" smtClean="0"/>
              <a:pPr/>
              <a:t>08.12.2013</a:t>
            </a:fld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1A141-FF48-4E39-A424-A2F51959D540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9992B-0B92-4145-BC93-8E7B790917CB}" type="datetimeFigureOut">
              <a:rPr lang="tr-TR" smtClean="0"/>
              <a:pPr/>
              <a:t>08.12.2013</a:t>
            </a:fld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1A141-FF48-4E39-A424-A2F51959D540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9992B-0B92-4145-BC93-8E7B790917CB}" type="datetimeFigureOut">
              <a:rPr lang="tr-TR" smtClean="0"/>
              <a:pPr/>
              <a:t>08.12.2013</a:t>
            </a:fld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1A141-FF48-4E39-A424-A2F51959D540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9992B-0B92-4145-BC93-8E7B790917CB}" type="datetimeFigureOut">
              <a:rPr lang="tr-TR" smtClean="0"/>
              <a:pPr/>
              <a:t>08.12.2013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1A141-FF48-4E39-A424-A2F51959D540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cxnSp>
        <p:nvCxnSpPr>
          <p:cNvPr id="7" name="6 Düz Bağlayıcı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9992B-0B92-4145-BC93-8E7B790917CB}" type="datetimeFigureOut">
              <a:rPr lang="tr-TR" smtClean="0"/>
              <a:pPr/>
              <a:t>08.12.2013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1A141-FF48-4E39-A424-A2F51959D540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tr-TR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Resim eklemek için simgeyi tıklatın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9992B-0B92-4145-BC93-8E7B790917CB}" type="datetimeFigureOut">
              <a:rPr lang="tr-TR" smtClean="0"/>
              <a:pPr/>
              <a:t>08.12.2013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1A141-FF48-4E39-A424-A2F51959D540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9992B-0B92-4145-BC93-8E7B790917CB}" type="datetimeFigureOut">
              <a:rPr lang="tr-TR" smtClean="0"/>
              <a:pPr/>
              <a:t>08.12.2013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1A141-FF48-4E39-A424-A2F51959D540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9992B-0B92-4145-BC93-8E7B790917CB}" type="datetimeFigureOut">
              <a:rPr lang="tr-TR" smtClean="0"/>
              <a:pPr/>
              <a:t>08.12.2013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1A141-FF48-4E39-A424-A2F51959D540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9992B-0B92-4145-BC93-8E7B790917CB}" type="datetimeFigureOut">
              <a:rPr lang="tr-TR" smtClean="0"/>
              <a:pPr/>
              <a:t>08.12.2013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1A141-FF48-4E39-A424-A2F51959D540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11" name="10 İçerik Yer Tutucusu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13" name="12 İçerik Yer Tutucusu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1A141-FF48-4E39-A424-A2F51959D540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9992B-0B92-4145-BC93-8E7B790917CB}" type="datetimeFigureOut">
              <a:rPr lang="tr-TR" smtClean="0"/>
              <a:pPr/>
              <a:t>08.12.2013</a:t>
            </a:fld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32" name="31 İçerik Yer Tutucusu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34" name="33 İçerik Yer Tutucusu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12" name="11 Metin Yer Tutucusu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cxnSp>
        <p:nvCxnSpPr>
          <p:cNvPr id="10" name="9 Düz Bağlayıcı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16 Düz Bağlayıcı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9992B-0B92-4145-BC93-8E7B790917CB}" type="datetimeFigureOut">
              <a:rPr lang="tr-TR" smtClean="0"/>
              <a:pPr/>
              <a:t>08.12.2013</a:t>
            </a:fld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1A141-FF48-4E39-A424-A2F51959D540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9992B-0B92-4145-BC93-8E7B790917CB}" type="datetimeFigureOut">
              <a:rPr lang="tr-TR" smtClean="0"/>
              <a:pPr/>
              <a:t>08.12.2013</a:t>
            </a:fld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1A141-FF48-4E39-A424-A2F51959D540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28 İçerik Yer Tutucusu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31" name="30 Başlık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8" name="7 Veri Yer Tutucusu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519992B-0B92-4145-BC93-8E7B790917CB}" type="datetimeFigureOut">
              <a:rPr lang="tr-TR" smtClean="0"/>
              <a:pPr/>
              <a:t>08.12.2013</a:t>
            </a:fld>
            <a:endParaRPr lang="tr-TR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0B1A141-FF48-4E39-A424-A2F51959D540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10" name="9 Altbilgi Yer Tutucusu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tr-TR" smtClean="0"/>
              <a:t>Resim eklemek için simgeyi tıklatın</a:t>
            </a:r>
            <a:endParaRPr kumimoji="0" lang="en-US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8" name="7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9992B-0B92-4145-BC93-8E7B790917CB}" type="datetimeFigureOut">
              <a:rPr lang="tr-TR" smtClean="0"/>
              <a:pPr/>
              <a:t>08.12.2013</a:t>
            </a:fld>
            <a:endParaRPr lang="tr-TR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0B1A141-FF48-4E39-A424-A2F51959D540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10" name="9 Altbilgi Yer Tutucusu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Metin Yer Tutucusu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  <a:p>
            <a:pPr lvl="1" eaLnBrk="1" latinLnBrk="0" hangingPunct="1"/>
            <a:r>
              <a:rPr kumimoji="0" lang="tr-TR" smtClean="0"/>
              <a:t>İkinci düzey</a:t>
            </a:r>
          </a:p>
          <a:p>
            <a:pPr lvl="2" eaLnBrk="1" latinLnBrk="0" hangingPunct="1"/>
            <a:r>
              <a:rPr kumimoji="0" lang="tr-TR" smtClean="0"/>
              <a:t>Üçüncü düzey</a:t>
            </a:r>
          </a:p>
          <a:p>
            <a:pPr lvl="3" eaLnBrk="1" latinLnBrk="0" hangingPunct="1"/>
            <a:r>
              <a:rPr kumimoji="0" lang="tr-TR" smtClean="0"/>
              <a:t>Dördüncü düzey</a:t>
            </a:r>
          </a:p>
          <a:p>
            <a:pPr lvl="4" eaLnBrk="1" latinLnBrk="0" hangingPunct="1"/>
            <a:r>
              <a:rPr kumimoji="0" lang="tr-TR" smtClean="0"/>
              <a:t>Beşinci düzey</a:t>
            </a:r>
            <a:endParaRPr kumimoji="0" lang="en-US"/>
          </a:p>
        </p:txBody>
      </p:sp>
      <p:sp>
        <p:nvSpPr>
          <p:cNvPr id="24" name="23 Veri Yer Tutucusu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7519992B-0B92-4145-BC93-8E7B790917CB}" type="datetimeFigureOut">
              <a:rPr lang="tr-TR" smtClean="0"/>
              <a:pPr/>
              <a:t>08.12.2013</a:t>
            </a:fld>
            <a:endParaRPr lang="tr-TR"/>
          </a:p>
        </p:txBody>
      </p:sp>
      <p:sp>
        <p:nvSpPr>
          <p:cNvPr id="10" name="9 Altbilgi Yer Tutucusu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tr-TR"/>
          </a:p>
        </p:txBody>
      </p:sp>
      <p:sp>
        <p:nvSpPr>
          <p:cNvPr id="22" name="21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20B1A141-FF48-4E39-A424-A2F51959D540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5" name="4 Başlık Yer Tutucusu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Dikdörtgen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2 Başlık Yer Tutucusu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1" name="30 Metin Yer Tutucusu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  <a:p>
            <a:pPr lvl="1" eaLnBrk="1" latinLnBrk="0" hangingPunct="1"/>
            <a:r>
              <a:rPr kumimoji="0" lang="tr-TR" smtClean="0"/>
              <a:t>İkinci düzey</a:t>
            </a:r>
          </a:p>
          <a:p>
            <a:pPr lvl="2" eaLnBrk="1" latinLnBrk="0" hangingPunct="1"/>
            <a:r>
              <a:rPr kumimoji="0" lang="tr-TR" smtClean="0"/>
              <a:t>Üçüncü düzey</a:t>
            </a:r>
          </a:p>
          <a:p>
            <a:pPr lvl="3" eaLnBrk="1" latinLnBrk="0" hangingPunct="1"/>
            <a:r>
              <a:rPr kumimoji="0" lang="tr-TR" smtClean="0"/>
              <a:t>Dördüncü düzey</a:t>
            </a:r>
          </a:p>
          <a:p>
            <a:pPr lvl="4" eaLnBrk="1" latinLnBrk="0" hangingPunct="1"/>
            <a:r>
              <a:rPr kumimoji="0" lang="tr-TR" smtClean="0"/>
              <a:t>Beşinci düzey</a:t>
            </a:r>
            <a:endParaRPr kumimoji="0" lang="en-US"/>
          </a:p>
        </p:txBody>
      </p:sp>
      <p:sp>
        <p:nvSpPr>
          <p:cNvPr id="27" name="26 Veri Yer Tutucusu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7519992B-0B92-4145-BC93-8E7B790917CB}" type="datetimeFigureOut">
              <a:rPr lang="tr-TR" smtClean="0"/>
              <a:pPr/>
              <a:t>08.12.2013</a:t>
            </a:fld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tr-TR"/>
          </a:p>
        </p:txBody>
      </p:sp>
      <p:sp>
        <p:nvSpPr>
          <p:cNvPr id="16" name="15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20B1A141-FF48-4E39-A424-A2F51959D540}" type="slidenum">
              <a:rPr lang="tr-TR" smtClean="0"/>
              <a:pPr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21 Başlık Yer Tutucusu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13" name="12 Metin Yer Tutucusu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  <a:p>
            <a:pPr lvl="1" eaLnBrk="1" latinLnBrk="0" hangingPunct="1"/>
            <a:r>
              <a:rPr kumimoji="0" lang="tr-TR" smtClean="0"/>
              <a:t>İkinci düzey</a:t>
            </a:r>
          </a:p>
          <a:p>
            <a:pPr lvl="2" eaLnBrk="1" latinLnBrk="0" hangingPunct="1"/>
            <a:r>
              <a:rPr kumimoji="0" lang="tr-TR" smtClean="0"/>
              <a:t>Üçüncü düzey</a:t>
            </a:r>
          </a:p>
          <a:p>
            <a:pPr lvl="3" eaLnBrk="1" latinLnBrk="0" hangingPunct="1"/>
            <a:r>
              <a:rPr kumimoji="0" lang="tr-TR" smtClean="0"/>
              <a:t>Dördüncü düzey</a:t>
            </a:r>
          </a:p>
          <a:p>
            <a:pPr lvl="4" eaLnBrk="1" latinLnBrk="0" hangingPunct="1"/>
            <a:r>
              <a:rPr kumimoji="0" lang="tr-TR" smtClean="0"/>
              <a:t>Beşinci düzey</a:t>
            </a:r>
            <a:endParaRPr kumimoji="0" lang="en-US"/>
          </a:p>
        </p:txBody>
      </p:sp>
      <p:sp>
        <p:nvSpPr>
          <p:cNvPr id="14" name="13 Veri Yer Tutucusu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7519992B-0B92-4145-BC93-8E7B790917CB}" type="datetimeFigureOut">
              <a:rPr lang="tr-TR" smtClean="0"/>
              <a:pPr/>
              <a:t>08.12.2013</a:t>
            </a:fld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23" name="22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20B1A141-FF48-4E39-A424-A2F51959D540}" type="slidenum">
              <a:rPr lang="tr-TR" smtClean="0"/>
              <a:pPr/>
              <a:t>‹#›</a:t>
            </a:fld>
            <a:endParaRPr lang="tr-T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Mustafa Acar\Desktop\Visual-C-Sharp-Temel-Matematiksel-İslemler.jpg"/>
          <p:cNvPicPr>
            <a:picLocks noChangeAspect="1" noChangeArrowheads="1"/>
          </p:cNvPicPr>
          <p:nvPr/>
        </p:nvPicPr>
        <p:blipFill>
          <a:blip r:embed="rId2">
            <a:lum contrast="20000"/>
          </a:blip>
          <a:srcRect/>
          <a:stretch>
            <a:fillRect/>
          </a:stretch>
        </p:blipFill>
        <p:spPr bwMode="auto">
          <a:xfrm>
            <a:off x="910802" y="500042"/>
            <a:ext cx="7322396" cy="2928958"/>
          </a:xfrm>
          <a:prstGeom prst="round2DiagRect">
            <a:avLst/>
          </a:prstGeom>
          <a:ln>
            <a:noFill/>
          </a:ln>
          <a:effectLst>
            <a:glow rad="63500">
              <a:schemeClr val="accent6">
                <a:satMod val="175000"/>
                <a:alpha val="40000"/>
              </a:schemeClr>
            </a:glow>
            <a:outerShdw blurRad="292100" dist="139700" dir="2700000" algn="tl" rotWithShape="0">
              <a:srgbClr val="333333">
                <a:alpha val="65000"/>
              </a:srgbClr>
            </a:outerShdw>
            <a:reflection blurRad="6350" stA="50000" endA="300" endPos="55500" dist="50800" dir="5400000" sy="-100000" algn="bl" rotWithShape="0"/>
            <a:softEdge rad="63500"/>
          </a:effectLst>
          <a:scene3d>
            <a:camera prst="perspectiveRight"/>
            <a:lightRig rig="threePt" dir="t"/>
          </a:scene3d>
          <a:sp3d>
            <a:bevelT prst="relaxedInset"/>
          </a:sp3d>
        </p:spPr>
      </p:pic>
      <p:sp>
        <p:nvSpPr>
          <p:cNvPr id="5" name="4 Metin kutusu"/>
          <p:cNvSpPr txBox="1"/>
          <p:nvPr/>
        </p:nvSpPr>
        <p:spPr>
          <a:xfrm>
            <a:off x="714348" y="5786454"/>
            <a:ext cx="3857652" cy="52322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tr-TR" sz="1400" dirty="0" smtClean="0">
                <a:solidFill>
                  <a:schemeClr val="bg1"/>
                </a:solidFill>
                <a:latin typeface="Segoe Print" pitchFamily="2" charset="0"/>
              </a:rPr>
              <a:t>Öğretmen Adı: Elif SAL</a:t>
            </a:r>
          </a:p>
          <a:p>
            <a:r>
              <a:rPr lang="tr-TR" sz="1400" dirty="0" smtClean="0">
                <a:solidFill>
                  <a:schemeClr val="bg1"/>
                </a:solidFill>
                <a:latin typeface="Segoe Print" pitchFamily="2" charset="0"/>
              </a:rPr>
              <a:t>Dersin Adı: Nesne Tabanlı Programlama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>
        <p14:honeycomb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57200" y="785794"/>
            <a:ext cx="8229600" cy="552356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tr-TR" sz="2000" dirty="0" smtClean="0">
                <a:solidFill>
                  <a:srgbClr val="FF0000"/>
                </a:solidFill>
                <a:latin typeface="MS PMincho" pitchFamily="18" charset="-128"/>
                <a:ea typeface="MS PMincho" pitchFamily="18" charset="-128"/>
              </a:rPr>
              <a:t>8) Sqrt(Sayı):  </a:t>
            </a:r>
            <a:r>
              <a:rPr lang="tr-TR" sz="2000" dirty="0" smtClean="0">
                <a:latin typeface="MS PMincho" pitchFamily="18" charset="-128"/>
                <a:ea typeface="MS PMincho" pitchFamily="18" charset="-128"/>
              </a:rPr>
              <a:t>Bir sayının karekökünü almak için kullanılır.</a:t>
            </a:r>
          </a:p>
          <a:p>
            <a:pPr>
              <a:buNone/>
            </a:pPr>
            <a:r>
              <a:rPr lang="tr-TR" sz="2000" dirty="0" smtClean="0">
                <a:solidFill>
                  <a:srgbClr val="FF0000"/>
                </a:solidFill>
                <a:latin typeface="MS PMincho" pitchFamily="18" charset="-128"/>
                <a:ea typeface="MS PMincho" pitchFamily="18" charset="-128"/>
              </a:rPr>
              <a:t>		</a:t>
            </a:r>
            <a:r>
              <a:rPr lang="tr-TR" sz="2000" dirty="0" smtClean="0">
                <a:latin typeface="MS PMincho" pitchFamily="18" charset="-128"/>
                <a:ea typeface="MS PMincho" pitchFamily="18" charset="-128"/>
              </a:rPr>
              <a:t>Math.Sqrt(sayi) şeklinde kullanılır.</a:t>
            </a:r>
          </a:p>
          <a:p>
            <a:pPr>
              <a:buNone/>
            </a:pPr>
            <a:endParaRPr lang="tr-TR" sz="2000" dirty="0" smtClean="0">
              <a:latin typeface="MS PMincho" pitchFamily="18" charset="-128"/>
              <a:ea typeface="MS PMincho" pitchFamily="18" charset="-128"/>
            </a:endParaRPr>
          </a:p>
          <a:p>
            <a:pPr>
              <a:buNone/>
            </a:pPr>
            <a:r>
              <a:rPr lang="tr-TR" sz="2000" dirty="0" smtClean="0">
                <a:solidFill>
                  <a:srgbClr val="0070C0"/>
                </a:solidFill>
                <a:latin typeface="MS PMincho" pitchFamily="18" charset="-128"/>
                <a:ea typeface="MS PMincho" pitchFamily="18" charset="-128"/>
              </a:rPr>
              <a:t>Örnek:	</a:t>
            </a:r>
            <a:r>
              <a:rPr lang="tr-TR" sz="2000" dirty="0" smtClean="0">
                <a:latin typeface="MS PMincho" pitchFamily="18" charset="-128"/>
                <a:ea typeface="MS PMincho" pitchFamily="18" charset="-128"/>
              </a:rPr>
              <a:t>MessageBox.Show(Math.Sqrt(16).ToString()); //Sonuç: 4</a:t>
            </a:r>
          </a:p>
          <a:p>
            <a:pPr>
              <a:buNone/>
            </a:pPr>
            <a:endParaRPr lang="tr-TR" sz="2000" dirty="0" smtClean="0">
              <a:latin typeface="MS PMincho" pitchFamily="18" charset="-128"/>
              <a:ea typeface="MS PMincho" pitchFamily="18" charset="-128"/>
            </a:endParaRPr>
          </a:p>
          <a:p>
            <a:pPr>
              <a:buNone/>
            </a:pPr>
            <a:r>
              <a:rPr lang="tr-TR" sz="2000" dirty="0" smtClean="0">
                <a:solidFill>
                  <a:srgbClr val="0070C0"/>
                </a:solidFill>
                <a:latin typeface="MS PMincho" pitchFamily="18" charset="-128"/>
                <a:ea typeface="MS PMincho" pitchFamily="18" charset="-128"/>
              </a:rPr>
              <a:t>Örnek Program:</a:t>
            </a:r>
          </a:p>
          <a:p>
            <a:pPr>
              <a:buNone/>
            </a:pPr>
            <a:endParaRPr lang="tr-TR" sz="2000" dirty="0" smtClean="0">
              <a:latin typeface="MS PMincho" pitchFamily="18" charset="-128"/>
              <a:ea typeface="MS PMincho" pitchFamily="18" charset="-128"/>
            </a:endParaRPr>
          </a:p>
          <a:p>
            <a:pPr>
              <a:buNone/>
            </a:pPr>
            <a:endParaRPr lang="tr-TR" sz="2000" dirty="0"/>
          </a:p>
        </p:txBody>
      </p:sp>
      <p:pic>
        <p:nvPicPr>
          <p:cNvPr id="7170" name="Picture 2" descr="C:\Users\Mustafa Acar\Desktop\Sqrt Tasarım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43263" y="3119438"/>
            <a:ext cx="2657475" cy="847725"/>
          </a:xfrm>
          <a:prstGeom prst="rect">
            <a:avLst/>
          </a:prstGeom>
          <a:noFill/>
        </p:spPr>
      </p:pic>
      <p:pic>
        <p:nvPicPr>
          <p:cNvPr id="7171" name="Picture 3" descr="C:\Users\Mustafa Acar\Desktop\Sqrt Kod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18431" y="5157788"/>
            <a:ext cx="6307138" cy="1266825"/>
          </a:xfrm>
          <a:prstGeom prst="rect">
            <a:avLst/>
          </a:prstGeom>
          <a:noFill/>
        </p:spPr>
      </p:pic>
      <p:sp>
        <p:nvSpPr>
          <p:cNvPr id="5" name="4 Metin kutusu"/>
          <p:cNvSpPr txBox="1"/>
          <p:nvPr/>
        </p:nvSpPr>
        <p:spPr>
          <a:xfrm>
            <a:off x="3505843" y="2714620"/>
            <a:ext cx="2132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FORM TASARIMI:</a:t>
            </a:r>
            <a:endParaRPr lang="tr-TR" dirty="0"/>
          </a:p>
        </p:txBody>
      </p:sp>
      <p:sp>
        <p:nvSpPr>
          <p:cNvPr id="6" name="5 Metin kutusu"/>
          <p:cNvSpPr txBox="1"/>
          <p:nvPr/>
        </p:nvSpPr>
        <p:spPr>
          <a:xfrm>
            <a:off x="3949875" y="4643446"/>
            <a:ext cx="1244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KODLAR:</a:t>
            </a:r>
            <a:endParaRPr lang="tr-TR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57200" y="785794"/>
            <a:ext cx="8229600" cy="552356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tr-TR" sz="2000" dirty="0" smtClean="0">
                <a:solidFill>
                  <a:srgbClr val="FF0000"/>
                </a:solidFill>
                <a:latin typeface="MS PMincho" pitchFamily="18" charset="-128"/>
                <a:ea typeface="MS PMincho" pitchFamily="18" charset="-128"/>
              </a:rPr>
              <a:t>9) Log(Sayı,Taban):  </a:t>
            </a:r>
            <a:r>
              <a:rPr lang="tr-TR" sz="2000" dirty="0" smtClean="0">
                <a:latin typeface="MS PMincho" pitchFamily="18" charset="-128"/>
                <a:ea typeface="MS PMincho" pitchFamily="18" charset="-128"/>
              </a:rPr>
              <a:t>Log metodu iki parametre kullanarak herhangi bir sayının logaritması herhangi bir tabana alınabilir.</a:t>
            </a:r>
          </a:p>
          <a:p>
            <a:pPr>
              <a:buNone/>
            </a:pPr>
            <a:endParaRPr lang="tr-TR" sz="2000" dirty="0" smtClean="0">
              <a:solidFill>
                <a:srgbClr val="FF0000"/>
              </a:solidFill>
              <a:latin typeface="MS PMincho" pitchFamily="18" charset="-128"/>
              <a:ea typeface="MS PMincho" pitchFamily="18" charset="-128"/>
            </a:endParaRPr>
          </a:p>
          <a:p>
            <a:pPr>
              <a:buNone/>
            </a:pPr>
            <a:r>
              <a:rPr lang="tr-TR" sz="2000" dirty="0" smtClean="0">
                <a:solidFill>
                  <a:srgbClr val="0070C0"/>
                </a:solidFill>
                <a:latin typeface="MS PMincho" pitchFamily="18" charset="-128"/>
                <a:ea typeface="MS PMincho" pitchFamily="18" charset="-128"/>
              </a:rPr>
              <a:t>Örnek:  </a:t>
            </a:r>
            <a:r>
              <a:rPr lang="tr-TR" sz="2000" dirty="0" smtClean="0">
                <a:latin typeface="MS PMincho" pitchFamily="18" charset="-128"/>
                <a:ea typeface="MS PMincho" pitchFamily="18" charset="-128"/>
              </a:rPr>
              <a:t>5 tabanında 125 sayısının logaritması için; </a:t>
            </a:r>
          </a:p>
          <a:p>
            <a:pPr>
              <a:buNone/>
            </a:pPr>
            <a:r>
              <a:rPr lang="tr-TR" sz="2000" dirty="0" smtClean="0">
                <a:latin typeface="MS PMincho" pitchFamily="18" charset="-128"/>
                <a:ea typeface="MS PMincho" pitchFamily="18" charset="-128"/>
              </a:rPr>
              <a:t>Math.Log(125,5) yazılır.</a:t>
            </a:r>
          </a:p>
          <a:p>
            <a:pPr>
              <a:buNone/>
            </a:pPr>
            <a:endParaRPr lang="tr-TR" sz="2000" dirty="0" smtClean="0">
              <a:latin typeface="MS PMincho" pitchFamily="18" charset="-128"/>
              <a:ea typeface="MS PMincho" pitchFamily="18" charset="-128"/>
            </a:endParaRPr>
          </a:p>
          <a:p>
            <a:pPr>
              <a:buNone/>
            </a:pPr>
            <a:r>
              <a:rPr lang="tr-TR" sz="2000" dirty="0" smtClean="0">
                <a:solidFill>
                  <a:srgbClr val="0070C0"/>
                </a:solidFill>
                <a:latin typeface="MS PMincho" pitchFamily="18" charset="-128"/>
                <a:ea typeface="MS PMincho" pitchFamily="18" charset="-128"/>
              </a:rPr>
              <a:t>Örnek Program:</a:t>
            </a:r>
          </a:p>
          <a:p>
            <a:pPr>
              <a:buNone/>
            </a:pPr>
            <a:endParaRPr lang="tr-TR" sz="2000" dirty="0" smtClean="0">
              <a:solidFill>
                <a:srgbClr val="0070C0"/>
              </a:solidFill>
              <a:latin typeface="MS PMincho" pitchFamily="18" charset="-128"/>
              <a:ea typeface="MS PMincho" pitchFamily="18" charset="-128"/>
            </a:endParaRPr>
          </a:p>
          <a:p>
            <a:pPr>
              <a:buNone/>
            </a:pPr>
            <a:endParaRPr lang="tr-TR" sz="2000" dirty="0"/>
          </a:p>
        </p:txBody>
      </p:sp>
      <p:pic>
        <p:nvPicPr>
          <p:cNvPr id="8194" name="Picture 2" descr="C:\Users\Mustafa Acar\Desktop\Log Tasarım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43288" y="3357562"/>
            <a:ext cx="2257425" cy="838200"/>
          </a:xfrm>
          <a:prstGeom prst="rect">
            <a:avLst/>
          </a:prstGeom>
          <a:noFill/>
        </p:spPr>
      </p:pic>
      <p:pic>
        <p:nvPicPr>
          <p:cNvPr id="8195" name="Picture 3" descr="C:\Users\Mustafa Acar\Desktop\Log Kod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80356" y="5000636"/>
            <a:ext cx="5983288" cy="1600200"/>
          </a:xfrm>
          <a:prstGeom prst="rect">
            <a:avLst/>
          </a:prstGeom>
          <a:noFill/>
        </p:spPr>
      </p:pic>
      <p:sp>
        <p:nvSpPr>
          <p:cNvPr id="5" name="4 Metin kutusu"/>
          <p:cNvSpPr txBox="1"/>
          <p:nvPr/>
        </p:nvSpPr>
        <p:spPr>
          <a:xfrm>
            <a:off x="3505843" y="2928934"/>
            <a:ext cx="2132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FORM TASARIMI:</a:t>
            </a:r>
            <a:endParaRPr lang="tr-TR" dirty="0"/>
          </a:p>
        </p:txBody>
      </p:sp>
      <p:sp>
        <p:nvSpPr>
          <p:cNvPr id="6" name="5 Metin kutusu"/>
          <p:cNvSpPr txBox="1"/>
          <p:nvPr/>
        </p:nvSpPr>
        <p:spPr>
          <a:xfrm>
            <a:off x="3949875" y="4714884"/>
            <a:ext cx="1244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KODLAR:</a:t>
            </a:r>
            <a:endParaRPr lang="tr-TR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200" y="785794"/>
            <a:ext cx="8229600" cy="552356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tr-TR" sz="2000" dirty="0" smtClean="0">
                <a:solidFill>
                  <a:srgbClr val="FF0000"/>
                </a:solidFill>
                <a:latin typeface="MS PMincho" pitchFamily="18" charset="-128"/>
                <a:ea typeface="MS PMincho" pitchFamily="18" charset="-128"/>
              </a:rPr>
              <a:t>10) IEEEReamainder</a:t>
            </a:r>
            <a:r>
              <a:rPr lang="tr-TR" sz="2000" dirty="0">
                <a:solidFill>
                  <a:srgbClr val="FF0000"/>
                </a:solidFill>
                <a:latin typeface="MS PMincho" pitchFamily="18" charset="-128"/>
                <a:ea typeface="MS PMincho" pitchFamily="18" charset="-128"/>
              </a:rPr>
              <a:t>: </a:t>
            </a:r>
            <a:r>
              <a:rPr lang="tr-TR" sz="2000" dirty="0">
                <a:latin typeface="MS PMincho" pitchFamily="18" charset="-128"/>
                <a:ea typeface="MS PMincho" pitchFamily="18" charset="-128"/>
              </a:rPr>
              <a:t>Verilen İki </a:t>
            </a:r>
            <a:r>
              <a:rPr lang="tr-TR" sz="2000" dirty="0" smtClean="0">
                <a:latin typeface="MS PMincho" pitchFamily="18" charset="-128"/>
                <a:ea typeface="MS PMincho" pitchFamily="18" charset="-128"/>
              </a:rPr>
              <a:t>Sayının </a:t>
            </a:r>
            <a:r>
              <a:rPr lang="tr-TR" sz="2000" dirty="0">
                <a:latin typeface="MS PMincho" pitchFamily="18" charset="-128"/>
                <a:ea typeface="MS PMincho" pitchFamily="18" charset="-128"/>
              </a:rPr>
              <a:t>Bölümünden Sadece Kalan değeri Verir.</a:t>
            </a:r>
          </a:p>
          <a:p>
            <a:pPr>
              <a:buNone/>
            </a:pPr>
            <a:r>
              <a:rPr lang="tr-TR" sz="2000" dirty="0" smtClean="0">
                <a:solidFill>
                  <a:srgbClr val="FF0000"/>
                </a:solidFill>
                <a:latin typeface="MS PMincho" pitchFamily="18" charset="-128"/>
                <a:ea typeface="MS PMincho" pitchFamily="18" charset="-128"/>
              </a:rPr>
              <a:t>		</a:t>
            </a:r>
            <a:r>
              <a:rPr lang="tr-TR" sz="2000" dirty="0" smtClean="0">
                <a:latin typeface="MS PMincho" pitchFamily="18" charset="-128"/>
                <a:ea typeface="MS PMincho" pitchFamily="18" charset="-128"/>
              </a:rPr>
              <a:t>Math.IEEEReaminder(sayi) şeklinde kullanılır.</a:t>
            </a:r>
          </a:p>
          <a:p>
            <a:pPr>
              <a:buNone/>
            </a:pPr>
            <a:r>
              <a:rPr lang="tr-TR" sz="2000" dirty="0" smtClean="0">
                <a:solidFill>
                  <a:srgbClr val="0070C0"/>
                </a:solidFill>
                <a:latin typeface="MS PMincho" pitchFamily="18" charset="-128"/>
                <a:ea typeface="MS PMincho" pitchFamily="18" charset="-128"/>
              </a:rPr>
              <a:t>Örnek:	</a:t>
            </a:r>
            <a:r>
              <a:rPr lang="tr-TR" sz="2000" dirty="0" smtClean="0">
                <a:latin typeface="MS PMincho" pitchFamily="18" charset="-128"/>
                <a:ea typeface="MS PMincho" pitchFamily="18" charset="-128"/>
              </a:rPr>
              <a:t>MessageBox.Show(Math.IEEERemainder(11, 5</a:t>
            </a:r>
            <a:r>
              <a:rPr lang="tr-TR" sz="2000" dirty="0">
                <a:latin typeface="MS PMincho" pitchFamily="18" charset="-128"/>
                <a:ea typeface="MS PMincho" pitchFamily="18" charset="-128"/>
              </a:rPr>
              <a:t>).ToString</a:t>
            </a:r>
            <a:r>
              <a:rPr lang="tr-TR" sz="2000" dirty="0" smtClean="0">
                <a:latin typeface="MS PMincho" pitchFamily="18" charset="-128"/>
                <a:ea typeface="MS PMincho" pitchFamily="18" charset="-128"/>
              </a:rPr>
              <a:t>());</a:t>
            </a:r>
          </a:p>
          <a:p>
            <a:pPr>
              <a:buNone/>
            </a:pPr>
            <a:endParaRPr lang="tr-TR" sz="2000" dirty="0" smtClean="0">
              <a:latin typeface="MS PMincho" pitchFamily="18" charset="-128"/>
              <a:ea typeface="MS PMincho" pitchFamily="18" charset="-128"/>
            </a:endParaRPr>
          </a:p>
          <a:p>
            <a:pPr>
              <a:buNone/>
            </a:pPr>
            <a:r>
              <a:rPr lang="tr-TR" sz="2000" dirty="0" smtClean="0">
                <a:solidFill>
                  <a:srgbClr val="0070C0"/>
                </a:solidFill>
                <a:latin typeface="MS PMincho" pitchFamily="18" charset="-128"/>
                <a:ea typeface="MS PMincho" pitchFamily="18" charset="-128"/>
              </a:rPr>
              <a:t>Örnek Program:</a:t>
            </a:r>
          </a:p>
          <a:p>
            <a:pPr>
              <a:buNone/>
            </a:pPr>
            <a:endParaRPr lang="tr-TR" sz="2000" dirty="0">
              <a:latin typeface="MS PMincho" pitchFamily="18" charset="-128"/>
              <a:ea typeface="MS PMincho" pitchFamily="18" charset="-128"/>
            </a:endParaRPr>
          </a:p>
          <a:p>
            <a:endParaRPr lang="tr-TR" sz="1400" dirty="0">
              <a:latin typeface="MS Mincho" pitchFamily="49" charset="-128"/>
              <a:ea typeface="MS Mincho" pitchFamily="49" charset="-128"/>
            </a:endParaRPr>
          </a:p>
        </p:txBody>
      </p:sp>
      <p:pic>
        <p:nvPicPr>
          <p:cNvPr id="9218" name="Picture 2" descr="C:\Users\Mustafa Acar\Desktop\IEEEReaminde Tasarım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95675" y="3357562"/>
            <a:ext cx="2152650" cy="876300"/>
          </a:xfrm>
          <a:prstGeom prst="rect">
            <a:avLst/>
          </a:prstGeom>
          <a:noFill/>
        </p:spPr>
      </p:pic>
      <p:pic>
        <p:nvPicPr>
          <p:cNvPr id="9219" name="Picture 3" descr="C:\Users\Mustafa Acar\Desktop\IEEEReaminder Kod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80356" y="5000636"/>
            <a:ext cx="5983288" cy="1581150"/>
          </a:xfrm>
          <a:prstGeom prst="rect">
            <a:avLst/>
          </a:prstGeom>
          <a:noFill/>
        </p:spPr>
      </p:pic>
      <p:sp>
        <p:nvSpPr>
          <p:cNvPr id="5" name="4 Metin kutusu"/>
          <p:cNvSpPr txBox="1"/>
          <p:nvPr/>
        </p:nvSpPr>
        <p:spPr>
          <a:xfrm>
            <a:off x="3505843" y="2928934"/>
            <a:ext cx="2132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FORM TASARIMI:</a:t>
            </a:r>
            <a:endParaRPr lang="tr-TR" dirty="0"/>
          </a:p>
        </p:txBody>
      </p:sp>
      <p:sp>
        <p:nvSpPr>
          <p:cNvPr id="6" name="5 Metin kutusu"/>
          <p:cNvSpPr txBox="1"/>
          <p:nvPr/>
        </p:nvSpPr>
        <p:spPr>
          <a:xfrm>
            <a:off x="3949875" y="4572008"/>
            <a:ext cx="1244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KODLAR: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3441940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57200" y="785794"/>
            <a:ext cx="8229600" cy="5523566"/>
          </a:xfrm>
        </p:spPr>
        <p:txBody>
          <a:bodyPr/>
          <a:lstStyle/>
          <a:p>
            <a:pPr algn="ctr">
              <a:buNone/>
            </a:pPr>
            <a:endParaRPr lang="tr-TR" dirty="0" smtClean="0">
              <a:latin typeface="JasmineUPC" pitchFamily="18" charset="-34"/>
              <a:cs typeface="JasmineUPC" pitchFamily="18" charset="-34"/>
            </a:endParaRPr>
          </a:p>
          <a:p>
            <a:pPr algn="ctr">
              <a:buNone/>
            </a:pPr>
            <a:endParaRPr lang="tr-TR" dirty="0" smtClean="0">
              <a:latin typeface="JasmineUPC" pitchFamily="18" charset="-34"/>
              <a:cs typeface="JasmineUPC" pitchFamily="18" charset="-34"/>
            </a:endParaRPr>
          </a:p>
          <a:p>
            <a:pPr algn="ctr">
              <a:buNone/>
            </a:pPr>
            <a:endParaRPr lang="tr-TR" dirty="0" smtClean="0">
              <a:latin typeface="JasmineUPC" pitchFamily="18" charset="-34"/>
              <a:cs typeface="JasmineUPC" pitchFamily="18" charset="-34"/>
            </a:endParaRPr>
          </a:p>
          <a:p>
            <a:pPr algn="ctr">
              <a:buNone/>
            </a:pPr>
            <a:r>
              <a:rPr lang="tr-TR" sz="4800" dirty="0" smtClean="0">
                <a:latin typeface="Monotype Corsiva" pitchFamily="66" charset="0"/>
                <a:cs typeface="JasmineUPC" pitchFamily="18" charset="-34"/>
              </a:rPr>
              <a:t>Hazırlayan:</a:t>
            </a:r>
          </a:p>
          <a:p>
            <a:pPr algn="ctr">
              <a:buNone/>
            </a:pPr>
            <a:r>
              <a:rPr lang="tr-TR" sz="4800" dirty="0" smtClean="0">
                <a:latin typeface="Monotype Corsiva" pitchFamily="66" charset="0"/>
                <a:cs typeface="JasmineUPC" pitchFamily="18" charset="-34"/>
              </a:rPr>
              <a:t>Mustafa Acar  11-B – 392</a:t>
            </a:r>
          </a:p>
          <a:p>
            <a:pPr>
              <a:buNone/>
            </a:pPr>
            <a:endParaRPr lang="tr-TR" dirty="0">
              <a:latin typeface="JasmineUPC" pitchFamily="18" charset="-34"/>
              <a:cs typeface="JasmineUPC" pitchFamily="18" charset="-3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57200" y="857232"/>
            <a:ext cx="8229600" cy="5452128"/>
          </a:xfrm>
        </p:spPr>
        <p:txBody>
          <a:bodyPr/>
          <a:lstStyle/>
          <a:p>
            <a:pPr>
              <a:buNone/>
            </a:pPr>
            <a:endParaRPr lang="tr-TR" sz="20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tr-TR" sz="2000" dirty="0" smtClean="0">
                <a:solidFill>
                  <a:srgbClr val="FF0000"/>
                </a:solidFill>
              </a:rPr>
              <a:t>C# Matematiksel Fonksiyonlar:</a:t>
            </a:r>
          </a:p>
          <a:p>
            <a:pPr>
              <a:buNone/>
            </a:pPr>
            <a:endParaRPr lang="tr-TR" sz="20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tr-TR" sz="2000" dirty="0" smtClean="0"/>
              <a:t>		Matematiksel işlemleri daha kolay yapabilmek için geliştirilmiş fonksiyonlardır. Sinüs, Logaritma gibi bazı matematiksel işlemler için Math sınıfında tanımlanmış metotlar kullanarak bir çok işlem yaptırabiliriz.</a:t>
            </a:r>
          </a:p>
          <a:p>
            <a:pPr>
              <a:buNone/>
            </a:pPr>
            <a:endParaRPr lang="tr-TR" sz="2000" dirty="0" smtClean="0"/>
          </a:p>
          <a:p>
            <a:pPr>
              <a:buNone/>
            </a:pPr>
            <a:r>
              <a:rPr lang="tr-TR" sz="2000" dirty="0" smtClean="0"/>
              <a:t>                İnceleyeceğimiz özellik ve metotlar Math sınıfına ait olduğu için kullanırken “</a:t>
            </a:r>
            <a:r>
              <a:rPr lang="tr-TR" sz="2000" dirty="0" smtClean="0">
                <a:solidFill>
                  <a:srgbClr val="FF0000"/>
                </a:solidFill>
              </a:rPr>
              <a:t>Math.</a:t>
            </a:r>
            <a:r>
              <a:rPr lang="tr-TR" sz="2000" dirty="0" smtClean="0"/>
              <a:t>” yazmamız gerekir. Örneğin Sin fonksiyonunu kullanırken ”</a:t>
            </a:r>
            <a:r>
              <a:rPr lang="tr-TR" sz="2000" dirty="0" smtClean="0">
                <a:solidFill>
                  <a:srgbClr val="FF0000"/>
                </a:solidFill>
              </a:rPr>
              <a:t>Math.Sin</a:t>
            </a:r>
            <a:r>
              <a:rPr lang="tr-TR" sz="2000" dirty="0" smtClean="0"/>
              <a:t>” yazılmalıdır.</a:t>
            </a:r>
          </a:p>
          <a:p>
            <a:pPr>
              <a:buNone/>
            </a:pPr>
            <a:endParaRPr lang="tr-TR" sz="2000" dirty="0" smtClean="0"/>
          </a:p>
          <a:p>
            <a:pPr>
              <a:buNone/>
            </a:pPr>
            <a:endParaRPr lang="tr-TR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57200" y="785794"/>
            <a:ext cx="8229600" cy="5523566"/>
          </a:xfrm>
        </p:spPr>
        <p:txBody>
          <a:bodyPr>
            <a:normAutofit/>
          </a:bodyPr>
          <a:lstStyle/>
          <a:p>
            <a:pPr marL="594360" indent="-457200">
              <a:buNone/>
            </a:pPr>
            <a:r>
              <a:rPr lang="tr-TR" sz="2000" dirty="0" smtClean="0">
                <a:solidFill>
                  <a:srgbClr val="FF0000"/>
                </a:solidFill>
                <a:latin typeface="MS PMincho" pitchFamily="18" charset="-128"/>
                <a:ea typeface="MS PMincho" pitchFamily="18" charset="-128"/>
              </a:rPr>
              <a:t>1)Max(Sayı1,Sayı2 ): </a:t>
            </a:r>
            <a:r>
              <a:rPr lang="tr-TR" sz="2000" dirty="0" smtClean="0">
                <a:latin typeface="MS PMincho" pitchFamily="18" charset="-128"/>
                <a:ea typeface="MS PMincho" pitchFamily="18" charset="-128"/>
              </a:rPr>
              <a:t>Verilen İki Değerden Büyük Olanı Verir;</a:t>
            </a:r>
          </a:p>
          <a:p>
            <a:pPr>
              <a:buNone/>
            </a:pPr>
            <a:r>
              <a:rPr lang="tr-TR" sz="2000" dirty="0" smtClean="0">
                <a:latin typeface="MS PMincho" pitchFamily="18" charset="-128"/>
                <a:ea typeface="MS PMincho" pitchFamily="18" charset="-128"/>
              </a:rPr>
              <a:t>		Math.Max(sayi1,sayi2) şeklinde kullanılır.</a:t>
            </a:r>
          </a:p>
          <a:p>
            <a:pPr>
              <a:buNone/>
            </a:pPr>
            <a:endParaRPr lang="tr-TR" sz="2000" dirty="0" smtClean="0">
              <a:solidFill>
                <a:srgbClr val="0070C0"/>
              </a:solidFill>
              <a:latin typeface="MS PMincho" pitchFamily="18" charset="-128"/>
              <a:ea typeface="MS PMincho" pitchFamily="18" charset="-128"/>
            </a:endParaRPr>
          </a:p>
          <a:p>
            <a:pPr>
              <a:buNone/>
            </a:pPr>
            <a:r>
              <a:rPr lang="tr-TR" sz="2000" dirty="0" smtClean="0">
                <a:solidFill>
                  <a:srgbClr val="0070C0"/>
                </a:solidFill>
                <a:latin typeface="MS PMincho" pitchFamily="18" charset="-128"/>
                <a:ea typeface="MS PMincho" pitchFamily="18" charset="-128"/>
              </a:rPr>
              <a:t>Örnek: </a:t>
            </a:r>
            <a:r>
              <a:rPr lang="tr-TR" sz="2000" dirty="0" smtClean="0">
                <a:latin typeface="MS PMincho" pitchFamily="18" charset="-128"/>
                <a:ea typeface="MS PMincho" pitchFamily="18" charset="-128"/>
              </a:rPr>
              <a:t>MessageBox.Show(Math.Max(55, 12).ToString()); //Sonuç: 55</a:t>
            </a:r>
          </a:p>
          <a:p>
            <a:pPr>
              <a:buNone/>
            </a:pPr>
            <a:endParaRPr lang="tr-TR" sz="2000" dirty="0" smtClean="0">
              <a:latin typeface="MS PMincho" pitchFamily="18" charset="-128"/>
              <a:ea typeface="MS PMincho" pitchFamily="18" charset="-128"/>
            </a:endParaRPr>
          </a:p>
          <a:p>
            <a:pPr>
              <a:buNone/>
            </a:pPr>
            <a:r>
              <a:rPr lang="tr-TR" sz="2000" dirty="0" smtClean="0">
                <a:solidFill>
                  <a:srgbClr val="0070C0"/>
                </a:solidFill>
                <a:latin typeface="MS PMincho" pitchFamily="18" charset="-128"/>
                <a:ea typeface="MS PMincho" pitchFamily="18" charset="-128"/>
              </a:rPr>
              <a:t>Örnek Program:</a:t>
            </a:r>
          </a:p>
        </p:txBody>
      </p:sp>
      <p:pic>
        <p:nvPicPr>
          <p:cNvPr id="1026" name="Picture 2" descr="C:\Users\Mustafa Acar\Desktop\Max Tasarım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43263" y="3214686"/>
            <a:ext cx="2657475" cy="828675"/>
          </a:xfrm>
          <a:prstGeom prst="rect">
            <a:avLst/>
          </a:prstGeom>
          <a:noFill/>
        </p:spPr>
      </p:pic>
      <p:pic>
        <p:nvPicPr>
          <p:cNvPr id="1027" name="Picture 3" descr="C:\Users\Mustafa Acar\Desktop\Max Kod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47031" y="4929198"/>
            <a:ext cx="5849938" cy="1228725"/>
          </a:xfrm>
          <a:prstGeom prst="rect">
            <a:avLst/>
          </a:prstGeom>
          <a:noFill/>
        </p:spPr>
      </p:pic>
      <p:sp>
        <p:nvSpPr>
          <p:cNvPr id="5" name="4 Metin kutusu"/>
          <p:cNvSpPr txBox="1"/>
          <p:nvPr/>
        </p:nvSpPr>
        <p:spPr>
          <a:xfrm>
            <a:off x="3505843" y="2786058"/>
            <a:ext cx="2132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FORM TASARIMI:</a:t>
            </a:r>
            <a:endParaRPr lang="tr-TR" dirty="0"/>
          </a:p>
        </p:txBody>
      </p:sp>
      <p:sp>
        <p:nvSpPr>
          <p:cNvPr id="6" name="5 Metin kutusu"/>
          <p:cNvSpPr txBox="1"/>
          <p:nvPr/>
        </p:nvSpPr>
        <p:spPr>
          <a:xfrm>
            <a:off x="3949875" y="4357694"/>
            <a:ext cx="1244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KODLAR:</a:t>
            </a:r>
            <a:endParaRPr lang="tr-TR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57200" y="785794"/>
            <a:ext cx="8229600" cy="5454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tr-TR" sz="2000" dirty="0" smtClean="0">
                <a:solidFill>
                  <a:srgbClr val="FF0000"/>
                </a:solidFill>
                <a:latin typeface="MS PMincho" pitchFamily="18" charset="-128"/>
                <a:ea typeface="MS PMincho" pitchFamily="18" charset="-128"/>
              </a:rPr>
              <a:t>2)Min(Sayı1,Sayı2):</a:t>
            </a:r>
            <a:r>
              <a:rPr lang="tr-TR" sz="2000" dirty="0" smtClean="0">
                <a:latin typeface="MS PMincho" pitchFamily="18" charset="-128"/>
                <a:ea typeface="MS PMincho" pitchFamily="18" charset="-128"/>
              </a:rPr>
              <a:t>  Verilen İki Değerden Küçük Olanı Verir;</a:t>
            </a:r>
          </a:p>
          <a:p>
            <a:pPr>
              <a:buNone/>
            </a:pPr>
            <a:r>
              <a:rPr lang="tr-TR" sz="2000" dirty="0" smtClean="0">
                <a:latin typeface="MS PMincho" pitchFamily="18" charset="-128"/>
                <a:ea typeface="MS PMincho" pitchFamily="18" charset="-128"/>
              </a:rPr>
              <a:t>		Math.Min(sayi1, sayi2) şeklinde kullanılır.</a:t>
            </a:r>
          </a:p>
          <a:p>
            <a:pPr>
              <a:buNone/>
            </a:pPr>
            <a:endParaRPr lang="tr-TR" sz="2000" dirty="0" smtClean="0">
              <a:solidFill>
                <a:srgbClr val="0070C0"/>
              </a:solidFill>
              <a:latin typeface="MS PMincho" pitchFamily="18" charset="-128"/>
              <a:ea typeface="MS PMincho" pitchFamily="18" charset="-128"/>
            </a:endParaRPr>
          </a:p>
          <a:p>
            <a:pPr>
              <a:buNone/>
            </a:pPr>
            <a:r>
              <a:rPr lang="tr-TR" sz="2000" dirty="0" smtClean="0">
                <a:solidFill>
                  <a:srgbClr val="0070C0"/>
                </a:solidFill>
                <a:latin typeface="MS PMincho" pitchFamily="18" charset="-128"/>
                <a:ea typeface="MS PMincho" pitchFamily="18" charset="-128"/>
              </a:rPr>
              <a:t>Örnek: </a:t>
            </a:r>
            <a:r>
              <a:rPr lang="tr-TR" sz="2000" dirty="0" smtClean="0">
                <a:latin typeface="MS PMincho" pitchFamily="18" charset="-128"/>
                <a:ea typeface="MS PMincho" pitchFamily="18" charset="-128"/>
              </a:rPr>
              <a:t>MessageBox.Show(Math.Min(26, 7).ToString()); //Sonuç: 7</a:t>
            </a:r>
          </a:p>
          <a:p>
            <a:pPr>
              <a:buNone/>
            </a:pPr>
            <a:endParaRPr lang="tr-TR" sz="2000" dirty="0" smtClean="0">
              <a:latin typeface="MS PMincho" pitchFamily="18" charset="-128"/>
              <a:ea typeface="MS PMincho" pitchFamily="18" charset="-128"/>
            </a:endParaRPr>
          </a:p>
          <a:p>
            <a:pPr>
              <a:buNone/>
            </a:pPr>
            <a:r>
              <a:rPr lang="tr-TR" sz="2000" dirty="0" smtClean="0">
                <a:solidFill>
                  <a:srgbClr val="0070C0"/>
                </a:solidFill>
                <a:latin typeface="MS PMincho" pitchFamily="18" charset="-128"/>
                <a:ea typeface="MS PMincho" pitchFamily="18" charset="-128"/>
              </a:rPr>
              <a:t>Örnek Program:</a:t>
            </a:r>
          </a:p>
          <a:p>
            <a:pPr>
              <a:buNone/>
            </a:pPr>
            <a:endParaRPr lang="tr-TR" sz="2000" dirty="0">
              <a:latin typeface="MS PMincho" pitchFamily="18" charset="-128"/>
              <a:ea typeface="MS PMincho" pitchFamily="18" charset="-128"/>
            </a:endParaRPr>
          </a:p>
        </p:txBody>
      </p:sp>
      <p:pic>
        <p:nvPicPr>
          <p:cNvPr id="1026" name="Picture 2" descr="C:\Users\Mustafa Acar\Desktop\Min Tasarım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43263" y="3286124"/>
            <a:ext cx="2657475" cy="828675"/>
          </a:xfrm>
          <a:prstGeom prst="rect">
            <a:avLst/>
          </a:prstGeom>
          <a:noFill/>
        </p:spPr>
      </p:pic>
      <p:pic>
        <p:nvPicPr>
          <p:cNvPr id="1027" name="Picture 3" descr="C:\Users\Mustafa Acar\Desktop\Min Kod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32744" y="5143512"/>
            <a:ext cx="5878512" cy="1257300"/>
          </a:xfrm>
          <a:prstGeom prst="rect">
            <a:avLst/>
          </a:prstGeom>
          <a:noFill/>
        </p:spPr>
      </p:pic>
      <p:sp>
        <p:nvSpPr>
          <p:cNvPr id="5" name="4 Metin kutusu"/>
          <p:cNvSpPr txBox="1"/>
          <p:nvPr/>
        </p:nvSpPr>
        <p:spPr>
          <a:xfrm>
            <a:off x="3505843" y="2857496"/>
            <a:ext cx="2132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FORM TASARIMI:</a:t>
            </a:r>
            <a:endParaRPr lang="tr-TR" dirty="0"/>
          </a:p>
        </p:txBody>
      </p:sp>
      <p:sp>
        <p:nvSpPr>
          <p:cNvPr id="6" name="5 Metin kutusu"/>
          <p:cNvSpPr txBox="1"/>
          <p:nvPr/>
        </p:nvSpPr>
        <p:spPr>
          <a:xfrm>
            <a:off x="3949875" y="4643446"/>
            <a:ext cx="1244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KODLAR:</a:t>
            </a:r>
            <a:endParaRPr lang="tr-TR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57200" y="785794"/>
            <a:ext cx="8229600" cy="552356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tr-TR" sz="2000" dirty="0" smtClean="0">
                <a:solidFill>
                  <a:srgbClr val="FF0000"/>
                </a:solidFill>
                <a:latin typeface="MS PMincho" pitchFamily="18" charset="-128"/>
                <a:ea typeface="MS PMincho" pitchFamily="18" charset="-128"/>
              </a:rPr>
              <a:t>3) Abs(Sayı):  </a:t>
            </a:r>
            <a:r>
              <a:rPr lang="tr-TR" sz="2000" dirty="0" smtClean="0">
                <a:latin typeface="MS PMincho" pitchFamily="18" charset="-128"/>
                <a:ea typeface="MS PMincho" pitchFamily="18" charset="-128"/>
              </a:rPr>
              <a:t>Sayının mutlak değerini bulmak için kullanılır. Mutlak değer fonksiyonu negatif sayıları pozitife çevirir.</a:t>
            </a:r>
            <a:endParaRPr lang="tr-TR" sz="2000" dirty="0" smtClean="0">
              <a:solidFill>
                <a:srgbClr val="0070C0"/>
              </a:solidFill>
              <a:latin typeface="MS PMincho" pitchFamily="18" charset="-128"/>
              <a:ea typeface="MS PMincho" pitchFamily="18" charset="-128"/>
            </a:endParaRPr>
          </a:p>
          <a:p>
            <a:pPr>
              <a:buNone/>
            </a:pPr>
            <a:r>
              <a:rPr lang="tr-TR" sz="2000" dirty="0" smtClean="0">
                <a:latin typeface="MS PMincho" pitchFamily="18" charset="-128"/>
                <a:ea typeface="MS PMincho" pitchFamily="18" charset="-128"/>
              </a:rPr>
              <a:t>		Math.Abs(sayi) şeklinde kullanlılır.</a:t>
            </a:r>
          </a:p>
          <a:p>
            <a:pPr>
              <a:buNone/>
            </a:pPr>
            <a:endParaRPr lang="tr-TR" sz="2000" dirty="0" smtClean="0">
              <a:latin typeface="MS PMincho" pitchFamily="18" charset="-128"/>
              <a:ea typeface="MS PMincho" pitchFamily="18" charset="-128"/>
            </a:endParaRPr>
          </a:p>
          <a:p>
            <a:pPr>
              <a:buNone/>
            </a:pPr>
            <a:r>
              <a:rPr lang="tr-TR" sz="2000" dirty="0" smtClean="0">
                <a:solidFill>
                  <a:srgbClr val="0070C0"/>
                </a:solidFill>
                <a:latin typeface="MS PMincho" pitchFamily="18" charset="-128"/>
                <a:ea typeface="MS PMincho" pitchFamily="18" charset="-128"/>
              </a:rPr>
              <a:t>Örnek: </a:t>
            </a:r>
            <a:r>
              <a:rPr lang="tr-TR" sz="2000" dirty="0" smtClean="0">
                <a:latin typeface="MS PMincho" pitchFamily="18" charset="-128"/>
                <a:ea typeface="MS PMincho" pitchFamily="18" charset="-128"/>
              </a:rPr>
              <a:t>MessageBox.Show(Math.Abs(-99).ToString());  //Sonuç: 99</a:t>
            </a:r>
          </a:p>
          <a:p>
            <a:pPr>
              <a:buNone/>
            </a:pPr>
            <a:r>
              <a:rPr lang="tr-TR" sz="2000" dirty="0" smtClean="0">
                <a:solidFill>
                  <a:srgbClr val="0070C0"/>
                </a:solidFill>
                <a:latin typeface="MS PMincho" pitchFamily="18" charset="-128"/>
                <a:ea typeface="MS PMincho" pitchFamily="18" charset="-128"/>
              </a:rPr>
              <a:t>Örnek Program:</a:t>
            </a:r>
          </a:p>
          <a:p>
            <a:pPr>
              <a:buNone/>
            </a:pPr>
            <a:endParaRPr lang="tr-TR" sz="2000" dirty="0" smtClean="0">
              <a:latin typeface="MS PMincho" pitchFamily="18" charset="-128"/>
              <a:ea typeface="MS PMincho" pitchFamily="18" charset="-128"/>
            </a:endParaRPr>
          </a:p>
        </p:txBody>
      </p:sp>
      <p:sp>
        <p:nvSpPr>
          <p:cNvPr id="5" name="4 Metin kutusu"/>
          <p:cNvSpPr txBox="1"/>
          <p:nvPr/>
        </p:nvSpPr>
        <p:spPr>
          <a:xfrm>
            <a:off x="3505843" y="2786058"/>
            <a:ext cx="2132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FORM TASARIMI:</a:t>
            </a:r>
            <a:endParaRPr lang="tr-TR" dirty="0"/>
          </a:p>
        </p:txBody>
      </p:sp>
      <p:sp>
        <p:nvSpPr>
          <p:cNvPr id="6" name="5 Metin kutusu"/>
          <p:cNvSpPr txBox="1"/>
          <p:nvPr/>
        </p:nvSpPr>
        <p:spPr>
          <a:xfrm>
            <a:off x="3949875" y="4429132"/>
            <a:ext cx="1244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KODLAR:</a:t>
            </a:r>
            <a:endParaRPr lang="tr-TR" dirty="0"/>
          </a:p>
        </p:txBody>
      </p:sp>
      <p:pic>
        <p:nvPicPr>
          <p:cNvPr id="2052" name="Picture 4" descr="C:\Users\Mustafa Acar\Desktop\Abs Tasarım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52775" y="3286125"/>
            <a:ext cx="2838450" cy="857250"/>
          </a:xfrm>
          <a:prstGeom prst="rect">
            <a:avLst/>
          </a:prstGeom>
          <a:noFill/>
        </p:spPr>
      </p:pic>
      <p:pic>
        <p:nvPicPr>
          <p:cNvPr id="2053" name="Picture 5" descr="C:\Users\Mustafa Acar\Desktop\Abs Kod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32744" y="4776788"/>
            <a:ext cx="5878512" cy="1304925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57200" y="785794"/>
            <a:ext cx="8229600" cy="552356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tr-TR" sz="2000" dirty="0" smtClean="0">
                <a:solidFill>
                  <a:srgbClr val="FF0000"/>
                </a:solidFill>
                <a:latin typeface="MS PMincho" pitchFamily="18" charset="-128"/>
                <a:ea typeface="MS PMincho" pitchFamily="18" charset="-128"/>
              </a:rPr>
              <a:t>4)Sign(Sayı): </a:t>
            </a:r>
            <a:r>
              <a:rPr lang="tr-TR" sz="2000" dirty="0" smtClean="0">
                <a:latin typeface="MS PMincho" pitchFamily="18" charset="-128"/>
                <a:ea typeface="MS PMincho" pitchFamily="18" charset="-128"/>
              </a:rPr>
              <a:t> Sayının işaretini bulmak için kullanılır. Negatif sayılar için “-1”, pozitif sayılar için “+1”, sıfır için ”0” değeri üretir.</a:t>
            </a:r>
          </a:p>
          <a:p>
            <a:pPr>
              <a:buNone/>
            </a:pPr>
            <a:r>
              <a:rPr lang="tr-TR" sz="2000" dirty="0" smtClean="0">
                <a:latin typeface="MS PMincho" pitchFamily="18" charset="-128"/>
                <a:ea typeface="MS PMincho" pitchFamily="18" charset="-128"/>
              </a:rPr>
              <a:t>		Math.Sign(sayi) şeklinde kullanılır.</a:t>
            </a:r>
          </a:p>
          <a:p>
            <a:pPr>
              <a:buNone/>
            </a:pPr>
            <a:endParaRPr lang="tr-TR" sz="2000" dirty="0" smtClean="0">
              <a:solidFill>
                <a:srgbClr val="0070C0"/>
              </a:solidFill>
              <a:latin typeface="MS PMincho" pitchFamily="18" charset="-128"/>
              <a:ea typeface="MS PMincho" pitchFamily="18" charset="-128"/>
            </a:endParaRPr>
          </a:p>
          <a:p>
            <a:pPr>
              <a:buNone/>
            </a:pPr>
            <a:r>
              <a:rPr lang="tr-TR" sz="2000" dirty="0" smtClean="0">
                <a:solidFill>
                  <a:srgbClr val="0070C0"/>
                </a:solidFill>
                <a:latin typeface="MS PMincho" pitchFamily="18" charset="-128"/>
                <a:ea typeface="MS PMincho" pitchFamily="18" charset="-128"/>
              </a:rPr>
              <a:t>Örnek: </a:t>
            </a:r>
            <a:r>
              <a:rPr lang="tr-TR" sz="2000" dirty="0" smtClean="0">
                <a:latin typeface="MS PMincho" pitchFamily="18" charset="-128"/>
                <a:ea typeface="MS PMincho" pitchFamily="18" charset="-128"/>
              </a:rPr>
              <a:t>MessageBox.Show(Math.Sign(4).ToString()); //Sonuç: 1</a:t>
            </a:r>
          </a:p>
          <a:p>
            <a:pPr>
              <a:buNone/>
            </a:pPr>
            <a:r>
              <a:rPr lang="tr-TR" sz="2000" dirty="0" smtClean="0">
                <a:latin typeface="MS PMincho" pitchFamily="18" charset="-128"/>
                <a:ea typeface="MS PMincho" pitchFamily="18" charset="-128"/>
              </a:rPr>
              <a:t>		MessageBox.Show(Math.Sign(0).ToString()); //Sonuç: 0</a:t>
            </a:r>
          </a:p>
          <a:p>
            <a:pPr>
              <a:buNone/>
            </a:pPr>
            <a:r>
              <a:rPr lang="tr-TR" sz="2000" dirty="0" smtClean="0">
                <a:latin typeface="MS PMincho" pitchFamily="18" charset="-128"/>
                <a:ea typeface="MS PMincho" pitchFamily="18" charset="-128"/>
              </a:rPr>
              <a:t>		MessageBox.Show(Math.Sign(-4.ToString()); //Sonuç: -1</a:t>
            </a:r>
          </a:p>
          <a:p>
            <a:pPr>
              <a:buNone/>
            </a:pPr>
            <a:r>
              <a:rPr lang="tr-TR" sz="2000" dirty="0" smtClean="0">
                <a:solidFill>
                  <a:srgbClr val="0070C0"/>
                </a:solidFill>
                <a:latin typeface="MS PMincho" pitchFamily="18" charset="-128"/>
                <a:ea typeface="MS PMincho" pitchFamily="18" charset="-128"/>
              </a:rPr>
              <a:t>Örnek Program:</a:t>
            </a:r>
          </a:p>
          <a:p>
            <a:pPr>
              <a:buNone/>
            </a:pPr>
            <a:endParaRPr lang="tr-TR" sz="2000" dirty="0" smtClean="0">
              <a:latin typeface="MS PMincho" pitchFamily="18" charset="-128"/>
              <a:ea typeface="MS PMincho" pitchFamily="18" charset="-128"/>
            </a:endParaRPr>
          </a:p>
          <a:p>
            <a:pPr>
              <a:buNone/>
            </a:pPr>
            <a:endParaRPr lang="tr-TR" sz="2000" dirty="0" smtClean="0">
              <a:latin typeface="MS PMincho" pitchFamily="18" charset="-128"/>
              <a:ea typeface="MS PMincho" pitchFamily="18" charset="-128"/>
            </a:endParaRPr>
          </a:p>
          <a:p>
            <a:pPr>
              <a:buNone/>
            </a:pPr>
            <a:endParaRPr lang="tr-TR" sz="2000" dirty="0" smtClean="0">
              <a:latin typeface="MS PMincho" pitchFamily="18" charset="-128"/>
              <a:ea typeface="MS PMincho" pitchFamily="18" charset="-128"/>
            </a:endParaRPr>
          </a:p>
          <a:p>
            <a:pPr>
              <a:buNone/>
            </a:pPr>
            <a:endParaRPr lang="tr-TR" sz="2000" dirty="0">
              <a:latin typeface="MS PMincho" pitchFamily="18" charset="-128"/>
              <a:ea typeface="MS PMincho" pitchFamily="18" charset="-128"/>
            </a:endParaRPr>
          </a:p>
        </p:txBody>
      </p:sp>
      <p:pic>
        <p:nvPicPr>
          <p:cNvPr id="3074" name="Picture 2" descr="C:\Users\Mustafa Acar\Desktop\Sign Tasarım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28988" y="3862388"/>
            <a:ext cx="2486025" cy="847725"/>
          </a:xfrm>
          <a:prstGeom prst="rect">
            <a:avLst/>
          </a:prstGeom>
          <a:noFill/>
        </p:spPr>
      </p:pic>
      <p:pic>
        <p:nvPicPr>
          <p:cNvPr id="3075" name="Picture 3" descr="C:\Users\Mustafa Acar\Desktop\Sign Kod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04169" y="5386388"/>
            <a:ext cx="5935662" cy="1285875"/>
          </a:xfrm>
          <a:prstGeom prst="rect">
            <a:avLst/>
          </a:prstGeom>
          <a:noFill/>
        </p:spPr>
      </p:pic>
      <p:sp>
        <p:nvSpPr>
          <p:cNvPr id="5" name="4 Metin kutusu"/>
          <p:cNvSpPr txBox="1"/>
          <p:nvPr/>
        </p:nvSpPr>
        <p:spPr>
          <a:xfrm>
            <a:off x="3505843" y="3429000"/>
            <a:ext cx="2132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FORM TASARIMI:</a:t>
            </a:r>
            <a:endParaRPr lang="tr-TR" dirty="0"/>
          </a:p>
        </p:txBody>
      </p:sp>
      <p:sp>
        <p:nvSpPr>
          <p:cNvPr id="6" name="5 Metin kutusu"/>
          <p:cNvSpPr txBox="1"/>
          <p:nvPr/>
        </p:nvSpPr>
        <p:spPr>
          <a:xfrm>
            <a:off x="3949875" y="5000636"/>
            <a:ext cx="1244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KODLAR:</a:t>
            </a:r>
            <a:endParaRPr lang="tr-TR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57200" y="785794"/>
            <a:ext cx="8229600" cy="552356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tr-TR" sz="2000" dirty="0" smtClean="0">
                <a:solidFill>
                  <a:srgbClr val="FF0000"/>
                </a:solidFill>
                <a:latin typeface="MS PMincho" pitchFamily="18" charset="-128"/>
                <a:ea typeface="MS PMincho" pitchFamily="18" charset="-128"/>
              </a:rPr>
              <a:t>5) Floor(Sayı):  </a:t>
            </a:r>
            <a:r>
              <a:rPr lang="tr-TR" sz="2000" dirty="0" smtClean="0">
                <a:latin typeface="MS PMincho" pitchFamily="18" charset="-128"/>
                <a:ea typeface="MS PMincho" pitchFamily="18" charset="-128"/>
              </a:rPr>
              <a:t>Sayıyı aşağı doğru yuvarlatır.</a:t>
            </a:r>
          </a:p>
          <a:p>
            <a:pPr>
              <a:buNone/>
            </a:pPr>
            <a:r>
              <a:rPr lang="tr-TR" sz="2000" dirty="0" smtClean="0">
                <a:latin typeface="MS PMincho" pitchFamily="18" charset="-128"/>
                <a:ea typeface="MS PMincho" pitchFamily="18" charset="-128"/>
              </a:rPr>
              <a:t>		Math.Floor(sayi) şeklinde kullanılır.</a:t>
            </a:r>
          </a:p>
          <a:p>
            <a:pPr>
              <a:buNone/>
            </a:pPr>
            <a:endParaRPr lang="tr-TR" sz="2000" dirty="0" smtClean="0">
              <a:latin typeface="MS PMincho" pitchFamily="18" charset="-128"/>
              <a:ea typeface="MS PMincho" pitchFamily="18" charset="-128"/>
            </a:endParaRPr>
          </a:p>
          <a:p>
            <a:pPr>
              <a:buNone/>
            </a:pPr>
            <a:r>
              <a:rPr lang="tr-TR" sz="2000" dirty="0" smtClean="0">
                <a:solidFill>
                  <a:srgbClr val="0070C0"/>
                </a:solidFill>
                <a:latin typeface="MS PMincho" pitchFamily="18" charset="-128"/>
                <a:ea typeface="MS PMincho" pitchFamily="18" charset="-128"/>
              </a:rPr>
              <a:t>Örnek: </a:t>
            </a:r>
            <a:r>
              <a:rPr lang="tr-TR" sz="2000" dirty="0" smtClean="0">
                <a:latin typeface="MS PMincho" pitchFamily="18" charset="-128"/>
                <a:ea typeface="MS PMincho" pitchFamily="18" charset="-128"/>
              </a:rPr>
              <a:t>MessageBox.Show(Math.Floor(7.2).ToString()); //Sonuç: 7</a:t>
            </a:r>
          </a:p>
          <a:p>
            <a:pPr>
              <a:buNone/>
            </a:pPr>
            <a:endParaRPr lang="tr-TR" sz="2000" dirty="0" smtClean="0">
              <a:latin typeface="MS PMincho" pitchFamily="18" charset="-128"/>
              <a:ea typeface="MS PMincho" pitchFamily="18" charset="-128"/>
            </a:endParaRPr>
          </a:p>
          <a:p>
            <a:pPr>
              <a:buNone/>
            </a:pPr>
            <a:r>
              <a:rPr lang="tr-TR" sz="2000" dirty="0" smtClean="0">
                <a:solidFill>
                  <a:srgbClr val="0070C0"/>
                </a:solidFill>
                <a:latin typeface="MS PMincho" pitchFamily="18" charset="-128"/>
                <a:ea typeface="MS PMincho" pitchFamily="18" charset="-128"/>
              </a:rPr>
              <a:t>Örnek Program:</a:t>
            </a:r>
          </a:p>
          <a:p>
            <a:pPr>
              <a:buNone/>
            </a:pPr>
            <a:endParaRPr lang="tr-TR" sz="2000" dirty="0" smtClean="0">
              <a:latin typeface="MS PMincho" pitchFamily="18" charset="-128"/>
              <a:ea typeface="MS PMincho" pitchFamily="18" charset="-128"/>
            </a:endParaRPr>
          </a:p>
          <a:p>
            <a:pPr>
              <a:buNone/>
            </a:pPr>
            <a:endParaRPr lang="tr-TR" sz="2000" dirty="0"/>
          </a:p>
        </p:txBody>
      </p:sp>
      <p:pic>
        <p:nvPicPr>
          <p:cNvPr id="4098" name="Picture 2" descr="C:\Users\Mustafa Acar\Desktop\Floor Tasarım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95625" y="3286124"/>
            <a:ext cx="2952750" cy="847725"/>
          </a:xfrm>
          <a:prstGeom prst="rect">
            <a:avLst/>
          </a:prstGeom>
          <a:noFill/>
        </p:spPr>
      </p:pic>
      <p:pic>
        <p:nvPicPr>
          <p:cNvPr id="4099" name="Picture 3" descr="C:\Users\Mustafa Acar\Desktop\Floor Kod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61256" y="4976813"/>
            <a:ext cx="6821488" cy="1304925"/>
          </a:xfrm>
          <a:prstGeom prst="rect">
            <a:avLst/>
          </a:prstGeom>
          <a:noFill/>
        </p:spPr>
      </p:pic>
      <p:sp>
        <p:nvSpPr>
          <p:cNvPr id="5" name="4 Metin kutusu"/>
          <p:cNvSpPr txBox="1"/>
          <p:nvPr/>
        </p:nvSpPr>
        <p:spPr>
          <a:xfrm>
            <a:off x="3505843" y="2857496"/>
            <a:ext cx="2132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FORM TASARIMI:</a:t>
            </a:r>
            <a:endParaRPr lang="tr-TR" dirty="0"/>
          </a:p>
        </p:txBody>
      </p:sp>
      <p:sp>
        <p:nvSpPr>
          <p:cNvPr id="6" name="5 Metin kutusu"/>
          <p:cNvSpPr txBox="1"/>
          <p:nvPr/>
        </p:nvSpPr>
        <p:spPr>
          <a:xfrm>
            <a:off x="3949875" y="4572008"/>
            <a:ext cx="1244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KODLAR:</a:t>
            </a:r>
            <a:endParaRPr lang="tr-TR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57200" y="785794"/>
            <a:ext cx="8229600" cy="5523566"/>
          </a:xfrm>
        </p:spPr>
        <p:txBody>
          <a:bodyPr/>
          <a:lstStyle/>
          <a:p>
            <a:pPr>
              <a:buNone/>
            </a:pPr>
            <a:r>
              <a:rPr lang="tr-TR" sz="2000" dirty="0" smtClean="0">
                <a:solidFill>
                  <a:srgbClr val="FF0000"/>
                </a:solidFill>
                <a:latin typeface="MS PMincho" pitchFamily="18" charset="-128"/>
                <a:ea typeface="MS PMincho" pitchFamily="18" charset="-128"/>
              </a:rPr>
              <a:t>6) Ceiling(Sayı):  </a:t>
            </a:r>
            <a:r>
              <a:rPr lang="tr-TR" sz="2000" dirty="0" smtClean="0">
                <a:latin typeface="MS PMincho" pitchFamily="18" charset="-128"/>
                <a:ea typeface="MS PMincho" pitchFamily="18" charset="-128"/>
              </a:rPr>
              <a:t>Sayıyı yukarı doğru yuvarlatır.</a:t>
            </a:r>
          </a:p>
          <a:p>
            <a:pPr>
              <a:buNone/>
            </a:pPr>
            <a:r>
              <a:rPr lang="tr-TR" sz="2000" dirty="0" smtClean="0">
                <a:solidFill>
                  <a:srgbClr val="FF0000"/>
                </a:solidFill>
                <a:latin typeface="MS PMincho" pitchFamily="18" charset="-128"/>
                <a:ea typeface="MS PMincho" pitchFamily="18" charset="-128"/>
              </a:rPr>
              <a:t>		</a:t>
            </a:r>
            <a:r>
              <a:rPr lang="tr-TR" sz="2000" dirty="0" smtClean="0">
                <a:latin typeface="MS PMincho" pitchFamily="18" charset="-128"/>
                <a:ea typeface="MS PMincho" pitchFamily="18" charset="-128"/>
              </a:rPr>
              <a:t>Math.Ceiling(sayi) şeklinde kullanılır.</a:t>
            </a:r>
          </a:p>
          <a:p>
            <a:pPr>
              <a:buNone/>
            </a:pPr>
            <a:endParaRPr lang="tr-TR" sz="2000" dirty="0" smtClean="0">
              <a:solidFill>
                <a:srgbClr val="0070C0"/>
              </a:solidFill>
              <a:latin typeface="MS PMincho" pitchFamily="18" charset="-128"/>
              <a:ea typeface="MS PMincho" pitchFamily="18" charset="-128"/>
            </a:endParaRPr>
          </a:p>
          <a:p>
            <a:pPr>
              <a:buNone/>
            </a:pPr>
            <a:r>
              <a:rPr lang="tr-TR" sz="2000" dirty="0" smtClean="0">
                <a:solidFill>
                  <a:srgbClr val="0070C0"/>
                </a:solidFill>
                <a:latin typeface="MS PMincho" pitchFamily="18" charset="-128"/>
                <a:ea typeface="MS PMincho" pitchFamily="18" charset="-128"/>
              </a:rPr>
              <a:t>Örnek:	</a:t>
            </a:r>
            <a:r>
              <a:rPr lang="tr-TR" sz="2000" dirty="0" smtClean="0">
                <a:latin typeface="MS PMincho" pitchFamily="18" charset="-128"/>
                <a:ea typeface="MS PMincho" pitchFamily="18" charset="-128"/>
              </a:rPr>
              <a:t>MessageBox.Show(Math.Ceiling(9.5).ToString()); //Sonuç: 10</a:t>
            </a:r>
          </a:p>
          <a:p>
            <a:pPr>
              <a:buNone/>
            </a:pPr>
            <a:endParaRPr lang="tr-TR" sz="2000" dirty="0" smtClean="0">
              <a:latin typeface="MS PMincho" pitchFamily="18" charset="-128"/>
              <a:ea typeface="MS PMincho" pitchFamily="18" charset="-128"/>
            </a:endParaRPr>
          </a:p>
          <a:p>
            <a:pPr>
              <a:buNone/>
            </a:pPr>
            <a:r>
              <a:rPr lang="tr-TR" sz="2000" dirty="0" smtClean="0">
                <a:solidFill>
                  <a:srgbClr val="0070C0"/>
                </a:solidFill>
                <a:latin typeface="MS PMincho" pitchFamily="18" charset="-128"/>
                <a:ea typeface="MS PMincho" pitchFamily="18" charset="-128"/>
              </a:rPr>
              <a:t>Örnek Program:</a:t>
            </a:r>
          </a:p>
          <a:p>
            <a:pPr>
              <a:buNone/>
            </a:pPr>
            <a:endParaRPr lang="tr-TR" sz="2000" dirty="0" smtClean="0">
              <a:solidFill>
                <a:srgbClr val="FF0000"/>
              </a:solidFill>
              <a:latin typeface="MS PMincho" pitchFamily="18" charset="-128"/>
              <a:ea typeface="MS PMincho" pitchFamily="18" charset="-128"/>
            </a:endParaRPr>
          </a:p>
          <a:p>
            <a:pPr>
              <a:buNone/>
            </a:pPr>
            <a:endParaRPr lang="tr-TR" sz="2000" dirty="0"/>
          </a:p>
        </p:txBody>
      </p:sp>
      <p:pic>
        <p:nvPicPr>
          <p:cNvPr id="5122" name="Picture 2" descr="C:\Users\Mustafa Acar\Desktop\Ceiling Tasarım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95625" y="3148013"/>
            <a:ext cx="2952750" cy="847725"/>
          </a:xfrm>
          <a:prstGeom prst="rect">
            <a:avLst/>
          </a:prstGeom>
          <a:noFill/>
        </p:spPr>
      </p:pic>
      <p:pic>
        <p:nvPicPr>
          <p:cNvPr id="5123" name="Picture 3" descr="C:\Users\Mustafa Acar\Desktop\Ceiling Kod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80306" y="4819650"/>
            <a:ext cx="6783388" cy="1314450"/>
          </a:xfrm>
          <a:prstGeom prst="rect">
            <a:avLst/>
          </a:prstGeom>
          <a:noFill/>
        </p:spPr>
      </p:pic>
      <p:sp>
        <p:nvSpPr>
          <p:cNvPr id="5" name="4 Metin kutusu"/>
          <p:cNvSpPr txBox="1"/>
          <p:nvPr/>
        </p:nvSpPr>
        <p:spPr>
          <a:xfrm>
            <a:off x="3505843" y="2857496"/>
            <a:ext cx="2132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FORM TASARIMI:</a:t>
            </a:r>
            <a:endParaRPr lang="tr-TR" dirty="0"/>
          </a:p>
        </p:txBody>
      </p:sp>
      <p:sp>
        <p:nvSpPr>
          <p:cNvPr id="7" name="6 Metin kutusu"/>
          <p:cNvSpPr txBox="1"/>
          <p:nvPr/>
        </p:nvSpPr>
        <p:spPr>
          <a:xfrm>
            <a:off x="3949875" y="4429132"/>
            <a:ext cx="1244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KODLAR:</a:t>
            </a:r>
            <a:endParaRPr lang="tr-TR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57200" y="785794"/>
            <a:ext cx="8229600" cy="552356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tr-TR" sz="2000" dirty="0" smtClean="0">
                <a:solidFill>
                  <a:srgbClr val="FF0000"/>
                </a:solidFill>
                <a:latin typeface="MS PMincho" pitchFamily="18" charset="-128"/>
                <a:ea typeface="MS PMincho" pitchFamily="18" charset="-128"/>
              </a:rPr>
              <a:t>7) Pow(Sayı, Üst):  </a:t>
            </a:r>
            <a:r>
              <a:rPr lang="tr-TR" sz="2000" dirty="0" smtClean="0">
                <a:latin typeface="MS PMincho" pitchFamily="18" charset="-128"/>
                <a:ea typeface="MS PMincho" pitchFamily="18" charset="-128"/>
              </a:rPr>
              <a:t>Sayı, üst işlemini yapmak için bu metot kullanılır. Aynı işlem sayı^üst şeklindede yapılabilir. </a:t>
            </a:r>
          </a:p>
          <a:p>
            <a:pPr>
              <a:buNone/>
            </a:pPr>
            <a:endParaRPr lang="tr-TR" sz="2000" dirty="0" smtClean="0">
              <a:latin typeface="MS PMincho" pitchFamily="18" charset="-128"/>
              <a:ea typeface="MS PMincho" pitchFamily="18" charset="-128"/>
            </a:endParaRPr>
          </a:p>
          <a:p>
            <a:pPr>
              <a:buNone/>
            </a:pPr>
            <a:r>
              <a:rPr lang="tr-TR" sz="2000" dirty="0" smtClean="0">
                <a:solidFill>
                  <a:srgbClr val="0070C0"/>
                </a:solidFill>
                <a:latin typeface="MS PMincho" pitchFamily="18" charset="-128"/>
                <a:ea typeface="MS PMincho" pitchFamily="18" charset="-128"/>
              </a:rPr>
              <a:t>Örnek: </a:t>
            </a:r>
            <a:r>
              <a:rPr lang="tr-TR" sz="2000" dirty="0" smtClean="0">
                <a:latin typeface="MS PMincho" pitchFamily="18" charset="-128"/>
                <a:ea typeface="MS PMincho" pitchFamily="18" charset="-128"/>
              </a:rPr>
              <a:t>4 sayısının karesini almak için;</a:t>
            </a:r>
          </a:p>
          <a:p>
            <a:pPr>
              <a:buNone/>
            </a:pPr>
            <a:r>
              <a:rPr lang="tr-TR" sz="2000" dirty="0" smtClean="0">
                <a:latin typeface="MS PMincho" pitchFamily="18" charset="-128"/>
                <a:ea typeface="MS PMincho" pitchFamily="18" charset="-128"/>
              </a:rPr>
              <a:t>MessageBox.Show(Math.Pow(4,2).ToString()); //Sonuç: 16</a:t>
            </a:r>
          </a:p>
          <a:p>
            <a:pPr>
              <a:buNone/>
            </a:pPr>
            <a:endParaRPr lang="tr-TR" sz="2000" dirty="0" smtClean="0">
              <a:latin typeface="MS PMincho" pitchFamily="18" charset="-128"/>
              <a:ea typeface="MS PMincho" pitchFamily="18" charset="-128"/>
            </a:endParaRPr>
          </a:p>
          <a:p>
            <a:pPr>
              <a:buNone/>
            </a:pPr>
            <a:r>
              <a:rPr lang="tr-TR" sz="2000" dirty="0" smtClean="0">
                <a:solidFill>
                  <a:srgbClr val="0070C0"/>
                </a:solidFill>
                <a:latin typeface="MS PMincho" pitchFamily="18" charset="-128"/>
                <a:ea typeface="MS PMincho" pitchFamily="18" charset="-128"/>
              </a:rPr>
              <a:t>Örnek Program:</a:t>
            </a:r>
          </a:p>
          <a:p>
            <a:pPr>
              <a:buNone/>
            </a:pPr>
            <a:endParaRPr lang="tr-TR" sz="2000" dirty="0" smtClean="0">
              <a:latin typeface="MS PMincho" pitchFamily="18" charset="-128"/>
              <a:ea typeface="MS PMincho" pitchFamily="18" charset="-128"/>
            </a:endParaRPr>
          </a:p>
          <a:p>
            <a:pPr>
              <a:buNone/>
            </a:pPr>
            <a:endParaRPr lang="tr-TR" sz="2000" dirty="0" smtClean="0">
              <a:latin typeface="MS PMincho" pitchFamily="18" charset="-128"/>
              <a:ea typeface="MS PMincho" pitchFamily="18" charset="-128"/>
            </a:endParaRPr>
          </a:p>
        </p:txBody>
      </p:sp>
      <p:pic>
        <p:nvPicPr>
          <p:cNvPr id="6146" name="Picture 2" descr="C:\Users\Mustafa Acar\Desktop\Pow Tasarım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04356" y="3467100"/>
            <a:ext cx="2935288" cy="857250"/>
          </a:xfrm>
          <a:prstGeom prst="rect">
            <a:avLst/>
          </a:prstGeom>
          <a:noFill/>
        </p:spPr>
      </p:pic>
      <p:pic>
        <p:nvPicPr>
          <p:cNvPr id="6147" name="Picture 3" descr="C:\Users\Mustafa Acar\Desktop\Pow Kod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18394" y="5214950"/>
            <a:ext cx="6907213" cy="1266825"/>
          </a:xfrm>
          <a:prstGeom prst="rect">
            <a:avLst/>
          </a:prstGeom>
          <a:noFill/>
        </p:spPr>
      </p:pic>
      <p:sp>
        <p:nvSpPr>
          <p:cNvPr id="5" name="4 Metin kutusu"/>
          <p:cNvSpPr txBox="1"/>
          <p:nvPr/>
        </p:nvSpPr>
        <p:spPr>
          <a:xfrm>
            <a:off x="3500430" y="3143248"/>
            <a:ext cx="2132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FORM TASARIMI:</a:t>
            </a:r>
            <a:endParaRPr lang="tr-TR" dirty="0"/>
          </a:p>
        </p:txBody>
      </p:sp>
      <p:sp>
        <p:nvSpPr>
          <p:cNvPr id="6" name="5 Metin kutusu"/>
          <p:cNvSpPr txBox="1"/>
          <p:nvPr/>
        </p:nvSpPr>
        <p:spPr>
          <a:xfrm>
            <a:off x="3949875" y="4857760"/>
            <a:ext cx="1244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KODLAR:</a:t>
            </a:r>
            <a:endParaRPr lang="tr-TR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theme/theme1.xml><?xml version="1.0" encoding="utf-8"?>
<a:theme xmlns:a="http://schemas.openxmlformats.org/drawingml/2006/main" name="Kağıt">
  <a:themeElements>
    <a:clrScheme name="Kağıt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Kağıt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Kağıt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Zengin">
  <a:themeElements>
    <a:clrScheme name="Zengin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Zengin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Zengin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Güven">
  <a:themeElements>
    <a:clrScheme name="Güven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Güven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Güven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259</TotalTime>
  <Words>215</Words>
  <Application>Microsoft Office PowerPoint</Application>
  <PresentationFormat>Ekran Gösterisi (4:3)</PresentationFormat>
  <Paragraphs>94</Paragraphs>
  <Slides>13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3</vt:i4>
      </vt:variant>
      <vt:variant>
        <vt:lpstr>Slayt Başlıkları</vt:lpstr>
      </vt:variant>
      <vt:variant>
        <vt:i4>13</vt:i4>
      </vt:variant>
    </vt:vector>
  </HeadingPairs>
  <TitlesOfParts>
    <vt:vector size="16" baseType="lpstr">
      <vt:lpstr>Kağıt</vt:lpstr>
      <vt:lpstr>Zengin</vt:lpstr>
      <vt:lpstr>Güven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Slayt 1</dc:title>
  <dc:creator>Mustafa Acar</dc:creator>
  <cp:lastModifiedBy>Lab3-Fuji</cp:lastModifiedBy>
  <cp:revision>40</cp:revision>
  <dcterms:created xsi:type="dcterms:W3CDTF">2013-11-23T13:34:07Z</dcterms:created>
  <dcterms:modified xsi:type="dcterms:W3CDTF">2013-12-08T08:29:36Z</dcterms:modified>
</cp:coreProperties>
</file>