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8" r:id="rId8"/>
    <p:sldId id="265" r:id="rId9"/>
    <p:sldId id="259" r:id="rId10"/>
    <p:sldId id="266" r:id="rId11"/>
    <p:sldId id="267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>
        <p:scale>
          <a:sx n="70" d="100"/>
          <a:sy n="70" d="100"/>
        </p:scale>
        <p:origin x="-87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19992B-0B92-4145-BC93-8E7B790917CB}" type="datetimeFigureOut">
              <a:rPr lang="tr-TR" smtClean="0"/>
              <a:pPr/>
              <a:t>31.12.2013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B1A141-FF48-4E39-A424-A2F51959D540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929322" y="5072074"/>
            <a:ext cx="2714644" cy="707886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31750"/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chemeClr val="bg1"/>
                </a:solidFill>
                <a:latin typeface="Segoe Print" pitchFamily="2" charset="0"/>
              </a:rPr>
              <a:t>Furkan TÜRKMEN</a:t>
            </a:r>
          </a:p>
          <a:p>
            <a:pPr algn="r"/>
            <a:r>
              <a:rPr lang="tr-TR" sz="2000" dirty="0" smtClean="0">
                <a:solidFill>
                  <a:schemeClr val="bg1"/>
                </a:solidFill>
                <a:latin typeface="Segoe Print" pitchFamily="2" charset="0"/>
              </a:rPr>
              <a:t>11/B -433</a:t>
            </a:r>
            <a:endParaRPr lang="tr-TR" sz="2000" dirty="0">
              <a:solidFill>
                <a:schemeClr val="bg1"/>
              </a:solidFill>
              <a:latin typeface="Segoe Print" pitchFamily="2" charset="0"/>
            </a:endParaRPr>
          </a:p>
        </p:txBody>
      </p:sp>
      <p:pic>
        <p:nvPicPr>
          <p:cNvPr id="2" name="Picture 2" descr="C:\Documents and Settings\türkme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7166"/>
            <a:ext cx="6143668" cy="3135645"/>
          </a:xfrm>
          <a:prstGeom prst="rect">
            <a:avLst/>
          </a:prstGeom>
          <a:noFill/>
        </p:spPr>
      </p:pic>
      <p:sp>
        <p:nvSpPr>
          <p:cNvPr id="6" name="5 Metin kutusu"/>
          <p:cNvSpPr txBox="1"/>
          <p:nvPr/>
        </p:nvSpPr>
        <p:spPr>
          <a:xfrm>
            <a:off x="3071802" y="371475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MATEMATİKSEL FONKSİYONLAR</a:t>
            </a:r>
            <a:endParaRPr lang="tr-TR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r-TR" sz="2800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9)Sin: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 Sin sayının sinüsünü   hesaplar.</a:t>
            </a:r>
          </a:p>
          <a:p>
            <a:pPr>
              <a:buNone/>
            </a:pPr>
            <a:endParaRPr lang="tr-TR" sz="2800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800" dirty="0">
                <a:solidFill>
                  <a:srgbClr val="FF0000"/>
                </a:solidFill>
              </a:rPr>
              <a:t>	</a:t>
            </a:r>
            <a:r>
              <a:rPr lang="tr-TR" sz="2800" dirty="0" err="1">
                <a:solidFill>
                  <a:srgbClr val="FF0000"/>
                </a:solidFill>
              </a:rPr>
              <a:t>Örnek:</a:t>
            </a:r>
            <a:r>
              <a:rPr lang="tr-TR" sz="2800" dirty="0" err="1">
                <a:latin typeface="MS PMincho" pitchFamily="18" charset="-128"/>
                <a:ea typeface="MS PMincho" pitchFamily="18" charset="-128"/>
              </a:rPr>
              <a:t>Math.Sin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(</a:t>
            </a:r>
            <a:r>
              <a:rPr lang="tr-TR" sz="2800" dirty="0" err="1">
                <a:latin typeface="MS PMincho" pitchFamily="18" charset="-128"/>
                <a:ea typeface="MS PMincho" pitchFamily="18" charset="-128"/>
              </a:rPr>
              <a:t>Math.PI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 *</a:t>
            </a:r>
            <a:r>
              <a:rPr lang="tr-TR" sz="2800" dirty="0" err="1">
                <a:latin typeface="MS PMincho" pitchFamily="18" charset="-128"/>
                <a:ea typeface="MS PMincho" pitchFamily="18" charset="-128"/>
              </a:rPr>
              <a:t>Girilen_Derece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 / 180);</a:t>
            </a:r>
            <a:endParaRPr lang="tr-TR" sz="2800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98" y="1988840"/>
            <a:ext cx="2396466" cy="148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8" y="4077072"/>
            <a:ext cx="8174642" cy="180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>
              <a:buNone/>
            </a:pPr>
            <a:r>
              <a:rPr lang="tr-TR" sz="2800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10)</a:t>
            </a:r>
            <a:r>
              <a:rPr lang="tr-TR" sz="2800" dirty="0" err="1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Tan:</a:t>
            </a:r>
            <a:r>
              <a:rPr lang="tr-TR" sz="2800" dirty="0" err="1">
                <a:latin typeface="MS PMincho" pitchFamily="18" charset="-128"/>
                <a:ea typeface="MS PMincho" pitchFamily="18" charset="-128"/>
              </a:rPr>
              <a:t>Tan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 sayının tanjantını hesaplar.</a:t>
            </a:r>
          </a:p>
          <a:p>
            <a:pPr>
              <a:buNone/>
            </a:pPr>
            <a:endParaRPr lang="tr-TR" sz="2800" dirty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800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	</a:t>
            </a:r>
            <a:r>
              <a:rPr lang="tr-TR" sz="2800" dirty="0" err="1">
                <a:solidFill>
                  <a:srgbClr val="FF0000"/>
                </a:solidFill>
              </a:rPr>
              <a:t>Örnek:</a:t>
            </a:r>
            <a:r>
              <a:rPr lang="tr-TR" sz="2800" dirty="0" err="1">
                <a:latin typeface="MS PMincho" pitchFamily="18" charset="-128"/>
                <a:ea typeface="MS PMincho" pitchFamily="18" charset="-128"/>
              </a:rPr>
              <a:t>Math.Tan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(</a:t>
            </a:r>
            <a:r>
              <a:rPr lang="tr-TR" sz="2800" dirty="0" err="1">
                <a:latin typeface="MS PMincho" pitchFamily="18" charset="-128"/>
                <a:ea typeface="MS PMincho" pitchFamily="18" charset="-128"/>
              </a:rPr>
              <a:t>Math.PI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 *</a:t>
            </a:r>
            <a:r>
              <a:rPr lang="tr-TR" sz="2800" dirty="0" err="1">
                <a:latin typeface="MS PMincho" pitchFamily="18" charset="-128"/>
                <a:ea typeface="MS PMincho" pitchFamily="18" charset="-128"/>
              </a:rPr>
              <a:t>Girilen_Derece</a:t>
            </a:r>
            <a:r>
              <a:rPr lang="tr-TR" sz="2800" dirty="0">
                <a:latin typeface="MS PMincho" pitchFamily="18" charset="-128"/>
                <a:ea typeface="MS PMincho" pitchFamily="18" charset="-128"/>
              </a:rPr>
              <a:t> / 180);</a:t>
            </a:r>
            <a:endParaRPr lang="tr-TR" sz="2800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2513753" cy="162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8354620" cy="158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4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434702"/>
            <a:ext cx="8229600" cy="60906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800" dirty="0" smtClean="0">
                <a:solidFill>
                  <a:srgbClr val="FF0000"/>
                </a:solidFill>
              </a:rPr>
              <a:t>C# Matematiksel Fonksiyonlar:</a:t>
            </a:r>
          </a:p>
          <a:p>
            <a:pPr>
              <a:buNone/>
            </a:pPr>
            <a:r>
              <a:rPr lang="tr-TR" sz="1800" dirty="0" smtClean="0">
                <a:solidFill>
                  <a:srgbClr val="FF0000"/>
                </a:solidFill>
              </a:rPr>
              <a:t>		</a:t>
            </a:r>
            <a:r>
              <a:rPr lang="tr-TR" sz="1800" dirty="0" smtClean="0"/>
              <a:t>‘.Net’ uygulamalarında matematiksel fonksiyonlar için ‘Math’ sınıfı tanımlanmıştır. Bu sınıfı kullanarak istediğinizi matematiksel fonksiyonu çalıştırabilirsiniz.</a:t>
            </a:r>
          </a:p>
          <a:p>
            <a:pPr>
              <a:buNone/>
            </a:pPr>
            <a:endParaRPr lang="tr-T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800" dirty="0" smtClean="0">
                <a:solidFill>
                  <a:srgbClr val="FF0000"/>
                </a:solidFill>
              </a:rPr>
              <a:t>	1)PI: </a:t>
            </a:r>
            <a:r>
              <a:rPr lang="tr-TR" sz="1800" dirty="0" smtClean="0"/>
              <a:t>Matematikteki pi sayısını ifade eder. Bu fonksiyon değildir. Parametre içermez. Değeri Yaklaşık ‘22/7’dir.</a:t>
            </a:r>
          </a:p>
          <a:p>
            <a:pPr>
              <a:buNone/>
            </a:pPr>
            <a:r>
              <a:rPr lang="tr-TR" sz="1800" dirty="0" smtClean="0"/>
              <a:t>		</a:t>
            </a:r>
            <a:r>
              <a:rPr lang="tr-TR" sz="1800" dirty="0" err="1" smtClean="0"/>
              <a:t>Math.PI</a:t>
            </a:r>
            <a:r>
              <a:rPr lang="tr-TR" sz="1800" dirty="0" smtClean="0"/>
              <a:t> </a:t>
            </a:r>
            <a:r>
              <a:rPr lang="tr-TR" sz="1800" dirty="0"/>
              <a:t>şeklinde kullanılır</a:t>
            </a:r>
            <a:r>
              <a:rPr lang="tr-TR" sz="1800" dirty="0" smtClean="0"/>
              <a:t>.</a:t>
            </a:r>
          </a:p>
          <a:p>
            <a:pPr>
              <a:buNone/>
            </a:pPr>
            <a:endParaRPr lang="tr-TR" sz="1800" dirty="0"/>
          </a:p>
          <a:p>
            <a:pPr>
              <a:buNone/>
            </a:pPr>
            <a:r>
              <a:rPr lang="tr-TR" sz="1800" dirty="0" smtClean="0">
                <a:solidFill>
                  <a:srgbClr val="FF0000"/>
                </a:solidFill>
              </a:rPr>
              <a:t>	Örnek: </a:t>
            </a:r>
            <a:r>
              <a:rPr lang="tr-TR" sz="1800" dirty="0" err="1" smtClean="0"/>
              <a:t>Double</a:t>
            </a:r>
            <a:r>
              <a:rPr lang="tr-TR" sz="1800" dirty="0" smtClean="0"/>
              <a:t> </a:t>
            </a:r>
            <a:r>
              <a:rPr lang="tr-TR" sz="1800" dirty="0" err="1" smtClean="0"/>
              <a:t>DaireAlan</a:t>
            </a:r>
            <a:r>
              <a:rPr lang="tr-TR" sz="1800" dirty="0" smtClean="0"/>
              <a:t>;</a:t>
            </a:r>
          </a:p>
          <a:p>
            <a:pPr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  <a:r>
              <a:rPr lang="tr-TR" sz="1800" dirty="0" err="1" smtClean="0"/>
              <a:t>int</a:t>
            </a:r>
            <a:r>
              <a:rPr lang="tr-TR" sz="1800" dirty="0" smtClean="0"/>
              <a:t> </a:t>
            </a:r>
            <a:r>
              <a:rPr lang="tr-TR" sz="1800" dirty="0" err="1" smtClean="0"/>
              <a:t>YariCap</a:t>
            </a:r>
            <a:r>
              <a:rPr lang="tr-TR" sz="1800" dirty="0" smtClean="0"/>
              <a:t> = 5;</a:t>
            </a:r>
          </a:p>
          <a:p>
            <a:pPr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  <a:r>
              <a:rPr lang="tr-TR" sz="1800" dirty="0" err="1" smtClean="0"/>
              <a:t>DaireAlan</a:t>
            </a:r>
            <a:r>
              <a:rPr lang="tr-TR" sz="1800" dirty="0" smtClean="0"/>
              <a:t> = </a:t>
            </a:r>
            <a:r>
              <a:rPr lang="tr-TR" sz="1800" dirty="0" err="1" smtClean="0"/>
              <a:t>Math.PI</a:t>
            </a:r>
            <a:r>
              <a:rPr lang="tr-TR" sz="1800" dirty="0" smtClean="0"/>
              <a:t> * </a:t>
            </a:r>
            <a:r>
              <a:rPr lang="tr-TR" sz="1800" dirty="0" err="1" smtClean="0"/>
              <a:t>YariCap</a:t>
            </a:r>
            <a:r>
              <a:rPr lang="tr-TR" sz="1800" dirty="0" smtClean="0"/>
              <a:t> * </a:t>
            </a:r>
            <a:r>
              <a:rPr lang="tr-TR" sz="1800" dirty="0" err="1" smtClean="0"/>
              <a:t>YariCap</a:t>
            </a:r>
            <a:r>
              <a:rPr lang="tr-TR" sz="1800" dirty="0" smtClean="0"/>
              <a:t>;</a:t>
            </a:r>
          </a:p>
          <a:p>
            <a:pPr>
              <a:buNone/>
            </a:pPr>
            <a:endParaRPr lang="tr-TR" sz="1800" dirty="0"/>
          </a:p>
          <a:p>
            <a:pPr>
              <a:buNone/>
            </a:pPr>
            <a:r>
              <a:rPr lang="tr-TR" sz="1800" dirty="0" smtClean="0"/>
              <a:t>		</a:t>
            </a:r>
            <a:endParaRPr lang="tr-TR" sz="1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31475"/>
            <a:ext cx="2253427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8964"/>
            <a:ext cx="8903837" cy="143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>
                <a:solidFill>
                  <a:srgbClr val="FF0000"/>
                </a:solidFill>
              </a:rPr>
              <a:t>2)E: </a:t>
            </a:r>
            <a:r>
              <a:rPr lang="tr-TR" sz="2000" dirty="0"/>
              <a:t>Matematikteki E sayısını ifade eder. Buda pi gibi parametre içermez yaklaşık değeri ‘2.71’dir.</a:t>
            </a:r>
          </a:p>
          <a:p>
            <a:pPr>
              <a:buNone/>
            </a:pPr>
            <a:r>
              <a:rPr lang="tr-TR" sz="2000" dirty="0"/>
              <a:t>		</a:t>
            </a:r>
            <a:r>
              <a:rPr lang="tr-TR" sz="2000" dirty="0" err="1"/>
              <a:t>Math.E</a:t>
            </a:r>
            <a:r>
              <a:rPr lang="tr-TR" sz="2000" dirty="0"/>
              <a:t> şeklinde kullanılır.</a:t>
            </a:r>
          </a:p>
          <a:p>
            <a:pPr>
              <a:buNone/>
            </a:pPr>
            <a:endParaRPr lang="tr-TR" sz="2000" dirty="0"/>
          </a:p>
          <a:p>
            <a:pPr>
              <a:buNone/>
            </a:pPr>
            <a:r>
              <a:rPr lang="tr-TR" sz="2000" dirty="0">
                <a:solidFill>
                  <a:srgbClr val="FF0000"/>
                </a:solidFill>
              </a:rPr>
              <a:t>	Örnek:  </a:t>
            </a:r>
            <a:r>
              <a:rPr lang="tr-TR" sz="2000" dirty="0" err="1"/>
              <a:t>double</a:t>
            </a:r>
            <a:r>
              <a:rPr lang="tr-TR" sz="2000" dirty="0"/>
              <a:t> </a:t>
            </a:r>
            <a:r>
              <a:rPr lang="tr-TR" sz="2000" dirty="0" err="1"/>
              <a:t>sonuc</a:t>
            </a:r>
            <a:r>
              <a:rPr lang="tr-TR" sz="2000" dirty="0"/>
              <a:t>;</a:t>
            </a:r>
          </a:p>
          <a:p>
            <a:pPr>
              <a:buNone/>
            </a:pPr>
            <a:r>
              <a:rPr lang="tr-TR" sz="2000" dirty="0"/>
              <a:t>		  </a:t>
            </a:r>
            <a:r>
              <a:rPr lang="tr-TR" sz="2000" dirty="0" err="1"/>
              <a:t>sonuc</a:t>
            </a:r>
            <a:r>
              <a:rPr lang="tr-TR" sz="2000" dirty="0"/>
              <a:t> = 10 * </a:t>
            </a:r>
            <a:r>
              <a:rPr lang="tr-TR" sz="2000" dirty="0" err="1"/>
              <a:t>Math.E</a:t>
            </a:r>
            <a:r>
              <a:rPr lang="tr-TR" sz="2000" dirty="0"/>
              <a:t>;</a:t>
            </a:r>
          </a:p>
          <a:p>
            <a:endParaRPr lang="tr-T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48880"/>
            <a:ext cx="3021781" cy="219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8636269" cy="17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2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	3)</a:t>
            </a:r>
            <a:r>
              <a:rPr lang="tr-TR" sz="1600" dirty="0" err="1" smtClean="0">
                <a:solidFill>
                  <a:srgbClr val="FF0000"/>
                </a:solidFill>
              </a:rPr>
              <a:t>Exp</a:t>
            </a:r>
            <a:r>
              <a:rPr lang="tr-TR" sz="1600" dirty="0" smtClean="0">
                <a:solidFill>
                  <a:srgbClr val="FF0000"/>
                </a:solidFill>
              </a:rPr>
              <a:t>: </a:t>
            </a:r>
            <a:r>
              <a:rPr lang="tr-TR" sz="1600" dirty="0" smtClean="0"/>
              <a:t>Parametre olarak girilen değişkeni veya sayıyı e’nin kuvveti olarak hesaplar. </a:t>
            </a: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 smtClean="0"/>
              <a:t>	</a:t>
            </a:r>
            <a:r>
              <a:rPr lang="tr-TR" sz="1600" dirty="0" err="1" smtClean="0"/>
              <a:t>Math.Exp</a:t>
            </a:r>
            <a:r>
              <a:rPr lang="tr-TR" sz="1600" dirty="0" smtClean="0"/>
              <a:t>(Değer) şeklinde kullanılır.</a:t>
            </a:r>
            <a:endParaRPr lang="tr-TR" sz="1600" dirty="0"/>
          </a:p>
          <a:p>
            <a:pPr>
              <a:buNone/>
            </a:pPr>
            <a:endParaRPr lang="tr-T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tr-TR" sz="1600" dirty="0" smtClean="0">
                <a:solidFill>
                  <a:srgbClr val="FF0000"/>
                </a:solidFill>
              </a:rPr>
              <a:t>Örnek: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deger</a:t>
            </a:r>
            <a:r>
              <a:rPr lang="tr-TR" sz="1600" dirty="0" smtClean="0"/>
              <a:t> = 3;</a:t>
            </a: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 smtClean="0"/>
              <a:t>	</a:t>
            </a:r>
            <a:r>
              <a:rPr lang="tr-TR" sz="1600" dirty="0" err="1" smtClean="0"/>
              <a:t>double</a:t>
            </a:r>
            <a:r>
              <a:rPr lang="tr-TR" sz="1600" dirty="0" smtClean="0"/>
              <a:t> </a:t>
            </a:r>
            <a:r>
              <a:rPr lang="tr-TR" sz="1600" dirty="0" err="1" smtClean="0"/>
              <a:t>sonuc</a:t>
            </a:r>
            <a:r>
              <a:rPr lang="tr-TR" sz="1600" dirty="0" smtClean="0"/>
              <a:t>;</a:t>
            </a: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 smtClean="0"/>
              <a:t>	</a:t>
            </a:r>
            <a:r>
              <a:rPr lang="tr-TR" sz="1600" dirty="0" err="1" smtClean="0"/>
              <a:t>sonuc</a:t>
            </a:r>
            <a:r>
              <a:rPr lang="tr-TR" sz="1600" dirty="0" smtClean="0"/>
              <a:t> = </a:t>
            </a:r>
            <a:r>
              <a:rPr lang="tr-TR" sz="1600" dirty="0" err="1" smtClean="0"/>
              <a:t>Math.Exp</a:t>
            </a:r>
            <a:r>
              <a:rPr lang="tr-TR" sz="1600" dirty="0" smtClean="0"/>
              <a:t>(</a:t>
            </a:r>
            <a:r>
              <a:rPr lang="tr-TR" sz="1600" dirty="0" err="1" smtClean="0"/>
              <a:t>deger</a:t>
            </a:r>
            <a:r>
              <a:rPr lang="tr-TR" sz="1600" dirty="0" smtClean="0"/>
              <a:t>);</a:t>
            </a:r>
          </a:p>
          <a:p>
            <a:pPr>
              <a:buNone/>
            </a:pPr>
            <a:endParaRPr lang="tr-T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	</a:t>
            </a:r>
            <a:endParaRPr lang="tr-TR" sz="1600" dirty="0"/>
          </a:p>
          <a:p>
            <a:pPr>
              <a:buNone/>
            </a:pPr>
            <a:r>
              <a:rPr lang="tr-TR" sz="1600" dirty="0"/>
              <a:t>      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64880"/>
            <a:ext cx="1915432" cy="143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6539405" cy="219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5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4)</a:t>
            </a:r>
            <a:r>
              <a:rPr lang="tr-TR" sz="2000" smtClean="0">
                <a:solidFill>
                  <a:srgbClr val="FF0000"/>
                </a:solidFill>
              </a:rPr>
              <a:t>Round</a:t>
            </a:r>
            <a:r>
              <a:rPr lang="tr-TR" sz="2000" dirty="0" smtClean="0">
                <a:solidFill>
                  <a:srgbClr val="FF0000"/>
                </a:solidFill>
              </a:rPr>
              <a:t>(sayı</a:t>
            </a:r>
            <a:r>
              <a:rPr lang="tr-TR" sz="2000" dirty="0">
                <a:solidFill>
                  <a:srgbClr val="FF0000"/>
                </a:solidFill>
              </a:rPr>
              <a:t>): </a:t>
            </a:r>
            <a:r>
              <a:rPr lang="tr-TR" sz="2000" dirty="0" err="1"/>
              <a:t>Round</a:t>
            </a:r>
            <a:r>
              <a:rPr lang="tr-TR" sz="2000" dirty="0"/>
              <a:t> metodu sayıyı en yakın tam sayıya yuvarlatır. Yani 5.2 sayısını 5, 5.7 sayısını 6 olarak yuvarlatır.</a:t>
            </a:r>
          </a:p>
          <a:p>
            <a:pPr>
              <a:buNone/>
            </a:pPr>
            <a:r>
              <a:rPr lang="tr-TR" sz="2000" dirty="0"/>
              <a:t>		</a:t>
            </a:r>
            <a:r>
              <a:rPr lang="tr-TR" sz="2000" dirty="0" err="1"/>
              <a:t>Math.Round</a:t>
            </a:r>
            <a:r>
              <a:rPr lang="tr-TR" sz="2000" dirty="0"/>
              <a:t>(</a:t>
            </a:r>
            <a:r>
              <a:rPr lang="tr-TR" sz="2000" dirty="0" err="1"/>
              <a:t>sayi</a:t>
            </a:r>
            <a:r>
              <a:rPr lang="tr-TR" sz="2000" dirty="0"/>
              <a:t>) şeklinde kullanılır.</a:t>
            </a:r>
          </a:p>
          <a:p>
            <a:pPr>
              <a:buNone/>
            </a:pPr>
            <a:endParaRPr lang="tr-TR" sz="2000" dirty="0"/>
          </a:p>
          <a:p>
            <a:pPr>
              <a:buNone/>
            </a:pPr>
            <a:r>
              <a:rPr lang="tr-TR" sz="2000" dirty="0">
                <a:solidFill>
                  <a:srgbClr val="FFFF00"/>
                </a:solidFill>
              </a:rPr>
              <a:t>	</a:t>
            </a:r>
            <a:r>
              <a:rPr lang="tr-TR" sz="2000" dirty="0">
                <a:solidFill>
                  <a:srgbClr val="FF0000"/>
                </a:solidFill>
              </a:rPr>
              <a:t>Örnek:</a:t>
            </a:r>
            <a:r>
              <a:rPr lang="tr-TR" sz="2000" dirty="0"/>
              <a:t>  </a:t>
            </a:r>
            <a:r>
              <a:rPr lang="tr-TR" sz="2000" dirty="0" err="1"/>
              <a:t>System.Math.Round</a:t>
            </a:r>
            <a:r>
              <a:rPr lang="tr-TR" sz="2000" dirty="0"/>
              <a:t>(5.2); // Sonuç 5</a:t>
            </a:r>
          </a:p>
          <a:p>
            <a:pPr>
              <a:buNone/>
            </a:pPr>
            <a:r>
              <a:rPr lang="tr-TR" sz="2000" dirty="0"/>
              <a:t>          	  </a:t>
            </a:r>
            <a:r>
              <a:rPr lang="tr-TR" sz="2000" dirty="0" err="1"/>
              <a:t>System.Math.Round</a:t>
            </a:r>
            <a:r>
              <a:rPr lang="tr-TR" sz="2000" dirty="0"/>
              <a:t>(5.7); // Sonuç 6</a:t>
            </a:r>
          </a:p>
          <a:p>
            <a:endParaRPr lang="tr-T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76872"/>
            <a:ext cx="2426160" cy="162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7661531" cy="20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>
                <a:solidFill>
                  <a:srgbClr val="FF0000"/>
                </a:solidFill>
              </a:rPr>
              <a:t>5)</a:t>
            </a:r>
            <a:r>
              <a:rPr lang="tr-TR" sz="2000" dirty="0" err="1">
                <a:solidFill>
                  <a:srgbClr val="FF0000"/>
                </a:solidFill>
              </a:rPr>
              <a:t>Truncate</a:t>
            </a:r>
            <a:r>
              <a:rPr lang="tr-TR" sz="2000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Sayının virgülden sonrasının atılmasını sağlar.</a:t>
            </a:r>
          </a:p>
          <a:p>
            <a:pPr>
              <a:buNone/>
            </a:pPr>
            <a:endParaRPr lang="tr-TR" sz="20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tr-TR" sz="2000" dirty="0">
                <a:solidFill>
                  <a:srgbClr val="FFFF00"/>
                </a:solidFill>
              </a:rPr>
              <a:t>	</a:t>
            </a:r>
            <a:r>
              <a:rPr lang="tr-TR" sz="2000" dirty="0">
                <a:solidFill>
                  <a:srgbClr val="FF0000"/>
                </a:solidFill>
              </a:rPr>
              <a:t>Örnek: </a:t>
            </a:r>
            <a:r>
              <a:rPr lang="tr-TR" sz="2000" dirty="0" err="1"/>
              <a:t>Math.Truncate</a:t>
            </a:r>
            <a:r>
              <a:rPr lang="tr-TR" sz="2000" dirty="0"/>
              <a:t>(sayı)</a:t>
            </a:r>
          </a:p>
          <a:p>
            <a:pPr>
              <a:buNone/>
            </a:pPr>
            <a:r>
              <a:rPr lang="tr-TR" sz="2000" dirty="0"/>
              <a:t>      	</a:t>
            </a:r>
            <a:r>
              <a:rPr lang="tr-TR" sz="2000" dirty="0" err="1"/>
              <a:t>Math.Truncate</a:t>
            </a:r>
            <a:r>
              <a:rPr lang="tr-TR" sz="2000" dirty="0"/>
              <a:t>(8.88) – Sonuç= 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96128"/>
            <a:ext cx="246443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840658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9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40"/>
          </a:xfrm>
        </p:spPr>
        <p:txBody>
          <a:bodyPr>
            <a:normAutofit/>
          </a:bodyPr>
          <a:lstStyle/>
          <a:p>
            <a:pPr marL="594360" indent="-457200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 </a:t>
            </a:r>
          </a:p>
          <a:p>
            <a:pPr marL="594360" indent="-457200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6)</a:t>
            </a:r>
            <a:r>
              <a:rPr lang="tr-TR" sz="1800" b="1" dirty="0" err="1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DivRem</a:t>
            </a:r>
            <a:r>
              <a:rPr lang="tr-TR" sz="18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:</a:t>
            </a:r>
            <a:r>
              <a:rPr lang="tr-TR" sz="18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 </a:t>
            </a:r>
            <a:r>
              <a:rPr lang="tr-TR" sz="1800" dirty="0" smtClean="0"/>
              <a:t>Verilen İki Değeri Böler ve Geriye Bölüm Değerini Döndürür ;  </a:t>
            </a:r>
          </a:p>
          <a:p>
            <a:pPr marL="594360" indent="-457200">
              <a:buNone/>
            </a:pPr>
            <a:endParaRPr lang="tr-TR" sz="1800" dirty="0"/>
          </a:p>
          <a:p>
            <a:pPr marL="594360" indent="-457200">
              <a:buNone/>
            </a:pPr>
            <a:r>
              <a:rPr lang="tr-TR" sz="1800" dirty="0" smtClean="0">
                <a:solidFill>
                  <a:srgbClr val="FF0000"/>
                </a:solidFill>
              </a:rPr>
              <a:t>Örnek:  </a:t>
            </a:r>
            <a:r>
              <a:rPr lang="tr-TR" sz="1800" dirty="0" err="1" smtClean="0"/>
              <a:t>MessageBox.Show</a:t>
            </a:r>
            <a:r>
              <a:rPr lang="tr-TR" sz="1800" dirty="0" smtClean="0"/>
              <a:t>(</a:t>
            </a:r>
            <a:r>
              <a:rPr lang="tr-TR" sz="1800" dirty="0" err="1" smtClean="0"/>
              <a:t>Math.DivRem</a:t>
            </a:r>
            <a:r>
              <a:rPr lang="tr-TR" sz="1800" dirty="0" smtClean="0"/>
              <a:t>(11, 5, </a:t>
            </a:r>
            <a:r>
              <a:rPr lang="tr-TR" sz="1800" dirty="0" err="1" smtClean="0"/>
              <a:t>out</a:t>
            </a:r>
            <a:r>
              <a:rPr lang="tr-TR" sz="1800" dirty="0" smtClean="0"/>
              <a:t> s).</a:t>
            </a:r>
            <a:r>
              <a:rPr lang="tr-TR" sz="1800" dirty="0" err="1" smtClean="0"/>
              <a:t>ToString</a:t>
            </a:r>
            <a:r>
              <a:rPr lang="tr-TR" sz="1800" dirty="0" smtClean="0"/>
              <a:t>());</a:t>
            </a:r>
            <a:endParaRPr lang="tr-TR" sz="1800" dirty="0">
              <a:latin typeface="MS PMincho" pitchFamily="18" charset="-128"/>
              <a:ea typeface="MS PMincho" pitchFamily="18" charset="-128"/>
            </a:endParaRPr>
          </a:p>
          <a:p>
            <a:pPr marL="594360" indent="-457200">
              <a:buNone/>
            </a:pPr>
            <a:r>
              <a:rPr lang="tr-TR" sz="1800" dirty="0" smtClean="0">
                <a:latin typeface="MS PMincho" pitchFamily="18" charset="-128"/>
                <a:ea typeface="MS PMincho" pitchFamily="18" charset="-128"/>
              </a:rPr>
              <a:t>		</a:t>
            </a:r>
            <a:r>
              <a:rPr lang="tr-TR" sz="1800" dirty="0" err="1" smtClean="0">
                <a:latin typeface="MS PMincho" pitchFamily="18" charset="-128"/>
                <a:ea typeface="MS PMincho" pitchFamily="18" charset="-128"/>
              </a:rPr>
              <a:t>MessageBox.Show</a:t>
            </a:r>
            <a:r>
              <a:rPr lang="tr-TR" sz="1800" dirty="0" smtClean="0">
                <a:latin typeface="MS PMincho" pitchFamily="18" charset="-128"/>
                <a:ea typeface="MS PMincho" pitchFamily="18" charset="-128"/>
              </a:rPr>
              <a:t>(</a:t>
            </a:r>
            <a:r>
              <a:rPr lang="tr-TR" sz="1800" dirty="0" err="1" smtClean="0">
                <a:latin typeface="MS PMincho" pitchFamily="18" charset="-128"/>
                <a:ea typeface="MS PMincho" pitchFamily="18" charset="-128"/>
              </a:rPr>
              <a:t>Math.DivRem</a:t>
            </a:r>
            <a:r>
              <a:rPr lang="tr-TR" sz="1800" dirty="0" smtClean="0">
                <a:latin typeface="MS PMincho" pitchFamily="18" charset="-128"/>
                <a:ea typeface="MS PMincho" pitchFamily="18" charset="-128"/>
              </a:rPr>
              <a:t>(24, 6).</a:t>
            </a:r>
            <a:r>
              <a:rPr lang="tr-TR" sz="1800" dirty="0" err="1" smtClean="0">
                <a:latin typeface="MS PMincho" pitchFamily="18" charset="-128"/>
                <a:ea typeface="MS PMincho" pitchFamily="18" charset="-128"/>
              </a:rPr>
              <a:t>ToString</a:t>
            </a:r>
            <a:r>
              <a:rPr lang="tr-TR" sz="1800" dirty="0" smtClean="0">
                <a:latin typeface="MS PMincho" pitchFamily="18" charset="-128"/>
                <a:ea typeface="MS PMincho" pitchFamily="18" charset="-128"/>
              </a:rPr>
              <a:t>()); //Sonuç: </a:t>
            </a:r>
            <a:r>
              <a:rPr lang="tr-TR" sz="1800" dirty="0">
                <a:latin typeface="MS PMincho" pitchFamily="18" charset="-128"/>
                <a:ea typeface="MS PMincho" pitchFamily="18" charset="-128"/>
              </a:rPr>
              <a:t>4</a:t>
            </a:r>
            <a:endParaRPr lang="tr-TR" sz="18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1800" dirty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1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	</a:t>
            </a:r>
            <a:endParaRPr lang="tr-TR" sz="2000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08920"/>
            <a:ext cx="2318910" cy="164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8" y="4581126"/>
            <a:ext cx="7464322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7)</a:t>
            </a:r>
            <a:r>
              <a:rPr lang="tr-TR" sz="2000" b="1" dirty="0" err="1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Acos</a:t>
            </a:r>
            <a:r>
              <a:rPr lang="tr-TR" sz="20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:</a:t>
            </a:r>
            <a:r>
              <a:rPr lang="tr-TR" sz="2000" dirty="0">
                <a:latin typeface="MS PMincho" pitchFamily="18" charset="-128"/>
                <a:ea typeface="MS PMincho" pitchFamily="18" charset="-128"/>
              </a:rPr>
              <a:t>  </a:t>
            </a:r>
            <a:r>
              <a:rPr lang="tr-TR" sz="2000" dirty="0"/>
              <a:t>Sayının ters kosinüsünü </a:t>
            </a:r>
            <a:r>
              <a:rPr lang="tr-TR" sz="2000" dirty="0" err="1"/>
              <a:t>hesaplar.Sayı</a:t>
            </a:r>
            <a:r>
              <a:rPr lang="tr-TR" sz="2000" dirty="0"/>
              <a:t> -1.+1 arasında olmalıdır.</a:t>
            </a:r>
            <a:endParaRPr lang="tr-TR" sz="2000" dirty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>
                <a:solidFill>
                  <a:srgbClr val="FF0000"/>
                </a:solidFill>
              </a:rPr>
              <a:t>Örnek:	</a:t>
            </a:r>
            <a:r>
              <a:rPr lang="tr-TR" sz="2000" dirty="0" err="1"/>
              <a:t>MessageBox.Show</a:t>
            </a:r>
            <a:r>
              <a:rPr lang="tr-TR" sz="2000" dirty="0"/>
              <a:t>(</a:t>
            </a:r>
            <a:r>
              <a:rPr lang="tr-TR" sz="2000" dirty="0" err="1"/>
              <a:t>Math.Acos</a:t>
            </a:r>
            <a:r>
              <a:rPr lang="tr-TR" sz="2000" dirty="0"/>
              <a:t>(</a:t>
            </a:r>
            <a:r>
              <a:rPr lang="tr-TR" sz="2000" dirty="0" err="1"/>
              <a:t>Convert.ToDouble</a:t>
            </a:r>
            <a:r>
              <a:rPr lang="tr-TR" sz="2000" dirty="0"/>
              <a:t>(textBox1.Text)).</a:t>
            </a:r>
            <a:r>
              <a:rPr lang="tr-TR" sz="2000" dirty="0" err="1"/>
              <a:t>ToString</a:t>
            </a:r>
            <a:r>
              <a:rPr lang="tr-TR" sz="2000" dirty="0"/>
              <a:t>());</a:t>
            </a:r>
            <a:endParaRPr lang="tr-TR" sz="2000" dirty="0"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08920"/>
            <a:ext cx="2726407" cy="172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7" y="4602674"/>
            <a:ext cx="8749958" cy="139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806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8</a:t>
            </a:r>
            <a:r>
              <a:rPr lang="tr-TR" sz="20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)Cos:</a:t>
            </a:r>
            <a:r>
              <a:rPr lang="tr-TR" sz="2000" b="1" dirty="0" smtClean="0">
                <a:latin typeface="MS PMincho" pitchFamily="18" charset="-128"/>
                <a:ea typeface="MS PMincho" pitchFamily="18" charset="-128"/>
              </a:rPr>
              <a:t> Cos fonksiyonu verilen derecenin kosinüsünü hesaplar.</a:t>
            </a:r>
          </a:p>
          <a:p>
            <a:pPr>
              <a:buNone/>
            </a:pPr>
            <a:endParaRPr lang="tr-TR" sz="20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	</a:t>
            </a:r>
            <a:r>
              <a:rPr lang="tr-TR" sz="2000" b="1" dirty="0" err="1" smtClean="0">
                <a:solidFill>
                  <a:srgbClr val="FF0000"/>
                </a:solidFill>
              </a:rPr>
              <a:t>Örnek:</a:t>
            </a:r>
            <a:r>
              <a:rPr lang="tr-TR" sz="2000" b="1" dirty="0" err="1" smtClean="0">
                <a:latin typeface="MS PMincho" pitchFamily="18" charset="-128"/>
                <a:ea typeface="MS PMincho" pitchFamily="18" charset="-128"/>
              </a:rPr>
              <a:t>Math.Cos</a:t>
            </a:r>
            <a:r>
              <a:rPr lang="tr-TR" sz="2000" b="1" dirty="0" smtClean="0">
                <a:latin typeface="MS PMincho" pitchFamily="18" charset="-128"/>
                <a:ea typeface="MS PMincho" pitchFamily="18" charset="-128"/>
              </a:rPr>
              <a:t>(</a:t>
            </a:r>
            <a:r>
              <a:rPr lang="tr-TR" sz="2000" b="1" dirty="0" err="1" smtClean="0">
                <a:latin typeface="MS PMincho" pitchFamily="18" charset="-128"/>
                <a:ea typeface="MS PMincho" pitchFamily="18" charset="-128"/>
              </a:rPr>
              <a:t>Math.PI</a:t>
            </a:r>
            <a:r>
              <a:rPr lang="tr-TR" sz="2000" b="1" dirty="0" smtClean="0">
                <a:latin typeface="MS PMincho" pitchFamily="18" charset="-128"/>
                <a:ea typeface="MS PMincho" pitchFamily="18" charset="-128"/>
              </a:rPr>
              <a:t> *Girilen_Derece / 180);</a:t>
            </a:r>
            <a:endParaRPr lang="tr-TR" sz="20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 smtClean="0">
              <a:latin typeface="MS PMincho" pitchFamily="18" charset="-128"/>
              <a:ea typeface="MS PMincho" pitchFamily="18" charset="-128"/>
            </a:endParaRPr>
          </a:p>
          <a:p>
            <a:pPr>
              <a:buNone/>
            </a:pPr>
            <a:endParaRPr lang="tr-TR" sz="2000" dirty="0"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42" y="2492896"/>
            <a:ext cx="2493992" cy="15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7" y="4437112"/>
            <a:ext cx="8786274" cy="195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379</TotalTime>
  <Words>86</Words>
  <Application>Microsoft Office PowerPoint</Application>
  <PresentationFormat>Ekran Gösterisi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Akış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Mustafa Acar</dc:creator>
  <cp:lastModifiedBy>BL2</cp:lastModifiedBy>
  <cp:revision>45</cp:revision>
  <dcterms:created xsi:type="dcterms:W3CDTF">2013-11-23T13:34:07Z</dcterms:created>
  <dcterms:modified xsi:type="dcterms:W3CDTF">2013-12-31T07:02:07Z</dcterms:modified>
</cp:coreProperties>
</file>