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86" r:id="rId7"/>
    <p:sldId id="262" r:id="rId8"/>
    <p:sldId id="287" r:id="rId9"/>
    <p:sldId id="263" r:id="rId10"/>
    <p:sldId id="264" r:id="rId11"/>
    <p:sldId id="265" r:id="rId12"/>
    <p:sldId id="268" r:id="rId13"/>
    <p:sldId id="273" r:id="rId14"/>
    <p:sldId id="269" r:id="rId15"/>
    <p:sldId id="279" r:id="rId16"/>
    <p:sldId id="278" r:id="rId17"/>
    <p:sldId id="288" r:id="rId18"/>
    <p:sldId id="289" r:id="rId19"/>
    <p:sldId id="290" r:id="rId20"/>
    <p:sldId id="272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8430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39703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Şubat-2017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1.HAFTA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809720" y="428605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50" y="79378"/>
            <a:ext cx="8540750" cy="9144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Teknolojileri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50" y="958850"/>
            <a:ext cx="9307429" cy="558632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Windows Formları ve Konsol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WEB Teknolojileri</a:t>
            </a:r>
          </a:p>
          <a:p>
            <a:pPr lvl="1" eaLnBrk="1" hangingPunct="1">
              <a:defRPr/>
            </a:pPr>
            <a:r>
              <a:rPr lang="tr-TR" sz="2400" dirty="0" smtClean="0"/>
              <a:t>ASP.NET</a:t>
            </a:r>
          </a:p>
          <a:p>
            <a:pPr lvl="1" eaLnBrk="1" hangingPunct="1">
              <a:defRPr/>
            </a:pPr>
            <a:r>
              <a:rPr lang="tr-TR" sz="2400" dirty="0" smtClean="0"/>
              <a:t>ASP.NET MVC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WEB Formları</a:t>
            </a:r>
          </a:p>
          <a:p>
            <a:pPr lvl="1" eaLnBrk="1" hangingPunct="1">
              <a:defRPr/>
            </a:pPr>
            <a:r>
              <a:rPr lang="tr-TR" sz="2400" dirty="0"/>
              <a:t>WEB Hizmetleri (XML)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SOAP (Simple Object Access Protocol)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UDDI (Universal </a:t>
            </a:r>
            <a:r>
              <a:rPr lang="tr-TR" dirty="0" err="1" smtClean="0"/>
              <a:t>Description</a:t>
            </a:r>
            <a:r>
              <a:rPr lang="tr-TR" dirty="0" smtClean="0"/>
              <a:t>, </a:t>
            </a:r>
            <a:r>
              <a:rPr lang="tr-TR" dirty="0" err="1" smtClean="0"/>
              <a:t>Discovery</a:t>
            </a:r>
            <a:r>
              <a:rPr lang="tr-TR" dirty="0" smtClean="0"/>
              <a:t> and Integration)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WSDL (Web Services </a:t>
            </a:r>
            <a:r>
              <a:rPr lang="tr-TR" dirty="0" err="1" smtClean="0"/>
              <a:t>Description</a:t>
            </a:r>
            <a:r>
              <a:rPr lang="tr-TR" dirty="0" smtClean="0"/>
              <a:t> Language)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/>
              <a:t>REST </a:t>
            </a:r>
            <a:r>
              <a:rPr lang="tr-TR" dirty="0" smtClean="0"/>
              <a:t>(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Transfer)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Veritabanı Teknolojileri</a:t>
            </a:r>
          </a:p>
          <a:p>
            <a:pPr lvl="1" eaLnBrk="1" hangingPunct="1">
              <a:defRPr/>
            </a:pPr>
            <a:r>
              <a:rPr lang="tr-TR" sz="2400" dirty="0"/>
              <a:t>ADO.NET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 smtClean="0"/>
              <a:t>WPF, </a:t>
            </a:r>
            <a:r>
              <a:rPr lang="tr-TR" sz="2400" dirty="0" err="1" smtClean="0"/>
              <a:t>Silverlight</a:t>
            </a:r>
            <a:r>
              <a:rPr lang="tr-TR" sz="2400" dirty="0" smtClean="0"/>
              <a:t>,</a:t>
            </a:r>
            <a:endParaRPr lang="tr-TR" sz="2400" dirty="0"/>
          </a:p>
        </p:txBody>
      </p:sp>
      <p:sp>
        <p:nvSpPr>
          <p:cNvPr id="1126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D46A0-E4C7-4B00-9549-990EF3ED6B1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509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388725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Program Akışı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1289538"/>
            <a:ext cx="7620660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081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6238" y="188913"/>
            <a:ext cx="8964612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2800"/>
              <a:t>.NET Teknolojisi: CLR (Common Language Runtime)</a:t>
            </a:r>
            <a:br>
              <a:rPr lang="tr-TR" sz="2800"/>
            </a:br>
            <a:endParaRPr lang="tr-TR" sz="2800"/>
          </a:p>
        </p:txBody>
      </p:sp>
      <p:sp>
        <p:nvSpPr>
          <p:cNvPr id="12317" name="28 Veri Yer Tutucusu"/>
          <p:cNvSpPr>
            <a:spLocks noGrp="1"/>
          </p:cNvSpPr>
          <p:nvPr>
            <p:ph type="dt" sz="half" idx="10"/>
          </p:nvPr>
        </p:nvSpPr>
        <p:spPr>
          <a:xfrm>
            <a:off x="1919289" y="6237288"/>
            <a:ext cx="1296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FC5C-539E-4B5D-8199-31CE1AA42779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29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0F2B-15F1-4177-A397-D3EC0176A3E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31"/>
          <p:cNvSpPr>
            <a:spLocks noChangeArrowheads="1"/>
          </p:cNvSpPr>
          <p:nvPr/>
        </p:nvSpPr>
        <p:spPr bwMode="auto">
          <a:xfrm>
            <a:off x="4114800" y="2292350"/>
            <a:ext cx="62484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2057400" y="1185863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Kaynak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Kodu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3505200" y="12192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5257800" y="1219200"/>
            <a:ext cx="1752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DLL 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  <a:hlinkClick r:id="rId2" action="ppaction://hlinksldjump"/>
              </a:rPr>
              <a:t>veya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EXE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5486400" y="2743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Sınıf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Yükleyici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7162800" y="2732088"/>
            <a:ext cx="16383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JIT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Anlık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162800" y="4191000"/>
            <a:ext cx="1676400" cy="1143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Kontrollü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Yerel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2057400" y="2778125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Sınıf Kütüphane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Kodları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7162800" y="5715000"/>
            <a:ext cx="1676400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Çalışma</a:t>
            </a:r>
            <a:endParaRPr lang="en-US" altLang="tr-TR" sz="1400" b="1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572000" y="57150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Güvenlik Kontrolü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4656138" y="3933825"/>
            <a:ext cx="123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Güvenilir 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ÖnAnlık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 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42"/>
          <p:cNvSpPr txBox="1">
            <a:spLocks noChangeArrowheads="1"/>
          </p:cNvSpPr>
          <p:nvPr/>
        </p:nvSpPr>
        <p:spPr bwMode="auto">
          <a:xfrm>
            <a:off x="8899162" y="3429001"/>
            <a:ext cx="1191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Derlenmemiş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Bir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çağırma</a:t>
            </a:r>
            <a:endParaRPr lang="en-US" altLang="tr-TR" sz="12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>
            <a:off x="30480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6172200" y="1981200"/>
            <a:ext cx="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48006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>
            <a:off x="8001000" y="5334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6781800" y="3276600"/>
            <a:ext cx="381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>
            <a:off x="6324600" y="5943600"/>
            <a:ext cx="83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>
            <a:off x="4572000" y="4800600"/>
            <a:ext cx="259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4572000" y="3276600"/>
            <a:ext cx="0" cy="1524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>
            <a:off x="3810000" y="3276600"/>
            <a:ext cx="167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 flipH="1" flipV="1">
            <a:off x="8839201" y="5943600"/>
            <a:ext cx="1217613" cy="6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>
            <a:off x="10056813" y="3284538"/>
            <a:ext cx="0" cy="2667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8839201" y="3276600"/>
            <a:ext cx="1217613" cy="793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Text Box 56"/>
          <p:cNvSpPr txBox="1">
            <a:spLocks noChangeArrowheads="1"/>
          </p:cNvSpPr>
          <p:nvPr/>
        </p:nvSpPr>
        <p:spPr bwMode="auto">
          <a:xfrm>
            <a:off x="9601200" y="2286001"/>
            <a:ext cx="6810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tr-TR" sz="1900" b="1">
                <a:solidFill>
                  <a:srgbClr val="FFFFFF"/>
                </a:solidFill>
                <a:latin typeface="Arial" panose="020B0604020202020204" pitchFamily="34" charset="0"/>
              </a:rPr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262271868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  <p:bldP spid="12318" grpId="0" animBg="1"/>
      <p:bldP spid="12291" grpId="0" animBg="1"/>
      <p:bldP spid="102432" grpId="0" animBg="1"/>
      <p:bldP spid="102433" grpId="0" animBg="1"/>
      <p:bldP spid="102434" grpId="0" animBg="1"/>
      <p:bldP spid="102435" grpId="0" animBg="1"/>
      <p:bldP spid="102436" grpId="0" animBg="1"/>
      <p:bldP spid="102437" grpId="0" animBg="1"/>
      <p:bldP spid="102438" grpId="0" animBg="1"/>
      <p:bldP spid="102439" grpId="0" animBg="1"/>
      <p:bldP spid="102440" grpId="0" animBg="1"/>
      <p:bldP spid="12301" grpId="0"/>
      <p:bldP spid="12302" grpId="0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</a:rPr>
              <a:t>Örnek C# Program Çalışma Akışı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57625" y="2573338"/>
          <a:ext cx="447516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4474845" imgH="2854833" progId="Visio.Drawing.11">
                  <p:embed/>
                </p:oleObj>
              </mc:Choice>
              <mc:Fallback>
                <p:oleObj name="Visio" r:id="rId3" imgW="4474845" imgH="28548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573338"/>
                        <a:ext cx="447516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0292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4000" dirty="0">
                <a:effectLst/>
              </a:rPr>
              <a:t>.NET Özellikleri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9668" y="981076"/>
            <a:ext cx="10326269" cy="52994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CLR hangi dil kodunu çalıştırdığını bilmez, bütün diller IL koduna çevrilir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IL kodlar her zaman </a:t>
            </a:r>
            <a:r>
              <a:rPr lang="tr-TR" altLang="tr-TR" sz="2400" dirty="0" err="1">
                <a:effectLst/>
              </a:rPr>
              <a:t>managed’tir</a:t>
            </a:r>
            <a:r>
              <a:rPr lang="tr-TR" alt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Üretilen dosya PE (</a:t>
            </a:r>
            <a:r>
              <a:rPr lang="tr-TR" altLang="tr-TR" sz="2400" dirty="0" err="1">
                <a:effectLst/>
              </a:rPr>
              <a:t>Portable</a:t>
            </a:r>
            <a:r>
              <a:rPr lang="tr-TR" altLang="tr-TR" sz="2400" dirty="0">
                <a:effectLst/>
              </a:rPr>
              <a:t> </a:t>
            </a:r>
            <a:r>
              <a:rPr lang="tr-TR" altLang="tr-TR" sz="2400" dirty="0" err="1">
                <a:effectLst/>
              </a:rPr>
              <a:t>Executable</a:t>
            </a:r>
            <a:r>
              <a:rPr lang="tr-TR" altLang="tr-TR" sz="2400" dirty="0">
                <a:effectLst/>
              </a:rPr>
              <a:t>)  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PE, CLR (.NET Framework) ile çalışır</a:t>
            </a:r>
          </a:p>
          <a:p>
            <a:r>
              <a:rPr lang="tr-TR" altLang="tr-TR" sz="2400" dirty="0" smtClean="0">
                <a:effectLst/>
              </a:rPr>
              <a:t>IL</a:t>
            </a:r>
            <a:r>
              <a:rPr lang="tr-TR" altLang="tr-TR" sz="2400" dirty="0">
                <a:effectLst/>
              </a:rPr>
              <a:t>, makine dilinden daha yüksek seviyelidir</a:t>
            </a:r>
          </a:p>
          <a:p>
            <a:r>
              <a:rPr lang="tr-TR" altLang="tr-TR" sz="2400" dirty="0">
                <a:effectLst/>
              </a:rPr>
              <a:t>IL, nesne tabanlı makine dili olarak görülebilir</a:t>
            </a:r>
          </a:p>
          <a:p>
            <a:r>
              <a:rPr lang="tr-TR" altLang="tr-TR" sz="2400" dirty="0">
                <a:effectLst/>
              </a:rPr>
              <a:t>IL kodlama yapılabilir ve ILAsm.exe tarafından derlenir</a:t>
            </a:r>
          </a:p>
          <a:p>
            <a:r>
              <a:rPr lang="tr-TR" altLang="tr-TR" sz="2400" dirty="0">
                <a:effectLst/>
              </a:rPr>
              <a:t>IL kod güncel CPU’lar ile doğrudan çalıştırılamaz, gelecekte?</a:t>
            </a:r>
          </a:p>
          <a:p>
            <a:r>
              <a:rPr lang="tr-TR" altLang="tr-TR" sz="2400" dirty="0">
                <a:effectLst/>
              </a:rPr>
              <a:t>NET yüklü testi: MSCorEE.dll    %</a:t>
            </a:r>
            <a:r>
              <a:rPr lang="tr-TR" altLang="tr-TR" sz="2400" dirty="0" err="1">
                <a:effectLst/>
              </a:rPr>
              <a:t>windir</a:t>
            </a:r>
            <a:r>
              <a:rPr lang="tr-TR" altLang="tr-TR" sz="2400" dirty="0">
                <a:effectLst/>
              </a:rPr>
              <a:t>%\system32</a:t>
            </a:r>
          </a:p>
          <a:p>
            <a:r>
              <a:rPr lang="tr-TR" altLang="tr-TR" sz="2400" dirty="0">
                <a:effectLst/>
              </a:rPr>
              <a:t>.NET model testi: </a:t>
            </a:r>
          </a:p>
          <a:p>
            <a:pPr lvl="1"/>
            <a:r>
              <a:rPr lang="tr-TR" altLang="tr-TR" sz="2400" dirty="0">
                <a:effectLst/>
                <a:ea typeface="+mn-ea"/>
                <a:cs typeface="+mn-cs"/>
              </a:rPr>
              <a:t>HKEY_LOCAL_MACHINE\SOFTWARE\Microsoft\.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NETFramework</a:t>
            </a:r>
            <a:r>
              <a:rPr lang="tr-TR" altLang="tr-TR" sz="2400" dirty="0">
                <a:effectLst/>
                <a:ea typeface="+mn-ea"/>
                <a:cs typeface="+mn-cs"/>
              </a:rPr>
              <a:t>\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policy</a:t>
            </a:r>
            <a:endParaRPr lang="tr-TR" altLang="tr-TR" sz="2400" dirty="0">
              <a:effectLst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tr-TR" altLang="tr-T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680854"/>
      </p:ext>
    </p:extLst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IL Kod Çalışması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2800">
                <a:effectLst/>
                <a:latin typeface="Arial" panose="020B0604020202020204" pitchFamily="34" charset="0"/>
              </a:rPr>
              <a:t>IL kod stack (yığın) tabanlı çalışır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İşlem verileri (operands) yığına atılır (push)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Sonuçlar da yığından çekilir (pop)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Derlemede kayıtçılar kullanılmaz (istisna var)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Doğrulama (verification) IL kodun güvenli olduğunu test eder 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PEVerify.exe managed kodları doğrular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IL kodlar veri türü ayrımı yapmaz, yığın veri boyutunu belirler</a:t>
            </a:r>
          </a:p>
          <a:p>
            <a:endParaRPr lang="tr-TR" altLang="tr-TR" sz="280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0779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2167" y="228600"/>
            <a:ext cx="11387667" cy="745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3200" dirty="0">
                <a:effectLst/>
                <a:latin typeface="Arial" panose="020B0604020202020204" pitchFamily="34" charset="0"/>
              </a:rPr>
              <a:t>Hangisi daha </a:t>
            </a:r>
            <a:r>
              <a:rPr lang="tr-TR" altLang="tr-TR" sz="3200" dirty="0" smtClean="0">
                <a:effectLst/>
                <a:latin typeface="Arial" panose="020B0604020202020204" pitchFamily="34" charset="0"/>
              </a:rPr>
              <a:t>Performanslı Kontrollü </a:t>
            </a:r>
            <a:r>
              <a:rPr lang="tr-TR" altLang="tr-TR" sz="3200" dirty="0">
                <a:effectLst/>
                <a:latin typeface="Arial" panose="020B0604020202020204" pitchFamily="34" charset="0"/>
              </a:rPr>
              <a:t>, Kontrolsüz?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02167" y="1148720"/>
            <a:ext cx="11387667" cy="51134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    Önyargı: Kontrolsüz kod daha hızlı çalışır. Ancak genellikle kontrollü kod hızlıdır…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Kontrollü kod 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Nesne tabanlıdır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Tip güvenliği sağlanmıştır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uyumluluğu vardır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istisna yönetim uyumluluğuna sahiptir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JIT, kontrollü kod platformunu tanır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İşlemciye ait özel komutlar kullanılır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Çok işlemcili sistemleri verimli kullanır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CLR dinamik kod optimizasyonu yapar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Windows’ta her işlem (</a:t>
            </a:r>
            <a:r>
              <a:rPr lang="tr-TR" altLang="tr-TR" sz="2400" dirty="0" err="1">
                <a:effectLst/>
                <a:latin typeface="Arial" panose="020B0604020202020204" pitchFamily="34" charset="0"/>
              </a:rPr>
              <a:t>process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)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için ayrı sanal bellek oluşturulur, ancak  kontrollü 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işlemler tek bir sanal bellekte çalışır, daha az kaynak kullanır</a:t>
            </a:r>
          </a:p>
        </p:txBody>
      </p:sp>
    </p:spTree>
    <p:extLst>
      <p:ext uri="{BB962C8B-B14F-4D97-AF65-F5344CB8AC3E}">
        <p14:creationId xmlns:p14="http://schemas.microsoft.com/office/powerpoint/2010/main" val="26907767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Normal JIT (yorumlayıcı)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" y="1584759"/>
            <a:ext cx="5998633" cy="444730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730584" y="1584759"/>
            <a:ext cx="5251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Çalışma anında çağrılan metotlar için geçerlidir.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Metotlar ancak ilk çağrıldıklarında derlenir ve ön belleğe yerel kod olarak kaydedilirler.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Önbellek JITTED olarak isimlendirilir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Aynı metot ikinci defa çağrıldığında ön bellekteki yerel kod doğrudan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çalıştırılır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28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</a:t>
            </a:r>
            <a:r>
              <a:rPr lang="tr-TR" dirty="0" err="1" smtClean="0"/>
              <a:t>Econ</a:t>
            </a:r>
            <a:r>
              <a:rPr lang="tr-TR" dirty="0" smtClean="0"/>
              <a:t> JIT (yorumlayıcı)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" y="1371600"/>
            <a:ext cx="7039752" cy="442959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207550" y="1371600"/>
            <a:ext cx="48166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Çalışma anında çağrılan metotlar için geçerlidir ve çağrı tamamlandıktan sonra bellekteki yerel kodlar kaldırılır.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JIT, bellek miktarı küçük olan cihazlar (cep telefonu, tablet vb.) için uygundur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Normal JIT veya </a:t>
            </a: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 in hangisinin seçileceğine programcı karar VEREMEZ! Derleyici hedef platformun özelliklerine göre uygun olanı seçer!!</a:t>
            </a:r>
          </a:p>
          <a:p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355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/>
              <a:t>Modları</a:t>
            </a:r>
            <a:r>
              <a:rPr lang="tr-TR" dirty="0"/>
              <a:t>: </a:t>
            </a:r>
            <a:r>
              <a:rPr lang="tr-TR" dirty="0" err="1" smtClean="0"/>
              <a:t>Pre</a:t>
            </a:r>
            <a:r>
              <a:rPr lang="tr-TR" dirty="0" smtClean="0"/>
              <a:t> JIT (derleyici)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6" y="1738728"/>
            <a:ext cx="6133164" cy="44731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550702" y="1574621"/>
            <a:ext cx="540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yüksek performans ve hızlı başlangıç gerektiren uygulamalar için kullanılır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üm IL kodu yerele koda tek seferde  dönüştürür, böylece yorumlayıcı tarzdan derleyici tarza geçilmiş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Bu işlem projenin </a:t>
            </a:r>
            <a:r>
              <a:rPr lang="tr-TR" dirty="0" smtClean="0">
                <a:solidFill>
                  <a:srgbClr val="00B0F0"/>
                </a:solidFill>
              </a:rPr>
              <a:t>ngen.exe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uygulaması ile komut satırından yerel koda derlenmesi ile yapılır, yerel kod diske kaydedilir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Çalışma anında diskteki yerel kod ön belleğe alınır ve çalıştırılır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kodlar genel bellekte olduğu için İşlemler arasında paylaşılabilir ancak Normal ve </a:t>
            </a: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modellerinde kodlar özel bellekte olduğu için paylaşılamaz, bellek israfı söz konusu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22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Ders Hakkında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88" y="1357313"/>
            <a:ext cx="8540750" cy="478631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800" dirty="0" smtClean="0"/>
              <a:t>Değerlendirme</a:t>
            </a:r>
            <a:r>
              <a:rPr lang="tr-TR" sz="2800" dirty="0"/>
              <a:t>: </a:t>
            </a:r>
          </a:p>
          <a:p>
            <a:pPr lvl="1" eaLnBrk="1" hangingPunct="1">
              <a:defRPr/>
            </a:pPr>
            <a:r>
              <a:rPr lang="tr-TR" sz="2400" dirty="0"/>
              <a:t>% 45 </a:t>
            </a:r>
            <a:r>
              <a:rPr lang="tr-TR" sz="2400" dirty="0" smtClean="0"/>
              <a:t>– Ara Sınav 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% 25 - Proje</a:t>
            </a:r>
          </a:p>
          <a:p>
            <a:pPr lvl="1" eaLnBrk="1" hangingPunct="1">
              <a:defRPr/>
            </a:pPr>
            <a:r>
              <a:rPr lang="tr-TR" sz="2400" dirty="0"/>
              <a:t>% 30 </a:t>
            </a:r>
            <a:r>
              <a:rPr lang="tr-TR" sz="2400" dirty="0" smtClean="0"/>
              <a:t>- </a:t>
            </a:r>
            <a:r>
              <a:rPr lang="tr-TR" sz="2400" dirty="0"/>
              <a:t>Ödev (3 adet</a:t>
            </a:r>
            <a:r>
              <a:rPr lang="tr-TR" sz="2400" dirty="0" smtClean="0"/>
              <a:t>)</a:t>
            </a:r>
          </a:p>
          <a:p>
            <a:pPr marL="457200" lvl="1" indent="0" eaLnBrk="1" hangingPunct="1">
              <a:buNone/>
              <a:defRPr/>
            </a:pPr>
            <a:r>
              <a:rPr lang="tr-TR" sz="2400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%100   Toplam</a:t>
            </a:r>
          </a:p>
          <a:p>
            <a:pPr marL="457200" lvl="1" indent="0" eaLnBrk="1" hangingPunct="1">
              <a:buNone/>
              <a:defRPr/>
            </a:pPr>
            <a:endParaRPr lang="tr-TR" sz="2400" dirty="0" smtClean="0"/>
          </a:p>
          <a:p>
            <a:pPr lvl="1" eaLnBrk="1" hangingPunct="1">
              <a:defRPr/>
            </a:pPr>
            <a:r>
              <a:rPr lang="tr-TR" sz="2400" dirty="0" smtClean="0"/>
              <a:t>% 55 – Yıl İçi Çalışmalar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 smtClean="0"/>
              <a:t>% 45 – Yıl Sonu </a:t>
            </a:r>
            <a:r>
              <a:rPr lang="tr-TR" sz="2400" dirty="0"/>
              <a:t>sınavı 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100   Toplam</a:t>
            </a:r>
          </a:p>
          <a:p>
            <a:pPr eaLnBrk="1" hangingPunct="1">
              <a:buFont typeface="Arial" charset="0"/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None/>
              <a:defRPr/>
            </a:pPr>
            <a:endParaRPr lang="tr-TR" sz="1000" dirty="0"/>
          </a:p>
          <a:p>
            <a:pPr eaLnBrk="1" hangingPunct="1">
              <a:buFont typeface="Arial" charset="0"/>
              <a:buNone/>
              <a:defRPr/>
            </a:pPr>
            <a:r>
              <a:rPr lang="tr-TR" sz="10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2800" dirty="0"/>
              <a:t>		</a:t>
            </a:r>
          </a:p>
        </p:txBody>
      </p:sp>
      <p:sp>
        <p:nvSpPr>
          <p:cNvPr id="512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CA206-6C50-4954-9B36-4C51DFCAE3E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A41DA-6244-4A95-918C-0529F59B79C4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348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</a:t>
            </a:r>
            <a:r>
              <a:rPr lang="tr-TR" dirty="0" err="1" smtClean="0"/>
              <a:t>Aradili</a:t>
            </a:r>
            <a:r>
              <a:rPr lang="tr-TR" dirty="0" smtClean="0">
                <a:latin typeface="Arial" charset="0"/>
              </a:rPr>
              <a:t> (</a:t>
            </a:r>
            <a:r>
              <a:rPr lang="tr-TR" dirty="0" smtClean="0"/>
              <a:t>IL</a:t>
            </a:r>
            <a:r>
              <a:rPr lang="tr-TR" dirty="0" smtClean="0">
                <a:latin typeface="Arial" charset="0"/>
              </a:rPr>
              <a:t>)</a:t>
            </a:r>
            <a:r>
              <a:rPr lang="tr-TR" dirty="0" smtClean="0"/>
              <a:t> </a:t>
            </a:r>
            <a:r>
              <a:rPr lang="tr-TR" dirty="0" smtClean="0">
                <a:latin typeface="Arial" charset="0"/>
              </a:rPr>
              <a:t>Örneği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72655" y="951999"/>
            <a:ext cx="11117179" cy="56435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private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hidebysig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void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sender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EventArgs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e)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cil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managed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Code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size 60 (0x3c)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maxstack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2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init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([0]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CS$4$0000)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nop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IL_0002: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ldfld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.Form1::textBox1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get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IL_000c: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::op_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Equality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IL_0016: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.i4.0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ceq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IL_0019: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IL_001a: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IL_001b: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brtrue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IL_001d: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answerToAllLife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IL_0023: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ToString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IL_0028: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IL_002d: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IL_0035: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IL_003a: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IL_003b: ret }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Form1::button1_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endParaRPr lang="tr-TR" sz="1100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48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D848-5DA5-4544-93DB-3A0A4E79607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528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00514" y="553454"/>
            <a:ext cx="8540750" cy="771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.NET Dilleri Benzeşiyor mu?</a:t>
            </a:r>
            <a:br>
              <a:rPr lang="tr-TR" dirty="0" smtClean="0"/>
            </a:br>
            <a:r>
              <a:rPr lang="tr-TR" dirty="0" smtClean="0"/>
              <a:t> C# ve VB.NET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2704" y="1624263"/>
            <a:ext cx="6023559" cy="486075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tr-TR" sz="20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</a:t>
            </a:r>
            <a:r>
              <a:rPr lang="tr-TR" sz="2000" dirty="0" smtClean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#.NET </a:t>
            </a:r>
            <a:endParaRPr lang="tr-TR" sz="2000" dirty="0">
              <a:effectLst/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",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 "+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ToShortTimeString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ReadToEnd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</p:txBody>
      </p:sp>
      <p:sp>
        <p:nvSpPr>
          <p:cNvPr id="22533" name="8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573BF-F9F8-42DB-8BEB-6F4ABEA5A769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 bwMode="auto">
          <a:xfrm>
            <a:off x="6003758" y="1708485"/>
            <a:ext cx="6100554" cy="46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' VB..NET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shared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public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Main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new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("</a:t>
            </a:r>
            <a:r>
              <a:rPr lang="tr-TR" sz="2000" dirty="0" err="1">
                <a:latin typeface="Arial Narrow" panose="020B0606020202030204" pitchFamily="34" charset="0"/>
              </a:rPr>
              <a:t>date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txt</a:t>
            </a:r>
            <a:r>
              <a:rPr lang="tr-TR" sz="2000" dirty="0">
                <a:latin typeface="Arial Narrow" panose="020B0606020202030204" pitchFamily="34" charset="0"/>
              </a:rPr>
              <a:t> ",</a:t>
            </a:r>
            <a:r>
              <a:rPr lang="tr-TR" sz="2000" dirty="0" err="1">
                <a:latin typeface="Arial Narrow" panose="020B0606020202030204" pitchFamily="34" charset="0"/>
              </a:rPr>
              <a:t>true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Now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 as string=</a:t>
            </a:r>
            <a:r>
              <a:rPr lang="tr-TR" sz="2000" dirty="0" err="1">
                <a:latin typeface="Arial Narrow" panose="020B0606020202030204" pitchFamily="34" charset="0"/>
              </a:rPr>
              <a:t>dt.ToShortDateString</a:t>
            </a:r>
            <a:r>
              <a:rPr lang="tr-TR" sz="2000" dirty="0">
                <a:latin typeface="Arial Narrow" panose="020B0606020202030204" pitchFamily="34" charset="0"/>
              </a:rPr>
              <a:t>()+" " </a:t>
            </a:r>
            <a:r>
              <a:rPr lang="tr-TR" sz="2000" dirty="0" smtClean="0">
                <a:latin typeface="Arial Narrow" panose="020B0606020202030204" pitchFamily="34" charset="0"/>
              </a:rPr>
              <a:t> +</a:t>
            </a:r>
            <a:r>
              <a:rPr lang="tr-TR" sz="2000" dirty="0" err="1">
                <a:latin typeface="Arial Narrow" panose="020B0606020202030204" pitchFamily="34" charset="0"/>
              </a:rPr>
              <a:t>dt.ToShortTimeString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 smtClean="0">
                <a:latin typeface="Arial Narrow" panose="020B0606020202030204" pitchFamily="34" charset="0"/>
              </a:rPr>
              <a:t>StreamReader</a:t>
            </a:r>
            <a:r>
              <a:rPr lang="tr-TR" sz="2000" dirty="0" smtClean="0">
                <a:latin typeface="Arial Narrow" panose="020B0606020202030204" pitchFamily="34" charset="0"/>
              </a:rPr>
              <a:t>=new </a:t>
            </a:r>
            <a:r>
              <a:rPr lang="tr-TR" sz="2000" dirty="0" err="1">
                <a:latin typeface="Arial Narrow" panose="020B0606020202030204" pitchFamily="34" charset="0"/>
              </a:rPr>
              <a:t>StreamReader</a:t>
            </a:r>
            <a:r>
              <a:rPr lang="tr-TR" sz="2000" dirty="0">
                <a:latin typeface="Arial Narrow" panose="020B0606020202030204" pitchFamily="34" charset="0"/>
              </a:rPr>
              <a:t>("date.txt ")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string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ReadToEnd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Console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end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endParaRPr lang="tr-T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18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</a:t>
            </a:r>
            <a:r>
              <a:rPr lang="tr-TR" dirty="0" err="1" smtClean="0"/>
              <a:t>NET’in</a:t>
            </a:r>
            <a:r>
              <a:rPr lang="tr-TR" dirty="0" smtClean="0"/>
              <a:t> Zayıf Yönleri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Daha fazla sistem kaynağı kullanma (RAM, Disk, Önbellek)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JIT Derleyici Geri-Mühendisliğe izin verir</a:t>
            </a:r>
          </a:p>
          <a:p>
            <a:pPr lvl="1">
              <a:defRPr/>
            </a:pPr>
            <a:r>
              <a:rPr lang="tr-TR" dirty="0" err="1" smtClean="0"/>
              <a:t>Obsfuscation</a:t>
            </a:r>
            <a:r>
              <a:rPr lang="tr-TR" dirty="0" smtClean="0"/>
              <a:t> (gizleme/örtme) araçları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Collector’ün</a:t>
            </a:r>
            <a:r>
              <a:rPr lang="tr-TR" dirty="0" smtClean="0"/>
              <a:t> periyodik çalışmasının performansa etkisi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Yer kaplama:  .NET 4.5 = 4.5GB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SSE güvenli kod desteği yok (Pentium-III)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.NET versiyon uyumsuzlukları</a:t>
            </a:r>
          </a:p>
        </p:txBody>
      </p:sp>
      <p:sp>
        <p:nvSpPr>
          <p:cNvPr id="23556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1AB7E-7512-40DB-BDDF-236CDCD64DA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52F95-6402-42B3-AF7B-990B55409C6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75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4000">
                <a:effectLst/>
                <a:latin typeface="Arial" panose="020B0604020202020204" pitchFamily="34" charset="0"/>
              </a:rPr>
              <a:t>.NET Sınıf Kütüphanesi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5625" y="1125538"/>
            <a:ext cx="854075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mtClean="0">
                <a:effectLst/>
                <a:latin typeface="Arial" panose="020B0604020202020204" pitchFamily="34" charset="0"/>
              </a:rPr>
              <a:t>	CLR ve FCL aşağıdaki uygulamaları geliştirmeyi sağlar: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WEB hizmetleri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WEB formları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formları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konsol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hizmetleri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Bileşen (component) kütüphanesi</a:t>
            </a:r>
          </a:p>
        </p:txBody>
      </p:sp>
    </p:spTree>
    <p:extLst>
      <p:ext uri="{BB962C8B-B14F-4D97-AF65-F5344CB8AC3E}">
        <p14:creationId xmlns:p14="http://schemas.microsoft.com/office/powerpoint/2010/main" val="307650962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Önemli 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isimuzayları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namespaces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>
            <p:ph type="tbl" idx="1"/>
          </p:nvPr>
        </p:nvGraphicFramePr>
        <p:xfrm>
          <a:off x="1825625" y="1412875"/>
          <a:ext cx="8540750" cy="5149852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Bütün uygulamaların kullandığı temel veri türleri: int, long, float,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System.Collections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Stack, Queue, Hashtable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System.Diagnostics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System.Drawing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ve Windows formlarda kullanılan 2-Boyutlu grafik nesnleri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Klasör, dosya ve stream nesneleri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WMI ile çoklu bilgisayar yönetimi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Ağ haberleşmesi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ve kaynak koruması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Kodlama karakterleri: ASCII, Unicode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System.Threading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Eşzamansız işlemcikler, kaynaklara eşzamanlı erişim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7728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dirty="0" smtClean="0"/>
              <a:t>CTS (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System) Görevleri</a:t>
            </a:r>
            <a:endParaRPr lang="en-US" dirty="0"/>
          </a:p>
        </p:txBody>
      </p:sp>
      <p:sp>
        <p:nvSpPr>
          <p:cNvPr id="30723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7C17E-FA69-4D3A-8961-799CB8D5E89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24610-C705-4BAE-B495-B647CD40BE0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5 Metin kutusu"/>
          <p:cNvSpPr txBox="1">
            <a:spLocks noChangeArrowheads="1"/>
          </p:cNvSpPr>
          <p:nvPr/>
        </p:nvSpPr>
        <p:spPr bwMode="auto">
          <a:xfrm>
            <a:off x="402168" y="1571626"/>
            <a:ext cx="113876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 bütünleşmesi, tip güvenliği ve yüksek başarımlı kod çalışması için bir çerçeve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diller için nesne yönelimli bir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Farklı dillerde yazılan nesnelerin izleyeceği kurallar Ortak Tip Sisteminin Görevleri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126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9144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CTS Tipleri</a:t>
            </a:r>
            <a:endParaRPr lang="en-US" dirty="0"/>
          </a:p>
        </p:txBody>
      </p:sp>
      <p:sp>
        <p:nvSpPr>
          <p:cNvPr id="31747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6005E-EF18-45FC-8AB6-C2CC1564F29D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54F01-B4C6-440B-B19A-33D8F30C9166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5 Metin kutusu"/>
          <p:cNvSpPr txBox="1">
            <a:spLocks noChangeArrowheads="1"/>
          </p:cNvSpPr>
          <p:nvPr/>
        </p:nvSpPr>
        <p:spPr bwMode="auto">
          <a:xfrm>
            <a:off x="1952625" y="1071563"/>
            <a:ext cx="83581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Değer : </a:t>
            </a:r>
            <a:r>
              <a:rPr lang="tr-TR" altLang="tr-TR" sz="2800" dirty="0" err="1">
                <a:latin typeface="Arial" panose="020B0604020202020204" pitchFamily="34" charset="0"/>
              </a:rPr>
              <a:t>integer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float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bool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double</a:t>
            </a:r>
            <a:r>
              <a:rPr lang="tr-TR" altLang="tr-TR" sz="2800" dirty="0">
                <a:latin typeface="Arial" panose="020B0604020202020204" pitchFamily="34" charset="0"/>
              </a:rPr>
              <a:t> , …..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Sınıf : </a:t>
            </a:r>
            <a:r>
              <a:rPr lang="tr-TR" altLang="tr-TR" sz="2800" dirty="0" err="1">
                <a:latin typeface="Arial" panose="020B0604020202020204" pitchFamily="34" charset="0"/>
              </a:rPr>
              <a:t>class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Temsilci: </a:t>
            </a:r>
            <a:r>
              <a:rPr lang="tr-TR" altLang="tr-TR" sz="2800" dirty="0" err="1">
                <a:latin typeface="Arial" panose="020B0604020202020204" pitchFamily="34" charset="0"/>
              </a:rPr>
              <a:t>delegate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Dizi: </a:t>
            </a:r>
            <a:r>
              <a:rPr lang="tr-TR" altLang="tr-TR" sz="2800" dirty="0" err="1">
                <a:latin typeface="Arial" panose="020B0604020202020204" pitchFamily="34" charset="0"/>
              </a:rPr>
              <a:t>array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 err="1">
                <a:latin typeface="Arial" panose="020B0604020202020204" pitchFamily="34" charset="0"/>
              </a:rPr>
              <a:t>Arayüz</a:t>
            </a:r>
            <a:r>
              <a:rPr lang="tr-TR" altLang="tr-TR" sz="2800" dirty="0"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latin typeface="Arial" panose="020B0604020202020204" pitchFamily="34" charset="0"/>
              </a:rPr>
              <a:t>interface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İşaretçi: </a:t>
            </a:r>
            <a:r>
              <a:rPr lang="tr-TR" altLang="tr-TR" sz="2800" dirty="0" err="1">
                <a:latin typeface="Arial" panose="020B0604020202020204" pitchFamily="34" charset="0"/>
              </a:rPr>
              <a:t>pointer</a:t>
            </a:r>
            <a:endParaRPr lang="en-US" alt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676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CLS (Ortak Dil Tanımlamaları)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tr-TR" altLang="tr-TR" sz="3600" b="1">
                <a:effectLst/>
                <a:latin typeface="Arial" panose="020B0604020202020204" pitchFamily="34" charset="0"/>
              </a:rPr>
              <a:t>Önlemler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Büyük-küçük harf ayrımı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İşaretsiz sayılar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Çokamaçlı işleçler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Değişken sayıda parametreleri destekleyen metotlar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mtClean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22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CLR/CTS/CLS İlişkisi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84563" y="1557338"/>
          <a:ext cx="47148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3061716" imgH="3133725" progId="Visio.Drawing.11">
                  <p:embed/>
                </p:oleObj>
              </mc:Choice>
              <mc:Fallback>
                <p:oleObj name="Visio" r:id="rId3" imgW="3061716" imgH="3133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557338"/>
                        <a:ext cx="471487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0834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Ders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375960"/>
            <a:ext cx="9319453" cy="51865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.NET Framework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Mimarisi ve </a:t>
            </a:r>
            <a:r>
              <a:rPr lang="tr-TR" altLang="tr-TR" sz="2400" dirty="0" err="1" smtClean="0">
                <a:effectLst/>
                <a:latin typeface="Arial" panose="020B0604020202020204" pitchFamily="34" charset="0"/>
              </a:rPr>
              <a:t>C#’a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 Genel Bakış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Veri Tipleri, Temel Giriş-Çıkış Örnekleri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Operatörler, Kontrol Deyimleri, Döngüler, Diziler, Düzensiz Diziler, Numaralandırmalar, Yapılar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Grafiksel Kullanıcı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Arayüzü</a:t>
            </a:r>
            <a:r>
              <a:rPr lang="tr-TR" altLang="tr-TR" sz="2400" dirty="0" smtClean="0">
                <a:latin typeface="Arial" panose="020B0604020202020204" pitchFamily="34" charset="0"/>
              </a:rPr>
              <a:t> Tasarımı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Sınıf Kavramı, Sınıf Üyeleri, Nesne Kavramı, Sarmalama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Metotlar,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Overloading</a:t>
            </a:r>
            <a:r>
              <a:rPr lang="tr-TR" altLang="tr-TR" sz="2400" dirty="0" smtClean="0">
                <a:latin typeface="Arial" panose="020B0604020202020204" pitchFamily="34" charset="0"/>
              </a:rPr>
              <a:t> kavramı, Operatörlerin Aşırı Yüklenmesi, Kurucu ve Yıkıcılar,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this</a:t>
            </a:r>
            <a:r>
              <a:rPr lang="tr-TR" altLang="tr-TR" sz="2400" dirty="0" smtClean="0">
                <a:latin typeface="Arial" panose="020B0604020202020204" pitchFamily="34" charset="0"/>
              </a:rPr>
              <a:t> anahtar kelimesi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Kalıtım,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Sealed</a:t>
            </a:r>
            <a:r>
              <a:rPr lang="tr-TR" altLang="tr-TR" sz="2400" dirty="0" smtClean="0">
                <a:latin typeface="Arial" panose="020B0604020202020204" pitchFamily="34" charset="0"/>
              </a:rPr>
              <a:t> Sınıf, Virtual metot ve özellikler, Arabirimler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Interface</a:t>
            </a:r>
            <a:r>
              <a:rPr lang="tr-TR" altLang="tr-TR" sz="2400" dirty="0" smtClean="0">
                <a:latin typeface="Arial" panose="020B0604020202020204" pitchFamily="34" charset="0"/>
              </a:rPr>
              <a:t>) Çok biçimlilik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Polimorphism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Koleksiyonlar, Genelleyiciler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Generics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UML, UML Sınıf Diyagramları, UML Kullanıcı Diyagramları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Temsilciler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delegate</a:t>
            </a:r>
            <a:r>
              <a:rPr lang="tr-TR" altLang="tr-TR" sz="2400" dirty="0" smtClean="0">
                <a:latin typeface="Arial" panose="020B0604020202020204" pitchFamily="34" charset="0"/>
              </a:rPr>
              <a:t>) ve Olay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event</a:t>
            </a:r>
            <a:r>
              <a:rPr lang="tr-TR" altLang="tr-TR" sz="2400" dirty="0" smtClean="0">
                <a:latin typeface="Arial" panose="020B0604020202020204" pitchFamily="34" charset="0"/>
              </a:rPr>
              <a:t>) kavramı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İstisna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yöntimi</a:t>
            </a:r>
            <a:r>
              <a:rPr lang="tr-TR" altLang="tr-TR" sz="2400" dirty="0" smtClean="0">
                <a:latin typeface="Arial" panose="020B0604020202020204" pitchFamily="34" charset="0"/>
              </a:rPr>
              <a:t> ve hata ayıklama</a:t>
            </a: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70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dirty="0" smtClean="0"/>
              <a:t>Kaynaklar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4656" y="928688"/>
            <a:ext cx="11421159" cy="55406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Dersin 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Resmi Kitabı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000" dirty="0" smtClean="0"/>
              <a:t>C# 4.0-  </a:t>
            </a:r>
            <a:r>
              <a:rPr lang="tr-TR" sz="2000" dirty="0" err="1" smtClean="0"/>
              <a:t>The</a:t>
            </a:r>
            <a:r>
              <a:rPr lang="tr-TR" sz="2000" dirty="0" smtClean="0"/>
              <a:t> Complete Reference: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 (İngilizce)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000" dirty="0" smtClean="0"/>
              <a:t>     C# 4.0-  Herkes İçin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(Türkçe)</a:t>
            </a:r>
            <a:endParaRPr lang="tr-TR" sz="2000" dirty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tr-TR" sz="2400" dirty="0" smtClean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Yardımcı Kitaplar</a:t>
            </a:r>
          </a:p>
          <a:p>
            <a:r>
              <a:rPr lang="tr-TR" sz="2000" dirty="0" smtClean="0"/>
              <a:t>Her Yönüyle C# 6.0 : Sefer Algan (Temel Düzey)</a:t>
            </a:r>
          </a:p>
          <a:p>
            <a:r>
              <a:rPr lang="tr-TR" sz="2000" dirty="0" smtClean="0">
                <a:effectLst/>
              </a:rPr>
              <a:t>C</a:t>
            </a:r>
            <a:r>
              <a:rPr lang="tr-TR" sz="2000" dirty="0"/>
              <a:t># ile Tasarım Desenleri ve Mimarileri:  Ali Kaya, Engin Bulut (İleri Seviye)</a:t>
            </a:r>
          </a:p>
          <a:p>
            <a:r>
              <a:rPr lang="tr-TR" sz="2000" dirty="0"/>
              <a:t>Projeler İle C# 5.0 ve SQL Server 2014, Süleyman Uzunköprü (İleri Seviye + veri tabanı)</a:t>
            </a:r>
          </a:p>
          <a:p>
            <a:endParaRPr lang="tr-TR" sz="20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Online Siteler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</a:t>
            </a:r>
            <a:r>
              <a:rPr lang="tr-TR" sz="2400" dirty="0" smtClean="0"/>
              <a:t>www.tutorialspoint.com/csharp/index.htm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http://www.c-sharpcorner.com/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 smtClean="0"/>
              <a:t>www.csharpnedir.com</a:t>
            </a:r>
            <a:endParaRPr lang="tr-TR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www.</a:t>
            </a:r>
            <a:r>
              <a:rPr lang="tr-TR" sz="2400" dirty="0" err="1"/>
              <a:t>codeguru</a:t>
            </a:r>
            <a:r>
              <a:rPr lang="tr-TR" sz="2400" dirty="0"/>
              <a:t>.com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tr-TR" sz="2400" dirty="0"/>
          </a:p>
        </p:txBody>
      </p:sp>
      <p:sp>
        <p:nvSpPr>
          <p:cNvPr id="7172" name="4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F48F5-C8AA-4DB4-98EC-D739C5055551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54056-3ADF-415E-8931-9110E61305F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0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79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4000" dirty="0"/>
              <a:t>.NET </a:t>
            </a:r>
            <a:r>
              <a:rPr lang="tr-TR" sz="4000" dirty="0" smtClean="0"/>
              <a:t>Mimarisi Nedir</a:t>
            </a:r>
            <a:r>
              <a:rPr lang="tr-TR" sz="4000" dirty="0"/>
              <a:t>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41058" y="908050"/>
            <a:ext cx="9264406" cy="5419237"/>
          </a:xfrm>
        </p:spPr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 .NET yeni bir yazılım geliştirme platformu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Uygulama ve çözüm hedefleri:</a:t>
            </a:r>
          </a:p>
          <a:p>
            <a:pPr marL="457200" lvl="1" indent="0">
              <a:buNone/>
              <a:defRPr/>
            </a:pPr>
            <a:r>
              <a:rPr lang="tr-TR" dirty="0" smtClean="0"/>
              <a:t>Masaüstü, WEB, Mobil, Gömülü Sistemler, Endüstriyel  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Tümleşik sistem tasarımları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Internet uygulamalarına ve teknolojilerine destek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programlama dili : C#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 geliştirme altyapısı (.NET mimari)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programcılık mantığı (Çoklu Dil Kullanımı)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Platformdan bağımsız uygulamalar *</a:t>
            </a:r>
          </a:p>
          <a:p>
            <a:pPr marL="0" indent="0">
              <a:buNone/>
              <a:defRPr/>
            </a:pPr>
            <a:r>
              <a:rPr lang="tr-TR" sz="1800" dirty="0" smtClean="0"/>
              <a:t>*:Microsoft tabanlı sistemler : XP, Vista, Win7, Win8, Win10, </a:t>
            </a:r>
            <a:r>
              <a:rPr lang="tr-TR" sz="1800" dirty="0" err="1" smtClean="0"/>
              <a:t>WinMobile</a:t>
            </a:r>
            <a:r>
              <a:rPr lang="tr-TR" sz="1800" dirty="0" smtClean="0"/>
              <a:t>, WinCE, Linux (sınırlı)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632219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88" y="888521"/>
            <a:ext cx="4718713" cy="55948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1" y="188192"/>
            <a:ext cx="449314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43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ve Alternatifler</a:t>
            </a:r>
          </a:p>
        </p:txBody>
      </p:sp>
      <p:sp>
        <p:nvSpPr>
          <p:cNvPr id="9269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7F7AA-EC10-4A66-AE90-3296AE8B3D3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99B77-AD0C-4887-8ECE-776E7C32551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23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7985"/>
              </p:ext>
            </p:extLst>
          </p:nvPr>
        </p:nvGraphicFramePr>
        <p:xfrm>
          <a:off x="782051" y="1022683"/>
          <a:ext cx="10912643" cy="4340295"/>
        </p:xfrm>
        <a:graphic>
          <a:graphicData uri="http://schemas.openxmlformats.org/drawingml/2006/table">
            <a:tbl>
              <a:tblPr/>
              <a:tblGrid>
                <a:gridCol w="22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Ölçütler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ColdFusion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Adobe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PHP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Gönüllü Grup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Derlenmiş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Önderlenmiş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Kod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Script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Nesne Yönelimli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Desteklenen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C++, C#, VB, Pyton, Perl, COBOL, Delphi vb.. 25 Dil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CFML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CFScript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D6B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Internet Tarayıcı Uyumluluğu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Açık Kaynak Kodu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911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Popüler </a:t>
            </a:r>
            <a:r>
              <a:rPr lang="tr-TR" dirty="0" err="1" smtClean="0"/>
              <a:t>Framework’ler</a:t>
            </a:r>
            <a:r>
              <a:rPr lang="tr-TR" dirty="0" smtClean="0"/>
              <a:t> (2016 için)</a:t>
            </a:r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36" y="1184386"/>
            <a:ext cx="6686328" cy="5248054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670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6A8A3-6D44-41A4-836E-D860EEC928C5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20.03.2018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5D657-513E-4607-9BA1-B37371F807CE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97224"/>
              </p:ext>
            </p:extLst>
          </p:nvPr>
        </p:nvGraphicFramePr>
        <p:xfrm>
          <a:off x="402167" y="867120"/>
          <a:ext cx="5368905" cy="493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 Yenilikler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.NET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1.0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Nesne Yönelimli W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geliştirme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 kütüphanelerinin kullanımı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85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2003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ve ADO.NET özellik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lerinin iyileştirilmesi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 ASP.NET kontrol desteği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Güvenlik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iyileştirmeleri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ve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Veritabanları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destek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Protocol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(IPv6)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18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2.0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generic collections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met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kontrol ve özellikler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151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Presentation Foundation (WPF)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Communications Foundation (WCF)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Workflow Foundation (WF)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90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</a:t>
                      </a:r>
                      <a:r>
                        <a:rPr lang="tr-TR" sz="1200" dirty="0" smtClean="0"/>
                        <a:t>008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LINQ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inamik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Multi-targeting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91"/>
              </p:ext>
            </p:extLst>
          </p:nvPr>
        </p:nvGraphicFramePr>
        <p:xfrm>
          <a:off x="6064369" y="878220"/>
          <a:ext cx="5546105" cy="492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53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 </a:t>
                      </a:r>
                      <a:r>
                        <a:rPr lang="tr-TR" sz="1600" dirty="0" smtClean="0"/>
                        <a:t>Yenilikler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Extensibility Framework (MEF)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Language Runtime (DLR)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Parallel Library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özelliklerinde 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uygulamalarını geliştirme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WPF, WCF, WF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üzerinde iyileştirmeler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2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erforman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 hata ayıklamada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tomati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bağlama yönlendirme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 için gelişmiş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RyuJIT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64-bit 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JIT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Açık Kaynak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Paketleri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sayfaları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 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takibinde (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iyileştirmeler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Rot="1" noChangeArrowheads="1"/>
          </p:cNvSpPr>
          <p:nvPr/>
        </p:nvSpPr>
        <p:spPr bwMode="auto">
          <a:xfrm>
            <a:off x="402167" y="150625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(2002-2008)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 bwMode="auto">
          <a:xfrm>
            <a:off x="6271404" y="126589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(2008-2016)</a:t>
            </a:r>
          </a:p>
        </p:txBody>
      </p:sp>
    </p:spTree>
    <p:extLst>
      <p:ext uri="{BB962C8B-B14F-4D97-AF65-F5344CB8AC3E}">
        <p14:creationId xmlns:p14="http://schemas.microsoft.com/office/powerpoint/2010/main" val="35532583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1491</Words>
  <Application>Microsoft Office PowerPoint</Application>
  <PresentationFormat>Geniş ekran</PresentationFormat>
  <Paragraphs>401</Paragraphs>
  <Slides>28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Arial Rounded MT Bold</vt:lpstr>
      <vt:lpstr>Calibri</vt:lpstr>
      <vt:lpstr>Calibri Light</vt:lpstr>
      <vt:lpstr>Lucida Sans Unicode</vt:lpstr>
      <vt:lpstr>Tahoma</vt:lpstr>
      <vt:lpstr>Wingdings</vt:lpstr>
      <vt:lpstr>Office Teması</vt:lpstr>
      <vt:lpstr>Visio</vt:lpstr>
      <vt:lpstr>PowerPoint Sunusu</vt:lpstr>
      <vt:lpstr>Ders Hakkında</vt:lpstr>
      <vt:lpstr>Ders İçeriği</vt:lpstr>
      <vt:lpstr>Kaynaklar</vt:lpstr>
      <vt:lpstr>.NET Mimarisi Nedir?</vt:lpstr>
      <vt:lpstr>PowerPoint Sunusu</vt:lpstr>
      <vt:lpstr>.NET ve Alternatifler</vt:lpstr>
      <vt:lpstr>En Popüler Framework’ler (2016 için)</vt:lpstr>
      <vt:lpstr>PowerPoint Sunusu</vt:lpstr>
      <vt:lpstr>.NET Teknolojileri</vt:lpstr>
      <vt:lpstr>.NET Program Akışı</vt:lpstr>
      <vt:lpstr>.NET Teknolojisi: CLR (Common Language Runtime) </vt:lpstr>
      <vt:lpstr>Örnek C# Program Çalışma Akışı</vt:lpstr>
      <vt:lpstr>.NET Özellikleri</vt:lpstr>
      <vt:lpstr>IL Kod Çalışması</vt:lpstr>
      <vt:lpstr>Hangisi daha Performanslı Kontrollü , Kontrolsüz?</vt:lpstr>
      <vt:lpstr>JIT Çalışma Modları: Normal JIT (yorumlayıcı)</vt:lpstr>
      <vt:lpstr>JIT Çalışma Modları: Econ JIT (yorumlayıcı)</vt:lpstr>
      <vt:lpstr>JIT Çalışma Modları: Pre JIT (derleyici)</vt:lpstr>
      <vt:lpstr>.NET Aradili (IL) Örneği</vt:lpstr>
      <vt:lpstr>.NET Dilleri Benzeşiyor mu?  C# ve VB.NET</vt:lpstr>
      <vt:lpstr>.NET’in Zayıf Yönleri</vt:lpstr>
      <vt:lpstr>.NET Sınıf Kütüphanesi</vt:lpstr>
      <vt:lpstr>Önemli isimuzayları (namespaces)</vt:lpstr>
      <vt:lpstr>CTS (Common Type System) Görevleri</vt:lpstr>
      <vt:lpstr>CTS Tipleri</vt:lpstr>
      <vt:lpstr>CLS (Ortak Dil Tanımlamaları)</vt:lpstr>
      <vt:lpstr>CLR/CTS/CLS İlişkisi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ronaldinho424</cp:lastModifiedBy>
  <cp:revision>42</cp:revision>
  <dcterms:created xsi:type="dcterms:W3CDTF">2016-02-10T09:35:02Z</dcterms:created>
  <dcterms:modified xsi:type="dcterms:W3CDTF">2018-03-20T05:22:12Z</dcterms:modified>
</cp:coreProperties>
</file>