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4"/>
  </p:notesMasterIdLst>
  <p:sldIdLst>
    <p:sldId id="257" r:id="rId2"/>
    <p:sldId id="259" r:id="rId3"/>
    <p:sldId id="260" r:id="rId4"/>
    <p:sldId id="292" r:id="rId5"/>
    <p:sldId id="320" r:id="rId6"/>
    <p:sldId id="293" r:id="rId7"/>
    <p:sldId id="294" r:id="rId8"/>
    <p:sldId id="321" r:id="rId9"/>
    <p:sldId id="295" r:id="rId10"/>
    <p:sldId id="322" r:id="rId11"/>
    <p:sldId id="323" r:id="rId12"/>
    <p:sldId id="325" r:id="rId13"/>
    <p:sldId id="327" r:id="rId14"/>
    <p:sldId id="332" r:id="rId15"/>
    <p:sldId id="330" r:id="rId16"/>
    <p:sldId id="324" r:id="rId17"/>
    <p:sldId id="335" r:id="rId18"/>
    <p:sldId id="333" r:id="rId19"/>
    <p:sldId id="334" r:id="rId20"/>
    <p:sldId id="296" r:id="rId21"/>
    <p:sldId id="297" r:id="rId22"/>
    <p:sldId id="298"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t" initials="A" lastIdx="3" clrIdx="0">
    <p:extLst>
      <p:ext uri="{19B8F6BF-5375-455C-9EA6-DF929625EA0E}">
        <p15:presenceInfo xmlns:p15="http://schemas.microsoft.com/office/powerpoint/2012/main" userId="Ahme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895"/>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94660" autoAdjust="0"/>
  </p:normalViewPr>
  <p:slideViewPr>
    <p:cSldViewPr snapToGrid="0">
      <p:cViewPr varScale="1">
        <p:scale>
          <a:sx n="69" d="100"/>
          <a:sy n="69" d="100"/>
        </p:scale>
        <p:origin x="576" y="66"/>
      </p:cViewPr>
      <p:guideLst>
        <p:guide orient="horz" pos="2160"/>
        <p:guide pos="3840"/>
      </p:guideLst>
    </p:cSldViewPr>
  </p:slideViewPr>
  <p:outlineViewPr>
    <p:cViewPr>
      <p:scale>
        <a:sx n="33" d="100"/>
        <a:sy n="33" d="100"/>
      </p:scale>
      <p:origin x="0" y="9968"/>
    </p:cViewPr>
  </p:outlineViewPr>
  <p:notesTextViewPr>
    <p:cViewPr>
      <p:scale>
        <a:sx n="1" d="1"/>
        <a:sy n="1" d="1"/>
      </p:scale>
      <p:origin x="0" y="0"/>
    </p:cViewPr>
  </p:notesTextViewPr>
  <p:notesViewPr>
    <p:cSldViewPr snapToGrid="0" snapToObjects="1">
      <p:cViewPr varScale="1">
        <p:scale>
          <a:sx n="82" d="100"/>
          <a:sy n="82" d="100"/>
        </p:scale>
        <p:origin x="-2176"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6160C-4172-4CF6-B219-9A474A693A05}" type="datetimeFigureOut">
              <a:rPr lang="en-US" smtClean="0"/>
              <a:t>3/6/2017</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EE3C-D850-48A7-88E0-5727FD83559D}" type="slidenum">
              <a:rPr lang="en-US" smtClean="0"/>
              <a:t>‹#›</a:t>
            </a:fld>
            <a:endParaRPr lang="en-US"/>
          </a:p>
        </p:txBody>
      </p:sp>
    </p:spTree>
    <p:extLst>
      <p:ext uri="{BB962C8B-B14F-4D97-AF65-F5344CB8AC3E}">
        <p14:creationId xmlns:p14="http://schemas.microsoft.com/office/powerpoint/2010/main" val="277662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1069EE3C-D850-48A7-88E0-5727FD83559D}" type="slidenum">
              <a:rPr lang="en-US" smtClean="0"/>
              <a:t>4</a:t>
            </a:fld>
            <a:endParaRPr lang="en-US"/>
          </a:p>
        </p:txBody>
      </p:sp>
    </p:spTree>
    <p:extLst>
      <p:ext uri="{BB962C8B-B14F-4D97-AF65-F5344CB8AC3E}">
        <p14:creationId xmlns:p14="http://schemas.microsoft.com/office/powerpoint/2010/main" val="1078912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1069EE3C-D850-48A7-88E0-5727FD83559D}" type="slidenum">
              <a:rPr lang="en-US" smtClean="0"/>
              <a:t>5</a:t>
            </a:fld>
            <a:endParaRPr lang="en-US"/>
          </a:p>
        </p:txBody>
      </p:sp>
    </p:spTree>
    <p:extLst>
      <p:ext uri="{BB962C8B-B14F-4D97-AF65-F5344CB8AC3E}">
        <p14:creationId xmlns:p14="http://schemas.microsoft.com/office/powerpoint/2010/main" val="330957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1069EE3C-D850-48A7-88E0-5727FD83559D}" type="slidenum">
              <a:rPr lang="en-US" smtClean="0"/>
              <a:t>19</a:t>
            </a:fld>
            <a:endParaRPr lang="en-US"/>
          </a:p>
        </p:txBody>
      </p:sp>
    </p:spTree>
    <p:extLst>
      <p:ext uri="{BB962C8B-B14F-4D97-AF65-F5344CB8AC3E}">
        <p14:creationId xmlns:p14="http://schemas.microsoft.com/office/powerpoint/2010/main" val="424916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pPr>
              <a:defRPr/>
            </a:pPr>
            <a:fld id="{D90FB45C-A85C-4C7A-9D86-37D5BFE1D2F6}" type="datetime1">
              <a:rPr lang="tr-TR" smtClean="0">
                <a:solidFill>
                  <a:srgbClr val="FFFFFF"/>
                </a:solidFill>
              </a:rPr>
              <a:pPr>
                <a:defRPr/>
              </a:pPr>
              <a:t>6.03.2017</a:t>
            </a:fld>
            <a:endParaRPr lang="tr-TR">
              <a:solidFill>
                <a:srgbClr val="FFFFFF"/>
              </a:solidFill>
            </a:endParaRPr>
          </a:p>
        </p:txBody>
      </p:sp>
      <p:sp>
        <p:nvSpPr>
          <p:cNvPr id="5" name="Altbilgi Yer Tutucusu 4"/>
          <p:cNvSpPr>
            <a:spLocks noGrp="1"/>
          </p:cNvSpPr>
          <p:nvPr>
            <p:ph type="ftr" sz="quarter" idx="11"/>
          </p:nvPr>
        </p:nvSpPr>
        <p:spPr/>
        <p:txBody>
          <a:bodyPr/>
          <a:lstStyle/>
          <a:p>
            <a:pPr>
              <a:defRPr/>
            </a:pPr>
            <a:endParaRPr lang="tr-TR">
              <a:solidFill>
                <a:srgbClr val="FFFFFF"/>
              </a:solidFill>
            </a:endParaRPr>
          </a:p>
        </p:txBody>
      </p:sp>
      <p:sp>
        <p:nvSpPr>
          <p:cNvPr id="6" name="Slayt Numarası Yer Tutucusu 5"/>
          <p:cNvSpPr>
            <a:spLocks noGrp="1"/>
          </p:cNvSpPr>
          <p:nvPr>
            <p:ph type="sldNum" sz="quarter" idx="12"/>
          </p:nvPr>
        </p:nvSpPr>
        <p:spPr/>
        <p:txBody>
          <a:bodyPr/>
          <a:lstStyle/>
          <a:p>
            <a:pPr>
              <a:defRPr/>
            </a:pPr>
            <a:fld id="{D9A2B160-4745-406D-88E7-CD9F33CECEE1}"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1700534436"/>
      </p:ext>
    </p:extLst>
  </p:cSld>
  <p:clrMapOvr>
    <a:masterClrMapping/>
  </p:clrMapOvr>
  <p:transition spd="med">
    <p:spli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pPr fontAlgn="base">
              <a:spcBef>
                <a:spcPct val="0"/>
              </a:spcBef>
              <a:spcAft>
                <a:spcPct val="0"/>
              </a:spcAft>
              <a:defRPr/>
            </a:pPr>
            <a:fld id="{D733E0C9-5498-4854-B620-BF78333C8505}" type="datetime1">
              <a:rPr lang="tr-TR" smtClean="0">
                <a:solidFill>
                  <a:srgbClr val="FFFFFF"/>
                </a:solidFill>
              </a:rPr>
              <a:pPr fontAlgn="base">
                <a:spcBef>
                  <a:spcPct val="0"/>
                </a:spcBef>
                <a:spcAft>
                  <a:spcPct val="0"/>
                </a:spcAft>
                <a:defRPr/>
              </a:pPr>
              <a:t>6.03.2017</a:t>
            </a:fld>
            <a:endParaRPr lang="tr-TR">
              <a:solidFill>
                <a:srgbClr val="FFFFFF"/>
              </a:solidFill>
            </a:endParaRPr>
          </a:p>
        </p:txBody>
      </p:sp>
      <p:sp>
        <p:nvSpPr>
          <p:cNvPr id="5" name="Altbilgi Yer Tutucusu 4"/>
          <p:cNvSpPr>
            <a:spLocks noGrp="1"/>
          </p:cNvSpPr>
          <p:nvPr>
            <p:ph type="ftr" sz="quarter" idx="11"/>
          </p:nvPr>
        </p:nvSpPr>
        <p:spPr/>
        <p:txBody>
          <a:bodyPr/>
          <a:lstStyle/>
          <a:p>
            <a:pPr fontAlgn="base">
              <a:spcBef>
                <a:spcPct val="0"/>
              </a:spcBef>
              <a:spcAft>
                <a:spcPct val="0"/>
              </a:spcAft>
              <a:defRPr/>
            </a:pPr>
            <a:endParaRPr lang="tr-TR">
              <a:solidFill>
                <a:srgbClr val="FFFFFF"/>
              </a:solidFill>
            </a:endParaRPr>
          </a:p>
        </p:txBody>
      </p:sp>
      <p:sp>
        <p:nvSpPr>
          <p:cNvPr id="6" name="Slayt Numarası Yer Tutucusu 5"/>
          <p:cNvSpPr>
            <a:spLocks noGrp="1"/>
          </p:cNvSpPr>
          <p:nvPr>
            <p:ph type="sldNum" sz="quarter" idx="12"/>
          </p:nvPr>
        </p:nvSpPr>
        <p:spPr/>
        <p:txBody>
          <a:bodyPr/>
          <a:lstStyle/>
          <a:p>
            <a:pPr fontAlgn="base">
              <a:spcBef>
                <a:spcPct val="0"/>
              </a:spcBef>
              <a:spcAft>
                <a:spcPct val="0"/>
              </a:spcAft>
              <a:defRPr/>
            </a:pPr>
            <a:fld id="{7CCE1FA2-129A-4228-AD95-E0E7FC92CB3B}" type="slidenum">
              <a:rPr lang="tr-TR" smtClean="0">
                <a:solidFill>
                  <a:srgbClr val="FFFFFF"/>
                </a:solidFill>
                <a:latin typeface="Arial" panose="020B0604020202020204" pitchFamily="34" charset="0"/>
              </a:rPr>
              <a:pPr fontAlgn="base">
                <a:spcBef>
                  <a:spcPct val="0"/>
                </a:spcBef>
                <a:spcAft>
                  <a:spcPct val="0"/>
                </a:spcAft>
                <a:defRPr/>
              </a:pPr>
              <a:t>‹#›</a:t>
            </a:fld>
            <a:endParaRPr lang="tr-TR">
              <a:solidFill>
                <a:srgbClr val="FFFFFF"/>
              </a:solidFill>
              <a:latin typeface="Arial" panose="020B0604020202020204" pitchFamily="34" charset="0"/>
            </a:endParaRPr>
          </a:p>
        </p:txBody>
      </p:sp>
    </p:spTree>
    <p:extLst>
      <p:ext uri="{BB962C8B-B14F-4D97-AF65-F5344CB8AC3E}">
        <p14:creationId xmlns:p14="http://schemas.microsoft.com/office/powerpoint/2010/main" val="416133358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pPr>
              <a:defRPr/>
            </a:pPr>
            <a:fld id="{8719DDFE-0EC3-43DB-A534-0622E9895FE9}" type="datetime1">
              <a:rPr lang="tr-TR" smtClean="0">
                <a:solidFill>
                  <a:srgbClr val="FFFFFF"/>
                </a:solidFill>
              </a:rPr>
              <a:pPr>
                <a:defRPr/>
              </a:pPr>
              <a:t>6.03.2017</a:t>
            </a:fld>
            <a:endParaRPr lang="tr-TR">
              <a:solidFill>
                <a:srgbClr val="FFFFFF"/>
              </a:solidFill>
            </a:endParaRPr>
          </a:p>
        </p:txBody>
      </p:sp>
      <p:sp>
        <p:nvSpPr>
          <p:cNvPr id="5" name="Altbilgi Yer Tutucusu 4"/>
          <p:cNvSpPr>
            <a:spLocks noGrp="1"/>
          </p:cNvSpPr>
          <p:nvPr>
            <p:ph type="ftr" sz="quarter" idx="11"/>
          </p:nvPr>
        </p:nvSpPr>
        <p:spPr/>
        <p:txBody>
          <a:bodyPr/>
          <a:lstStyle/>
          <a:p>
            <a:pPr>
              <a:defRPr/>
            </a:pPr>
            <a:endParaRPr lang="tr-TR">
              <a:solidFill>
                <a:srgbClr val="FFFFFF"/>
              </a:solidFill>
            </a:endParaRPr>
          </a:p>
        </p:txBody>
      </p:sp>
      <p:sp>
        <p:nvSpPr>
          <p:cNvPr id="6" name="Slayt Numarası Yer Tutucusu 5"/>
          <p:cNvSpPr>
            <a:spLocks noGrp="1"/>
          </p:cNvSpPr>
          <p:nvPr>
            <p:ph type="sldNum" sz="quarter" idx="12"/>
          </p:nvPr>
        </p:nvSpPr>
        <p:spPr/>
        <p:txBody>
          <a:bodyPr/>
          <a:lstStyle/>
          <a:p>
            <a:pPr>
              <a:defRPr/>
            </a:pPr>
            <a:fld id="{D52D51FD-55D1-4047-B181-5F35DC412E00}"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684739587"/>
      </p:ext>
    </p:extLst>
  </p:cSld>
  <p:clrMapOvr>
    <a:masterClrMapping/>
  </p:clrMapOvr>
  <p:transition spd="med">
    <p:spli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pPr>
              <a:defRPr/>
            </a:pPr>
            <a:fld id="{12AC7AE2-728E-4EFA-A131-FA8794DBFEBB}" type="datetime1">
              <a:rPr lang="tr-TR" smtClean="0">
                <a:solidFill>
                  <a:srgbClr val="FFFFFF"/>
                </a:solidFill>
              </a:rPr>
              <a:pPr>
                <a:defRPr/>
              </a:pPr>
              <a:t>6.03.2017</a:t>
            </a:fld>
            <a:endParaRPr lang="tr-TR">
              <a:solidFill>
                <a:srgbClr val="FFFFFF"/>
              </a:solidFill>
            </a:endParaRPr>
          </a:p>
        </p:txBody>
      </p:sp>
      <p:sp>
        <p:nvSpPr>
          <p:cNvPr id="5" name="Altbilgi Yer Tutucusu 4"/>
          <p:cNvSpPr>
            <a:spLocks noGrp="1"/>
          </p:cNvSpPr>
          <p:nvPr>
            <p:ph type="ftr" sz="quarter" idx="11"/>
          </p:nvPr>
        </p:nvSpPr>
        <p:spPr/>
        <p:txBody>
          <a:bodyPr/>
          <a:lstStyle/>
          <a:p>
            <a:pPr>
              <a:defRPr/>
            </a:pPr>
            <a:endParaRPr lang="tr-TR">
              <a:solidFill>
                <a:srgbClr val="FFFFFF"/>
              </a:solidFill>
            </a:endParaRPr>
          </a:p>
        </p:txBody>
      </p:sp>
      <p:sp>
        <p:nvSpPr>
          <p:cNvPr id="6" name="Slayt Numarası Yer Tutucusu 5"/>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235849814"/>
      </p:ext>
    </p:extLst>
  </p:cSld>
  <p:clrMapOvr>
    <a:masterClrMapping/>
  </p:clrMapOvr>
  <p:transition spd="med">
    <p:spli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pPr>
              <a:defRPr/>
            </a:pPr>
            <a:fld id="{24E76080-877D-4E08-AB69-371CA975D04C}" type="datetime1">
              <a:rPr lang="tr-TR" smtClean="0">
                <a:solidFill>
                  <a:srgbClr val="FFFFFF"/>
                </a:solidFill>
              </a:rPr>
              <a:pPr>
                <a:defRPr/>
              </a:pPr>
              <a:t>6.03.2017</a:t>
            </a:fld>
            <a:endParaRPr lang="tr-TR">
              <a:solidFill>
                <a:srgbClr val="FFFFFF"/>
              </a:solidFill>
            </a:endParaRPr>
          </a:p>
        </p:txBody>
      </p:sp>
      <p:sp>
        <p:nvSpPr>
          <p:cNvPr id="5" name="Altbilgi Yer Tutucusu 4"/>
          <p:cNvSpPr>
            <a:spLocks noGrp="1"/>
          </p:cNvSpPr>
          <p:nvPr>
            <p:ph type="ftr" sz="quarter" idx="11"/>
          </p:nvPr>
        </p:nvSpPr>
        <p:spPr/>
        <p:txBody>
          <a:bodyPr/>
          <a:lstStyle/>
          <a:p>
            <a:pPr>
              <a:defRPr/>
            </a:pPr>
            <a:endParaRPr lang="tr-TR">
              <a:solidFill>
                <a:srgbClr val="FFFFFF"/>
              </a:solidFill>
            </a:endParaRPr>
          </a:p>
        </p:txBody>
      </p:sp>
      <p:sp>
        <p:nvSpPr>
          <p:cNvPr id="6" name="Slayt Numarası Yer Tutucusu 5"/>
          <p:cNvSpPr>
            <a:spLocks noGrp="1"/>
          </p:cNvSpPr>
          <p:nvPr>
            <p:ph type="sldNum" sz="quarter" idx="12"/>
          </p:nvPr>
        </p:nvSpPr>
        <p:spPr/>
        <p:txBody>
          <a:bodyPr/>
          <a:lstStyle/>
          <a:p>
            <a:pPr>
              <a:defRPr/>
            </a:pPr>
            <a:fld id="{2B227849-D356-47DC-B53B-3DEA1B255C10}"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73943100"/>
      </p:ext>
    </p:extLst>
  </p:cSld>
  <p:clrMapOvr>
    <a:masterClrMapping/>
  </p:clrMapOvr>
  <p:transition spd="med">
    <p:spli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pPr>
              <a:defRPr/>
            </a:pPr>
            <a:fld id="{CCB80AC7-B658-4810-99AF-A5D3BCE33EB6}" type="datetime1">
              <a:rPr lang="tr-TR" smtClean="0">
                <a:solidFill>
                  <a:srgbClr val="FFFFFF"/>
                </a:solidFill>
              </a:rPr>
              <a:pPr>
                <a:defRPr/>
              </a:pPr>
              <a:t>6.03.2017</a:t>
            </a:fld>
            <a:endParaRPr lang="tr-TR">
              <a:solidFill>
                <a:srgbClr val="FFFFFF"/>
              </a:solidFill>
            </a:endParaRPr>
          </a:p>
        </p:txBody>
      </p:sp>
      <p:sp>
        <p:nvSpPr>
          <p:cNvPr id="6" name="Altbilgi Yer Tutucusu 5"/>
          <p:cNvSpPr>
            <a:spLocks noGrp="1"/>
          </p:cNvSpPr>
          <p:nvPr>
            <p:ph type="ftr" sz="quarter" idx="11"/>
          </p:nvPr>
        </p:nvSpPr>
        <p:spPr/>
        <p:txBody>
          <a:bodyPr/>
          <a:lstStyle/>
          <a:p>
            <a:pPr>
              <a:defRPr/>
            </a:pPr>
            <a:endParaRPr lang="tr-TR">
              <a:solidFill>
                <a:srgbClr val="FFFFFF"/>
              </a:solidFill>
            </a:endParaRPr>
          </a:p>
        </p:txBody>
      </p:sp>
      <p:sp>
        <p:nvSpPr>
          <p:cNvPr id="7" name="Slayt Numarası Yer Tutucusu 6"/>
          <p:cNvSpPr>
            <a:spLocks noGrp="1"/>
          </p:cNvSpPr>
          <p:nvPr>
            <p:ph type="sldNum" sz="quarter" idx="12"/>
          </p:nvPr>
        </p:nvSpPr>
        <p:spPr/>
        <p:txBody>
          <a:bodyPr/>
          <a:lstStyle/>
          <a:p>
            <a:pPr>
              <a:defRPr/>
            </a:pPr>
            <a:fld id="{DC11F090-CA47-4FA3-B099-78D64967F773}"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698732584"/>
      </p:ext>
    </p:extLst>
  </p:cSld>
  <p:clrMapOvr>
    <a:masterClrMapping/>
  </p:clrMapOvr>
  <p:transition spd="med">
    <p:spli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pPr>
              <a:defRPr/>
            </a:pPr>
            <a:fld id="{AC018D33-7A74-4705-9388-C93F79522E95}" type="datetime1">
              <a:rPr lang="tr-TR" smtClean="0">
                <a:solidFill>
                  <a:srgbClr val="FFFFFF"/>
                </a:solidFill>
              </a:rPr>
              <a:pPr>
                <a:defRPr/>
              </a:pPr>
              <a:t>6.03.2017</a:t>
            </a:fld>
            <a:endParaRPr lang="tr-TR">
              <a:solidFill>
                <a:srgbClr val="FFFFFF"/>
              </a:solidFill>
            </a:endParaRPr>
          </a:p>
        </p:txBody>
      </p:sp>
      <p:sp>
        <p:nvSpPr>
          <p:cNvPr id="8" name="Altbilgi Yer Tutucusu 7"/>
          <p:cNvSpPr>
            <a:spLocks noGrp="1"/>
          </p:cNvSpPr>
          <p:nvPr>
            <p:ph type="ftr" sz="quarter" idx="11"/>
          </p:nvPr>
        </p:nvSpPr>
        <p:spPr/>
        <p:txBody>
          <a:bodyPr/>
          <a:lstStyle/>
          <a:p>
            <a:pPr>
              <a:defRPr/>
            </a:pPr>
            <a:endParaRPr lang="tr-TR">
              <a:solidFill>
                <a:srgbClr val="FFFFFF"/>
              </a:solidFill>
            </a:endParaRPr>
          </a:p>
        </p:txBody>
      </p:sp>
      <p:sp>
        <p:nvSpPr>
          <p:cNvPr id="9" name="Slayt Numarası Yer Tutucusu 8"/>
          <p:cNvSpPr>
            <a:spLocks noGrp="1"/>
          </p:cNvSpPr>
          <p:nvPr>
            <p:ph type="sldNum" sz="quarter" idx="12"/>
          </p:nvPr>
        </p:nvSpPr>
        <p:spPr/>
        <p:txBody>
          <a:bodyPr/>
          <a:lstStyle/>
          <a:p>
            <a:pPr>
              <a:defRPr/>
            </a:pPr>
            <a:fld id="{DBFBB206-C8F8-41F1-9F41-E74E253E648F}"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522121175"/>
      </p:ext>
    </p:extLst>
  </p:cSld>
  <p:clrMapOvr>
    <a:masterClrMapping/>
  </p:clrMapOvr>
  <p:transition spd="med">
    <p:spli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pPr>
              <a:defRPr/>
            </a:pPr>
            <a:fld id="{BD42EB94-23DA-4A40-B0EC-FD0D1E9F8F74}" type="datetime1">
              <a:rPr lang="tr-TR" smtClean="0">
                <a:solidFill>
                  <a:srgbClr val="FFFFFF"/>
                </a:solidFill>
              </a:rPr>
              <a:pPr>
                <a:defRPr/>
              </a:pPr>
              <a:t>6.03.2017</a:t>
            </a:fld>
            <a:endParaRPr lang="tr-TR">
              <a:solidFill>
                <a:srgbClr val="FFFFFF"/>
              </a:solidFill>
            </a:endParaRPr>
          </a:p>
        </p:txBody>
      </p:sp>
      <p:sp>
        <p:nvSpPr>
          <p:cNvPr id="4" name="Altbilgi Yer Tutucusu 3"/>
          <p:cNvSpPr>
            <a:spLocks noGrp="1"/>
          </p:cNvSpPr>
          <p:nvPr>
            <p:ph type="ftr" sz="quarter" idx="11"/>
          </p:nvPr>
        </p:nvSpPr>
        <p:spPr/>
        <p:txBody>
          <a:bodyPr/>
          <a:lstStyle/>
          <a:p>
            <a:pPr>
              <a:defRPr/>
            </a:pPr>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9C7EAA5E-98A3-43EF-97FF-CAD613BD76C1}"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632835346"/>
      </p:ext>
    </p:extLst>
  </p:cSld>
  <p:clrMapOvr>
    <a:masterClrMapping/>
  </p:clrMapOvr>
  <p:transition spd="med">
    <p:spli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6.03.2017</a:t>
            </a:fld>
            <a:endParaRPr lang="tr-TR">
              <a:solidFill>
                <a:srgbClr val="FFFFFF"/>
              </a:solidFill>
            </a:endParaRPr>
          </a:p>
        </p:txBody>
      </p:sp>
      <p:sp>
        <p:nvSpPr>
          <p:cNvPr id="3" name="Altbilgi Yer Tutucusu 2"/>
          <p:cNvSpPr>
            <a:spLocks noGrp="1"/>
          </p:cNvSpPr>
          <p:nvPr>
            <p:ph type="ftr" sz="quarter" idx="11"/>
          </p:nvPr>
        </p:nvSpPr>
        <p:spPr/>
        <p:txBody>
          <a:bodyPr/>
          <a:lstStyle/>
          <a:p>
            <a:pPr>
              <a:defRPr/>
            </a:pPr>
            <a:endParaRPr lang="tr-TR">
              <a:solidFill>
                <a:srgbClr val="FFFFFF"/>
              </a:solidFill>
            </a:endParaRPr>
          </a:p>
        </p:txBody>
      </p:sp>
      <p:sp>
        <p:nvSpPr>
          <p:cNvPr id="4" name="Slayt Numarası Yer Tutucusu 3"/>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1049828301"/>
      </p:ext>
    </p:extLst>
  </p:cSld>
  <p:clrMapOvr>
    <a:masterClrMapping/>
  </p:clrMapOvr>
  <p:transition spd="med">
    <p:spli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pPr>
              <a:defRPr/>
            </a:pPr>
            <a:fld id="{BA3B4070-48B7-4BE4-BA90-445ED9EC439F}" type="datetime1">
              <a:rPr lang="tr-TR" smtClean="0">
                <a:solidFill>
                  <a:srgbClr val="FFFFFF"/>
                </a:solidFill>
              </a:rPr>
              <a:pPr>
                <a:defRPr/>
              </a:pPr>
              <a:t>6.03.2017</a:t>
            </a:fld>
            <a:endParaRPr lang="tr-TR">
              <a:solidFill>
                <a:srgbClr val="FFFFFF"/>
              </a:solidFill>
            </a:endParaRPr>
          </a:p>
        </p:txBody>
      </p:sp>
      <p:sp>
        <p:nvSpPr>
          <p:cNvPr id="6" name="Altbilgi Yer Tutucusu 5"/>
          <p:cNvSpPr>
            <a:spLocks noGrp="1"/>
          </p:cNvSpPr>
          <p:nvPr>
            <p:ph type="ftr" sz="quarter" idx="11"/>
          </p:nvPr>
        </p:nvSpPr>
        <p:spPr/>
        <p:txBody>
          <a:bodyPr/>
          <a:lstStyle/>
          <a:p>
            <a:pPr>
              <a:defRPr/>
            </a:pPr>
            <a:endParaRPr lang="tr-TR">
              <a:solidFill>
                <a:srgbClr val="FFFFFF"/>
              </a:solidFill>
            </a:endParaRPr>
          </a:p>
        </p:txBody>
      </p:sp>
      <p:sp>
        <p:nvSpPr>
          <p:cNvPr id="7" name="Slayt Numarası Yer Tutucusu 6"/>
          <p:cNvSpPr>
            <a:spLocks noGrp="1"/>
          </p:cNvSpPr>
          <p:nvPr>
            <p:ph type="sldNum" sz="quarter" idx="12"/>
          </p:nvPr>
        </p:nvSpPr>
        <p:spPr/>
        <p:txBody>
          <a:bodyPr/>
          <a:lstStyle/>
          <a:p>
            <a:pPr>
              <a:defRPr/>
            </a:pPr>
            <a:fld id="{4D3A2C9E-4E16-458E-A79B-F085F6517BFD}"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479927580"/>
      </p:ext>
    </p:extLst>
  </p:cSld>
  <p:clrMapOvr>
    <a:masterClrMapping/>
  </p:clrMapOvr>
  <p:transition spd="med">
    <p:spli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pPr>
              <a:defRPr/>
            </a:pPr>
            <a:fld id="{E7BA88A2-A05D-4474-8267-4FE95814FDE5}" type="datetime1">
              <a:rPr lang="tr-TR" smtClean="0">
                <a:solidFill>
                  <a:srgbClr val="FFFFFF"/>
                </a:solidFill>
              </a:rPr>
              <a:pPr>
                <a:defRPr/>
              </a:pPr>
              <a:t>6.03.2017</a:t>
            </a:fld>
            <a:endParaRPr lang="tr-TR">
              <a:solidFill>
                <a:srgbClr val="FFFFFF"/>
              </a:solidFill>
            </a:endParaRPr>
          </a:p>
        </p:txBody>
      </p:sp>
      <p:sp>
        <p:nvSpPr>
          <p:cNvPr id="6" name="Altbilgi Yer Tutucusu 5"/>
          <p:cNvSpPr>
            <a:spLocks noGrp="1"/>
          </p:cNvSpPr>
          <p:nvPr>
            <p:ph type="ftr" sz="quarter" idx="11"/>
          </p:nvPr>
        </p:nvSpPr>
        <p:spPr/>
        <p:txBody>
          <a:bodyPr/>
          <a:lstStyle/>
          <a:p>
            <a:pPr>
              <a:defRPr/>
            </a:pPr>
            <a:endParaRPr lang="tr-TR">
              <a:solidFill>
                <a:srgbClr val="FFFFFF"/>
              </a:solidFill>
            </a:endParaRPr>
          </a:p>
        </p:txBody>
      </p:sp>
      <p:sp>
        <p:nvSpPr>
          <p:cNvPr id="7" name="Slayt Numarası Yer Tutucusu 6"/>
          <p:cNvSpPr>
            <a:spLocks noGrp="1"/>
          </p:cNvSpPr>
          <p:nvPr>
            <p:ph type="sldNum" sz="quarter" idx="12"/>
          </p:nvPr>
        </p:nvSpPr>
        <p:spPr/>
        <p:txBody>
          <a:bodyPr/>
          <a:lstStyle/>
          <a:p>
            <a:pPr>
              <a:defRPr/>
            </a:pPr>
            <a:fld id="{A1B0C2AF-84FB-40D2-9400-4234F7687122}"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217832423"/>
      </p:ext>
    </p:extLst>
  </p:cSld>
  <p:clrMapOvr>
    <a:masterClrMapping/>
  </p:clrMapOvr>
  <p:transition spd="med">
    <p:spli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fld id="{D733E0C9-5498-4854-B620-BF78333C8505}" type="datetime1">
              <a:rPr lang="tr-TR" smtClean="0">
                <a:solidFill>
                  <a:srgbClr val="FFFFFF"/>
                </a:solidFill>
              </a:rPr>
              <a:pPr fontAlgn="base">
                <a:spcBef>
                  <a:spcPct val="0"/>
                </a:spcBef>
                <a:spcAft>
                  <a:spcPct val="0"/>
                </a:spcAft>
                <a:defRPr/>
              </a:pPr>
              <a:t>6.03.2017</a:t>
            </a:fld>
            <a:endParaRPr lang="tr-TR">
              <a:solidFill>
                <a:srgbClr val="FFFFFF"/>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tr-TR">
              <a:solidFill>
                <a:srgbClr val="FFFFFF"/>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7CCE1FA2-129A-4228-AD95-E0E7FC92CB3B}" type="slidenum">
              <a:rPr lang="tr-TR" smtClean="0">
                <a:solidFill>
                  <a:srgbClr val="FFFFFF"/>
                </a:solidFill>
                <a:latin typeface="Arial" panose="020B0604020202020204" pitchFamily="34" charset="0"/>
              </a:rPr>
              <a:pPr fontAlgn="base">
                <a:spcBef>
                  <a:spcPct val="0"/>
                </a:spcBef>
                <a:spcAft>
                  <a:spcPct val="0"/>
                </a:spcAft>
                <a:defRPr/>
              </a:pPr>
              <a:t>‹#›</a:t>
            </a:fld>
            <a:endParaRPr lang="tr-TR">
              <a:solidFill>
                <a:srgbClr val="FFFFFF"/>
              </a:solidFill>
              <a:latin typeface="Arial" panose="020B0604020202020204" pitchFamily="34" charset="0"/>
            </a:endParaRPr>
          </a:p>
        </p:txBody>
      </p:sp>
    </p:spTree>
    <p:extLst>
      <p:ext uri="{BB962C8B-B14F-4D97-AF65-F5344CB8AC3E}">
        <p14:creationId xmlns:p14="http://schemas.microsoft.com/office/powerpoint/2010/main" val="16428252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spd="med">
    <p:split/>
  </p:transition>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644769" y="2159880"/>
            <a:ext cx="10902462" cy="2419124"/>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Sakarya Üniversitesi</a:t>
            </a:r>
          </a:p>
          <a:p>
            <a:pPr algn="ctr" fontAlgn="base">
              <a:lnSpc>
                <a:spcPct val="90000"/>
              </a:lnSpc>
              <a:spcBef>
                <a:spcPct val="0"/>
              </a:spcBef>
              <a:spcAft>
                <a:spcPct val="0"/>
              </a:spcAft>
              <a:defRPr/>
            </a:pPr>
            <a:r>
              <a:rPr lang="tr-TR" sz="2800" b="1" spc="50" dirty="0" smtClean="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Bilgisayar ve Bilişim Bilimleri Fakültesi</a:t>
            </a:r>
            <a:endPar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Bilgisayar Mühendisliği</a:t>
            </a:r>
          </a:p>
          <a:p>
            <a:pPr algn="ctr" fontAlgn="base">
              <a:lnSpc>
                <a:spcPct val="90000"/>
              </a:lnSpc>
              <a:spcBef>
                <a:spcPct val="0"/>
              </a:spcBef>
              <a:spcAft>
                <a:spcPct val="0"/>
              </a:spcAft>
              <a:defRPr/>
            </a:pPr>
            <a:endPar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a:p>
            <a:pPr algn="ctr" fontAlgn="base">
              <a:lnSpc>
                <a:spcPct val="90000"/>
              </a:lnSpc>
              <a:spcBef>
                <a:spcPct val="0"/>
              </a:spcBef>
              <a:spcAft>
                <a:spcPct val="0"/>
              </a:spcAft>
              <a:defRPr/>
            </a:pPr>
            <a:endPar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a:p>
            <a:pPr algn="ctr" fontAlgn="base">
              <a:lnSpc>
                <a:spcPct val="90000"/>
              </a:lnSpc>
              <a:spcBef>
                <a:spcPct val="0"/>
              </a:spcBef>
              <a:spcAft>
                <a:spcPct val="0"/>
              </a:spcAft>
              <a:defRPr/>
            </a:pPr>
            <a:r>
              <a:rPr lang="tr-TR" sz="2800" b="1" spc="50" dirty="0" smtClean="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6. </a:t>
            </a:r>
            <a:r>
              <a:rPr lang="tr-TR" sz="2800" b="1" spc="50" dirty="0" smtClean="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HAFTA</a:t>
            </a:r>
            <a:endPar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p:txBody>
      </p:sp>
      <p:sp>
        <p:nvSpPr>
          <p:cNvPr id="10" name="9 Dikdörtgen"/>
          <p:cNvSpPr/>
          <p:nvPr/>
        </p:nvSpPr>
        <p:spPr>
          <a:xfrm>
            <a:off x="1809720" y="335839"/>
            <a:ext cx="8572560" cy="1588127"/>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base">
              <a:lnSpc>
                <a:spcPct val="90000"/>
              </a:lnSpc>
              <a:spcBef>
                <a:spcPct val="0"/>
              </a:spcBef>
              <a:spcAft>
                <a:spcPct val="0"/>
              </a:spcAft>
              <a:defRPr/>
            </a:pPr>
            <a:r>
              <a:rPr lang="tr-TR" sz="5400" b="1" spc="50" dirty="0" smtClean="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Nesneye Dayalı Programlama</a:t>
            </a:r>
            <a:endParaRPr lang="tr-TR" sz="54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p:txBody>
      </p:sp>
    </p:spTree>
    <p:extLst>
      <p:ext uri="{BB962C8B-B14F-4D97-AF65-F5344CB8AC3E}">
        <p14:creationId xmlns:p14="http://schemas.microsoft.com/office/powerpoint/2010/main" val="1356132548"/>
      </p:ext>
    </p:extLst>
  </p:cSld>
  <p:clrMapOvr>
    <a:masterClrMapping/>
  </p:clrMapOvr>
  <p:transition spd="med">
    <p:spli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Sınıf Üyeleri: </a:t>
            </a:r>
            <a:r>
              <a:rPr lang="tr-TR" dirty="0" err="1" smtClean="0"/>
              <a:t>Metodlar</a:t>
            </a:r>
            <a:endParaRPr lang="en-US" dirty="0"/>
          </a:p>
        </p:txBody>
      </p:sp>
      <p:sp>
        <p:nvSpPr>
          <p:cNvPr id="6" name="İçerik Yer Tutucusu 5"/>
          <p:cNvSpPr>
            <a:spLocks noGrp="1"/>
          </p:cNvSpPr>
          <p:nvPr>
            <p:ph idx="1"/>
          </p:nvPr>
        </p:nvSpPr>
        <p:spPr>
          <a:xfrm>
            <a:off x="402167" y="1257300"/>
            <a:ext cx="11387667" cy="5257800"/>
          </a:xfrm>
        </p:spPr>
        <p:txBody>
          <a:bodyPr>
            <a:normAutofit fontScale="92500" lnSpcReduction="20000"/>
          </a:bodyPr>
          <a:lstStyle/>
          <a:p>
            <a:pPr marL="0" indent="0" algn="just">
              <a:buNone/>
            </a:pPr>
            <a:endParaRPr lang="tr-TR" dirty="0" smtClean="0"/>
          </a:p>
          <a:p>
            <a:pPr algn="just"/>
            <a:r>
              <a:rPr lang="tr-TR" dirty="0"/>
              <a:t>Dışarıdan değer almayan ve geri değer döndürmeyen metot tanımı: </a:t>
            </a:r>
            <a:endParaRPr lang="tr-TR" dirty="0" smtClean="0"/>
          </a:p>
          <a:p>
            <a:pPr marL="0" indent="0" algn="just">
              <a:buNone/>
            </a:pPr>
            <a:r>
              <a:rPr lang="tr-TR" dirty="0" err="1" smtClean="0"/>
              <a:t>erişim_belirteci</a:t>
            </a:r>
            <a:r>
              <a:rPr lang="tr-TR" dirty="0" smtClean="0"/>
              <a:t> </a:t>
            </a:r>
            <a:r>
              <a:rPr lang="tr-TR" dirty="0" err="1"/>
              <a:t>void</a:t>
            </a:r>
            <a:r>
              <a:rPr lang="tr-TR" dirty="0"/>
              <a:t> </a:t>
            </a:r>
            <a:r>
              <a:rPr lang="tr-TR" dirty="0" err="1"/>
              <a:t>metot_ismi</a:t>
            </a:r>
            <a:r>
              <a:rPr lang="tr-TR" dirty="0"/>
              <a:t>() </a:t>
            </a:r>
            <a:endParaRPr lang="tr-TR" dirty="0" smtClean="0"/>
          </a:p>
          <a:p>
            <a:pPr marL="0" indent="0" algn="just">
              <a:buNone/>
            </a:pPr>
            <a:endParaRPr lang="tr-TR" dirty="0" smtClean="0"/>
          </a:p>
          <a:p>
            <a:pPr algn="just"/>
            <a:r>
              <a:rPr lang="tr-TR" dirty="0" smtClean="0"/>
              <a:t>Dışarıdan </a:t>
            </a:r>
            <a:r>
              <a:rPr lang="tr-TR" dirty="0"/>
              <a:t>değer alan ve geri değer döndürmeyen metot tanımı: </a:t>
            </a:r>
            <a:endParaRPr lang="tr-TR" dirty="0" smtClean="0"/>
          </a:p>
          <a:p>
            <a:pPr marL="0" indent="0" algn="just">
              <a:buNone/>
            </a:pPr>
            <a:r>
              <a:rPr lang="tr-TR" dirty="0" err="1" smtClean="0"/>
              <a:t>erişim_belirteci</a:t>
            </a:r>
            <a:r>
              <a:rPr lang="tr-TR" dirty="0" smtClean="0"/>
              <a:t> </a:t>
            </a:r>
            <a:r>
              <a:rPr lang="tr-TR" dirty="0" err="1"/>
              <a:t>void</a:t>
            </a:r>
            <a:r>
              <a:rPr lang="tr-TR" dirty="0"/>
              <a:t> </a:t>
            </a:r>
            <a:r>
              <a:rPr lang="tr-TR" dirty="0" err="1"/>
              <a:t>metot_ismi</a:t>
            </a:r>
            <a:r>
              <a:rPr lang="tr-TR" dirty="0"/>
              <a:t>( parametre listesi) </a:t>
            </a:r>
            <a:endParaRPr lang="tr-TR" dirty="0" smtClean="0"/>
          </a:p>
          <a:p>
            <a:pPr marL="0" indent="0" algn="just">
              <a:buNone/>
            </a:pPr>
            <a:endParaRPr lang="tr-TR" dirty="0" smtClean="0"/>
          </a:p>
          <a:p>
            <a:pPr algn="just"/>
            <a:r>
              <a:rPr lang="tr-TR" dirty="0" smtClean="0"/>
              <a:t>Dışarıdan </a:t>
            </a:r>
            <a:r>
              <a:rPr lang="tr-TR" dirty="0"/>
              <a:t>değer almayan ve geri değer döndüren metot </a:t>
            </a:r>
            <a:r>
              <a:rPr lang="tr-TR" dirty="0" smtClean="0"/>
              <a:t>tanımı:</a:t>
            </a:r>
          </a:p>
          <a:p>
            <a:pPr marL="0" indent="0" algn="just">
              <a:buNone/>
            </a:pPr>
            <a:r>
              <a:rPr lang="tr-TR" dirty="0" err="1" smtClean="0"/>
              <a:t>erişim_belirteci</a:t>
            </a:r>
            <a:r>
              <a:rPr lang="tr-TR" dirty="0" smtClean="0"/>
              <a:t> </a:t>
            </a:r>
            <a:r>
              <a:rPr lang="tr-TR" dirty="0" err="1"/>
              <a:t>geriDonusTipi</a:t>
            </a:r>
            <a:r>
              <a:rPr lang="tr-TR" dirty="0"/>
              <a:t> </a:t>
            </a:r>
            <a:r>
              <a:rPr lang="tr-TR" dirty="0" err="1"/>
              <a:t>metot_ismi</a:t>
            </a:r>
            <a:r>
              <a:rPr lang="tr-TR" dirty="0"/>
              <a:t>() </a:t>
            </a:r>
            <a:endParaRPr lang="tr-TR" dirty="0" smtClean="0"/>
          </a:p>
          <a:p>
            <a:pPr marL="0" indent="0" algn="just">
              <a:buNone/>
            </a:pPr>
            <a:endParaRPr lang="tr-TR" dirty="0" smtClean="0"/>
          </a:p>
          <a:p>
            <a:pPr algn="just"/>
            <a:r>
              <a:rPr lang="tr-TR" dirty="0" smtClean="0"/>
              <a:t>Dışarıdan </a:t>
            </a:r>
            <a:r>
              <a:rPr lang="tr-TR" dirty="0"/>
              <a:t>değer alan ve geri değer döndüren metot tanımı: </a:t>
            </a:r>
            <a:endParaRPr lang="tr-TR" dirty="0" smtClean="0"/>
          </a:p>
          <a:p>
            <a:pPr marL="0" indent="0" algn="just">
              <a:buNone/>
            </a:pPr>
            <a:r>
              <a:rPr lang="tr-TR" dirty="0" err="1" smtClean="0"/>
              <a:t>erişim_belirteci</a:t>
            </a:r>
            <a:r>
              <a:rPr lang="tr-TR" dirty="0" smtClean="0"/>
              <a:t> </a:t>
            </a:r>
            <a:r>
              <a:rPr lang="tr-TR" dirty="0" err="1"/>
              <a:t>geriDonusTipi</a:t>
            </a:r>
            <a:r>
              <a:rPr lang="tr-TR" dirty="0"/>
              <a:t> </a:t>
            </a:r>
            <a:r>
              <a:rPr lang="tr-TR" dirty="0" err="1"/>
              <a:t>metot_ismi</a:t>
            </a:r>
            <a:r>
              <a:rPr lang="tr-TR" dirty="0"/>
              <a:t>(parametre listesi) </a:t>
            </a:r>
            <a:endParaRPr lang="en-US" dirty="0"/>
          </a:p>
        </p:txBody>
      </p:sp>
    </p:spTree>
    <p:extLst>
      <p:ext uri="{BB962C8B-B14F-4D97-AF65-F5344CB8AC3E}">
        <p14:creationId xmlns:p14="http://schemas.microsoft.com/office/powerpoint/2010/main" val="406696308"/>
      </p:ext>
    </p:extLst>
  </p:cSld>
  <p:clrMapOvr>
    <a:masterClrMapping/>
  </p:clrMapOvr>
  <p:transition spd="med">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Metodların</a:t>
            </a:r>
            <a:r>
              <a:rPr lang="tr-TR" dirty="0"/>
              <a:t> aşırı yüklenmesi (</a:t>
            </a:r>
            <a:r>
              <a:rPr lang="tr-TR" dirty="0" err="1"/>
              <a:t>Overload</a:t>
            </a:r>
            <a:r>
              <a:rPr lang="tr-TR" dirty="0"/>
              <a:t>)</a:t>
            </a:r>
            <a:endParaRPr lang="en-US" dirty="0"/>
          </a:p>
        </p:txBody>
      </p:sp>
      <p:sp>
        <p:nvSpPr>
          <p:cNvPr id="6" name="İçerik Yer Tutucusu 5"/>
          <p:cNvSpPr>
            <a:spLocks noGrp="1"/>
          </p:cNvSpPr>
          <p:nvPr>
            <p:ph idx="1"/>
          </p:nvPr>
        </p:nvSpPr>
        <p:spPr>
          <a:xfrm>
            <a:off x="402167" y="1257300"/>
            <a:ext cx="11387667" cy="5257800"/>
          </a:xfrm>
        </p:spPr>
        <p:txBody>
          <a:bodyPr>
            <a:normAutofit/>
          </a:bodyPr>
          <a:lstStyle/>
          <a:p>
            <a:pPr marL="0" indent="0" algn="just">
              <a:buNone/>
            </a:pPr>
            <a:endParaRPr lang="tr-TR" dirty="0" smtClean="0"/>
          </a:p>
          <a:p>
            <a:pPr algn="just"/>
            <a:r>
              <a:rPr lang="tr-TR" dirty="0"/>
              <a:t>Aynı isme sahip, dışardan değer alma sayıları ya da tipleri farklı olan metotlardır. </a:t>
            </a:r>
            <a:endParaRPr lang="tr-TR" dirty="0" smtClean="0"/>
          </a:p>
          <a:p>
            <a:pPr algn="just"/>
            <a:endParaRPr lang="tr-TR" dirty="0"/>
          </a:p>
          <a:p>
            <a:pPr algn="just"/>
            <a:r>
              <a:rPr lang="tr-TR" dirty="0"/>
              <a:t>Burada dikkat edilmesi gereken başlıca husus geri dönüş tipinin değişmesi ile aşırı yüklenmiş metot oluşturulamamasıdır. </a:t>
            </a:r>
            <a:endParaRPr lang="en-US" dirty="0"/>
          </a:p>
        </p:txBody>
      </p:sp>
    </p:spTree>
    <p:extLst>
      <p:ext uri="{BB962C8B-B14F-4D97-AF65-F5344CB8AC3E}">
        <p14:creationId xmlns:p14="http://schemas.microsoft.com/office/powerpoint/2010/main" val="620007668"/>
      </p:ext>
    </p:extLst>
  </p:cSld>
  <p:clrMapOvr>
    <a:masterClrMapping/>
  </p:clrMapOvr>
  <p:transition spd="med">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p:txBody>
          <a:bodyPr/>
          <a:lstStyle/>
          <a:p>
            <a:r>
              <a:rPr lang="en-US" dirty="0" smtClean="0"/>
              <a:t> this </a:t>
            </a:r>
            <a:r>
              <a:rPr lang="en-US" dirty="0" err="1" smtClean="0"/>
              <a:t>anahtarı</a:t>
            </a:r>
            <a:endParaRPr lang="en-US" dirty="0"/>
          </a:p>
        </p:txBody>
      </p:sp>
      <p:sp>
        <p:nvSpPr>
          <p:cNvPr id="8" name="İçerik Yer Tutucusu 7"/>
          <p:cNvSpPr>
            <a:spLocks noGrp="1"/>
          </p:cNvSpPr>
          <p:nvPr>
            <p:ph idx="1"/>
          </p:nvPr>
        </p:nvSpPr>
        <p:spPr>
          <a:xfrm>
            <a:off x="622912" y="1328035"/>
            <a:ext cx="11387667" cy="4498975"/>
          </a:xfrm>
        </p:spPr>
        <p:txBody>
          <a:bodyPr>
            <a:normAutofit fontScale="70000" lnSpcReduction="20000"/>
          </a:bodyPr>
          <a:lstStyle/>
          <a:p>
            <a:pPr algn="just"/>
            <a:r>
              <a:rPr lang="en-US" dirty="0" smtClean="0">
                <a:solidFill>
                  <a:srgbClr val="FF0000"/>
                </a:solidFill>
              </a:rPr>
              <a:t>this</a:t>
            </a:r>
            <a:r>
              <a:rPr lang="en-US" dirty="0" smtClean="0">
                <a:solidFill>
                  <a:srgbClr val="FFFF00"/>
                </a:solidFill>
              </a:rPr>
              <a:t> </a:t>
            </a:r>
            <a:r>
              <a:rPr lang="en-US" dirty="0" err="1" smtClean="0"/>
              <a:t>anahtarı</a:t>
            </a:r>
            <a:r>
              <a:rPr lang="en-US" dirty="0" smtClean="0"/>
              <a:t> </a:t>
            </a:r>
            <a:r>
              <a:rPr lang="en-US" dirty="0" err="1" smtClean="0"/>
              <a:t>sınıfın</a:t>
            </a:r>
            <a:r>
              <a:rPr lang="en-US" dirty="0" smtClean="0"/>
              <a:t> </a:t>
            </a:r>
            <a:r>
              <a:rPr lang="en-US" dirty="0" err="1" smtClean="0"/>
              <a:t>mevcut</a:t>
            </a:r>
            <a:r>
              <a:rPr lang="en-US" dirty="0" smtClean="0"/>
              <a:t> </a:t>
            </a:r>
            <a:r>
              <a:rPr lang="en-US" dirty="0" err="1" smtClean="0"/>
              <a:t>örneğini</a:t>
            </a:r>
            <a:r>
              <a:rPr lang="en-US" dirty="0" smtClean="0"/>
              <a:t> </a:t>
            </a:r>
            <a:r>
              <a:rPr lang="en-US" dirty="0" err="1" smtClean="0"/>
              <a:t>referans</a:t>
            </a:r>
            <a:r>
              <a:rPr lang="en-US" dirty="0" smtClean="0"/>
              <a:t> </a:t>
            </a:r>
            <a:r>
              <a:rPr lang="en-US" dirty="0" err="1" smtClean="0"/>
              <a:t>eder</a:t>
            </a:r>
            <a:endParaRPr lang="tr-TR" dirty="0">
              <a:solidFill>
                <a:srgbClr val="FF0000"/>
              </a:solidFill>
            </a:endParaRPr>
          </a:p>
          <a:p>
            <a:pPr algn="just"/>
            <a:r>
              <a:rPr lang="tr-TR" dirty="0"/>
              <a:t>Varsayılan sınıfın örneğini referans eder. </a:t>
            </a:r>
            <a:endParaRPr lang="tr-TR" dirty="0" smtClean="0"/>
          </a:p>
          <a:p>
            <a:pPr algn="just"/>
            <a:r>
              <a:rPr lang="tr-TR" dirty="0" smtClean="0"/>
              <a:t>Benzer </a:t>
            </a:r>
            <a:r>
              <a:rPr lang="tr-TR" dirty="0"/>
              <a:t>isimdeki alanların kullanımını sağlar. </a:t>
            </a:r>
            <a:endParaRPr lang="tr-TR" dirty="0" smtClean="0"/>
          </a:p>
          <a:p>
            <a:pPr algn="just"/>
            <a:r>
              <a:rPr lang="tr-TR" dirty="0" smtClean="0"/>
              <a:t>Başka </a:t>
            </a:r>
            <a:r>
              <a:rPr lang="tr-TR" dirty="0"/>
              <a:t>bir metoda nesneyi parametre olarak aktarır. </a:t>
            </a:r>
            <a:endParaRPr lang="tr-TR" dirty="0" smtClean="0"/>
          </a:p>
          <a:p>
            <a:pPr algn="just"/>
            <a:r>
              <a:rPr lang="tr-TR" dirty="0" smtClean="0"/>
              <a:t>Sınıfın </a:t>
            </a:r>
            <a:r>
              <a:rPr lang="tr-TR" dirty="0" err="1"/>
              <a:t>indexer</a:t>
            </a:r>
            <a:r>
              <a:rPr lang="tr-TR" dirty="0"/>
              <a:t>(dizi) olarak kullanılmasını sağlar. </a:t>
            </a:r>
            <a:endParaRPr lang="en-US" dirty="0" smtClean="0"/>
          </a:p>
          <a:p>
            <a:pPr algn="just"/>
            <a:r>
              <a:rPr lang="en-US" dirty="0" err="1" smtClean="0"/>
              <a:t>Bir</a:t>
            </a:r>
            <a:r>
              <a:rPr lang="en-US" dirty="0" smtClean="0"/>
              <a:t> </a:t>
            </a:r>
            <a:r>
              <a:rPr lang="en-US" dirty="0" err="1" smtClean="0"/>
              <a:t>nesneyi</a:t>
            </a:r>
            <a:r>
              <a:rPr lang="en-US" dirty="0" smtClean="0"/>
              <a:t> </a:t>
            </a:r>
            <a:r>
              <a:rPr lang="en-US" dirty="0" err="1" smtClean="0"/>
              <a:t>parametre</a:t>
            </a:r>
            <a:r>
              <a:rPr lang="en-US" dirty="0" smtClean="0"/>
              <a:t> </a:t>
            </a:r>
            <a:r>
              <a:rPr lang="en-US" dirty="0" err="1" smtClean="0"/>
              <a:t>olarak</a:t>
            </a:r>
            <a:r>
              <a:rPr lang="en-US" dirty="0" smtClean="0"/>
              <a:t> </a:t>
            </a:r>
            <a:r>
              <a:rPr lang="en-US" dirty="0" err="1" smtClean="0"/>
              <a:t>yöntemlere</a:t>
            </a:r>
            <a:r>
              <a:rPr lang="en-US" dirty="0" smtClean="0"/>
              <a:t> </a:t>
            </a:r>
            <a:r>
              <a:rPr lang="en-US" dirty="0" err="1" smtClean="0"/>
              <a:t>aktarmak</a:t>
            </a:r>
            <a:r>
              <a:rPr lang="en-US" dirty="0" smtClean="0"/>
              <a:t> </a:t>
            </a:r>
            <a:r>
              <a:rPr lang="en-US" dirty="0" err="1" smtClean="0"/>
              <a:t>için</a:t>
            </a:r>
            <a:r>
              <a:rPr lang="en-US" dirty="0" smtClean="0"/>
              <a:t> </a:t>
            </a:r>
            <a:r>
              <a:rPr lang="en-US" dirty="0" err="1" smtClean="0"/>
              <a:t>kullanılır</a:t>
            </a:r>
            <a:endParaRPr lang="en-US" dirty="0" smtClean="0"/>
          </a:p>
          <a:p>
            <a:pPr algn="just"/>
            <a:r>
              <a:rPr lang="en-US" dirty="0" err="1" smtClean="0"/>
              <a:t>Dizinleyicileri</a:t>
            </a:r>
            <a:r>
              <a:rPr lang="en-US" dirty="0" smtClean="0"/>
              <a:t> </a:t>
            </a:r>
            <a:r>
              <a:rPr lang="en-US" dirty="0" err="1" smtClean="0"/>
              <a:t>tanımlamak</a:t>
            </a:r>
            <a:r>
              <a:rPr lang="en-US" dirty="0" smtClean="0"/>
              <a:t> </a:t>
            </a:r>
            <a:r>
              <a:rPr lang="en-US" dirty="0" err="1" smtClean="0"/>
              <a:t>için</a:t>
            </a:r>
            <a:r>
              <a:rPr lang="en-US" dirty="0" smtClean="0"/>
              <a:t> </a:t>
            </a:r>
            <a:r>
              <a:rPr lang="en-US" dirty="0" err="1" smtClean="0"/>
              <a:t>kullanılır</a:t>
            </a:r>
            <a:endParaRPr lang="en-US" dirty="0" smtClean="0"/>
          </a:p>
          <a:p>
            <a:pPr algn="just"/>
            <a:r>
              <a:rPr lang="en-US" dirty="0">
                <a:solidFill>
                  <a:srgbClr val="FF0000"/>
                </a:solidFill>
              </a:rPr>
              <a:t>this</a:t>
            </a:r>
            <a:r>
              <a:rPr lang="en-US" dirty="0" smtClean="0"/>
              <a:t> </a:t>
            </a:r>
            <a:r>
              <a:rPr lang="en-US" dirty="0" err="1" smtClean="0"/>
              <a:t>anahtarı</a:t>
            </a:r>
            <a:r>
              <a:rPr lang="en-US" dirty="0" smtClean="0"/>
              <a:t> </a:t>
            </a:r>
            <a:r>
              <a:rPr lang="en-US" dirty="0" err="1" smtClean="0"/>
              <a:t>aynı</a:t>
            </a:r>
            <a:r>
              <a:rPr lang="en-US" dirty="0" smtClean="0"/>
              <a:t> </a:t>
            </a:r>
            <a:r>
              <a:rPr lang="en-US" dirty="0" err="1" smtClean="0"/>
              <a:t>zamanda</a:t>
            </a:r>
            <a:r>
              <a:rPr lang="en-US" dirty="0" smtClean="0"/>
              <a:t> </a:t>
            </a:r>
            <a:r>
              <a:rPr lang="en-US" dirty="0" err="1" smtClean="0"/>
              <a:t>Uzantı</a:t>
            </a:r>
            <a:r>
              <a:rPr lang="en-US" dirty="0" smtClean="0"/>
              <a:t> </a:t>
            </a:r>
            <a:r>
              <a:rPr lang="en-US" dirty="0" err="1" smtClean="0"/>
              <a:t>Yöntemlerin</a:t>
            </a:r>
            <a:r>
              <a:rPr lang="en-US" dirty="0"/>
              <a:t>(</a:t>
            </a:r>
            <a:r>
              <a:rPr lang="en-US" dirty="0">
                <a:solidFill>
                  <a:srgbClr val="FF0000"/>
                </a:solidFill>
              </a:rPr>
              <a:t>Extension Methods</a:t>
            </a:r>
            <a:r>
              <a:rPr lang="en-US" dirty="0"/>
              <a:t>)</a:t>
            </a:r>
            <a:r>
              <a:rPr lang="en-US" dirty="0" smtClean="0"/>
              <a:t> </a:t>
            </a:r>
            <a:r>
              <a:rPr lang="en-US" dirty="0" err="1" smtClean="0"/>
              <a:t>üzerinde</a:t>
            </a:r>
            <a:r>
              <a:rPr lang="en-US" dirty="0" smtClean="0"/>
              <a:t> </a:t>
            </a:r>
            <a:r>
              <a:rPr lang="en-US" dirty="0" err="1" smtClean="0"/>
              <a:t>çalışacağı</a:t>
            </a:r>
            <a:r>
              <a:rPr lang="en-US" dirty="0" smtClean="0"/>
              <a:t> tipi </a:t>
            </a:r>
            <a:r>
              <a:rPr lang="en-US" dirty="0" err="1" smtClean="0"/>
              <a:t>belirtmek</a:t>
            </a:r>
            <a:r>
              <a:rPr lang="en-US" dirty="0" smtClean="0"/>
              <a:t> </a:t>
            </a:r>
            <a:r>
              <a:rPr lang="en-US" dirty="0" err="1" smtClean="0"/>
              <a:t>için</a:t>
            </a:r>
            <a:r>
              <a:rPr lang="en-US" dirty="0" smtClean="0"/>
              <a:t> </a:t>
            </a:r>
            <a:r>
              <a:rPr lang="en-US" dirty="0" err="1" smtClean="0"/>
              <a:t>kullanılır</a:t>
            </a:r>
            <a:endParaRPr lang="en-US" dirty="0" smtClean="0"/>
          </a:p>
          <a:p>
            <a:pPr algn="just"/>
            <a:r>
              <a:rPr lang="en-US" dirty="0">
                <a:solidFill>
                  <a:srgbClr val="FF0000"/>
                </a:solidFill>
              </a:rPr>
              <a:t>static</a:t>
            </a:r>
            <a:r>
              <a:rPr lang="en-US" dirty="0" smtClean="0"/>
              <a:t> </a:t>
            </a:r>
            <a:r>
              <a:rPr lang="en-US" dirty="0" err="1" smtClean="0"/>
              <a:t>yöntemler</a:t>
            </a:r>
            <a:r>
              <a:rPr lang="en-US" dirty="0" smtClean="0"/>
              <a:t> </a:t>
            </a:r>
            <a:r>
              <a:rPr lang="en-US" dirty="0">
                <a:solidFill>
                  <a:srgbClr val="FF0000"/>
                </a:solidFill>
              </a:rPr>
              <a:t>this</a:t>
            </a:r>
            <a:r>
              <a:rPr lang="en-US" dirty="0" smtClean="0"/>
              <a:t> </a:t>
            </a:r>
            <a:r>
              <a:rPr lang="en-US" dirty="0" err="1" smtClean="0"/>
              <a:t>anahtarına</a:t>
            </a:r>
            <a:r>
              <a:rPr lang="en-US" dirty="0" smtClean="0"/>
              <a:t> </a:t>
            </a:r>
            <a:r>
              <a:rPr lang="en-US" dirty="0" err="1" smtClean="0"/>
              <a:t>sahip</a:t>
            </a:r>
            <a:r>
              <a:rPr lang="en-US" dirty="0" smtClean="0"/>
              <a:t> </a:t>
            </a:r>
            <a:r>
              <a:rPr lang="en-US" dirty="0" err="1" smtClean="0"/>
              <a:t>olamazlar</a:t>
            </a:r>
            <a:endParaRPr lang="en-US" dirty="0" smtClean="0"/>
          </a:p>
          <a:p>
            <a:pPr algn="just"/>
            <a:endParaRPr lang="en-US" dirty="0" smtClean="0"/>
          </a:p>
          <a:p>
            <a:pPr algn="just"/>
            <a:endParaRPr lang="en-US" dirty="0" smtClean="0"/>
          </a:p>
          <a:p>
            <a:pPr marL="0" indent="0" algn="just">
              <a:buNone/>
            </a:pPr>
            <a:r>
              <a:rPr lang="en-US" dirty="0"/>
              <a:t> </a:t>
            </a:r>
            <a:r>
              <a:rPr lang="en-US" dirty="0" smtClean="0"/>
              <a:t>  </a:t>
            </a:r>
            <a:endParaRPr lang="en-US" dirty="0"/>
          </a:p>
        </p:txBody>
      </p:sp>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6.03.2017</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12</a:t>
            </a:fld>
            <a:endParaRPr lang="tr-TR">
              <a:solidFill>
                <a:srgbClr val="FFFFFF"/>
              </a:solidFill>
            </a:endParaRPr>
          </a:p>
        </p:txBody>
      </p:sp>
    </p:spTree>
    <p:extLst>
      <p:ext uri="{BB962C8B-B14F-4D97-AF65-F5344CB8AC3E}">
        <p14:creationId xmlns:p14="http://schemas.microsoft.com/office/powerpoint/2010/main" val="2332838165"/>
      </p:ext>
    </p:extLst>
  </p:cSld>
  <p:clrMapOvr>
    <a:masterClrMapping/>
  </p:clrMapOvr>
  <p:transition spd="med">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a:xfrm>
            <a:off x="402167" y="179080"/>
            <a:ext cx="11387667" cy="964597"/>
          </a:xfrm>
        </p:spPr>
        <p:txBody>
          <a:bodyPr>
            <a:normAutofit/>
          </a:bodyPr>
          <a:lstStyle/>
          <a:p>
            <a:r>
              <a:rPr lang="tr-TR" dirty="0" smtClean="0"/>
              <a:t>Yapıcı (Kurucu - </a:t>
            </a:r>
            <a:r>
              <a:rPr lang="tr-TR" dirty="0" err="1" smtClean="0"/>
              <a:t>Constructor</a:t>
            </a:r>
            <a:r>
              <a:rPr lang="tr-TR" dirty="0" smtClean="0"/>
              <a:t>)</a:t>
            </a:r>
            <a:endParaRPr lang="en-US" dirty="0"/>
          </a:p>
        </p:txBody>
      </p:sp>
      <p:sp>
        <p:nvSpPr>
          <p:cNvPr id="9" name="İçerik Yer Tutucusu 8"/>
          <p:cNvSpPr>
            <a:spLocks noGrp="1"/>
          </p:cNvSpPr>
          <p:nvPr>
            <p:ph idx="1"/>
          </p:nvPr>
        </p:nvSpPr>
        <p:spPr>
          <a:xfrm>
            <a:off x="385884" y="1046676"/>
            <a:ext cx="11387667" cy="4976968"/>
          </a:xfrm>
        </p:spPr>
        <p:txBody>
          <a:bodyPr>
            <a:normAutofit fontScale="92500" lnSpcReduction="20000"/>
          </a:bodyPr>
          <a:lstStyle/>
          <a:p>
            <a:r>
              <a:rPr lang="tr-TR" sz="2800" dirty="0" smtClean="0"/>
              <a:t>Yapıcı yöntem (</a:t>
            </a:r>
            <a:r>
              <a:rPr lang="tr-TR" sz="2800" dirty="0" err="1" smtClean="0">
                <a:solidFill>
                  <a:schemeClr val="accent1"/>
                </a:solidFill>
              </a:rPr>
              <a:t>constructor</a:t>
            </a:r>
            <a:r>
              <a:rPr lang="tr-TR" sz="2800" dirty="0" smtClean="0"/>
              <a:t>), nesneyi başlatan </a:t>
            </a:r>
            <a:r>
              <a:rPr lang="tr-TR" sz="2800" dirty="0" err="1" smtClean="0"/>
              <a:t>metodtur</a:t>
            </a:r>
            <a:r>
              <a:rPr lang="tr-TR" sz="2800" dirty="0" smtClean="0"/>
              <a:t> </a:t>
            </a:r>
            <a:r>
              <a:rPr lang="tr-TR" sz="2800" dirty="0" smtClean="0"/>
              <a:t>ve ilk çalışır (</a:t>
            </a:r>
            <a:r>
              <a:rPr lang="tr-TR" sz="2800" dirty="0" err="1" smtClean="0">
                <a:solidFill>
                  <a:schemeClr val="accent1"/>
                </a:solidFill>
              </a:rPr>
              <a:t>static</a:t>
            </a:r>
            <a:r>
              <a:rPr lang="tr-TR" sz="2800" dirty="0" smtClean="0">
                <a:solidFill>
                  <a:schemeClr val="accent1"/>
                </a:solidFill>
              </a:rPr>
              <a:t> </a:t>
            </a:r>
            <a:r>
              <a:rPr lang="tr-TR" sz="2800" dirty="0" err="1" smtClean="0">
                <a:solidFill>
                  <a:schemeClr val="accent1"/>
                </a:solidFill>
              </a:rPr>
              <a:t>constructor</a:t>
            </a:r>
            <a:r>
              <a:rPr lang="tr-TR" sz="2800" dirty="0" smtClean="0">
                <a:solidFill>
                  <a:schemeClr val="accent1"/>
                </a:solidFill>
              </a:rPr>
              <a:t> </a:t>
            </a:r>
            <a:r>
              <a:rPr lang="tr-TR" sz="2800" dirty="0" smtClean="0"/>
              <a:t>hariç)</a:t>
            </a:r>
          </a:p>
          <a:p>
            <a:r>
              <a:rPr lang="tr-TR" sz="2800" dirty="0" smtClean="0"/>
              <a:t>Yapıcı </a:t>
            </a:r>
            <a:r>
              <a:rPr lang="tr-TR" sz="2800" dirty="0" err="1" smtClean="0"/>
              <a:t>method</a:t>
            </a:r>
            <a:r>
              <a:rPr lang="tr-TR" sz="2800" dirty="0" smtClean="0"/>
              <a:t> </a:t>
            </a:r>
            <a:r>
              <a:rPr lang="tr-TR" sz="2800" dirty="0" smtClean="0"/>
              <a:t>bir çok farklı ayak izine (</a:t>
            </a:r>
            <a:r>
              <a:rPr lang="tr-TR" sz="2800" dirty="0"/>
              <a:t>aşırı yüklü</a:t>
            </a:r>
            <a:r>
              <a:rPr lang="tr-TR" sz="2800" dirty="0" smtClean="0"/>
              <a:t>) sahip olabilir, </a:t>
            </a:r>
            <a:endParaRPr lang="tr-TR" sz="2800" dirty="0" smtClean="0"/>
          </a:p>
          <a:p>
            <a:r>
              <a:rPr lang="tr-TR" sz="2800" dirty="0" smtClean="0"/>
              <a:t>Yapıcı </a:t>
            </a:r>
            <a:r>
              <a:rPr lang="tr-TR" sz="2800" dirty="0" err="1" smtClean="0"/>
              <a:t>metod</a:t>
            </a:r>
            <a:r>
              <a:rPr lang="tr-TR" sz="2800" dirty="0" smtClean="0"/>
              <a:t> mevcut </a:t>
            </a:r>
            <a:r>
              <a:rPr lang="tr-TR" sz="2800" dirty="0" smtClean="0"/>
              <a:t>nesnenin değişkenlerini ilk duruma kurmaya yarar</a:t>
            </a:r>
          </a:p>
          <a:p>
            <a:r>
              <a:rPr lang="tr-TR" sz="2800" dirty="0" smtClean="0"/>
              <a:t>Eğer tanımlanmazsa derleyici varsayılan bir </a:t>
            </a:r>
            <a:r>
              <a:rPr lang="tr-TR" sz="2800" dirty="0" err="1" smtClean="0"/>
              <a:t>metod</a:t>
            </a:r>
            <a:r>
              <a:rPr lang="tr-TR" sz="2800" dirty="0" smtClean="0"/>
              <a:t> </a:t>
            </a:r>
            <a:r>
              <a:rPr lang="tr-TR" sz="2800" dirty="0" smtClean="0"/>
              <a:t>yöntem </a:t>
            </a:r>
            <a:r>
              <a:rPr lang="tr-TR" sz="2800" dirty="0" smtClean="0"/>
              <a:t>oluşturur</a:t>
            </a:r>
            <a:endParaRPr lang="tr-TR" dirty="0">
              <a:solidFill>
                <a:srgbClr val="FFFF00"/>
              </a:solidFill>
            </a:endParaRPr>
          </a:p>
          <a:p>
            <a:r>
              <a:rPr lang="tr-TR" dirty="0"/>
              <a:t>Kurucular sınıf ismi ile aynı isimdedir. </a:t>
            </a:r>
          </a:p>
          <a:p>
            <a:r>
              <a:rPr lang="tr-TR" dirty="0" smtClean="0"/>
              <a:t>Geri </a:t>
            </a:r>
            <a:r>
              <a:rPr lang="tr-TR" dirty="0"/>
              <a:t>dönüş değeri olmayan metotlardır (Gerçekte geri dönüş değerleri sınıfın kendisidir). </a:t>
            </a:r>
          </a:p>
          <a:p>
            <a:r>
              <a:rPr lang="tr-TR" dirty="0" smtClean="0"/>
              <a:t>Geri </a:t>
            </a:r>
            <a:r>
              <a:rPr lang="tr-TR" dirty="0"/>
              <a:t>dönüş değeri olmamak haricinde metotların tüm özelliklerini (</a:t>
            </a:r>
            <a:r>
              <a:rPr lang="tr-TR" dirty="0" err="1"/>
              <a:t>overload</a:t>
            </a:r>
            <a:r>
              <a:rPr lang="tr-TR" dirty="0"/>
              <a:t> vb.) taşırlar. </a:t>
            </a:r>
          </a:p>
          <a:p>
            <a:r>
              <a:rPr lang="tr-TR" dirty="0" smtClean="0"/>
              <a:t>Nesne </a:t>
            </a:r>
            <a:r>
              <a:rPr lang="tr-TR" dirty="0"/>
              <a:t>oluşturulurken ilk çalışan yapılardır. </a:t>
            </a:r>
          </a:p>
          <a:p>
            <a:r>
              <a:rPr lang="tr-TR" dirty="0" smtClean="0"/>
              <a:t>C</a:t>
            </a:r>
            <a:r>
              <a:rPr lang="tr-TR" dirty="0"/>
              <a:t># ve Java dillerinden belirtilmese bile her sınıfın varsayılan (</a:t>
            </a:r>
            <a:r>
              <a:rPr lang="tr-TR" dirty="0" err="1"/>
              <a:t>parametresiz</a:t>
            </a:r>
            <a:r>
              <a:rPr lang="tr-TR" dirty="0"/>
              <a:t>) kurucusu vardır. </a:t>
            </a:r>
            <a:endParaRPr lang="tr-TR" sz="2800" dirty="0" smtClean="0"/>
          </a:p>
          <a:p>
            <a:pPr marL="0" indent="0">
              <a:buNone/>
            </a:pPr>
            <a:endParaRPr lang="en-US" sz="2800" dirty="0"/>
          </a:p>
        </p:txBody>
      </p:sp>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6.03.2017</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13</a:t>
            </a:fld>
            <a:endParaRPr lang="tr-TR">
              <a:solidFill>
                <a:srgbClr val="FFFFFF"/>
              </a:solidFill>
            </a:endParaRPr>
          </a:p>
        </p:txBody>
      </p:sp>
    </p:spTree>
    <p:extLst>
      <p:ext uri="{BB962C8B-B14F-4D97-AF65-F5344CB8AC3E}">
        <p14:creationId xmlns:p14="http://schemas.microsoft.com/office/powerpoint/2010/main" val="2718347019"/>
      </p:ext>
    </p:extLst>
  </p:cSld>
  <p:clrMapOvr>
    <a:masterClrMapping/>
  </p:clrMapOvr>
  <p:transition spd="med">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a:xfrm>
            <a:off x="402167" y="179080"/>
            <a:ext cx="11387667" cy="964597"/>
          </a:xfrm>
        </p:spPr>
        <p:txBody>
          <a:bodyPr>
            <a:normAutofit/>
          </a:bodyPr>
          <a:lstStyle/>
          <a:p>
            <a:r>
              <a:rPr lang="tr-TR" dirty="0" smtClean="0"/>
              <a:t>Yapıcı (Kurucu - </a:t>
            </a:r>
            <a:r>
              <a:rPr lang="tr-TR" dirty="0" err="1" smtClean="0"/>
              <a:t>Constructor</a:t>
            </a:r>
            <a:r>
              <a:rPr lang="tr-TR" dirty="0" smtClean="0"/>
              <a:t>)</a:t>
            </a:r>
            <a:endParaRPr lang="en-US" dirty="0"/>
          </a:p>
        </p:txBody>
      </p:sp>
      <p:sp>
        <p:nvSpPr>
          <p:cNvPr id="9" name="İçerik Yer Tutucusu 8"/>
          <p:cNvSpPr>
            <a:spLocks noGrp="1"/>
          </p:cNvSpPr>
          <p:nvPr>
            <p:ph idx="1"/>
          </p:nvPr>
        </p:nvSpPr>
        <p:spPr>
          <a:xfrm>
            <a:off x="385884" y="1046676"/>
            <a:ext cx="11387667" cy="4976968"/>
          </a:xfrm>
        </p:spPr>
        <p:txBody>
          <a:bodyPr>
            <a:normAutofit/>
          </a:bodyPr>
          <a:lstStyle/>
          <a:p>
            <a:r>
              <a:rPr lang="tr-TR" sz="2800" dirty="0" smtClean="0"/>
              <a:t>Eğer </a:t>
            </a:r>
            <a:r>
              <a:rPr lang="tr-TR" sz="2800" dirty="0"/>
              <a:t>varsayılan yapıcı tanımlanmaz ve parametreli bir yapıcı tanımlanırsa, varsayılan yapıcı ile nesne oluşturma teşebbüsü derleme hatasına neden olur. Neden</a:t>
            </a:r>
            <a:r>
              <a:rPr lang="tr-TR" sz="2800" dirty="0" smtClean="0"/>
              <a:t>?</a:t>
            </a:r>
          </a:p>
          <a:p>
            <a:r>
              <a:rPr lang="tr-TR" dirty="0"/>
              <a:t>Sınıfa ait bir nesne oluşturan sınıf öğesidir. Bir sınıfın kurucusu, sınıf içerisinde tanımlı olan, sınıfın adını alan ancak değer kümesi olmayan özel metotlardır. Bir nesnenin oluşturulduğu anda otomatik olarak çalıştırılan metotlardır. Bir sınıf içinde birden fazla kurucu olabilir. Nesne oluşturulurken hangi kurucu çağrılacağı parametrelerle belirlenir. </a:t>
            </a:r>
            <a:endParaRPr lang="tr-TR" sz="2800" dirty="0"/>
          </a:p>
          <a:p>
            <a:endParaRPr lang="en-US" sz="2800" dirty="0"/>
          </a:p>
        </p:txBody>
      </p:sp>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6.03.2017</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14</a:t>
            </a:fld>
            <a:endParaRPr lang="tr-TR">
              <a:solidFill>
                <a:srgbClr val="FFFFFF"/>
              </a:solidFill>
            </a:endParaRPr>
          </a:p>
        </p:txBody>
      </p:sp>
    </p:spTree>
    <p:extLst>
      <p:ext uri="{BB962C8B-B14F-4D97-AF65-F5344CB8AC3E}">
        <p14:creationId xmlns:p14="http://schemas.microsoft.com/office/powerpoint/2010/main" val="39570509"/>
      </p:ext>
    </p:extLst>
  </p:cSld>
  <p:clrMapOvr>
    <a:masterClrMapping/>
  </p:clrMapOvr>
  <p:transition spd="med">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a:xfrm>
            <a:off x="402167" y="476288"/>
            <a:ext cx="11387667" cy="895311"/>
          </a:xfrm>
        </p:spPr>
        <p:txBody>
          <a:bodyPr/>
          <a:lstStyle/>
          <a:p>
            <a:r>
              <a:rPr lang="en-US" dirty="0" err="1" smtClean="0"/>
              <a:t>Kopya</a:t>
            </a:r>
            <a:r>
              <a:rPr lang="en-US" dirty="0" smtClean="0"/>
              <a:t> </a:t>
            </a:r>
            <a:r>
              <a:rPr lang="en-US" dirty="0" err="1" smtClean="0"/>
              <a:t>Yapıcı</a:t>
            </a:r>
            <a:r>
              <a:rPr lang="en-US" dirty="0" smtClean="0"/>
              <a:t> (copy-constructor)-1</a:t>
            </a:r>
            <a:endParaRPr lang="en-US" dirty="0"/>
          </a:p>
        </p:txBody>
      </p:sp>
      <p:sp>
        <p:nvSpPr>
          <p:cNvPr id="8" name="İçerik Yer Tutucusu 7"/>
          <p:cNvSpPr>
            <a:spLocks noGrp="1"/>
          </p:cNvSpPr>
          <p:nvPr>
            <p:ph idx="1"/>
          </p:nvPr>
        </p:nvSpPr>
        <p:spPr>
          <a:xfrm>
            <a:off x="402167" y="1305354"/>
            <a:ext cx="11322109" cy="1801867"/>
          </a:xfrm>
        </p:spPr>
        <p:txBody>
          <a:bodyPr/>
          <a:lstStyle/>
          <a:p>
            <a:r>
              <a:rPr lang="en-US" dirty="0" err="1" smtClean="0"/>
              <a:t>Kopya</a:t>
            </a:r>
            <a:r>
              <a:rPr lang="en-US" dirty="0" smtClean="0"/>
              <a:t> </a:t>
            </a:r>
            <a:r>
              <a:rPr lang="en-US" dirty="0" err="1" smtClean="0"/>
              <a:t>yapıcı</a:t>
            </a:r>
            <a:r>
              <a:rPr lang="en-US" dirty="0" smtClean="0"/>
              <a:t>, </a:t>
            </a:r>
            <a:r>
              <a:rPr lang="en-US" dirty="0" err="1" smtClean="0"/>
              <a:t>bir</a:t>
            </a:r>
            <a:r>
              <a:rPr lang="en-US" dirty="0" smtClean="0"/>
              <a:t> </a:t>
            </a:r>
            <a:r>
              <a:rPr lang="en-US" dirty="0" err="1" smtClean="0"/>
              <a:t>nesnenin</a:t>
            </a:r>
            <a:r>
              <a:rPr lang="en-US" dirty="0" smtClean="0"/>
              <a:t> </a:t>
            </a:r>
            <a:r>
              <a:rPr lang="en-US" dirty="0" err="1" smtClean="0"/>
              <a:t>farklı</a:t>
            </a:r>
            <a:r>
              <a:rPr lang="en-US" dirty="0" smtClean="0"/>
              <a:t> </a:t>
            </a:r>
            <a:r>
              <a:rPr lang="en-US" dirty="0" err="1" smtClean="0"/>
              <a:t>bir</a:t>
            </a:r>
            <a:r>
              <a:rPr lang="en-US" dirty="0" smtClean="0"/>
              <a:t> </a:t>
            </a:r>
            <a:r>
              <a:rPr lang="en-US" dirty="0" err="1" smtClean="0"/>
              <a:t>kopyasının</a:t>
            </a:r>
            <a:r>
              <a:rPr lang="en-US" dirty="0" smtClean="0"/>
              <a:t> </a:t>
            </a:r>
            <a:r>
              <a:rPr lang="en-US" dirty="0" err="1" smtClean="0"/>
              <a:t>oluşturulmasını</a:t>
            </a:r>
            <a:r>
              <a:rPr lang="en-US" dirty="0" smtClean="0"/>
              <a:t> </a:t>
            </a:r>
            <a:r>
              <a:rPr lang="en-US" dirty="0" err="1" smtClean="0"/>
              <a:t>sağlayan</a:t>
            </a:r>
            <a:r>
              <a:rPr lang="en-US" dirty="0" smtClean="0"/>
              <a:t> </a:t>
            </a:r>
            <a:r>
              <a:rPr lang="en-US" dirty="0" err="1" smtClean="0"/>
              <a:t>bir</a:t>
            </a:r>
            <a:r>
              <a:rPr lang="en-US" dirty="0" smtClean="0"/>
              <a:t> </a:t>
            </a:r>
            <a:r>
              <a:rPr lang="en-US" dirty="0" err="1" smtClean="0"/>
              <a:t>yapıcı</a:t>
            </a:r>
            <a:r>
              <a:rPr lang="en-US" dirty="0" smtClean="0"/>
              <a:t> </a:t>
            </a:r>
            <a:r>
              <a:rPr lang="en-US" dirty="0" err="1" smtClean="0"/>
              <a:t>yöntemdir</a:t>
            </a:r>
            <a:r>
              <a:rPr lang="en-US" dirty="0" smtClean="0"/>
              <a:t>.</a:t>
            </a:r>
          </a:p>
          <a:p>
            <a:r>
              <a:rPr lang="en-US" dirty="0" err="1" smtClean="0"/>
              <a:t>İki</a:t>
            </a:r>
            <a:r>
              <a:rPr lang="en-US" dirty="0" smtClean="0"/>
              <a:t> </a:t>
            </a:r>
            <a:r>
              <a:rPr lang="en-US" dirty="0" err="1" smtClean="0"/>
              <a:t>tür</a:t>
            </a:r>
            <a:r>
              <a:rPr lang="en-US" dirty="0" smtClean="0"/>
              <a:t> </a:t>
            </a:r>
            <a:r>
              <a:rPr lang="en-US" dirty="0" err="1" smtClean="0"/>
              <a:t>kopyalama</a:t>
            </a:r>
            <a:r>
              <a:rPr lang="en-US" dirty="0" smtClean="0"/>
              <a:t> </a:t>
            </a:r>
            <a:r>
              <a:rPr lang="en-US" dirty="0" err="1" smtClean="0"/>
              <a:t>söz</a:t>
            </a:r>
            <a:r>
              <a:rPr lang="en-US" dirty="0" smtClean="0"/>
              <a:t> </a:t>
            </a:r>
            <a:r>
              <a:rPr lang="en-US" dirty="0" err="1" smtClean="0"/>
              <a:t>konusudur</a:t>
            </a:r>
            <a:r>
              <a:rPr lang="en-US" dirty="0" smtClean="0"/>
              <a:t> : </a:t>
            </a:r>
            <a:r>
              <a:rPr lang="en-US" dirty="0" err="1" smtClean="0"/>
              <a:t>Sığ</a:t>
            </a:r>
            <a:r>
              <a:rPr lang="en-US" dirty="0" smtClean="0"/>
              <a:t> </a:t>
            </a:r>
            <a:r>
              <a:rPr lang="en-US" dirty="0" err="1" smtClean="0"/>
              <a:t>ve</a:t>
            </a:r>
            <a:r>
              <a:rPr lang="en-US" dirty="0" smtClean="0"/>
              <a:t> </a:t>
            </a:r>
            <a:r>
              <a:rPr lang="en-US" dirty="0" err="1" smtClean="0"/>
              <a:t>Derin</a:t>
            </a:r>
            <a:r>
              <a:rPr lang="en-US" dirty="0" smtClean="0"/>
              <a:t> (Shallow-Deep)</a:t>
            </a:r>
          </a:p>
          <a:p>
            <a:pPr marL="0" indent="0">
              <a:buNone/>
            </a:pPr>
            <a:endParaRPr lang="en-US" dirty="0" smtClean="0"/>
          </a:p>
        </p:txBody>
      </p:sp>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6.03.2017</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15</a:t>
            </a:fld>
            <a:endParaRPr lang="tr-TR">
              <a:solidFill>
                <a:srgbClr val="FFFFFF"/>
              </a:solidFill>
            </a:endParaRPr>
          </a:p>
        </p:txBody>
      </p:sp>
      <p:pic>
        <p:nvPicPr>
          <p:cNvPr id="7" name="Picture 6"/>
          <p:cNvPicPr>
            <a:picLocks noChangeAspect="1"/>
          </p:cNvPicPr>
          <p:nvPr/>
        </p:nvPicPr>
        <p:blipFill>
          <a:blip r:embed="rId2"/>
          <a:stretch>
            <a:fillRect/>
          </a:stretch>
        </p:blipFill>
        <p:spPr>
          <a:xfrm>
            <a:off x="1410163" y="3107218"/>
            <a:ext cx="9460994" cy="3311348"/>
          </a:xfrm>
          <a:prstGeom prst="rect">
            <a:avLst/>
          </a:prstGeom>
        </p:spPr>
      </p:pic>
    </p:spTree>
    <p:extLst>
      <p:ext uri="{BB962C8B-B14F-4D97-AF65-F5344CB8AC3E}">
        <p14:creationId xmlns:p14="http://schemas.microsoft.com/office/powerpoint/2010/main" val="2221595783"/>
      </p:ext>
    </p:extLst>
  </p:cSld>
  <p:clrMapOvr>
    <a:masterClrMapping/>
  </p:clrMapOvr>
  <p:transition spd="med">
    <p:spli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p:txBody>
          <a:bodyPr/>
          <a:lstStyle/>
          <a:p>
            <a:r>
              <a:rPr lang="en-US" dirty="0" smtClean="0"/>
              <a:t> new </a:t>
            </a:r>
            <a:r>
              <a:rPr lang="en-US" dirty="0" err="1" smtClean="0"/>
              <a:t>anahtarı</a:t>
            </a:r>
            <a:endParaRPr lang="en-US" dirty="0"/>
          </a:p>
        </p:txBody>
      </p:sp>
      <p:sp>
        <p:nvSpPr>
          <p:cNvPr id="8" name="İçerik Yer Tutucusu 7"/>
          <p:cNvSpPr>
            <a:spLocks noGrp="1"/>
          </p:cNvSpPr>
          <p:nvPr>
            <p:ph idx="1"/>
          </p:nvPr>
        </p:nvSpPr>
        <p:spPr>
          <a:xfrm>
            <a:off x="622912" y="1328035"/>
            <a:ext cx="11387667" cy="4498975"/>
          </a:xfrm>
        </p:spPr>
        <p:txBody>
          <a:bodyPr/>
          <a:lstStyle/>
          <a:p>
            <a:r>
              <a:rPr lang="en-US" dirty="0" smtClean="0">
                <a:solidFill>
                  <a:srgbClr val="FF0000"/>
                </a:solidFill>
              </a:rPr>
              <a:t>new</a:t>
            </a:r>
            <a:r>
              <a:rPr lang="en-US" dirty="0" smtClean="0"/>
              <a:t> </a:t>
            </a:r>
            <a:r>
              <a:rPr lang="en-US" dirty="0" err="1" smtClean="0"/>
              <a:t>anahtarı</a:t>
            </a:r>
            <a:r>
              <a:rPr lang="en-US" dirty="0" smtClean="0"/>
              <a:t> </a:t>
            </a:r>
            <a:r>
              <a:rPr lang="en-US" dirty="0" err="1" smtClean="0"/>
              <a:t>nesneleri</a:t>
            </a:r>
            <a:r>
              <a:rPr lang="en-US" dirty="0" smtClean="0"/>
              <a:t> </a:t>
            </a:r>
            <a:r>
              <a:rPr lang="en-US" dirty="0" err="1" smtClean="0"/>
              <a:t>oluşturmak</a:t>
            </a:r>
            <a:r>
              <a:rPr lang="en-US" dirty="0" smtClean="0"/>
              <a:t> </a:t>
            </a:r>
            <a:r>
              <a:rPr lang="en-US" dirty="0" err="1" smtClean="0"/>
              <a:t>ve</a:t>
            </a:r>
            <a:r>
              <a:rPr lang="en-US" dirty="0" smtClean="0"/>
              <a:t> </a:t>
            </a:r>
            <a:r>
              <a:rPr lang="en-US" dirty="0" err="1" smtClean="0"/>
              <a:t>yapıcıları</a:t>
            </a:r>
            <a:r>
              <a:rPr lang="en-US" dirty="0" smtClean="0"/>
              <a:t> </a:t>
            </a:r>
            <a:r>
              <a:rPr lang="en-US" dirty="0" err="1" smtClean="0"/>
              <a:t>çağırmak</a:t>
            </a:r>
            <a:r>
              <a:rPr lang="en-US" dirty="0" smtClean="0"/>
              <a:t> </a:t>
            </a:r>
            <a:r>
              <a:rPr lang="en-US" dirty="0" err="1" smtClean="0"/>
              <a:t>amacıyla</a:t>
            </a:r>
            <a:r>
              <a:rPr lang="en-US" dirty="0" smtClean="0"/>
              <a:t> </a:t>
            </a:r>
            <a:r>
              <a:rPr lang="en-US" dirty="0" err="1" smtClean="0"/>
              <a:t>kullanılır</a:t>
            </a:r>
            <a:endParaRPr lang="en-US" dirty="0" smtClean="0"/>
          </a:p>
          <a:p>
            <a:pPr marL="0" indent="0">
              <a:buNone/>
            </a:pPr>
            <a:r>
              <a:rPr lang="en-US" dirty="0"/>
              <a:t> </a:t>
            </a:r>
            <a:r>
              <a:rPr lang="en-US" dirty="0" smtClean="0"/>
              <a:t>   	</a:t>
            </a:r>
            <a:r>
              <a:rPr lang="en-US" dirty="0" err="1">
                <a:solidFill>
                  <a:srgbClr val="FF0000"/>
                </a:solidFill>
              </a:rPr>
              <a:t>MyObject</a:t>
            </a:r>
            <a:r>
              <a:rPr lang="en-US" dirty="0">
                <a:solidFill>
                  <a:srgbClr val="FF0000"/>
                </a:solidFill>
              </a:rPr>
              <a:t> myobj1=new </a:t>
            </a:r>
            <a:r>
              <a:rPr lang="en-US" dirty="0" err="1">
                <a:solidFill>
                  <a:srgbClr val="FF0000"/>
                </a:solidFill>
              </a:rPr>
              <a:t>MyObject</a:t>
            </a:r>
            <a:r>
              <a:rPr lang="en-US" dirty="0">
                <a:solidFill>
                  <a:srgbClr val="FF0000"/>
                </a:solidFill>
              </a:rPr>
              <a:t>();</a:t>
            </a:r>
          </a:p>
          <a:p>
            <a:pPr marL="0" indent="0">
              <a:buNone/>
            </a:pPr>
            <a:r>
              <a:rPr lang="en-US" dirty="0">
                <a:solidFill>
                  <a:srgbClr val="FF0000"/>
                </a:solidFill>
              </a:rPr>
              <a:t>	</a:t>
            </a:r>
            <a:r>
              <a:rPr lang="en-US" dirty="0">
                <a:solidFill>
                  <a:srgbClr val="FF0000"/>
                </a:solidFill>
              </a:rPr>
              <a:t>int </a:t>
            </a:r>
            <a:r>
              <a:rPr lang="en-US" dirty="0" err="1">
                <a:solidFill>
                  <a:srgbClr val="FF0000"/>
                </a:solidFill>
              </a:rPr>
              <a:t>i</a:t>
            </a:r>
            <a:r>
              <a:rPr lang="en-US" dirty="0">
                <a:solidFill>
                  <a:srgbClr val="FF0000"/>
                </a:solidFill>
              </a:rPr>
              <a:t>=new int();</a:t>
            </a:r>
          </a:p>
          <a:p>
            <a:pPr marL="0" indent="0">
              <a:buNone/>
            </a:pPr>
            <a:r>
              <a:rPr lang="en-US" dirty="0">
                <a:solidFill>
                  <a:srgbClr val="FF0000"/>
                </a:solidFill>
              </a:rPr>
              <a:t>	</a:t>
            </a:r>
            <a:r>
              <a:rPr lang="en-US" dirty="0">
                <a:solidFill>
                  <a:srgbClr val="FF0000"/>
                </a:solidFill>
              </a:rPr>
              <a:t>int [] array= new int[10];</a:t>
            </a:r>
          </a:p>
          <a:p>
            <a:r>
              <a:rPr lang="en-US" dirty="0">
                <a:solidFill>
                  <a:srgbClr val="FF0000"/>
                </a:solidFill>
              </a:rPr>
              <a:t>new</a:t>
            </a:r>
            <a:r>
              <a:rPr lang="en-US" dirty="0"/>
              <a:t> </a:t>
            </a:r>
            <a:r>
              <a:rPr lang="en-US" dirty="0" err="1"/>
              <a:t>anahtarı</a:t>
            </a:r>
            <a:r>
              <a:rPr lang="en-US" dirty="0"/>
              <a:t> </a:t>
            </a:r>
            <a:r>
              <a:rPr lang="en-US" dirty="0" err="1" smtClean="0"/>
              <a:t>temel</a:t>
            </a:r>
            <a:r>
              <a:rPr lang="en-US" dirty="0" smtClean="0"/>
              <a:t> </a:t>
            </a:r>
            <a:r>
              <a:rPr lang="en-US" dirty="0" err="1" smtClean="0"/>
              <a:t>sınıftan</a:t>
            </a:r>
            <a:r>
              <a:rPr lang="en-US" dirty="0" smtClean="0"/>
              <a:t> </a:t>
            </a:r>
            <a:r>
              <a:rPr lang="en-US" dirty="0" err="1" smtClean="0"/>
              <a:t>miras</a:t>
            </a:r>
            <a:r>
              <a:rPr lang="en-US" dirty="0" smtClean="0"/>
              <a:t> </a:t>
            </a:r>
            <a:r>
              <a:rPr lang="en-US" dirty="0" err="1" smtClean="0"/>
              <a:t>alınan</a:t>
            </a:r>
            <a:r>
              <a:rPr lang="en-US" dirty="0" smtClean="0"/>
              <a:t> </a:t>
            </a:r>
            <a:r>
              <a:rPr lang="en-US" dirty="0" err="1" smtClean="0"/>
              <a:t>bir</a:t>
            </a:r>
            <a:r>
              <a:rPr lang="en-US" dirty="0" smtClean="0"/>
              <a:t> </a:t>
            </a:r>
            <a:r>
              <a:rPr lang="en-US" dirty="0" err="1" smtClean="0"/>
              <a:t>yöntemi</a:t>
            </a:r>
            <a:r>
              <a:rPr lang="en-US" dirty="0" smtClean="0"/>
              <a:t> </a:t>
            </a:r>
            <a:r>
              <a:rPr lang="en-US" dirty="0" err="1" smtClean="0"/>
              <a:t>gizlemek</a:t>
            </a:r>
            <a:r>
              <a:rPr lang="en-US" dirty="0" smtClean="0"/>
              <a:t> </a:t>
            </a:r>
            <a:r>
              <a:rPr lang="en-US" dirty="0" err="1" smtClean="0"/>
              <a:t>için</a:t>
            </a:r>
            <a:r>
              <a:rPr lang="en-US" dirty="0" smtClean="0"/>
              <a:t> de </a:t>
            </a:r>
            <a:r>
              <a:rPr lang="en-US" dirty="0" err="1" smtClean="0"/>
              <a:t>kullanılabilir</a:t>
            </a:r>
            <a:endParaRPr lang="en-US" dirty="0" smtClean="0"/>
          </a:p>
          <a:p>
            <a:r>
              <a:rPr lang="en-US" dirty="0" err="1" smtClean="0"/>
              <a:t>Genel</a:t>
            </a:r>
            <a:r>
              <a:rPr lang="en-US" dirty="0" smtClean="0"/>
              <a:t> </a:t>
            </a:r>
            <a:r>
              <a:rPr lang="en-US" dirty="0" err="1" smtClean="0"/>
              <a:t>bir</a:t>
            </a:r>
            <a:r>
              <a:rPr lang="en-US" dirty="0" smtClean="0"/>
              <a:t> </a:t>
            </a:r>
            <a:r>
              <a:rPr lang="en-US" dirty="0" err="1" smtClean="0"/>
              <a:t>tanımlamada</a:t>
            </a:r>
            <a:r>
              <a:rPr lang="en-US" dirty="0" smtClean="0"/>
              <a:t> tip </a:t>
            </a:r>
            <a:r>
              <a:rPr lang="en-US" dirty="0" err="1" smtClean="0"/>
              <a:t>parametresinin</a:t>
            </a:r>
            <a:r>
              <a:rPr lang="en-US" dirty="0" smtClean="0"/>
              <a:t> </a:t>
            </a:r>
            <a:r>
              <a:rPr lang="en-US" dirty="0" err="1" smtClean="0"/>
              <a:t>argüman</a:t>
            </a:r>
            <a:r>
              <a:rPr lang="en-US" dirty="0" smtClean="0"/>
              <a:t> </a:t>
            </a:r>
            <a:r>
              <a:rPr lang="en-US" dirty="0" err="1" smtClean="0"/>
              <a:t>olarak</a:t>
            </a:r>
            <a:r>
              <a:rPr lang="en-US" dirty="0" smtClean="0"/>
              <a:t> </a:t>
            </a:r>
            <a:r>
              <a:rPr lang="en-US" dirty="0" err="1" smtClean="0"/>
              <a:t>kullanılmasını</a:t>
            </a:r>
            <a:r>
              <a:rPr lang="en-US" dirty="0"/>
              <a:t> </a:t>
            </a:r>
            <a:r>
              <a:rPr lang="en-US" dirty="0" err="1" smtClean="0"/>
              <a:t>sınırlamak</a:t>
            </a:r>
            <a:r>
              <a:rPr lang="en-US" dirty="0" smtClean="0"/>
              <a:t> </a:t>
            </a:r>
            <a:r>
              <a:rPr lang="en-US" dirty="0" err="1" smtClean="0"/>
              <a:t>için</a:t>
            </a:r>
            <a:r>
              <a:rPr lang="en-US" dirty="0" smtClean="0"/>
              <a:t> de </a:t>
            </a:r>
            <a:r>
              <a:rPr lang="en-US" dirty="0" err="1" smtClean="0"/>
              <a:t>kullanılabilir</a:t>
            </a:r>
            <a:endParaRPr lang="en-US" dirty="0" smtClean="0"/>
          </a:p>
          <a:p>
            <a:pPr marL="0" indent="0">
              <a:buNone/>
            </a:pPr>
            <a:r>
              <a:rPr lang="en-US" dirty="0"/>
              <a:t>	</a:t>
            </a:r>
          </a:p>
        </p:txBody>
      </p:sp>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6.03.2017</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16</a:t>
            </a:fld>
            <a:endParaRPr lang="tr-TR">
              <a:solidFill>
                <a:srgbClr val="FFFFFF"/>
              </a:solidFill>
            </a:endParaRPr>
          </a:p>
        </p:txBody>
      </p:sp>
    </p:spTree>
    <p:extLst>
      <p:ext uri="{BB962C8B-B14F-4D97-AF65-F5344CB8AC3E}">
        <p14:creationId xmlns:p14="http://schemas.microsoft.com/office/powerpoint/2010/main" val="1845792153"/>
      </p:ext>
    </p:extLst>
  </p:cSld>
  <p:clrMapOvr>
    <a:masterClrMapping/>
  </p:clrMapOvr>
  <p:transition spd="med">
    <p:spli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p:txBody>
          <a:bodyPr/>
          <a:lstStyle/>
          <a:p>
            <a:r>
              <a:rPr lang="en-US" dirty="0" smtClean="0"/>
              <a:t> new </a:t>
            </a:r>
            <a:r>
              <a:rPr lang="en-US" dirty="0" err="1" smtClean="0"/>
              <a:t>anahtarı</a:t>
            </a:r>
            <a:endParaRPr lang="en-US" dirty="0"/>
          </a:p>
        </p:txBody>
      </p:sp>
      <p:sp>
        <p:nvSpPr>
          <p:cNvPr id="8" name="İçerik Yer Tutucusu 7"/>
          <p:cNvSpPr>
            <a:spLocks noGrp="1"/>
          </p:cNvSpPr>
          <p:nvPr>
            <p:ph idx="1"/>
          </p:nvPr>
        </p:nvSpPr>
        <p:spPr>
          <a:xfrm>
            <a:off x="622912" y="1328035"/>
            <a:ext cx="11387667" cy="4498975"/>
          </a:xfrm>
        </p:spPr>
        <p:txBody>
          <a:bodyPr/>
          <a:lstStyle/>
          <a:p>
            <a:r>
              <a:rPr lang="en-US" dirty="0" smtClean="0">
                <a:solidFill>
                  <a:srgbClr val="FF0000"/>
                </a:solidFill>
              </a:rPr>
              <a:t>new</a:t>
            </a:r>
            <a:r>
              <a:rPr lang="en-US" dirty="0" smtClean="0"/>
              <a:t> </a:t>
            </a:r>
            <a:r>
              <a:rPr lang="en-US" dirty="0" err="1" smtClean="0"/>
              <a:t>anahtarı</a:t>
            </a:r>
            <a:r>
              <a:rPr lang="en-US" dirty="0" smtClean="0"/>
              <a:t> </a:t>
            </a:r>
            <a:r>
              <a:rPr lang="en-US" dirty="0" err="1" smtClean="0"/>
              <a:t>nesneleri</a:t>
            </a:r>
            <a:r>
              <a:rPr lang="en-US" dirty="0" smtClean="0"/>
              <a:t> </a:t>
            </a:r>
            <a:r>
              <a:rPr lang="en-US" dirty="0" err="1" smtClean="0"/>
              <a:t>oluşturmak</a:t>
            </a:r>
            <a:r>
              <a:rPr lang="en-US" dirty="0" smtClean="0"/>
              <a:t> </a:t>
            </a:r>
            <a:r>
              <a:rPr lang="en-US" dirty="0" err="1" smtClean="0"/>
              <a:t>ve</a:t>
            </a:r>
            <a:r>
              <a:rPr lang="en-US" dirty="0" smtClean="0"/>
              <a:t> </a:t>
            </a:r>
            <a:r>
              <a:rPr lang="en-US" dirty="0" err="1" smtClean="0"/>
              <a:t>yapıcıları</a:t>
            </a:r>
            <a:r>
              <a:rPr lang="en-US" dirty="0" smtClean="0"/>
              <a:t> </a:t>
            </a:r>
            <a:r>
              <a:rPr lang="en-US" dirty="0" err="1" smtClean="0"/>
              <a:t>çağırmak</a:t>
            </a:r>
            <a:r>
              <a:rPr lang="en-US" dirty="0" smtClean="0"/>
              <a:t> </a:t>
            </a:r>
            <a:r>
              <a:rPr lang="en-US" dirty="0" err="1" smtClean="0"/>
              <a:t>amacıyla</a:t>
            </a:r>
            <a:r>
              <a:rPr lang="en-US" dirty="0" smtClean="0"/>
              <a:t> </a:t>
            </a:r>
            <a:r>
              <a:rPr lang="en-US" dirty="0" err="1" smtClean="0"/>
              <a:t>kullanılır</a:t>
            </a:r>
            <a:endParaRPr lang="en-US" dirty="0" smtClean="0"/>
          </a:p>
          <a:p>
            <a:pPr marL="0" indent="0">
              <a:buNone/>
            </a:pPr>
            <a:r>
              <a:rPr lang="en-US" dirty="0"/>
              <a:t> </a:t>
            </a:r>
            <a:r>
              <a:rPr lang="en-US" dirty="0" smtClean="0"/>
              <a:t>   	</a:t>
            </a:r>
            <a:r>
              <a:rPr lang="en-US" dirty="0" err="1">
                <a:solidFill>
                  <a:srgbClr val="FF0000"/>
                </a:solidFill>
              </a:rPr>
              <a:t>MyObject</a:t>
            </a:r>
            <a:r>
              <a:rPr lang="en-US" dirty="0">
                <a:solidFill>
                  <a:srgbClr val="FF0000"/>
                </a:solidFill>
              </a:rPr>
              <a:t> myobj1=new </a:t>
            </a:r>
            <a:r>
              <a:rPr lang="en-US" dirty="0" err="1">
                <a:solidFill>
                  <a:srgbClr val="FF0000"/>
                </a:solidFill>
              </a:rPr>
              <a:t>MyObject</a:t>
            </a:r>
            <a:r>
              <a:rPr lang="en-US" dirty="0">
                <a:solidFill>
                  <a:srgbClr val="FF0000"/>
                </a:solidFill>
              </a:rPr>
              <a:t>();</a:t>
            </a:r>
          </a:p>
          <a:p>
            <a:pPr marL="0" indent="0">
              <a:buNone/>
            </a:pPr>
            <a:r>
              <a:rPr lang="en-US" dirty="0">
                <a:solidFill>
                  <a:srgbClr val="FF0000"/>
                </a:solidFill>
              </a:rPr>
              <a:t>	</a:t>
            </a:r>
            <a:r>
              <a:rPr lang="en-US" dirty="0">
                <a:solidFill>
                  <a:srgbClr val="FF0000"/>
                </a:solidFill>
              </a:rPr>
              <a:t>int </a:t>
            </a:r>
            <a:r>
              <a:rPr lang="en-US" dirty="0" err="1">
                <a:solidFill>
                  <a:srgbClr val="FF0000"/>
                </a:solidFill>
              </a:rPr>
              <a:t>i</a:t>
            </a:r>
            <a:r>
              <a:rPr lang="en-US" dirty="0">
                <a:solidFill>
                  <a:srgbClr val="FF0000"/>
                </a:solidFill>
              </a:rPr>
              <a:t>=new int();</a:t>
            </a:r>
          </a:p>
          <a:p>
            <a:pPr marL="0" indent="0">
              <a:buNone/>
            </a:pPr>
            <a:r>
              <a:rPr lang="en-US" dirty="0">
                <a:solidFill>
                  <a:srgbClr val="FF0000"/>
                </a:solidFill>
              </a:rPr>
              <a:t>	</a:t>
            </a:r>
            <a:r>
              <a:rPr lang="en-US" dirty="0">
                <a:solidFill>
                  <a:srgbClr val="FF0000"/>
                </a:solidFill>
              </a:rPr>
              <a:t>int [] array= new int[10];</a:t>
            </a:r>
          </a:p>
          <a:p>
            <a:r>
              <a:rPr lang="en-US" dirty="0">
                <a:solidFill>
                  <a:srgbClr val="FF0000"/>
                </a:solidFill>
              </a:rPr>
              <a:t>new</a:t>
            </a:r>
            <a:r>
              <a:rPr lang="en-US" dirty="0"/>
              <a:t> </a:t>
            </a:r>
            <a:r>
              <a:rPr lang="en-US" dirty="0" err="1"/>
              <a:t>anahtarı</a:t>
            </a:r>
            <a:r>
              <a:rPr lang="en-US" dirty="0"/>
              <a:t> </a:t>
            </a:r>
            <a:r>
              <a:rPr lang="en-US" dirty="0" err="1" smtClean="0"/>
              <a:t>temel</a:t>
            </a:r>
            <a:r>
              <a:rPr lang="en-US" dirty="0" smtClean="0"/>
              <a:t> </a:t>
            </a:r>
            <a:r>
              <a:rPr lang="en-US" dirty="0" err="1" smtClean="0"/>
              <a:t>sınıftan</a:t>
            </a:r>
            <a:r>
              <a:rPr lang="en-US" dirty="0" smtClean="0"/>
              <a:t> </a:t>
            </a:r>
            <a:r>
              <a:rPr lang="en-US" dirty="0" err="1" smtClean="0"/>
              <a:t>miras</a:t>
            </a:r>
            <a:r>
              <a:rPr lang="en-US" dirty="0" smtClean="0"/>
              <a:t> </a:t>
            </a:r>
            <a:r>
              <a:rPr lang="en-US" dirty="0" err="1" smtClean="0"/>
              <a:t>alınan</a:t>
            </a:r>
            <a:r>
              <a:rPr lang="en-US" dirty="0" smtClean="0"/>
              <a:t> </a:t>
            </a:r>
            <a:r>
              <a:rPr lang="en-US" dirty="0" err="1" smtClean="0"/>
              <a:t>bir</a:t>
            </a:r>
            <a:r>
              <a:rPr lang="en-US" dirty="0" smtClean="0"/>
              <a:t> </a:t>
            </a:r>
            <a:r>
              <a:rPr lang="en-US" dirty="0" err="1" smtClean="0"/>
              <a:t>yöntemi</a:t>
            </a:r>
            <a:r>
              <a:rPr lang="en-US" dirty="0" smtClean="0"/>
              <a:t> </a:t>
            </a:r>
            <a:r>
              <a:rPr lang="en-US" dirty="0" err="1" smtClean="0"/>
              <a:t>gizlemek</a:t>
            </a:r>
            <a:r>
              <a:rPr lang="en-US" dirty="0" smtClean="0"/>
              <a:t> </a:t>
            </a:r>
            <a:r>
              <a:rPr lang="en-US" dirty="0" err="1" smtClean="0"/>
              <a:t>için</a:t>
            </a:r>
            <a:r>
              <a:rPr lang="en-US" dirty="0" smtClean="0"/>
              <a:t> de </a:t>
            </a:r>
            <a:r>
              <a:rPr lang="en-US" dirty="0" err="1" smtClean="0"/>
              <a:t>kullanılabilir</a:t>
            </a:r>
            <a:endParaRPr lang="en-US" dirty="0" smtClean="0"/>
          </a:p>
          <a:p>
            <a:r>
              <a:rPr lang="en-US" dirty="0" err="1" smtClean="0"/>
              <a:t>Genel</a:t>
            </a:r>
            <a:r>
              <a:rPr lang="en-US" dirty="0" smtClean="0"/>
              <a:t> </a:t>
            </a:r>
            <a:r>
              <a:rPr lang="en-US" dirty="0" err="1" smtClean="0"/>
              <a:t>bir</a:t>
            </a:r>
            <a:r>
              <a:rPr lang="en-US" dirty="0" smtClean="0"/>
              <a:t> </a:t>
            </a:r>
            <a:r>
              <a:rPr lang="en-US" dirty="0" err="1" smtClean="0"/>
              <a:t>tanımlamada</a:t>
            </a:r>
            <a:r>
              <a:rPr lang="en-US" dirty="0" smtClean="0"/>
              <a:t> tip </a:t>
            </a:r>
            <a:r>
              <a:rPr lang="en-US" dirty="0" err="1" smtClean="0"/>
              <a:t>parametresinin</a:t>
            </a:r>
            <a:r>
              <a:rPr lang="en-US" dirty="0" smtClean="0"/>
              <a:t> </a:t>
            </a:r>
            <a:r>
              <a:rPr lang="en-US" dirty="0" err="1" smtClean="0"/>
              <a:t>argüman</a:t>
            </a:r>
            <a:r>
              <a:rPr lang="en-US" dirty="0" smtClean="0"/>
              <a:t> </a:t>
            </a:r>
            <a:r>
              <a:rPr lang="en-US" dirty="0" err="1" smtClean="0"/>
              <a:t>olarak</a:t>
            </a:r>
            <a:r>
              <a:rPr lang="en-US" dirty="0" smtClean="0"/>
              <a:t> </a:t>
            </a:r>
            <a:r>
              <a:rPr lang="en-US" dirty="0" err="1" smtClean="0"/>
              <a:t>kullanılmasını</a:t>
            </a:r>
            <a:r>
              <a:rPr lang="en-US" dirty="0"/>
              <a:t> </a:t>
            </a:r>
            <a:r>
              <a:rPr lang="en-US" dirty="0" err="1" smtClean="0"/>
              <a:t>sınırlamak</a:t>
            </a:r>
            <a:r>
              <a:rPr lang="en-US" dirty="0" smtClean="0"/>
              <a:t> </a:t>
            </a:r>
            <a:r>
              <a:rPr lang="en-US" dirty="0" err="1" smtClean="0"/>
              <a:t>için</a:t>
            </a:r>
            <a:r>
              <a:rPr lang="en-US" dirty="0" smtClean="0"/>
              <a:t> de </a:t>
            </a:r>
            <a:r>
              <a:rPr lang="en-US" dirty="0" err="1" smtClean="0"/>
              <a:t>kullanılabilir</a:t>
            </a:r>
            <a:endParaRPr lang="en-US" dirty="0" smtClean="0"/>
          </a:p>
          <a:p>
            <a:pPr marL="0" indent="0">
              <a:buNone/>
            </a:pPr>
            <a:r>
              <a:rPr lang="en-US" dirty="0"/>
              <a:t>	</a:t>
            </a:r>
          </a:p>
        </p:txBody>
      </p:sp>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6.03.2017</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17</a:t>
            </a:fld>
            <a:endParaRPr lang="tr-TR">
              <a:solidFill>
                <a:srgbClr val="FFFFFF"/>
              </a:solidFill>
            </a:endParaRPr>
          </a:p>
        </p:txBody>
      </p:sp>
    </p:spTree>
    <p:extLst>
      <p:ext uri="{BB962C8B-B14F-4D97-AF65-F5344CB8AC3E}">
        <p14:creationId xmlns:p14="http://schemas.microsoft.com/office/powerpoint/2010/main" val="250471570"/>
      </p:ext>
    </p:extLst>
  </p:cSld>
  <p:clrMapOvr>
    <a:masterClrMapping/>
  </p:clrMapOvr>
  <p:transition spd="med">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a:xfrm>
            <a:off x="402167" y="196040"/>
            <a:ext cx="11387667" cy="911008"/>
          </a:xfrm>
        </p:spPr>
        <p:txBody>
          <a:bodyPr/>
          <a:lstStyle/>
          <a:p>
            <a:r>
              <a:rPr lang="tr-TR" dirty="0" smtClean="0"/>
              <a:t>Yapıcı ve Yıkıcı Yöntem Özellikleri-2</a:t>
            </a:r>
            <a:endParaRPr lang="en-US" dirty="0"/>
          </a:p>
        </p:txBody>
      </p:sp>
      <p:sp>
        <p:nvSpPr>
          <p:cNvPr id="9" name="İçerik Yer Tutucusu 8"/>
          <p:cNvSpPr>
            <a:spLocks noGrp="1"/>
          </p:cNvSpPr>
          <p:nvPr>
            <p:ph idx="1"/>
          </p:nvPr>
        </p:nvSpPr>
        <p:spPr>
          <a:xfrm>
            <a:off x="385884" y="1290877"/>
            <a:ext cx="11387667" cy="5383971"/>
          </a:xfrm>
        </p:spPr>
        <p:txBody>
          <a:bodyPr/>
          <a:lstStyle/>
          <a:p>
            <a:r>
              <a:rPr lang="tr-TR" sz="2800" dirty="0" smtClean="0"/>
              <a:t>Yıkıcı yöntem argüman (parametre) alamaz</a:t>
            </a:r>
          </a:p>
          <a:p>
            <a:r>
              <a:rPr lang="tr-TR" sz="2800" dirty="0" smtClean="0"/>
              <a:t>Ne Yapıcı ne de Yıkıcı </a:t>
            </a:r>
            <a:r>
              <a:rPr lang="tr-TR" sz="2800" dirty="0" smtClean="0"/>
              <a:t>yöntem bir değer döndürmez</a:t>
            </a:r>
          </a:p>
          <a:p>
            <a:r>
              <a:rPr lang="tr-TR" sz="2800" dirty="0" smtClean="0"/>
              <a:t>Yapıcı yöntem </a:t>
            </a:r>
            <a:r>
              <a:rPr lang="tr-TR" sz="2800" dirty="0" err="1" smtClean="0">
                <a:solidFill>
                  <a:srgbClr val="9966FF"/>
                </a:solidFill>
              </a:rPr>
              <a:t>private</a:t>
            </a:r>
            <a:r>
              <a:rPr lang="tr-TR" sz="2800" dirty="0" smtClean="0">
                <a:solidFill>
                  <a:srgbClr val="9966FF"/>
                </a:solidFill>
              </a:rPr>
              <a:t> </a:t>
            </a:r>
            <a:r>
              <a:rPr lang="tr-TR" sz="2800" dirty="0" smtClean="0"/>
              <a:t>olarak tanımlanabilir ancak bu durum, ilgili sınıfın </a:t>
            </a:r>
            <a:r>
              <a:rPr lang="tr-TR" sz="2800" dirty="0" err="1" smtClean="0">
                <a:solidFill>
                  <a:schemeClr val="accent1"/>
                </a:solidFill>
              </a:rPr>
              <a:t>static</a:t>
            </a:r>
            <a:r>
              <a:rPr lang="tr-TR" sz="2800" dirty="0" smtClean="0">
                <a:solidFill>
                  <a:schemeClr val="accent1"/>
                </a:solidFill>
              </a:rPr>
              <a:t> </a:t>
            </a:r>
            <a:r>
              <a:rPr lang="tr-TR" sz="2800" dirty="0" smtClean="0"/>
              <a:t>olmasından dolayı örneğinin oluşturulmasının engellenmesi amacıyla yapılır. Tüm erişim anahtarları yapıcılarda kullanılabilir...</a:t>
            </a:r>
          </a:p>
          <a:p>
            <a:r>
              <a:rPr lang="tr-TR" sz="2800" dirty="0" smtClean="0"/>
              <a:t>Hem yapıcı hem de yıkıcı yöntem her örnek için ayrı olarak çalışır (</a:t>
            </a:r>
            <a:r>
              <a:rPr lang="tr-TR" sz="2800" dirty="0" err="1" smtClean="0">
                <a:solidFill>
                  <a:srgbClr val="9966FF"/>
                </a:solidFill>
              </a:rPr>
              <a:t>static</a:t>
            </a:r>
            <a:r>
              <a:rPr lang="tr-TR" sz="2800" dirty="0" smtClean="0">
                <a:solidFill>
                  <a:srgbClr val="9966FF"/>
                </a:solidFill>
              </a:rPr>
              <a:t> </a:t>
            </a:r>
            <a:r>
              <a:rPr lang="tr-TR" sz="2800" dirty="0" smtClean="0"/>
              <a:t>sınıflar hariç)</a:t>
            </a:r>
          </a:p>
          <a:p>
            <a:r>
              <a:rPr lang="tr-TR" sz="2800" dirty="0" smtClean="0"/>
              <a:t>Yapılarda yıkıcı yöntem </a:t>
            </a:r>
            <a:r>
              <a:rPr lang="tr-TR" sz="2800" dirty="0" smtClean="0"/>
              <a:t>yoktur</a:t>
            </a:r>
          </a:p>
          <a:p>
            <a:r>
              <a:rPr lang="tr-TR" dirty="0"/>
              <a:t>~(</a:t>
            </a:r>
            <a:r>
              <a:rPr lang="tr-TR" dirty="0" err="1"/>
              <a:t>tilda</a:t>
            </a:r>
            <a:r>
              <a:rPr lang="tr-TR"/>
              <a:t>) işareti ile gösterilir, parametre almazlar. </a:t>
            </a:r>
            <a:endParaRPr lang="tr-TR" sz="2800" dirty="0" smtClean="0"/>
          </a:p>
          <a:p>
            <a:r>
              <a:rPr lang="tr-TR" sz="2800" dirty="0" smtClean="0"/>
              <a:t>Yıkıcı yöntem erişim anahtarına sahip değildir ve doğrudan çağrılamaz</a:t>
            </a:r>
          </a:p>
          <a:p>
            <a:r>
              <a:rPr lang="en-US" sz="2800" dirty="0" err="1" smtClean="0"/>
              <a:t>Boş</a:t>
            </a:r>
            <a:r>
              <a:rPr lang="en-US" sz="2800" dirty="0" smtClean="0"/>
              <a:t> </a:t>
            </a:r>
            <a:r>
              <a:rPr lang="en-US" sz="2800" dirty="0" err="1" smtClean="0"/>
              <a:t>bir</a:t>
            </a:r>
            <a:r>
              <a:rPr lang="en-US" sz="2800" dirty="0" smtClean="0"/>
              <a:t> </a:t>
            </a:r>
            <a:r>
              <a:rPr lang="en-US" sz="2800" dirty="0" err="1" smtClean="0"/>
              <a:t>yıkıcı</a:t>
            </a:r>
            <a:r>
              <a:rPr lang="en-US" sz="2800" dirty="0" smtClean="0"/>
              <a:t> </a:t>
            </a:r>
            <a:r>
              <a:rPr lang="en-US" sz="2800" dirty="0" err="1" smtClean="0"/>
              <a:t>yöntem</a:t>
            </a:r>
            <a:r>
              <a:rPr lang="en-US" sz="2800" dirty="0" smtClean="0"/>
              <a:t> </a:t>
            </a:r>
            <a:r>
              <a:rPr lang="en-US" sz="2800" dirty="0" err="1" smtClean="0"/>
              <a:t>tanımlamayınız</a:t>
            </a:r>
            <a:r>
              <a:rPr lang="en-US" sz="2800" dirty="0" smtClean="0"/>
              <a:t>, </a:t>
            </a:r>
            <a:r>
              <a:rPr lang="en-US" sz="2800" dirty="0" err="1" smtClean="0"/>
              <a:t>performans</a:t>
            </a:r>
            <a:r>
              <a:rPr lang="en-US" sz="2800" dirty="0" smtClean="0"/>
              <a:t> </a:t>
            </a:r>
            <a:r>
              <a:rPr lang="en-US" sz="2800" dirty="0" err="1" smtClean="0"/>
              <a:t>düşer</a:t>
            </a:r>
            <a:r>
              <a:rPr lang="en-US" sz="2800" dirty="0" smtClean="0"/>
              <a:t>!</a:t>
            </a:r>
            <a:endParaRPr lang="en-US" sz="2800" dirty="0"/>
          </a:p>
        </p:txBody>
      </p:sp>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6.03.2017</a:t>
            </a:fld>
            <a:endParaRPr lang="tr-TR" dirty="0">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18</a:t>
            </a:fld>
            <a:endParaRPr lang="tr-TR">
              <a:solidFill>
                <a:srgbClr val="FFFFFF"/>
              </a:solidFill>
            </a:endParaRPr>
          </a:p>
        </p:txBody>
      </p:sp>
    </p:spTree>
    <p:extLst>
      <p:ext uri="{BB962C8B-B14F-4D97-AF65-F5344CB8AC3E}">
        <p14:creationId xmlns:p14="http://schemas.microsoft.com/office/powerpoint/2010/main" val="2297002906"/>
      </p:ext>
    </p:extLst>
  </p:cSld>
  <p:clrMapOvr>
    <a:masterClrMapping/>
  </p:clrMapOvr>
  <p:transition spd="med">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p:txBody>
          <a:bodyPr/>
          <a:lstStyle/>
          <a:p>
            <a:r>
              <a:rPr lang="tr-TR" dirty="0"/>
              <a:t>Yapıcı ve Yıkıcı Yöntem Özellikleri</a:t>
            </a:r>
            <a:r>
              <a:rPr lang="tr-TR" dirty="0" smtClean="0"/>
              <a:t>-3</a:t>
            </a:r>
            <a:endParaRPr lang="en-US" dirty="0"/>
          </a:p>
        </p:txBody>
      </p:sp>
      <p:sp>
        <p:nvSpPr>
          <p:cNvPr id="7" name="İçerik Yer Tutucusu 6"/>
          <p:cNvSpPr>
            <a:spLocks noGrp="1"/>
          </p:cNvSpPr>
          <p:nvPr>
            <p:ph idx="1"/>
          </p:nvPr>
        </p:nvSpPr>
        <p:spPr>
          <a:xfrm>
            <a:off x="402167" y="1221009"/>
            <a:ext cx="11387667" cy="5242197"/>
          </a:xfrm>
        </p:spPr>
        <p:txBody>
          <a:bodyPr/>
          <a:lstStyle/>
          <a:p>
            <a:pPr algn="just"/>
            <a:r>
              <a:rPr lang="en-US" dirty="0" err="1" smtClean="0"/>
              <a:t>Yapıcı</a:t>
            </a:r>
            <a:r>
              <a:rPr lang="en-US" dirty="0" smtClean="0"/>
              <a:t> </a:t>
            </a:r>
            <a:r>
              <a:rPr lang="en-US" dirty="0" err="1" smtClean="0"/>
              <a:t>yöntemler</a:t>
            </a:r>
            <a:r>
              <a:rPr lang="en-US" dirty="0" smtClean="0"/>
              <a:t> value (</a:t>
            </a:r>
            <a:r>
              <a:rPr lang="en-US" dirty="0" err="1" smtClean="0"/>
              <a:t>değer</a:t>
            </a:r>
            <a:r>
              <a:rPr lang="en-US" dirty="0" smtClean="0"/>
              <a:t>) </a:t>
            </a:r>
            <a:r>
              <a:rPr lang="en-US" dirty="0" err="1" smtClean="0"/>
              <a:t>tipindeki</a:t>
            </a:r>
            <a:r>
              <a:rPr lang="en-US" dirty="0" smtClean="0"/>
              <a:t> </a:t>
            </a:r>
            <a:r>
              <a:rPr lang="en-US" dirty="0" err="1" smtClean="0"/>
              <a:t>nesneler</a:t>
            </a:r>
            <a:r>
              <a:rPr lang="en-US" dirty="0" smtClean="0"/>
              <a:t> </a:t>
            </a:r>
            <a:r>
              <a:rPr lang="en-US" dirty="0" err="1" smtClean="0"/>
              <a:t>için</a:t>
            </a:r>
            <a:r>
              <a:rPr lang="en-US" dirty="0" smtClean="0"/>
              <a:t> de </a:t>
            </a:r>
            <a:r>
              <a:rPr lang="en-US" dirty="0" err="1" smtClean="0"/>
              <a:t>çağrılabilir</a:t>
            </a:r>
            <a:r>
              <a:rPr lang="en-US" dirty="0" smtClean="0"/>
              <a:t> (</a:t>
            </a:r>
            <a:r>
              <a:rPr lang="en-US" dirty="0" err="1" smtClean="0"/>
              <a:t>ama</a:t>
            </a:r>
            <a:r>
              <a:rPr lang="en-US" dirty="0" smtClean="0"/>
              <a:t> </a:t>
            </a:r>
            <a:r>
              <a:rPr lang="en-US" dirty="0" err="1" smtClean="0"/>
              <a:t>zorunlu</a:t>
            </a:r>
            <a:r>
              <a:rPr lang="en-US" dirty="0" smtClean="0"/>
              <a:t> </a:t>
            </a:r>
            <a:r>
              <a:rPr lang="en-US" dirty="0" err="1" smtClean="0"/>
              <a:t>değildir</a:t>
            </a:r>
            <a:r>
              <a:rPr lang="en-US" dirty="0" smtClean="0"/>
              <a:t>). </a:t>
            </a:r>
            <a:r>
              <a:rPr lang="en-US" dirty="0" err="1" smtClean="0"/>
              <a:t>Yapılar</a:t>
            </a:r>
            <a:r>
              <a:rPr lang="en-US" dirty="0" smtClean="0"/>
              <a:t> </a:t>
            </a:r>
            <a:r>
              <a:rPr lang="en-US" dirty="0" err="1" smtClean="0"/>
              <a:t>ve</a:t>
            </a:r>
            <a:r>
              <a:rPr lang="en-US" dirty="0" smtClean="0"/>
              <a:t> </a:t>
            </a:r>
            <a:r>
              <a:rPr lang="en-US" dirty="0" err="1" smtClean="0"/>
              <a:t>temel</a:t>
            </a:r>
            <a:r>
              <a:rPr lang="en-US" dirty="0" smtClean="0"/>
              <a:t> </a:t>
            </a:r>
            <a:r>
              <a:rPr lang="en-US" dirty="0" err="1" smtClean="0"/>
              <a:t>veri</a:t>
            </a:r>
            <a:r>
              <a:rPr lang="en-US" dirty="0" smtClean="0"/>
              <a:t> </a:t>
            </a:r>
            <a:r>
              <a:rPr lang="en-US" dirty="0" err="1" smtClean="0"/>
              <a:t>tipleri</a:t>
            </a:r>
            <a:r>
              <a:rPr lang="en-US" dirty="0" smtClean="0"/>
              <a:t> </a:t>
            </a:r>
            <a:r>
              <a:rPr lang="en-US" dirty="0" err="1" smtClean="0"/>
              <a:t>bu</a:t>
            </a:r>
            <a:r>
              <a:rPr lang="en-US" dirty="0" smtClean="0"/>
              <a:t> </a:t>
            </a:r>
            <a:r>
              <a:rPr lang="en-US" dirty="0" err="1" smtClean="0"/>
              <a:t>kapsamdadır</a:t>
            </a:r>
            <a:r>
              <a:rPr lang="en-US" dirty="0" smtClean="0"/>
              <a:t>. </a:t>
            </a:r>
            <a:r>
              <a:rPr lang="en-US" dirty="0" err="1" smtClean="0"/>
              <a:t>C#’da</a:t>
            </a:r>
            <a:r>
              <a:rPr lang="en-US" dirty="0" smtClean="0"/>
              <a:t> </a:t>
            </a:r>
            <a:r>
              <a:rPr lang="en-US" dirty="0" err="1" smtClean="0"/>
              <a:t>herşeyin</a:t>
            </a:r>
            <a:r>
              <a:rPr lang="en-US" dirty="0" smtClean="0"/>
              <a:t> </a:t>
            </a:r>
            <a:r>
              <a:rPr lang="en-US" dirty="0" err="1" smtClean="0"/>
              <a:t>nesne</a:t>
            </a:r>
            <a:r>
              <a:rPr lang="en-US" dirty="0" smtClean="0"/>
              <a:t> </a:t>
            </a:r>
            <a:r>
              <a:rPr lang="en-US" dirty="0" err="1" smtClean="0"/>
              <a:t>olduğunu</a:t>
            </a:r>
            <a:r>
              <a:rPr lang="en-US" dirty="0" smtClean="0"/>
              <a:t> </a:t>
            </a:r>
            <a:r>
              <a:rPr lang="en-US" dirty="0" err="1" smtClean="0"/>
              <a:t>hatırlayın</a:t>
            </a:r>
            <a:r>
              <a:rPr lang="en-US" dirty="0" smtClean="0"/>
              <a:t>…</a:t>
            </a:r>
          </a:p>
          <a:p>
            <a:pPr algn="just"/>
            <a:r>
              <a:rPr lang="en-US" dirty="0" err="1" smtClean="0">
                <a:solidFill>
                  <a:srgbClr val="FF0000"/>
                </a:solidFill>
              </a:rPr>
              <a:t>Aşağıdaki</a:t>
            </a:r>
            <a:r>
              <a:rPr lang="en-US" dirty="0" smtClean="0">
                <a:solidFill>
                  <a:srgbClr val="FF0000"/>
                </a:solidFill>
              </a:rPr>
              <a:t> </a:t>
            </a:r>
            <a:r>
              <a:rPr lang="en-US" dirty="0" err="1" smtClean="0">
                <a:solidFill>
                  <a:srgbClr val="FF0000"/>
                </a:solidFill>
              </a:rPr>
              <a:t>komutların</a:t>
            </a:r>
            <a:r>
              <a:rPr lang="en-US" dirty="0" smtClean="0">
                <a:solidFill>
                  <a:srgbClr val="FF0000"/>
                </a:solidFill>
              </a:rPr>
              <a:t> </a:t>
            </a:r>
            <a:r>
              <a:rPr lang="en-US" dirty="0" err="1" smtClean="0">
                <a:solidFill>
                  <a:srgbClr val="FF0000"/>
                </a:solidFill>
              </a:rPr>
              <a:t>arasındaki</a:t>
            </a:r>
            <a:r>
              <a:rPr lang="en-US" dirty="0" smtClean="0">
                <a:solidFill>
                  <a:srgbClr val="FF0000"/>
                </a:solidFill>
              </a:rPr>
              <a:t> </a:t>
            </a:r>
            <a:r>
              <a:rPr lang="en-US" dirty="0" err="1" smtClean="0">
                <a:solidFill>
                  <a:srgbClr val="FF0000"/>
                </a:solidFill>
              </a:rPr>
              <a:t>fark</a:t>
            </a:r>
            <a:r>
              <a:rPr lang="en-US" dirty="0" smtClean="0">
                <a:solidFill>
                  <a:srgbClr val="FF0000"/>
                </a:solidFill>
              </a:rPr>
              <a:t> </a:t>
            </a:r>
            <a:r>
              <a:rPr lang="en-US" dirty="0" err="1" smtClean="0">
                <a:solidFill>
                  <a:srgbClr val="FF0000"/>
                </a:solidFill>
              </a:rPr>
              <a:t>nedir</a:t>
            </a:r>
            <a:r>
              <a:rPr lang="en-US" dirty="0" smtClean="0">
                <a:solidFill>
                  <a:srgbClr val="FF0000"/>
                </a:solidFill>
              </a:rPr>
              <a:t>?</a:t>
            </a:r>
          </a:p>
          <a:p>
            <a:pPr marL="0" indent="0" algn="just">
              <a:buNone/>
            </a:pPr>
            <a:r>
              <a:rPr lang="en-US" dirty="0" smtClean="0">
                <a:solidFill>
                  <a:srgbClr val="FF0000"/>
                </a:solidFill>
              </a:rPr>
              <a:t>	</a:t>
            </a:r>
            <a:r>
              <a:rPr lang="en-US" sz="2400" dirty="0" smtClean="0">
                <a:solidFill>
                  <a:srgbClr val="FF0000"/>
                </a:solidFill>
              </a:rPr>
              <a:t>int </a:t>
            </a:r>
            <a:r>
              <a:rPr lang="en-US" sz="2400" dirty="0" err="1" smtClean="0">
                <a:solidFill>
                  <a:srgbClr val="FF0000"/>
                </a:solidFill>
              </a:rPr>
              <a:t>i</a:t>
            </a:r>
            <a:r>
              <a:rPr lang="en-US" sz="2400" dirty="0" smtClean="0">
                <a:solidFill>
                  <a:srgbClr val="FF0000"/>
                </a:solidFill>
              </a:rPr>
              <a:t>=new int();		//Int32’nin </a:t>
            </a:r>
            <a:r>
              <a:rPr lang="en-US" sz="2400" dirty="0" err="1" smtClean="0">
                <a:solidFill>
                  <a:srgbClr val="FF0000"/>
                </a:solidFill>
              </a:rPr>
              <a:t>yapıcısı</a:t>
            </a:r>
            <a:r>
              <a:rPr lang="en-US" sz="2400" dirty="0">
                <a:solidFill>
                  <a:srgbClr val="FF0000"/>
                </a:solidFill>
              </a:rPr>
              <a:t> </a:t>
            </a:r>
            <a:r>
              <a:rPr lang="en-US" sz="2400" dirty="0" err="1" smtClean="0">
                <a:solidFill>
                  <a:srgbClr val="FF0000"/>
                </a:solidFill>
              </a:rPr>
              <a:t>çağrıldı</a:t>
            </a:r>
            <a:r>
              <a:rPr lang="en-US" sz="2400" dirty="0" smtClean="0">
                <a:solidFill>
                  <a:srgbClr val="FF0000"/>
                </a:solidFill>
              </a:rPr>
              <a:t> </a:t>
            </a:r>
            <a:r>
              <a:rPr lang="en-US" sz="2400" dirty="0" err="1" smtClean="0">
                <a:solidFill>
                  <a:srgbClr val="FF0000"/>
                </a:solidFill>
              </a:rPr>
              <a:t>ve</a:t>
            </a:r>
            <a:r>
              <a:rPr lang="en-US" sz="2400" dirty="0" smtClean="0">
                <a:solidFill>
                  <a:srgbClr val="FF0000"/>
                </a:solidFill>
              </a:rPr>
              <a:t> </a:t>
            </a:r>
            <a:r>
              <a:rPr lang="en-US" sz="2400" dirty="0" err="1" smtClean="0">
                <a:solidFill>
                  <a:srgbClr val="FF0000"/>
                </a:solidFill>
              </a:rPr>
              <a:t>başlangıç</a:t>
            </a:r>
            <a:r>
              <a:rPr lang="en-US" sz="2400" dirty="0" smtClean="0">
                <a:solidFill>
                  <a:srgbClr val="FF0000"/>
                </a:solidFill>
              </a:rPr>
              <a:t> </a:t>
            </a:r>
            <a:r>
              <a:rPr lang="en-US" sz="2400" dirty="0" err="1" smtClean="0">
                <a:solidFill>
                  <a:srgbClr val="FF0000"/>
                </a:solidFill>
              </a:rPr>
              <a:t>değeri</a:t>
            </a:r>
            <a:r>
              <a:rPr lang="en-US" sz="2400" dirty="0" smtClean="0">
                <a:solidFill>
                  <a:srgbClr val="FF0000"/>
                </a:solidFill>
              </a:rPr>
              <a:t> 0</a:t>
            </a:r>
          </a:p>
          <a:p>
            <a:pPr marL="0" indent="0" algn="just">
              <a:buNone/>
            </a:pPr>
            <a:r>
              <a:rPr lang="en-US" sz="2400" dirty="0">
                <a:solidFill>
                  <a:srgbClr val="FF0000"/>
                </a:solidFill>
              </a:rPr>
              <a:t>	</a:t>
            </a:r>
            <a:r>
              <a:rPr lang="en-US" sz="2400" dirty="0" err="1" smtClean="0">
                <a:solidFill>
                  <a:srgbClr val="FF0000"/>
                </a:solidFill>
              </a:rPr>
              <a:t>Console.WriteLine</a:t>
            </a:r>
            <a:r>
              <a:rPr lang="en-US" sz="2400" dirty="0" smtClean="0">
                <a:solidFill>
                  <a:srgbClr val="FF0000"/>
                </a:solidFill>
              </a:rPr>
              <a:t>(</a:t>
            </a:r>
            <a:r>
              <a:rPr lang="en-US" sz="2400" dirty="0" err="1" smtClean="0">
                <a:solidFill>
                  <a:srgbClr val="FF0000"/>
                </a:solidFill>
              </a:rPr>
              <a:t>i</a:t>
            </a:r>
            <a:r>
              <a:rPr lang="en-US" sz="2400" dirty="0" smtClean="0">
                <a:solidFill>
                  <a:srgbClr val="FF0000"/>
                </a:solidFill>
              </a:rPr>
              <a:t>);   //</a:t>
            </a:r>
            <a:r>
              <a:rPr lang="en-US" sz="2400" dirty="0" err="1" smtClean="0">
                <a:solidFill>
                  <a:srgbClr val="FF0000"/>
                </a:solidFill>
              </a:rPr>
              <a:t>çalışır</a:t>
            </a:r>
            <a:endParaRPr lang="en-US" sz="2400" dirty="0" smtClean="0">
              <a:solidFill>
                <a:srgbClr val="FF0000"/>
              </a:solidFill>
            </a:endParaRPr>
          </a:p>
          <a:p>
            <a:pPr marL="0" indent="0" algn="just">
              <a:buNone/>
            </a:pPr>
            <a:r>
              <a:rPr lang="en-US" dirty="0" smtClean="0">
                <a:solidFill>
                  <a:srgbClr val="FF0000"/>
                </a:solidFill>
              </a:rPr>
              <a:t>	</a:t>
            </a:r>
          </a:p>
          <a:p>
            <a:pPr marL="0" indent="0" algn="just">
              <a:buNone/>
            </a:pPr>
            <a:r>
              <a:rPr lang="en-US" dirty="0">
                <a:solidFill>
                  <a:srgbClr val="FF0000"/>
                </a:solidFill>
              </a:rPr>
              <a:t>	</a:t>
            </a:r>
            <a:r>
              <a:rPr lang="en-US" sz="2400" dirty="0" smtClean="0">
                <a:solidFill>
                  <a:srgbClr val="FF0000"/>
                </a:solidFill>
              </a:rPr>
              <a:t>int </a:t>
            </a:r>
            <a:r>
              <a:rPr lang="en-US" sz="2400" dirty="0" err="1" smtClean="0">
                <a:solidFill>
                  <a:srgbClr val="FF0000"/>
                </a:solidFill>
              </a:rPr>
              <a:t>i</a:t>
            </a:r>
            <a:r>
              <a:rPr lang="en-US" sz="2400" dirty="0" smtClean="0">
                <a:solidFill>
                  <a:srgbClr val="FF0000"/>
                </a:solidFill>
              </a:rPr>
              <a:t>;			//Int32 </a:t>
            </a:r>
            <a:r>
              <a:rPr lang="en-US" sz="2400" dirty="0" err="1" smtClean="0">
                <a:solidFill>
                  <a:srgbClr val="FF0000"/>
                </a:solidFill>
              </a:rPr>
              <a:t>yapıcısı</a:t>
            </a:r>
            <a:r>
              <a:rPr lang="en-US" sz="2400" dirty="0" smtClean="0">
                <a:solidFill>
                  <a:srgbClr val="FF0000"/>
                </a:solidFill>
              </a:rPr>
              <a:t> </a:t>
            </a:r>
            <a:r>
              <a:rPr lang="en-US" sz="2400" dirty="0" err="1" smtClean="0">
                <a:solidFill>
                  <a:srgbClr val="FF0000"/>
                </a:solidFill>
              </a:rPr>
              <a:t>çağrılmadı</a:t>
            </a:r>
            <a:endParaRPr lang="en-US" sz="2400" dirty="0" smtClean="0">
              <a:solidFill>
                <a:srgbClr val="FF0000"/>
              </a:solidFill>
            </a:endParaRPr>
          </a:p>
          <a:p>
            <a:pPr marL="0" indent="0" algn="just">
              <a:buNone/>
            </a:pPr>
            <a:r>
              <a:rPr lang="en-US" sz="2400" dirty="0" smtClean="0">
                <a:solidFill>
                  <a:srgbClr val="FF0000"/>
                </a:solidFill>
              </a:rPr>
              <a:t>	</a:t>
            </a:r>
            <a:r>
              <a:rPr lang="en-US" sz="2400" dirty="0" err="1" smtClean="0">
                <a:solidFill>
                  <a:srgbClr val="FF0000"/>
                </a:solidFill>
              </a:rPr>
              <a:t>Console.WriteLine</a:t>
            </a:r>
            <a:r>
              <a:rPr lang="en-US" sz="2400" dirty="0">
                <a:solidFill>
                  <a:srgbClr val="FF0000"/>
                </a:solidFill>
              </a:rPr>
              <a:t>(</a:t>
            </a:r>
            <a:r>
              <a:rPr lang="en-US" sz="2400" dirty="0" err="1">
                <a:solidFill>
                  <a:srgbClr val="FF0000"/>
                </a:solidFill>
              </a:rPr>
              <a:t>i</a:t>
            </a:r>
            <a:r>
              <a:rPr lang="en-US" sz="2400" dirty="0">
                <a:solidFill>
                  <a:srgbClr val="FF0000"/>
                </a:solidFill>
              </a:rPr>
              <a:t>)</a:t>
            </a:r>
            <a:r>
              <a:rPr lang="en-US" sz="2400" dirty="0" smtClean="0">
                <a:solidFill>
                  <a:srgbClr val="FF0000"/>
                </a:solidFill>
              </a:rPr>
              <a:t>;  // </a:t>
            </a:r>
            <a:r>
              <a:rPr lang="en-US" sz="2400" dirty="0" err="1" smtClean="0">
                <a:solidFill>
                  <a:srgbClr val="FF0000"/>
                </a:solidFill>
              </a:rPr>
              <a:t>i</a:t>
            </a:r>
            <a:r>
              <a:rPr lang="en-US" sz="2400" dirty="0" smtClean="0">
                <a:solidFill>
                  <a:srgbClr val="FF0000"/>
                </a:solidFill>
              </a:rPr>
              <a:t> </a:t>
            </a:r>
            <a:r>
              <a:rPr lang="en-US" sz="2400" dirty="0" err="1" smtClean="0">
                <a:solidFill>
                  <a:srgbClr val="FF0000"/>
                </a:solidFill>
              </a:rPr>
              <a:t>değişkeni</a:t>
            </a:r>
            <a:r>
              <a:rPr lang="en-US" sz="2400" dirty="0" smtClean="0">
                <a:solidFill>
                  <a:srgbClr val="FF0000"/>
                </a:solidFill>
              </a:rPr>
              <a:t> “uninitialized”, </a:t>
            </a:r>
            <a:r>
              <a:rPr lang="en-US" sz="2400" dirty="0" err="1" smtClean="0">
                <a:solidFill>
                  <a:srgbClr val="FF0000"/>
                </a:solidFill>
              </a:rPr>
              <a:t>çalışmaz</a:t>
            </a:r>
            <a:endParaRPr lang="en-US" sz="2400" dirty="0">
              <a:solidFill>
                <a:srgbClr val="FF0000"/>
              </a:solidFill>
            </a:endParaRPr>
          </a:p>
          <a:p>
            <a:pPr marL="0" indent="0" algn="just">
              <a:buNone/>
            </a:pPr>
            <a:endParaRPr lang="en-US" dirty="0" smtClean="0">
              <a:solidFill>
                <a:srgbClr val="FF0000"/>
              </a:solidFill>
            </a:endParaRPr>
          </a:p>
          <a:p>
            <a:pPr marL="0" indent="0" algn="just">
              <a:buNone/>
            </a:pPr>
            <a:endParaRPr lang="en-US" dirty="0">
              <a:solidFill>
                <a:srgbClr val="FFFF00"/>
              </a:solidFill>
            </a:endParaRPr>
          </a:p>
          <a:p>
            <a:pPr marL="0" indent="0" algn="just">
              <a:buNone/>
            </a:pPr>
            <a:endParaRPr lang="en-US" dirty="0" smtClean="0">
              <a:solidFill>
                <a:srgbClr val="FFFF00"/>
              </a:solidFill>
            </a:endParaRPr>
          </a:p>
          <a:p>
            <a:pPr marL="0" indent="0" algn="just">
              <a:buNone/>
            </a:pPr>
            <a:endParaRPr lang="en-US" dirty="0" smtClean="0">
              <a:solidFill>
                <a:srgbClr val="FFFF00"/>
              </a:solidFill>
            </a:endParaRPr>
          </a:p>
          <a:p>
            <a:pPr marL="0" indent="0" algn="just">
              <a:buNone/>
            </a:pPr>
            <a:endParaRPr lang="en-US" dirty="0" smtClean="0"/>
          </a:p>
          <a:p>
            <a:pPr marL="0" indent="0" algn="just">
              <a:buNone/>
            </a:pPr>
            <a:endParaRPr lang="en-US" dirty="0" smtClean="0"/>
          </a:p>
          <a:p>
            <a:endParaRPr lang="en-US" dirty="0" smtClean="0"/>
          </a:p>
        </p:txBody>
      </p:sp>
      <p:sp>
        <p:nvSpPr>
          <p:cNvPr id="77828" name="3 Veri Yer Tutucusu"/>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Calibri" panose="020F050202020403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ClrTx/>
              <a:buSzTx/>
              <a:buFontTx/>
              <a:buNone/>
            </a:pPr>
            <a:fld id="{7401A5AA-17DD-4BB6-B1BA-4976DAB42A56}" type="datetime1">
              <a:rPr lang="tr-TR" altLang="tr-TR" sz="1000">
                <a:latin typeface="Arial" panose="020B0604020202020204" pitchFamily="34" charset="0"/>
              </a:rPr>
              <a:pPr>
                <a:spcBef>
                  <a:spcPct val="0"/>
                </a:spcBef>
                <a:buClrTx/>
                <a:buSzTx/>
                <a:buFontTx/>
                <a:buNone/>
              </a:pPr>
              <a:t>6.03.2017</a:t>
            </a:fld>
            <a:endParaRPr lang="tr-TR" altLang="tr-TR" sz="1000">
              <a:latin typeface="Arial" panose="020B0604020202020204" pitchFamily="34" charset="0"/>
            </a:endParaRPr>
          </a:p>
        </p:txBody>
      </p:sp>
      <p:sp>
        <p:nvSpPr>
          <p:cNvPr id="77829" name="4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Calibri" panose="020F050202020403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alibri" panose="020F050202020403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ClrTx/>
              <a:buSzTx/>
              <a:buFontTx/>
              <a:buNone/>
            </a:pPr>
            <a:fld id="{85D723F6-42DD-4D15-9D10-F90B2893B5DD}" type="slidenum">
              <a:rPr lang="tr-TR" altLang="tr-TR" sz="1000">
                <a:latin typeface="Arial" panose="020B0604020202020204" pitchFamily="34" charset="0"/>
              </a:rPr>
              <a:pPr>
                <a:spcBef>
                  <a:spcPct val="0"/>
                </a:spcBef>
                <a:buClrTx/>
                <a:buSzTx/>
                <a:buFontTx/>
                <a:buNone/>
              </a:pPr>
              <a:t>19</a:t>
            </a:fld>
            <a:endParaRPr lang="tr-TR" altLang="tr-TR" sz="1000">
              <a:latin typeface="Arial" panose="020B0604020202020204" pitchFamily="34" charset="0"/>
            </a:endParaRPr>
          </a:p>
        </p:txBody>
      </p:sp>
    </p:spTree>
    <p:extLst>
      <p:ext uri="{BB962C8B-B14F-4D97-AF65-F5344CB8AC3E}">
        <p14:creationId xmlns:p14="http://schemas.microsoft.com/office/powerpoint/2010/main" val="2465394926"/>
      </p:ext>
    </p:extLst>
  </p:cSld>
  <p:clrMapOvr>
    <a:masterClrMapping/>
  </p:clrMapOvr>
  <p:transition spd="med">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335905" y="294860"/>
            <a:ext cx="11387667" cy="1143000"/>
          </a:xfrm>
          <a:noFill/>
          <a:extLst>
            <a:ext uri="{909E8E84-426E-40dd-AFC4-6F175D3DCCD1}">
              <a14:hiddenFill xmlns:a14="http://schemas.microsoft.com/office/drawing/2010/main" xmlns="">
                <a:solidFill>
                  <a:srgbClr val="FFFFFF"/>
                </a:solidFill>
              </a14:hiddenFill>
            </a:ext>
          </a:extLst>
        </p:spPr>
        <p:txBody>
          <a:bodyPr/>
          <a:lstStyle/>
          <a:p>
            <a:r>
              <a:rPr lang="tr-TR" altLang="tr-TR" dirty="0" smtClean="0">
                <a:effectLst/>
                <a:latin typeface="Arial" panose="020B0604020202020204" pitchFamily="34" charset="0"/>
              </a:rPr>
              <a:t>4. Hafta İçeriği</a:t>
            </a:r>
          </a:p>
        </p:txBody>
      </p:sp>
      <p:sp>
        <p:nvSpPr>
          <p:cNvPr id="34819" name="Rectangle 3"/>
          <p:cNvSpPr>
            <a:spLocks noGrp="1" noRot="1" noChangeArrowheads="1"/>
          </p:cNvSpPr>
          <p:nvPr>
            <p:ph idx="1"/>
          </p:nvPr>
        </p:nvSpPr>
        <p:spPr>
          <a:xfrm>
            <a:off x="556591" y="1616765"/>
            <a:ext cx="11025809" cy="3612961"/>
          </a:xfrm>
          <a:noFill/>
          <a:extLst>
            <a:ext uri="{909E8E84-426E-40dd-AFC4-6F175D3DCCD1}">
              <a14:hiddenFill xmlns:a14="http://schemas.microsoft.com/office/drawing/2010/main" xmlns="">
                <a:solidFill>
                  <a:srgbClr val="FFFFFF"/>
                </a:solidFill>
              </a14:hiddenFill>
            </a:ext>
          </a:extLst>
        </p:spPr>
        <p:txBody>
          <a:bodyPr/>
          <a:lstStyle/>
          <a:p>
            <a:r>
              <a:rPr lang="tr-TR" dirty="0" smtClean="0">
                <a:effectLst/>
              </a:rPr>
              <a:t>Alanlar</a:t>
            </a:r>
            <a:r>
              <a:rPr lang="tr-TR" dirty="0">
                <a:effectLst/>
              </a:rPr>
              <a:t>, Özellikler, Metotlar </a:t>
            </a:r>
            <a:endParaRPr lang="tr-TR" dirty="0" smtClean="0">
              <a:effectLst/>
            </a:endParaRPr>
          </a:p>
          <a:p>
            <a:r>
              <a:rPr lang="tr-TR" dirty="0" smtClean="0">
                <a:effectLst/>
              </a:rPr>
              <a:t>Yapıcılar </a:t>
            </a:r>
            <a:r>
              <a:rPr lang="tr-TR" dirty="0">
                <a:effectLst/>
              </a:rPr>
              <a:t>ve </a:t>
            </a:r>
            <a:r>
              <a:rPr lang="tr-TR" dirty="0" smtClean="0">
                <a:effectLst/>
              </a:rPr>
              <a:t>Yıkıcılar</a:t>
            </a:r>
          </a:p>
          <a:p>
            <a:r>
              <a:rPr lang="tr-TR" dirty="0" smtClean="0">
                <a:effectLst/>
              </a:rPr>
              <a:t>Kopya Yapıcı</a:t>
            </a:r>
          </a:p>
          <a:p>
            <a:r>
              <a:rPr lang="tr-TR" dirty="0" err="1" smtClean="0">
                <a:effectLst/>
              </a:rPr>
              <a:t>this</a:t>
            </a:r>
            <a:r>
              <a:rPr lang="tr-TR" dirty="0" smtClean="0">
                <a:effectLst/>
              </a:rPr>
              <a:t> </a:t>
            </a:r>
            <a:r>
              <a:rPr lang="tr-TR" dirty="0">
                <a:effectLst/>
              </a:rPr>
              <a:t>ve new anahtarları</a:t>
            </a:r>
            <a:endParaRPr lang="tr-TR" altLang="tr-TR" dirty="0" smtClean="0">
              <a:effectLst/>
              <a:latin typeface="Arial" panose="020B0604020202020204" pitchFamily="34" charset="0"/>
            </a:endParaRPr>
          </a:p>
          <a:p>
            <a:pPr>
              <a:lnSpc>
                <a:spcPct val="90000"/>
              </a:lnSpc>
            </a:pPr>
            <a:endParaRPr lang="tr-TR" altLang="tr-TR" dirty="0">
              <a:effectLst/>
              <a:latin typeface="Arial" panose="020B0604020202020204" pitchFamily="34" charset="0"/>
            </a:endParaRPr>
          </a:p>
          <a:p>
            <a:pPr>
              <a:lnSpc>
                <a:spcPct val="90000"/>
              </a:lnSpc>
            </a:pPr>
            <a:endParaRPr lang="tr-TR" altLang="tr-TR" dirty="0">
              <a:effectLst/>
              <a:latin typeface="Arial" panose="020B0604020202020204" pitchFamily="34" charset="0"/>
            </a:endParaRPr>
          </a:p>
        </p:txBody>
      </p:sp>
    </p:spTree>
    <p:extLst>
      <p:ext uri="{BB962C8B-B14F-4D97-AF65-F5344CB8AC3E}">
        <p14:creationId xmlns:p14="http://schemas.microsoft.com/office/powerpoint/2010/main" val="1283215830"/>
      </p:ext>
    </p:extLst>
  </p:cSld>
  <p:clrMapOvr>
    <a:masterClrMapping/>
  </p:clrMapOvr>
  <p:transition spd="med">
    <p:spli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smtClean="0"/>
              <a:t>Değerle ve Referansla Çağırma</a:t>
            </a:r>
            <a:endParaRPr lang="en-US" dirty="0"/>
          </a:p>
        </p:txBody>
      </p:sp>
      <p:sp>
        <p:nvSpPr>
          <p:cNvPr id="6" name="İçerik Yer Tutucusu 5"/>
          <p:cNvSpPr>
            <a:spLocks noGrp="1"/>
          </p:cNvSpPr>
          <p:nvPr>
            <p:ph idx="1"/>
          </p:nvPr>
        </p:nvSpPr>
        <p:spPr/>
        <p:txBody>
          <a:bodyPr/>
          <a:lstStyle/>
          <a:p>
            <a:pPr algn="just"/>
            <a:r>
              <a:rPr lang="tr-TR" sz="3600" dirty="0" smtClean="0"/>
              <a:t>Değerle çağırmada; yöntemin çağıran ortamdan aldığı değişkenin değerine etki edilemez, değerin </a:t>
            </a:r>
            <a:r>
              <a:rPr lang="tr-TR" sz="3600" dirty="0" smtClean="0">
                <a:solidFill>
                  <a:schemeClr val="accent1"/>
                </a:solidFill>
              </a:rPr>
              <a:t>kopyası</a:t>
            </a:r>
            <a:r>
              <a:rPr lang="tr-TR" sz="3600" dirty="0" smtClean="0"/>
              <a:t> üzerinde işlemler yapılır</a:t>
            </a:r>
          </a:p>
          <a:p>
            <a:pPr algn="just"/>
            <a:endParaRPr lang="tr-TR" sz="3600" dirty="0" smtClean="0"/>
          </a:p>
          <a:p>
            <a:pPr algn="just"/>
            <a:r>
              <a:rPr lang="tr-TR" sz="3600" dirty="0" smtClean="0"/>
              <a:t>Referansla çağırmada; yöntemin çağıran ortamdan aldığı değişkenin değerine etki edilebilir, değişkenin </a:t>
            </a:r>
            <a:r>
              <a:rPr lang="tr-TR" sz="3600" dirty="0" smtClean="0">
                <a:solidFill>
                  <a:schemeClr val="accent1"/>
                </a:solidFill>
              </a:rPr>
              <a:t>kendisi</a:t>
            </a:r>
            <a:r>
              <a:rPr lang="tr-TR" sz="3600" dirty="0" smtClean="0"/>
              <a:t> üzerinde işlemler yapılır</a:t>
            </a:r>
            <a:endParaRPr lang="en-US" sz="3600" dirty="0"/>
          </a:p>
        </p:txBody>
      </p:sp>
    </p:spTree>
    <p:extLst>
      <p:ext uri="{BB962C8B-B14F-4D97-AF65-F5344CB8AC3E}">
        <p14:creationId xmlns:p14="http://schemas.microsoft.com/office/powerpoint/2010/main" val="1291250485"/>
      </p:ext>
    </p:extLst>
  </p:cSld>
  <p:clrMapOvr>
    <a:masterClrMapping/>
  </p:clrMapOvr>
  <p:transition spd="med">
    <p:spli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544562" y="-32657"/>
            <a:ext cx="8938382" cy="1143000"/>
          </a:xfrm>
        </p:spPr>
        <p:txBody>
          <a:bodyPr/>
          <a:lstStyle/>
          <a:p>
            <a:r>
              <a:rPr lang="tr-TR" dirty="0" smtClean="0"/>
              <a:t>Değerle ve Referansla Çağrı Örnekleri </a:t>
            </a:r>
            <a:endParaRPr lang="en-US" dirty="0"/>
          </a:p>
        </p:txBody>
      </p:sp>
      <p:sp>
        <p:nvSpPr>
          <p:cNvPr id="9" name="İçerik Yer Tutucusu 8"/>
          <p:cNvSpPr>
            <a:spLocks noGrp="1"/>
          </p:cNvSpPr>
          <p:nvPr>
            <p:ph idx="1"/>
          </p:nvPr>
        </p:nvSpPr>
        <p:spPr>
          <a:xfrm>
            <a:off x="5728000" y="914400"/>
            <a:ext cx="6322485" cy="5747657"/>
          </a:xfrm>
          <a:solidFill>
            <a:schemeClr val="accent1"/>
          </a:solidFill>
        </p:spPr>
        <p:txBody>
          <a:bodyPr/>
          <a:lstStyle/>
          <a:p>
            <a:pPr marL="0" indent="0">
              <a:spcBef>
                <a:spcPts val="0"/>
              </a:spcBef>
              <a:buNone/>
            </a:pPr>
            <a:r>
              <a:rPr lang="en-US" sz="2400" dirty="0">
                <a:solidFill>
                  <a:schemeClr val="tx2">
                    <a:lumMod val="50000"/>
                  </a:schemeClr>
                </a:solidFill>
              </a:rPr>
              <a:t>namespace </a:t>
            </a:r>
            <a:r>
              <a:rPr lang="en-US" sz="2400" dirty="0" err="1" smtClean="0">
                <a:solidFill>
                  <a:schemeClr val="tx2">
                    <a:lumMod val="50000"/>
                  </a:schemeClr>
                </a:solidFill>
              </a:rPr>
              <a:t>SınıflaraGiriş</a:t>
            </a:r>
            <a:r>
              <a:rPr lang="en-US" sz="2400" dirty="0" smtClean="0">
                <a:solidFill>
                  <a:schemeClr val="tx2">
                    <a:lumMod val="50000"/>
                  </a:schemeClr>
                </a:solidFill>
              </a:rPr>
              <a:t>{</a:t>
            </a:r>
            <a:endParaRPr lang="en-US" sz="2400" dirty="0">
              <a:solidFill>
                <a:schemeClr val="tx2">
                  <a:lumMod val="50000"/>
                </a:schemeClr>
              </a:solidFill>
            </a:endParaRPr>
          </a:p>
          <a:p>
            <a:pPr marL="0" indent="0">
              <a:spcBef>
                <a:spcPts val="0"/>
              </a:spcBef>
              <a:buNone/>
            </a:pPr>
            <a:r>
              <a:rPr lang="en-US" sz="2400" dirty="0">
                <a:solidFill>
                  <a:schemeClr val="tx2">
                    <a:lumMod val="50000"/>
                  </a:schemeClr>
                </a:solidFill>
              </a:rPr>
              <a:t>    public class </a:t>
            </a:r>
            <a:r>
              <a:rPr lang="en-US" sz="2400" dirty="0" err="1" smtClean="0">
                <a:solidFill>
                  <a:schemeClr val="tx2">
                    <a:lumMod val="50000"/>
                  </a:schemeClr>
                </a:solidFill>
              </a:rPr>
              <a:t>Değer</a:t>
            </a:r>
            <a:r>
              <a:rPr lang="en-US" sz="2400" dirty="0" smtClean="0">
                <a:solidFill>
                  <a:schemeClr val="tx2">
                    <a:lumMod val="50000"/>
                  </a:schemeClr>
                </a:solidFill>
              </a:rPr>
              <a:t>{</a:t>
            </a:r>
            <a:endParaRPr lang="en-US" sz="2400" dirty="0">
              <a:solidFill>
                <a:schemeClr val="tx2">
                  <a:lumMod val="50000"/>
                </a:schemeClr>
              </a:solidFill>
            </a:endParaRPr>
          </a:p>
          <a:p>
            <a:pPr marL="0" indent="0">
              <a:spcBef>
                <a:spcPts val="0"/>
              </a:spcBef>
              <a:buNone/>
            </a:pPr>
            <a:r>
              <a:rPr lang="en-US" sz="2400" dirty="0">
                <a:solidFill>
                  <a:schemeClr val="tx2">
                    <a:lumMod val="50000"/>
                  </a:schemeClr>
                </a:solidFill>
              </a:rPr>
              <a:t>        public int </a:t>
            </a:r>
            <a:r>
              <a:rPr lang="en-US" sz="2400" dirty="0" err="1" smtClean="0">
                <a:solidFill>
                  <a:schemeClr val="tx2">
                    <a:lumMod val="50000"/>
                  </a:schemeClr>
                </a:solidFill>
              </a:rPr>
              <a:t>val</a:t>
            </a:r>
            <a:r>
              <a:rPr lang="en-US" sz="2400" dirty="0" smtClean="0">
                <a:solidFill>
                  <a:schemeClr val="tx2">
                    <a:lumMod val="50000"/>
                  </a:schemeClr>
                </a:solidFill>
              </a:rPr>
              <a:t>;</a:t>
            </a:r>
            <a:endParaRPr lang="en-US" sz="2400" dirty="0">
              <a:solidFill>
                <a:schemeClr val="tx2">
                  <a:lumMod val="50000"/>
                </a:schemeClr>
              </a:solidFill>
            </a:endParaRPr>
          </a:p>
          <a:p>
            <a:pPr marL="0" indent="0">
              <a:spcBef>
                <a:spcPts val="0"/>
              </a:spcBef>
              <a:buNone/>
            </a:pPr>
            <a:r>
              <a:rPr lang="en-US" sz="2400" dirty="0">
                <a:solidFill>
                  <a:schemeClr val="tx2">
                    <a:lumMod val="50000"/>
                  </a:schemeClr>
                </a:solidFill>
              </a:rPr>
              <a:t>    }</a:t>
            </a:r>
          </a:p>
          <a:p>
            <a:pPr marL="0" indent="0">
              <a:spcBef>
                <a:spcPts val="0"/>
              </a:spcBef>
              <a:buNone/>
            </a:pPr>
            <a:r>
              <a:rPr lang="en-US" sz="2400" dirty="0">
                <a:solidFill>
                  <a:schemeClr val="tx2">
                    <a:lumMod val="50000"/>
                  </a:schemeClr>
                </a:solidFill>
              </a:rPr>
              <a:t>    public class </a:t>
            </a:r>
            <a:r>
              <a:rPr lang="en-US" sz="2400" dirty="0" smtClean="0">
                <a:solidFill>
                  <a:schemeClr val="tx2">
                    <a:lumMod val="50000"/>
                  </a:schemeClr>
                </a:solidFill>
              </a:rPr>
              <a:t>Program{</a:t>
            </a:r>
            <a:endParaRPr lang="en-US" sz="2400" dirty="0">
              <a:solidFill>
                <a:schemeClr val="tx2">
                  <a:lumMod val="50000"/>
                </a:schemeClr>
              </a:solidFill>
            </a:endParaRPr>
          </a:p>
          <a:p>
            <a:pPr marL="0" indent="0">
              <a:spcBef>
                <a:spcPts val="0"/>
              </a:spcBef>
              <a:buNone/>
            </a:pPr>
            <a:r>
              <a:rPr lang="en-US" sz="2400" dirty="0">
                <a:solidFill>
                  <a:schemeClr val="tx2">
                    <a:lumMod val="50000"/>
                  </a:schemeClr>
                </a:solidFill>
              </a:rPr>
              <a:t>        public static void Main</a:t>
            </a:r>
            <a:r>
              <a:rPr lang="en-US" sz="2400" dirty="0" smtClean="0">
                <a:solidFill>
                  <a:schemeClr val="tx2">
                    <a:lumMod val="50000"/>
                  </a:schemeClr>
                </a:solidFill>
              </a:rPr>
              <a:t>(){</a:t>
            </a:r>
            <a:endParaRPr lang="en-US" sz="2400" dirty="0">
              <a:solidFill>
                <a:schemeClr val="tx2">
                  <a:lumMod val="50000"/>
                </a:schemeClr>
              </a:solidFill>
            </a:endParaRPr>
          </a:p>
          <a:p>
            <a:pPr marL="0" indent="0">
              <a:spcBef>
                <a:spcPts val="0"/>
              </a:spcBef>
              <a:buNone/>
            </a:pPr>
            <a:r>
              <a:rPr lang="en-US" sz="2400" dirty="0">
                <a:solidFill>
                  <a:schemeClr val="tx2">
                    <a:lumMod val="50000"/>
                  </a:schemeClr>
                </a:solidFill>
              </a:rPr>
              <a:t>            </a:t>
            </a:r>
            <a:r>
              <a:rPr lang="en-US" sz="2400" dirty="0" err="1">
                <a:solidFill>
                  <a:schemeClr val="tx2">
                    <a:lumMod val="50000"/>
                  </a:schemeClr>
                </a:solidFill>
              </a:rPr>
              <a:t>Değer</a:t>
            </a:r>
            <a:r>
              <a:rPr lang="en-US" sz="2400" dirty="0">
                <a:solidFill>
                  <a:schemeClr val="tx2">
                    <a:lumMod val="50000"/>
                  </a:schemeClr>
                </a:solidFill>
              </a:rPr>
              <a:t> değ1 = new </a:t>
            </a:r>
            <a:r>
              <a:rPr lang="en-US" sz="2400" dirty="0" err="1">
                <a:solidFill>
                  <a:schemeClr val="tx2">
                    <a:lumMod val="50000"/>
                  </a:schemeClr>
                </a:solidFill>
              </a:rPr>
              <a:t>Değer</a:t>
            </a:r>
            <a:r>
              <a:rPr lang="en-US" sz="2400" dirty="0">
                <a:solidFill>
                  <a:schemeClr val="tx2">
                    <a:lumMod val="50000"/>
                  </a:schemeClr>
                </a:solidFill>
              </a:rPr>
              <a:t>();</a:t>
            </a:r>
          </a:p>
          <a:p>
            <a:pPr marL="0" indent="0">
              <a:spcBef>
                <a:spcPts val="0"/>
              </a:spcBef>
              <a:buNone/>
            </a:pPr>
            <a:r>
              <a:rPr lang="en-US" sz="2400" dirty="0">
                <a:solidFill>
                  <a:schemeClr val="tx2">
                    <a:lumMod val="50000"/>
                  </a:schemeClr>
                </a:solidFill>
              </a:rPr>
              <a:t>            </a:t>
            </a:r>
            <a:r>
              <a:rPr lang="en-US" sz="2400" dirty="0" smtClean="0">
                <a:solidFill>
                  <a:schemeClr val="tx2">
                    <a:lumMod val="50000"/>
                  </a:schemeClr>
                </a:solidFill>
              </a:rPr>
              <a:t>değ1.val </a:t>
            </a:r>
            <a:r>
              <a:rPr lang="en-US" sz="2400" dirty="0">
                <a:solidFill>
                  <a:schemeClr val="tx2">
                    <a:lumMod val="50000"/>
                  </a:schemeClr>
                </a:solidFill>
              </a:rPr>
              <a:t>= 44;</a:t>
            </a:r>
          </a:p>
          <a:p>
            <a:pPr marL="0" indent="0">
              <a:spcBef>
                <a:spcPts val="0"/>
              </a:spcBef>
              <a:buNone/>
            </a:pPr>
            <a:r>
              <a:rPr lang="en-US" sz="2400" dirty="0">
                <a:solidFill>
                  <a:schemeClr val="tx2">
                    <a:lumMod val="50000"/>
                  </a:schemeClr>
                </a:solidFill>
              </a:rPr>
              <a:t>            </a:t>
            </a:r>
            <a:r>
              <a:rPr lang="en-US" sz="2400" dirty="0" err="1">
                <a:solidFill>
                  <a:schemeClr val="tx2">
                    <a:lumMod val="50000"/>
                  </a:schemeClr>
                </a:solidFill>
              </a:rPr>
              <a:t>Değiştir</a:t>
            </a:r>
            <a:r>
              <a:rPr lang="en-US" sz="2400" dirty="0">
                <a:solidFill>
                  <a:schemeClr val="tx2">
                    <a:lumMod val="50000"/>
                  </a:schemeClr>
                </a:solidFill>
              </a:rPr>
              <a:t>(33</a:t>
            </a:r>
            <a:r>
              <a:rPr lang="en-US" sz="2400" dirty="0" smtClean="0">
                <a:solidFill>
                  <a:schemeClr val="tx2">
                    <a:lumMod val="50000"/>
                  </a:schemeClr>
                </a:solidFill>
              </a:rPr>
              <a:t>);</a:t>
            </a:r>
            <a:r>
              <a:rPr lang="tr-TR" sz="2400" dirty="0" smtClean="0">
                <a:solidFill>
                  <a:schemeClr val="tx2">
                    <a:lumMod val="50000"/>
                  </a:schemeClr>
                </a:solidFill>
              </a:rPr>
              <a:t>  </a:t>
            </a:r>
            <a:r>
              <a:rPr lang="tr-TR" sz="2400" dirty="0" smtClean="0"/>
              <a:t>//Call </a:t>
            </a:r>
            <a:r>
              <a:rPr lang="tr-TR" sz="2400" dirty="0" err="1" smtClean="0"/>
              <a:t>by</a:t>
            </a:r>
            <a:r>
              <a:rPr lang="tr-TR" sz="2400" dirty="0" smtClean="0"/>
              <a:t> </a:t>
            </a:r>
            <a:r>
              <a:rPr lang="tr-TR" sz="2400" dirty="0" err="1" smtClean="0"/>
              <a:t>value</a:t>
            </a:r>
            <a:endParaRPr lang="en-US" sz="2400" dirty="0">
              <a:solidFill>
                <a:schemeClr val="tx2">
                  <a:lumMod val="50000"/>
                </a:schemeClr>
              </a:solidFill>
            </a:endParaRPr>
          </a:p>
          <a:p>
            <a:pPr marL="0" indent="0">
              <a:spcBef>
                <a:spcPts val="0"/>
              </a:spcBef>
              <a:buNone/>
            </a:pPr>
            <a:r>
              <a:rPr lang="en-US" sz="2400" dirty="0">
                <a:solidFill>
                  <a:schemeClr val="tx2">
                    <a:lumMod val="50000"/>
                  </a:schemeClr>
                </a:solidFill>
              </a:rPr>
              <a:t>            </a:t>
            </a:r>
            <a:r>
              <a:rPr lang="en-US" sz="2400" dirty="0" err="1" smtClean="0">
                <a:solidFill>
                  <a:schemeClr val="tx2">
                    <a:lumMod val="50000"/>
                  </a:schemeClr>
                </a:solidFill>
              </a:rPr>
              <a:t>Console.WriteLine</a:t>
            </a:r>
            <a:r>
              <a:rPr lang="en-US" sz="2400" dirty="0" smtClean="0">
                <a:solidFill>
                  <a:schemeClr val="tx2">
                    <a:lumMod val="50000"/>
                  </a:schemeClr>
                </a:solidFill>
              </a:rPr>
              <a:t>(değ1.val);</a:t>
            </a:r>
            <a:endParaRPr lang="en-US" sz="2400" dirty="0">
              <a:solidFill>
                <a:schemeClr val="tx2">
                  <a:lumMod val="50000"/>
                </a:schemeClr>
              </a:solidFill>
            </a:endParaRPr>
          </a:p>
          <a:p>
            <a:pPr marL="0" indent="0">
              <a:spcBef>
                <a:spcPts val="0"/>
              </a:spcBef>
              <a:buNone/>
            </a:pPr>
            <a:r>
              <a:rPr lang="en-US" sz="2400" dirty="0">
                <a:solidFill>
                  <a:schemeClr val="tx2">
                    <a:lumMod val="50000"/>
                  </a:schemeClr>
                </a:solidFill>
              </a:rPr>
              <a:t>        }</a:t>
            </a:r>
          </a:p>
          <a:p>
            <a:pPr marL="0" indent="0">
              <a:spcBef>
                <a:spcPts val="0"/>
              </a:spcBef>
              <a:buNone/>
            </a:pPr>
            <a:r>
              <a:rPr lang="en-US" sz="2400" dirty="0">
                <a:solidFill>
                  <a:schemeClr val="tx2">
                    <a:lumMod val="50000"/>
                  </a:schemeClr>
                </a:solidFill>
              </a:rPr>
              <a:t>        static void </a:t>
            </a:r>
            <a:r>
              <a:rPr lang="en-US" sz="2400" dirty="0" err="1">
                <a:solidFill>
                  <a:schemeClr val="tx2">
                    <a:lumMod val="50000"/>
                  </a:schemeClr>
                </a:solidFill>
              </a:rPr>
              <a:t>Değiştir</a:t>
            </a:r>
            <a:r>
              <a:rPr lang="en-US" sz="2400" dirty="0">
                <a:solidFill>
                  <a:schemeClr val="tx2">
                    <a:lumMod val="50000"/>
                  </a:schemeClr>
                </a:solidFill>
              </a:rPr>
              <a:t>(int </a:t>
            </a:r>
            <a:r>
              <a:rPr lang="en-US" sz="2400" dirty="0" err="1" smtClean="0">
                <a:solidFill>
                  <a:schemeClr val="tx2">
                    <a:lumMod val="50000"/>
                  </a:schemeClr>
                </a:solidFill>
              </a:rPr>
              <a:t>val</a:t>
            </a:r>
            <a:r>
              <a:rPr lang="en-US" sz="2400" dirty="0" smtClean="0">
                <a:solidFill>
                  <a:schemeClr val="tx2">
                    <a:lumMod val="50000"/>
                  </a:schemeClr>
                </a:solidFill>
              </a:rPr>
              <a:t>){</a:t>
            </a:r>
            <a:endParaRPr lang="en-US" sz="2400" dirty="0">
              <a:solidFill>
                <a:schemeClr val="tx2">
                  <a:lumMod val="50000"/>
                </a:schemeClr>
              </a:solidFill>
            </a:endParaRPr>
          </a:p>
          <a:p>
            <a:pPr marL="0" indent="0">
              <a:spcBef>
                <a:spcPts val="0"/>
              </a:spcBef>
              <a:buNone/>
            </a:pPr>
            <a:r>
              <a:rPr lang="en-US" sz="2400" dirty="0">
                <a:solidFill>
                  <a:schemeClr val="tx2">
                    <a:lumMod val="50000"/>
                  </a:schemeClr>
                </a:solidFill>
              </a:rPr>
              <a:t>            </a:t>
            </a:r>
            <a:r>
              <a:rPr lang="en-US" sz="2400" dirty="0" err="1">
                <a:solidFill>
                  <a:schemeClr val="tx2">
                    <a:lumMod val="50000"/>
                  </a:schemeClr>
                </a:solidFill>
              </a:rPr>
              <a:t>Değer</a:t>
            </a:r>
            <a:r>
              <a:rPr lang="en-US" sz="2400" dirty="0">
                <a:solidFill>
                  <a:schemeClr val="tx2">
                    <a:lumMod val="50000"/>
                  </a:schemeClr>
                </a:solidFill>
              </a:rPr>
              <a:t> </a:t>
            </a:r>
            <a:r>
              <a:rPr lang="tr-TR" sz="2400" dirty="0" smtClean="0">
                <a:solidFill>
                  <a:schemeClr val="tx2">
                    <a:lumMod val="50000"/>
                  </a:schemeClr>
                </a:solidFill>
              </a:rPr>
              <a:t>değ1</a:t>
            </a:r>
            <a:r>
              <a:rPr lang="en-US" sz="2400" dirty="0" smtClean="0">
                <a:solidFill>
                  <a:schemeClr val="tx2">
                    <a:lumMod val="50000"/>
                  </a:schemeClr>
                </a:solidFill>
              </a:rPr>
              <a:t>= </a:t>
            </a:r>
            <a:r>
              <a:rPr lang="en-US" sz="2400" dirty="0">
                <a:solidFill>
                  <a:schemeClr val="tx2">
                    <a:lumMod val="50000"/>
                  </a:schemeClr>
                </a:solidFill>
              </a:rPr>
              <a:t>new </a:t>
            </a:r>
            <a:r>
              <a:rPr lang="en-US" sz="2400" dirty="0" err="1">
                <a:solidFill>
                  <a:schemeClr val="tx2">
                    <a:lumMod val="50000"/>
                  </a:schemeClr>
                </a:solidFill>
              </a:rPr>
              <a:t>Değer</a:t>
            </a:r>
            <a:r>
              <a:rPr lang="en-US" sz="2400" dirty="0">
                <a:solidFill>
                  <a:schemeClr val="tx2">
                    <a:lumMod val="50000"/>
                  </a:schemeClr>
                </a:solidFill>
              </a:rPr>
              <a:t>();</a:t>
            </a:r>
          </a:p>
          <a:p>
            <a:pPr marL="0" indent="0">
              <a:spcBef>
                <a:spcPts val="0"/>
              </a:spcBef>
              <a:buNone/>
            </a:pPr>
            <a:r>
              <a:rPr lang="en-US" sz="2400" dirty="0">
                <a:solidFill>
                  <a:schemeClr val="tx2">
                    <a:lumMod val="50000"/>
                  </a:schemeClr>
                </a:solidFill>
              </a:rPr>
              <a:t>            </a:t>
            </a:r>
            <a:r>
              <a:rPr lang="tr-TR" sz="2400" dirty="0" smtClean="0">
                <a:solidFill>
                  <a:schemeClr val="tx2">
                    <a:lumMod val="50000"/>
                  </a:schemeClr>
                </a:solidFill>
              </a:rPr>
              <a:t>değ1</a:t>
            </a:r>
            <a:r>
              <a:rPr lang="en-US" sz="2400" dirty="0" smtClean="0">
                <a:solidFill>
                  <a:schemeClr val="tx2">
                    <a:lumMod val="50000"/>
                  </a:schemeClr>
                </a:solidFill>
              </a:rPr>
              <a:t>.</a:t>
            </a:r>
            <a:r>
              <a:rPr lang="en-US" sz="2400" dirty="0" err="1" smtClean="0">
                <a:solidFill>
                  <a:schemeClr val="tx2">
                    <a:lumMod val="50000"/>
                  </a:schemeClr>
                </a:solidFill>
              </a:rPr>
              <a:t>val</a:t>
            </a:r>
            <a:r>
              <a:rPr lang="en-US" sz="2400" dirty="0" smtClean="0">
                <a:solidFill>
                  <a:schemeClr val="tx2">
                    <a:lumMod val="50000"/>
                  </a:schemeClr>
                </a:solidFill>
              </a:rPr>
              <a:t>=value</a:t>
            </a:r>
            <a:r>
              <a:rPr lang="en-US" sz="2400" dirty="0">
                <a:solidFill>
                  <a:schemeClr val="tx2">
                    <a:lumMod val="50000"/>
                  </a:schemeClr>
                </a:solidFill>
              </a:rPr>
              <a:t>;</a:t>
            </a:r>
          </a:p>
          <a:p>
            <a:pPr marL="0" indent="0">
              <a:spcBef>
                <a:spcPts val="0"/>
              </a:spcBef>
              <a:buNone/>
            </a:pPr>
            <a:r>
              <a:rPr lang="en-US" sz="2400" dirty="0">
                <a:solidFill>
                  <a:schemeClr val="tx2">
                    <a:lumMod val="50000"/>
                  </a:schemeClr>
                </a:solidFill>
              </a:rPr>
              <a:t>        }</a:t>
            </a:r>
          </a:p>
          <a:p>
            <a:pPr marL="0" indent="0">
              <a:spcBef>
                <a:spcPts val="0"/>
              </a:spcBef>
              <a:buNone/>
            </a:pPr>
            <a:r>
              <a:rPr lang="en-US" sz="2400" dirty="0">
                <a:solidFill>
                  <a:schemeClr val="tx2">
                    <a:lumMod val="50000"/>
                  </a:schemeClr>
                </a:solidFill>
              </a:rPr>
              <a:t>    }</a:t>
            </a:r>
          </a:p>
          <a:p>
            <a:pPr marL="0" indent="0">
              <a:spcBef>
                <a:spcPts val="0"/>
              </a:spcBef>
              <a:buNone/>
            </a:pPr>
            <a:r>
              <a:rPr lang="en-US" sz="2400" dirty="0">
                <a:solidFill>
                  <a:schemeClr val="tx2">
                    <a:lumMod val="50000"/>
                  </a:schemeClr>
                </a:solidFill>
              </a:rPr>
              <a:t>}</a:t>
            </a:r>
          </a:p>
        </p:txBody>
      </p:sp>
      <p:sp>
        <p:nvSpPr>
          <p:cNvPr id="12" name="İçerik Yer Tutucusu 8"/>
          <p:cNvSpPr txBox="1">
            <a:spLocks/>
          </p:cNvSpPr>
          <p:nvPr/>
        </p:nvSpPr>
        <p:spPr bwMode="auto">
          <a:xfrm>
            <a:off x="104927" y="914400"/>
            <a:ext cx="5397802" cy="5747657"/>
          </a:xfrm>
          <a:prstGeom prst="rect">
            <a:avLst/>
          </a:prstGeom>
          <a:solidFill>
            <a:schemeClr val="accent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9pPr>
          </a:lstStyle>
          <a:p>
            <a:pPr marL="0" indent="0">
              <a:spcBef>
                <a:spcPts val="0"/>
              </a:spcBef>
              <a:buNone/>
            </a:pPr>
            <a:r>
              <a:rPr lang="en-US" sz="2400" dirty="0">
                <a:solidFill>
                  <a:schemeClr val="tx2">
                    <a:lumMod val="50000"/>
                  </a:schemeClr>
                </a:solidFill>
              </a:rPr>
              <a:t>namespace </a:t>
            </a:r>
            <a:r>
              <a:rPr lang="en-US" sz="2400" dirty="0" err="1" smtClean="0">
                <a:solidFill>
                  <a:schemeClr val="tx2">
                    <a:lumMod val="50000"/>
                  </a:schemeClr>
                </a:solidFill>
              </a:rPr>
              <a:t>SınıflaraGiriş</a:t>
            </a:r>
            <a:r>
              <a:rPr lang="en-US" sz="2400" dirty="0" smtClean="0">
                <a:solidFill>
                  <a:schemeClr val="tx2">
                    <a:lumMod val="50000"/>
                  </a:schemeClr>
                </a:solidFill>
              </a:rPr>
              <a:t>{</a:t>
            </a:r>
            <a:endParaRPr lang="en-US" sz="2400" dirty="0">
              <a:solidFill>
                <a:schemeClr val="tx2">
                  <a:lumMod val="50000"/>
                </a:schemeClr>
              </a:solidFill>
            </a:endParaRPr>
          </a:p>
          <a:p>
            <a:pPr marL="0" indent="0">
              <a:spcBef>
                <a:spcPts val="0"/>
              </a:spcBef>
              <a:buNone/>
            </a:pPr>
            <a:r>
              <a:rPr lang="en-US" sz="2400" dirty="0">
                <a:solidFill>
                  <a:schemeClr val="tx2">
                    <a:lumMod val="50000"/>
                  </a:schemeClr>
                </a:solidFill>
              </a:rPr>
              <a:t>    public class </a:t>
            </a:r>
            <a:r>
              <a:rPr lang="en-US" sz="2400" dirty="0" err="1" smtClean="0">
                <a:solidFill>
                  <a:schemeClr val="tx2">
                    <a:lumMod val="50000"/>
                  </a:schemeClr>
                </a:solidFill>
              </a:rPr>
              <a:t>Değer</a:t>
            </a:r>
            <a:r>
              <a:rPr lang="en-US" sz="2400" dirty="0" smtClean="0">
                <a:solidFill>
                  <a:schemeClr val="tx2">
                    <a:lumMod val="50000"/>
                  </a:schemeClr>
                </a:solidFill>
              </a:rPr>
              <a:t>{</a:t>
            </a:r>
            <a:endParaRPr lang="en-US" sz="2400" dirty="0">
              <a:solidFill>
                <a:schemeClr val="tx2">
                  <a:lumMod val="50000"/>
                </a:schemeClr>
              </a:solidFill>
            </a:endParaRPr>
          </a:p>
          <a:p>
            <a:pPr marL="0" indent="0">
              <a:spcBef>
                <a:spcPts val="0"/>
              </a:spcBef>
              <a:buNone/>
            </a:pPr>
            <a:r>
              <a:rPr lang="en-US" sz="2400" dirty="0">
                <a:solidFill>
                  <a:schemeClr val="tx2">
                    <a:lumMod val="50000"/>
                  </a:schemeClr>
                </a:solidFill>
              </a:rPr>
              <a:t>        public int </a:t>
            </a:r>
            <a:r>
              <a:rPr lang="en-US" sz="2400" dirty="0" err="1" smtClean="0">
                <a:solidFill>
                  <a:schemeClr val="tx2">
                    <a:lumMod val="50000"/>
                  </a:schemeClr>
                </a:solidFill>
              </a:rPr>
              <a:t>val</a:t>
            </a:r>
            <a:r>
              <a:rPr lang="en-US" sz="2400" dirty="0" smtClean="0">
                <a:solidFill>
                  <a:schemeClr val="tx2">
                    <a:lumMod val="50000"/>
                  </a:schemeClr>
                </a:solidFill>
              </a:rPr>
              <a:t>;</a:t>
            </a:r>
            <a:endParaRPr lang="tr-TR" sz="2400" dirty="0" smtClean="0">
              <a:solidFill>
                <a:schemeClr val="tx2">
                  <a:lumMod val="50000"/>
                </a:schemeClr>
              </a:solidFill>
            </a:endParaRPr>
          </a:p>
          <a:p>
            <a:pPr marL="0" indent="0">
              <a:spcBef>
                <a:spcPts val="0"/>
              </a:spcBef>
              <a:buNone/>
            </a:pPr>
            <a:r>
              <a:rPr lang="tr-TR" sz="2400" dirty="0">
                <a:solidFill>
                  <a:schemeClr val="tx2">
                    <a:lumMod val="50000"/>
                  </a:schemeClr>
                </a:solidFill>
              </a:rPr>
              <a:t> </a:t>
            </a:r>
            <a:r>
              <a:rPr lang="tr-TR" sz="2400" dirty="0" smtClean="0">
                <a:solidFill>
                  <a:schemeClr val="tx2">
                    <a:lumMod val="50000"/>
                  </a:schemeClr>
                </a:solidFill>
              </a:rPr>
              <a:t>   </a:t>
            </a:r>
            <a:r>
              <a:rPr lang="en-US" sz="2400" dirty="0" smtClean="0">
                <a:solidFill>
                  <a:schemeClr val="tx2">
                    <a:lumMod val="50000"/>
                  </a:schemeClr>
                </a:solidFill>
              </a:rPr>
              <a:t>}</a:t>
            </a:r>
            <a:endParaRPr lang="en-US" sz="2400" dirty="0">
              <a:solidFill>
                <a:schemeClr val="tx2">
                  <a:lumMod val="50000"/>
                </a:schemeClr>
              </a:solidFill>
            </a:endParaRPr>
          </a:p>
          <a:p>
            <a:pPr marL="0" indent="0">
              <a:spcBef>
                <a:spcPts val="0"/>
              </a:spcBef>
              <a:buNone/>
            </a:pPr>
            <a:r>
              <a:rPr lang="en-US" sz="2400" dirty="0">
                <a:solidFill>
                  <a:schemeClr val="tx2">
                    <a:lumMod val="50000"/>
                  </a:schemeClr>
                </a:solidFill>
              </a:rPr>
              <a:t>    public class </a:t>
            </a:r>
            <a:r>
              <a:rPr lang="en-US" sz="2400" dirty="0" smtClean="0">
                <a:solidFill>
                  <a:schemeClr val="tx2">
                    <a:lumMod val="50000"/>
                  </a:schemeClr>
                </a:solidFill>
              </a:rPr>
              <a:t>Program{</a:t>
            </a:r>
            <a:endParaRPr lang="en-US" sz="2400" dirty="0">
              <a:solidFill>
                <a:schemeClr val="tx2">
                  <a:lumMod val="50000"/>
                </a:schemeClr>
              </a:solidFill>
            </a:endParaRPr>
          </a:p>
          <a:p>
            <a:pPr marL="0" indent="0">
              <a:spcBef>
                <a:spcPts val="0"/>
              </a:spcBef>
              <a:buNone/>
            </a:pPr>
            <a:r>
              <a:rPr lang="en-US" sz="2400" dirty="0">
                <a:solidFill>
                  <a:schemeClr val="tx2">
                    <a:lumMod val="50000"/>
                  </a:schemeClr>
                </a:solidFill>
              </a:rPr>
              <a:t>        public static void Main</a:t>
            </a:r>
            <a:r>
              <a:rPr lang="en-US" sz="2400" dirty="0" smtClean="0">
                <a:solidFill>
                  <a:schemeClr val="tx2">
                    <a:lumMod val="50000"/>
                  </a:schemeClr>
                </a:solidFill>
              </a:rPr>
              <a:t>(){</a:t>
            </a:r>
            <a:endParaRPr lang="en-US" sz="2400" dirty="0">
              <a:solidFill>
                <a:schemeClr val="tx2">
                  <a:lumMod val="50000"/>
                </a:schemeClr>
              </a:solidFill>
            </a:endParaRPr>
          </a:p>
          <a:p>
            <a:pPr marL="0" indent="0">
              <a:spcBef>
                <a:spcPts val="0"/>
              </a:spcBef>
              <a:buNone/>
            </a:pPr>
            <a:r>
              <a:rPr lang="en-US" sz="2400" dirty="0">
                <a:solidFill>
                  <a:schemeClr val="tx2">
                    <a:lumMod val="50000"/>
                  </a:schemeClr>
                </a:solidFill>
              </a:rPr>
              <a:t>            </a:t>
            </a:r>
            <a:r>
              <a:rPr lang="tr-TR" sz="2400" dirty="0" smtClean="0">
                <a:solidFill>
                  <a:schemeClr val="tx2">
                    <a:lumMod val="50000"/>
                  </a:schemeClr>
                </a:solidFill>
              </a:rPr>
              <a:t> </a:t>
            </a:r>
            <a:r>
              <a:rPr lang="en-US" sz="2400" dirty="0" err="1" smtClean="0">
                <a:solidFill>
                  <a:schemeClr val="tx2">
                    <a:lumMod val="50000"/>
                  </a:schemeClr>
                </a:solidFill>
              </a:rPr>
              <a:t>Değer</a:t>
            </a:r>
            <a:r>
              <a:rPr lang="en-US" sz="2400" dirty="0" smtClean="0">
                <a:solidFill>
                  <a:schemeClr val="tx2">
                    <a:lumMod val="50000"/>
                  </a:schemeClr>
                </a:solidFill>
              </a:rPr>
              <a:t> </a:t>
            </a:r>
            <a:r>
              <a:rPr lang="en-US" sz="2400" dirty="0">
                <a:solidFill>
                  <a:schemeClr val="tx2">
                    <a:lumMod val="50000"/>
                  </a:schemeClr>
                </a:solidFill>
              </a:rPr>
              <a:t>değ1 = new </a:t>
            </a:r>
            <a:r>
              <a:rPr lang="en-US" sz="2400" dirty="0" err="1">
                <a:solidFill>
                  <a:schemeClr val="tx2">
                    <a:lumMod val="50000"/>
                  </a:schemeClr>
                </a:solidFill>
              </a:rPr>
              <a:t>Değer</a:t>
            </a:r>
            <a:r>
              <a:rPr lang="en-US" sz="2400" dirty="0">
                <a:solidFill>
                  <a:schemeClr val="tx2">
                    <a:lumMod val="50000"/>
                  </a:schemeClr>
                </a:solidFill>
              </a:rPr>
              <a:t>();</a:t>
            </a:r>
          </a:p>
          <a:p>
            <a:pPr marL="0" indent="0">
              <a:spcBef>
                <a:spcPts val="0"/>
              </a:spcBef>
              <a:buNone/>
            </a:pPr>
            <a:r>
              <a:rPr lang="en-US" sz="2400" dirty="0">
                <a:solidFill>
                  <a:schemeClr val="tx2">
                    <a:lumMod val="50000"/>
                  </a:schemeClr>
                </a:solidFill>
              </a:rPr>
              <a:t>           </a:t>
            </a:r>
            <a:r>
              <a:rPr lang="tr-TR" sz="2400" dirty="0" smtClean="0">
                <a:solidFill>
                  <a:schemeClr val="tx2">
                    <a:lumMod val="50000"/>
                  </a:schemeClr>
                </a:solidFill>
              </a:rPr>
              <a:t> </a:t>
            </a:r>
            <a:r>
              <a:rPr lang="en-US" sz="2400" dirty="0" smtClean="0">
                <a:solidFill>
                  <a:schemeClr val="tx2">
                    <a:lumMod val="50000"/>
                  </a:schemeClr>
                </a:solidFill>
              </a:rPr>
              <a:t> değ1.val </a:t>
            </a:r>
            <a:r>
              <a:rPr lang="en-US" sz="2400" dirty="0">
                <a:solidFill>
                  <a:schemeClr val="tx2">
                    <a:lumMod val="50000"/>
                  </a:schemeClr>
                </a:solidFill>
              </a:rPr>
              <a:t>= 44;</a:t>
            </a:r>
          </a:p>
          <a:p>
            <a:pPr marL="0" indent="0">
              <a:spcBef>
                <a:spcPts val="0"/>
              </a:spcBef>
              <a:buNone/>
            </a:pPr>
            <a:r>
              <a:rPr lang="en-US" sz="2400" dirty="0">
                <a:solidFill>
                  <a:schemeClr val="tx2">
                    <a:lumMod val="50000"/>
                  </a:schemeClr>
                </a:solidFill>
              </a:rPr>
              <a:t>            </a:t>
            </a:r>
            <a:r>
              <a:rPr lang="tr-TR" sz="2400" dirty="0" smtClean="0">
                <a:solidFill>
                  <a:schemeClr val="tx2">
                    <a:lumMod val="50000"/>
                  </a:schemeClr>
                </a:solidFill>
              </a:rPr>
              <a:t> </a:t>
            </a:r>
            <a:r>
              <a:rPr lang="en-US" sz="2400" dirty="0" err="1" smtClean="0">
                <a:solidFill>
                  <a:schemeClr val="tx2">
                    <a:lumMod val="50000"/>
                  </a:schemeClr>
                </a:solidFill>
              </a:rPr>
              <a:t>Değiştir</a:t>
            </a:r>
            <a:r>
              <a:rPr lang="en-US" sz="2400" dirty="0" smtClean="0">
                <a:solidFill>
                  <a:schemeClr val="tx2">
                    <a:lumMod val="50000"/>
                  </a:schemeClr>
                </a:solidFill>
              </a:rPr>
              <a:t>(değ1);</a:t>
            </a:r>
            <a:r>
              <a:rPr lang="tr-TR" sz="2400" dirty="0" smtClean="0">
                <a:solidFill>
                  <a:schemeClr val="tx2">
                    <a:lumMod val="50000"/>
                  </a:schemeClr>
                </a:solidFill>
              </a:rPr>
              <a:t>    </a:t>
            </a:r>
            <a:r>
              <a:rPr lang="tr-TR" sz="2400" dirty="0" smtClean="0"/>
              <a:t>//</a:t>
            </a:r>
            <a:r>
              <a:rPr lang="tr-TR" sz="2400" dirty="0"/>
              <a:t>C</a:t>
            </a:r>
            <a:r>
              <a:rPr lang="tr-TR" sz="2400" dirty="0" smtClean="0"/>
              <a:t>all </a:t>
            </a:r>
            <a:r>
              <a:rPr lang="tr-TR" sz="2400" dirty="0" err="1" smtClean="0"/>
              <a:t>by</a:t>
            </a:r>
            <a:r>
              <a:rPr lang="tr-TR" sz="2400" dirty="0" smtClean="0"/>
              <a:t> </a:t>
            </a:r>
            <a:r>
              <a:rPr lang="tr-TR" sz="2400" dirty="0" err="1" smtClean="0"/>
              <a:t>ref</a:t>
            </a:r>
            <a:endParaRPr lang="en-US" sz="2400" dirty="0"/>
          </a:p>
          <a:p>
            <a:pPr marL="0" indent="0">
              <a:spcBef>
                <a:spcPts val="0"/>
              </a:spcBef>
              <a:buNone/>
            </a:pPr>
            <a:r>
              <a:rPr lang="en-US" sz="2400" dirty="0">
                <a:solidFill>
                  <a:schemeClr val="tx2">
                    <a:lumMod val="50000"/>
                  </a:schemeClr>
                </a:solidFill>
              </a:rPr>
              <a:t>            </a:t>
            </a:r>
            <a:r>
              <a:rPr lang="tr-TR" sz="2400" dirty="0" smtClean="0">
                <a:solidFill>
                  <a:schemeClr val="tx2">
                    <a:lumMod val="50000"/>
                  </a:schemeClr>
                </a:solidFill>
              </a:rPr>
              <a:t> </a:t>
            </a:r>
            <a:r>
              <a:rPr lang="en-US" sz="2400" dirty="0" err="1" smtClean="0">
                <a:solidFill>
                  <a:schemeClr val="tx2">
                    <a:lumMod val="50000"/>
                  </a:schemeClr>
                </a:solidFill>
              </a:rPr>
              <a:t>Console.WriteLine</a:t>
            </a:r>
            <a:r>
              <a:rPr lang="en-US" sz="2400" dirty="0" smtClean="0">
                <a:solidFill>
                  <a:schemeClr val="tx2">
                    <a:lumMod val="50000"/>
                  </a:schemeClr>
                </a:solidFill>
              </a:rPr>
              <a:t>(değ1.val);</a:t>
            </a:r>
            <a:endParaRPr lang="en-US" sz="2400" dirty="0">
              <a:solidFill>
                <a:schemeClr val="tx2">
                  <a:lumMod val="50000"/>
                </a:schemeClr>
              </a:solidFill>
            </a:endParaRPr>
          </a:p>
          <a:p>
            <a:pPr marL="0" indent="0">
              <a:spcBef>
                <a:spcPts val="0"/>
              </a:spcBef>
              <a:buNone/>
            </a:pPr>
            <a:r>
              <a:rPr lang="en-US" sz="2400" dirty="0">
                <a:solidFill>
                  <a:schemeClr val="tx2">
                    <a:lumMod val="50000"/>
                  </a:schemeClr>
                </a:solidFill>
              </a:rPr>
              <a:t>        </a:t>
            </a:r>
            <a:r>
              <a:rPr lang="tr-TR" sz="2400" dirty="0" smtClean="0">
                <a:solidFill>
                  <a:schemeClr val="tx2">
                    <a:lumMod val="50000"/>
                  </a:schemeClr>
                </a:solidFill>
              </a:rPr>
              <a:t> </a:t>
            </a:r>
            <a:r>
              <a:rPr lang="en-US" sz="2400" dirty="0" smtClean="0">
                <a:solidFill>
                  <a:schemeClr val="tx2">
                    <a:lumMod val="50000"/>
                  </a:schemeClr>
                </a:solidFill>
              </a:rPr>
              <a:t>}</a:t>
            </a:r>
            <a:endParaRPr lang="en-US" sz="2400" dirty="0">
              <a:solidFill>
                <a:schemeClr val="tx2">
                  <a:lumMod val="50000"/>
                </a:schemeClr>
              </a:solidFill>
            </a:endParaRPr>
          </a:p>
          <a:p>
            <a:pPr marL="0" indent="0">
              <a:spcBef>
                <a:spcPts val="0"/>
              </a:spcBef>
              <a:buNone/>
            </a:pPr>
            <a:r>
              <a:rPr lang="en-US" sz="2400" dirty="0">
                <a:solidFill>
                  <a:schemeClr val="tx2">
                    <a:lumMod val="50000"/>
                  </a:schemeClr>
                </a:solidFill>
              </a:rPr>
              <a:t>        static void </a:t>
            </a:r>
            <a:r>
              <a:rPr lang="en-US" sz="2400" dirty="0" err="1">
                <a:solidFill>
                  <a:schemeClr val="tx2">
                    <a:lumMod val="50000"/>
                  </a:schemeClr>
                </a:solidFill>
              </a:rPr>
              <a:t>Değiştir</a:t>
            </a:r>
            <a:r>
              <a:rPr lang="en-US" sz="2400" dirty="0">
                <a:solidFill>
                  <a:schemeClr val="tx2">
                    <a:lumMod val="50000"/>
                  </a:schemeClr>
                </a:solidFill>
              </a:rPr>
              <a:t>(</a:t>
            </a:r>
            <a:r>
              <a:rPr lang="en-US" sz="2400" dirty="0" err="1">
                <a:solidFill>
                  <a:schemeClr val="tx2">
                    <a:lumMod val="50000"/>
                  </a:schemeClr>
                </a:solidFill>
              </a:rPr>
              <a:t>Değer</a:t>
            </a:r>
            <a:r>
              <a:rPr lang="en-US" sz="2400" dirty="0">
                <a:solidFill>
                  <a:schemeClr val="tx2">
                    <a:lumMod val="50000"/>
                  </a:schemeClr>
                </a:solidFill>
              </a:rPr>
              <a:t> </a:t>
            </a:r>
            <a:r>
              <a:rPr lang="en-US" sz="2400" dirty="0" err="1">
                <a:solidFill>
                  <a:schemeClr val="tx2">
                    <a:lumMod val="50000"/>
                  </a:schemeClr>
                </a:solidFill>
              </a:rPr>
              <a:t>obj</a:t>
            </a:r>
            <a:r>
              <a:rPr lang="en-US" sz="2400" dirty="0" smtClean="0">
                <a:solidFill>
                  <a:schemeClr val="tx2">
                    <a:lumMod val="50000"/>
                  </a:schemeClr>
                </a:solidFill>
              </a:rPr>
              <a:t>){</a:t>
            </a:r>
            <a:endParaRPr lang="en-US" sz="2400" dirty="0">
              <a:solidFill>
                <a:schemeClr val="tx2">
                  <a:lumMod val="50000"/>
                </a:schemeClr>
              </a:solidFill>
            </a:endParaRPr>
          </a:p>
          <a:p>
            <a:pPr marL="0" indent="0">
              <a:spcBef>
                <a:spcPts val="0"/>
              </a:spcBef>
              <a:buNone/>
            </a:pPr>
            <a:r>
              <a:rPr lang="en-US" sz="2400" dirty="0">
                <a:solidFill>
                  <a:schemeClr val="tx2">
                    <a:lumMod val="50000"/>
                  </a:schemeClr>
                </a:solidFill>
              </a:rPr>
              <a:t>            </a:t>
            </a:r>
            <a:r>
              <a:rPr lang="en-US" sz="2400" dirty="0" err="1" smtClean="0">
                <a:solidFill>
                  <a:schemeClr val="tx2">
                    <a:lumMod val="50000"/>
                  </a:schemeClr>
                </a:solidFill>
              </a:rPr>
              <a:t>obj.val</a:t>
            </a:r>
            <a:r>
              <a:rPr lang="en-US" sz="2400" dirty="0" smtClean="0">
                <a:solidFill>
                  <a:schemeClr val="tx2">
                    <a:lumMod val="50000"/>
                  </a:schemeClr>
                </a:solidFill>
              </a:rPr>
              <a:t> </a:t>
            </a:r>
            <a:r>
              <a:rPr lang="en-US" sz="2400" dirty="0">
                <a:solidFill>
                  <a:schemeClr val="tx2">
                    <a:lumMod val="50000"/>
                  </a:schemeClr>
                </a:solidFill>
              </a:rPr>
              <a:t>= 33;</a:t>
            </a:r>
          </a:p>
          <a:p>
            <a:pPr marL="0" indent="0">
              <a:spcBef>
                <a:spcPts val="0"/>
              </a:spcBef>
              <a:buNone/>
            </a:pPr>
            <a:r>
              <a:rPr lang="en-US" sz="2400" dirty="0">
                <a:solidFill>
                  <a:schemeClr val="tx2">
                    <a:lumMod val="50000"/>
                  </a:schemeClr>
                </a:solidFill>
              </a:rPr>
              <a:t>        }</a:t>
            </a:r>
          </a:p>
          <a:p>
            <a:pPr marL="0" indent="0">
              <a:spcBef>
                <a:spcPts val="0"/>
              </a:spcBef>
              <a:buNone/>
            </a:pPr>
            <a:r>
              <a:rPr lang="en-US" sz="2400" dirty="0">
                <a:solidFill>
                  <a:schemeClr val="tx2">
                    <a:lumMod val="50000"/>
                  </a:schemeClr>
                </a:solidFill>
              </a:rPr>
              <a:t>    }</a:t>
            </a:r>
          </a:p>
          <a:p>
            <a:pPr marL="0" indent="0">
              <a:spcBef>
                <a:spcPts val="0"/>
              </a:spcBef>
              <a:buNone/>
            </a:pPr>
            <a:r>
              <a:rPr lang="en-US" sz="2400" dirty="0">
                <a:solidFill>
                  <a:schemeClr val="tx2">
                    <a:lumMod val="50000"/>
                  </a:schemeClr>
                </a:solidFill>
              </a:rPr>
              <a:t>}</a:t>
            </a:r>
            <a:endParaRPr lang="en-US" sz="2400" kern="0" dirty="0">
              <a:solidFill>
                <a:schemeClr val="tx2">
                  <a:lumMod val="50000"/>
                </a:schemeClr>
              </a:solidFill>
            </a:endParaRPr>
          </a:p>
        </p:txBody>
      </p:sp>
    </p:spTree>
    <p:extLst>
      <p:ext uri="{BB962C8B-B14F-4D97-AF65-F5344CB8AC3E}">
        <p14:creationId xmlns:p14="http://schemas.microsoft.com/office/powerpoint/2010/main" val="1993275734"/>
      </p:ext>
    </p:extLst>
  </p:cSld>
  <p:clrMapOvr>
    <a:masterClrMapping/>
  </p:clrMapOvr>
  <p:transition spd="med">
    <p:spli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6.03.2017</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22</a:t>
            </a:fld>
            <a:endParaRPr lang="tr-TR" dirty="0">
              <a:solidFill>
                <a:srgbClr val="FFFFFF"/>
              </a:solidFill>
            </a:endParaRPr>
          </a:p>
        </p:txBody>
      </p:sp>
      <p:sp>
        <p:nvSpPr>
          <p:cNvPr id="4" name="Metin kutusu 3"/>
          <p:cNvSpPr txBox="1"/>
          <p:nvPr/>
        </p:nvSpPr>
        <p:spPr>
          <a:xfrm>
            <a:off x="2502568" y="417095"/>
            <a:ext cx="7764379" cy="646331"/>
          </a:xfrm>
          <a:prstGeom prst="rect">
            <a:avLst/>
          </a:prstGeom>
          <a:noFill/>
        </p:spPr>
        <p:txBody>
          <a:bodyPr wrap="square" rtlCol="0">
            <a:spAutoFit/>
          </a:bodyPr>
          <a:lstStyle/>
          <a:p>
            <a:pPr algn="ctr"/>
            <a:r>
              <a:rPr lang="tr-TR" sz="3600" dirty="0" smtClean="0">
                <a:solidFill>
                  <a:srgbClr val="FFFF00"/>
                </a:solidFill>
              </a:rPr>
              <a:t>BÖLÜM ALIŞTIRMA ve SORULARI</a:t>
            </a:r>
            <a:endParaRPr lang="en-US" sz="3600" dirty="0">
              <a:solidFill>
                <a:srgbClr val="FFFF00"/>
              </a:solidFill>
            </a:endParaRPr>
          </a:p>
        </p:txBody>
      </p:sp>
      <p:sp>
        <p:nvSpPr>
          <p:cNvPr id="5" name="Metin kutusu 4"/>
          <p:cNvSpPr txBox="1"/>
          <p:nvPr/>
        </p:nvSpPr>
        <p:spPr>
          <a:xfrm>
            <a:off x="673769" y="1213502"/>
            <a:ext cx="10475494" cy="3970318"/>
          </a:xfrm>
          <a:prstGeom prst="rect">
            <a:avLst/>
          </a:prstGeom>
          <a:noFill/>
        </p:spPr>
        <p:txBody>
          <a:bodyPr wrap="square" rtlCol="0">
            <a:spAutoFit/>
          </a:bodyPr>
          <a:lstStyle/>
          <a:p>
            <a:pPr marL="342900" indent="-342900">
              <a:buAutoNum type="arabicPeriod"/>
            </a:pPr>
            <a:r>
              <a:rPr lang="en-US" dirty="0">
                <a:solidFill>
                  <a:srgbClr val="FFFF00"/>
                </a:solidFill>
              </a:rPr>
              <a:t>c</a:t>
            </a:r>
            <a:r>
              <a:rPr lang="en-US" dirty="0" smtClean="0">
                <a:solidFill>
                  <a:srgbClr val="FFFF00"/>
                </a:solidFill>
              </a:rPr>
              <a:t>lass</a:t>
            </a:r>
            <a:r>
              <a:rPr lang="en-US" dirty="0" smtClean="0"/>
              <a:t> </a:t>
            </a:r>
            <a:r>
              <a:rPr lang="en-US" dirty="0" err="1" smtClean="0"/>
              <a:t>ve</a:t>
            </a:r>
            <a:r>
              <a:rPr lang="en-US" dirty="0" smtClean="0"/>
              <a:t> </a:t>
            </a:r>
            <a:r>
              <a:rPr lang="en-US" dirty="0" err="1">
                <a:solidFill>
                  <a:srgbClr val="FFFF00"/>
                </a:solidFill>
              </a:rPr>
              <a:t>s</a:t>
            </a:r>
            <a:r>
              <a:rPr lang="en-US" dirty="0" err="1" smtClean="0">
                <a:solidFill>
                  <a:srgbClr val="FFFF00"/>
                </a:solidFill>
              </a:rPr>
              <a:t>truct</a:t>
            </a:r>
            <a:r>
              <a:rPr lang="en-US" dirty="0" smtClean="0">
                <a:solidFill>
                  <a:srgbClr val="FFFF00"/>
                </a:solidFill>
              </a:rPr>
              <a:t> </a:t>
            </a:r>
            <a:r>
              <a:rPr lang="en-US" dirty="0" err="1" smtClean="0"/>
              <a:t>arasındaki</a:t>
            </a:r>
            <a:r>
              <a:rPr lang="en-US" dirty="0" smtClean="0"/>
              <a:t> </a:t>
            </a:r>
            <a:r>
              <a:rPr lang="en-US" dirty="0" err="1" smtClean="0"/>
              <a:t>farkları</a:t>
            </a:r>
            <a:r>
              <a:rPr lang="en-US" dirty="0" smtClean="0"/>
              <a:t> </a:t>
            </a:r>
            <a:r>
              <a:rPr lang="en-US" dirty="0" err="1" smtClean="0"/>
              <a:t>araştırınız</a:t>
            </a:r>
            <a:endParaRPr lang="en-US" dirty="0" smtClean="0"/>
          </a:p>
          <a:p>
            <a:pPr marL="342900" indent="-342900">
              <a:buAutoNum type="arabicPeriod"/>
            </a:pPr>
            <a:r>
              <a:rPr lang="en-US" dirty="0" err="1" smtClean="0"/>
              <a:t>Nesneler</a:t>
            </a:r>
            <a:r>
              <a:rPr lang="en-US" dirty="0" smtClean="0"/>
              <a:t> </a:t>
            </a:r>
            <a:r>
              <a:rPr lang="en-US" dirty="0" err="1" smtClean="0"/>
              <a:t>hangi</a:t>
            </a:r>
            <a:r>
              <a:rPr lang="en-US" dirty="0" smtClean="0"/>
              <a:t> </a:t>
            </a:r>
            <a:r>
              <a:rPr lang="en-US" dirty="0" err="1" smtClean="0"/>
              <a:t>bellekte</a:t>
            </a:r>
            <a:r>
              <a:rPr lang="en-US" dirty="0" smtClean="0"/>
              <a:t> </a:t>
            </a:r>
            <a:r>
              <a:rPr lang="en-US" dirty="0" err="1" smtClean="0"/>
              <a:t>tutulmaktadır</a:t>
            </a:r>
            <a:r>
              <a:rPr lang="en-US" dirty="0" smtClean="0"/>
              <a:t>, </a:t>
            </a:r>
            <a:r>
              <a:rPr lang="en-US" dirty="0" err="1" smtClean="0"/>
              <a:t>nesnelerin</a:t>
            </a:r>
            <a:r>
              <a:rPr lang="en-US" dirty="0" smtClean="0"/>
              <a:t> </a:t>
            </a:r>
            <a:r>
              <a:rPr lang="en-US" dirty="0" err="1" smtClean="0"/>
              <a:t>referansları</a:t>
            </a:r>
            <a:r>
              <a:rPr lang="en-US" dirty="0" smtClean="0"/>
              <a:t> </a:t>
            </a:r>
            <a:r>
              <a:rPr lang="en-US" dirty="0" err="1" smtClean="0"/>
              <a:t>için</a:t>
            </a:r>
            <a:r>
              <a:rPr lang="en-US" dirty="0" smtClean="0"/>
              <a:t> durum </a:t>
            </a:r>
            <a:r>
              <a:rPr lang="en-US" dirty="0" err="1" smtClean="0"/>
              <a:t>nedir</a:t>
            </a:r>
            <a:r>
              <a:rPr lang="en-US" dirty="0" smtClean="0"/>
              <a:t>?</a:t>
            </a:r>
          </a:p>
          <a:p>
            <a:pPr marL="342900" indent="-342900">
              <a:buAutoNum type="arabicPeriod"/>
            </a:pPr>
            <a:r>
              <a:rPr lang="en-US" dirty="0" err="1" smtClean="0"/>
              <a:t>Sadece</a:t>
            </a:r>
            <a:r>
              <a:rPr lang="en-US" dirty="0" smtClean="0"/>
              <a:t> </a:t>
            </a:r>
            <a:r>
              <a:rPr lang="en-US" dirty="0" err="1" smtClean="0"/>
              <a:t>okunabilir</a:t>
            </a:r>
            <a:r>
              <a:rPr lang="en-US" dirty="0" smtClean="0"/>
              <a:t> </a:t>
            </a:r>
            <a:r>
              <a:rPr lang="en-US" dirty="0" err="1" smtClean="0"/>
              <a:t>özelliğin</a:t>
            </a:r>
            <a:r>
              <a:rPr lang="en-US" dirty="0" smtClean="0"/>
              <a:t> (property) </a:t>
            </a:r>
            <a:r>
              <a:rPr lang="en-US" dirty="0" err="1" smtClean="0"/>
              <a:t>amacı</a:t>
            </a:r>
            <a:r>
              <a:rPr lang="en-US" dirty="0" smtClean="0"/>
              <a:t> </a:t>
            </a:r>
            <a:r>
              <a:rPr lang="en-US" dirty="0" err="1" smtClean="0"/>
              <a:t>nedir</a:t>
            </a:r>
            <a:r>
              <a:rPr lang="en-US" dirty="0" smtClean="0"/>
              <a:t>? </a:t>
            </a:r>
            <a:r>
              <a:rPr lang="en-US" dirty="0" err="1" smtClean="0"/>
              <a:t>Sadece</a:t>
            </a:r>
            <a:r>
              <a:rPr lang="en-US" dirty="0" smtClean="0"/>
              <a:t> </a:t>
            </a:r>
            <a:r>
              <a:rPr lang="en-US" dirty="0" err="1" smtClean="0"/>
              <a:t>yazılabilir</a:t>
            </a:r>
            <a:r>
              <a:rPr lang="en-US" dirty="0" smtClean="0"/>
              <a:t> </a:t>
            </a:r>
            <a:r>
              <a:rPr lang="en-US" dirty="0" err="1" smtClean="0"/>
              <a:t>özellik</a:t>
            </a:r>
            <a:r>
              <a:rPr lang="en-US" dirty="0" smtClean="0"/>
              <a:t> </a:t>
            </a:r>
            <a:r>
              <a:rPr lang="en-US" dirty="0" err="1" smtClean="0"/>
              <a:t>işe</a:t>
            </a:r>
            <a:r>
              <a:rPr lang="en-US" dirty="0" smtClean="0"/>
              <a:t> </a:t>
            </a:r>
            <a:r>
              <a:rPr lang="en-US" dirty="0" err="1" smtClean="0"/>
              <a:t>yarayabilir</a:t>
            </a:r>
            <a:r>
              <a:rPr lang="en-US" dirty="0" smtClean="0"/>
              <a:t> mi?</a:t>
            </a:r>
          </a:p>
          <a:p>
            <a:pPr marL="342900" indent="-342900">
              <a:buAutoNum type="arabicPeriod"/>
            </a:pPr>
            <a:r>
              <a:rPr lang="en-US" dirty="0" err="1" smtClean="0"/>
              <a:t>Özelliklerin</a:t>
            </a:r>
            <a:r>
              <a:rPr lang="en-US" dirty="0" smtClean="0"/>
              <a:t> </a:t>
            </a:r>
            <a:r>
              <a:rPr lang="en-US" dirty="0" err="1" smtClean="0"/>
              <a:t>geleneksel</a:t>
            </a:r>
            <a:r>
              <a:rPr lang="en-US" dirty="0" smtClean="0"/>
              <a:t> </a:t>
            </a:r>
            <a:r>
              <a:rPr lang="en-US" dirty="0" err="1" smtClean="0"/>
              <a:t>değişkenlere</a:t>
            </a:r>
            <a:r>
              <a:rPr lang="en-US" dirty="0" smtClean="0"/>
              <a:t> </a:t>
            </a:r>
            <a:r>
              <a:rPr lang="en-US" dirty="0" err="1" smtClean="0"/>
              <a:t>göre</a:t>
            </a:r>
            <a:r>
              <a:rPr lang="en-US" dirty="0" smtClean="0"/>
              <a:t> </a:t>
            </a:r>
            <a:r>
              <a:rPr lang="en-US" dirty="0" err="1" smtClean="0"/>
              <a:t>avantajlarını</a:t>
            </a:r>
            <a:r>
              <a:rPr lang="en-US" dirty="0" smtClean="0"/>
              <a:t> </a:t>
            </a:r>
            <a:r>
              <a:rPr lang="en-US" dirty="0" err="1" smtClean="0"/>
              <a:t>belirtiniz</a:t>
            </a:r>
            <a:endParaRPr lang="en-US" dirty="0" smtClean="0"/>
          </a:p>
          <a:p>
            <a:pPr marL="342900" indent="-342900">
              <a:buAutoNum type="arabicPeriod"/>
            </a:pPr>
            <a:r>
              <a:rPr lang="en-US" dirty="0" err="1" smtClean="0"/>
              <a:t>Bir</a:t>
            </a:r>
            <a:r>
              <a:rPr lang="en-US" dirty="0" smtClean="0"/>
              <a:t> </a:t>
            </a:r>
            <a:r>
              <a:rPr lang="en-US" dirty="0" err="1" smtClean="0"/>
              <a:t>sınıf</a:t>
            </a:r>
            <a:r>
              <a:rPr lang="en-US" dirty="0" smtClean="0"/>
              <a:t> </a:t>
            </a:r>
            <a:r>
              <a:rPr lang="en-US" dirty="0" err="1" smtClean="0"/>
              <a:t>tanımı</a:t>
            </a:r>
            <a:r>
              <a:rPr lang="en-US" dirty="0" smtClean="0"/>
              <a:t> </a:t>
            </a:r>
            <a:r>
              <a:rPr lang="en-US" dirty="0" err="1" smtClean="0"/>
              <a:t>içindeki</a:t>
            </a:r>
            <a:r>
              <a:rPr lang="en-US" dirty="0" smtClean="0"/>
              <a:t> </a:t>
            </a:r>
            <a:r>
              <a:rPr lang="en-US" dirty="0" err="1" smtClean="0"/>
              <a:t>herhangi</a:t>
            </a:r>
            <a:r>
              <a:rPr lang="en-US" dirty="0" smtClean="0"/>
              <a:t> </a:t>
            </a:r>
            <a:r>
              <a:rPr lang="en-US" dirty="0" err="1" smtClean="0"/>
              <a:t>bir</a:t>
            </a:r>
            <a:r>
              <a:rPr lang="en-US" dirty="0" smtClean="0"/>
              <a:t> </a:t>
            </a:r>
            <a:r>
              <a:rPr lang="en-US" dirty="0" err="1" smtClean="0"/>
              <a:t>yöntemin</a:t>
            </a:r>
            <a:r>
              <a:rPr lang="en-US" dirty="0" smtClean="0"/>
              <a:t> </a:t>
            </a:r>
            <a:r>
              <a:rPr lang="en-US" dirty="0" err="1" smtClean="0"/>
              <a:t>sırası</a:t>
            </a:r>
            <a:r>
              <a:rPr lang="en-US" dirty="0" smtClean="0"/>
              <a:t> </a:t>
            </a:r>
            <a:r>
              <a:rPr lang="en-US" dirty="0" err="1" smtClean="0"/>
              <a:t>önemli</a:t>
            </a:r>
            <a:r>
              <a:rPr lang="en-US" dirty="0" smtClean="0"/>
              <a:t> </a:t>
            </a:r>
            <a:r>
              <a:rPr lang="en-US" dirty="0" err="1" smtClean="0"/>
              <a:t>midir</a:t>
            </a:r>
            <a:r>
              <a:rPr lang="en-US" dirty="0" smtClean="0"/>
              <a:t>?</a:t>
            </a:r>
          </a:p>
          <a:p>
            <a:pPr marL="342900" indent="-342900">
              <a:buAutoNum type="arabicPeriod"/>
            </a:pPr>
            <a:r>
              <a:rPr lang="en-US" dirty="0" err="1" smtClean="0"/>
              <a:t>Tanımlanan</a:t>
            </a:r>
            <a:r>
              <a:rPr lang="en-US" dirty="0" smtClean="0"/>
              <a:t> </a:t>
            </a:r>
            <a:r>
              <a:rPr lang="en-US" dirty="0" err="1"/>
              <a:t>b</a:t>
            </a:r>
            <a:r>
              <a:rPr lang="en-US" dirty="0" err="1" smtClean="0"/>
              <a:t>ir</a:t>
            </a:r>
            <a:r>
              <a:rPr lang="en-US" dirty="0" smtClean="0"/>
              <a:t> </a:t>
            </a:r>
            <a:r>
              <a:rPr lang="en-US" dirty="0" err="1" smtClean="0"/>
              <a:t>sınıfa</a:t>
            </a:r>
            <a:r>
              <a:rPr lang="en-US" dirty="0" smtClean="0"/>
              <a:t> </a:t>
            </a:r>
            <a:r>
              <a:rPr lang="en-US" dirty="0" err="1" smtClean="0"/>
              <a:t>ait</a:t>
            </a:r>
            <a:r>
              <a:rPr lang="en-US" dirty="0" smtClean="0"/>
              <a:t> </a:t>
            </a:r>
            <a:r>
              <a:rPr lang="en-US" dirty="0" err="1" smtClean="0"/>
              <a:t>yöntemlerin</a:t>
            </a:r>
            <a:r>
              <a:rPr lang="en-US" dirty="0" smtClean="0"/>
              <a:t> </a:t>
            </a:r>
            <a:r>
              <a:rPr lang="en-US" dirty="0" err="1" smtClean="0"/>
              <a:t>başka</a:t>
            </a:r>
            <a:r>
              <a:rPr lang="en-US" dirty="0" smtClean="0"/>
              <a:t> </a:t>
            </a:r>
            <a:r>
              <a:rPr lang="en-US" dirty="0" err="1" smtClean="0"/>
              <a:t>bir</a:t>
            </a:r>
            <a:r>
              <a:rPr lang="en-US" dirty="0" smtClean="0"/>
              <a:t> </a:t>
            </a:r>
            <a:r>
              <a:rPr lang="en-US" dirty="0" err="1" smtClean="0"/>
              <a:t>sınıfta</a:t>
            </a:r>
            <a:r>
              <a:rPr lang="en-US" dirty="0" smtClean="0"/>
              <a:t> </a:t>
            </a:r>
            <a:r>
              <a:rPr lang="en-US" dirty="0" err="1" smtClean="0"/>
              <a:t>kullanılırken</a:t>
            </a:r>
            <a:r>
              <a:rPr lang="en-US" dirty="0" smtClean="0"/>
              <a:t> “</a:t>
            </a:r>
            <a:r>
              <a:rPr lang="en-US" dirty="0" err="1" smtClean="0"/>
              <a:t>intelisense</a:t>
            </a:r>
            <a:r>
              <a:rPr lang="en-US" dirty="0" smtClean="0"/>
              <a:t>” </a:t>
            </a:r>
            <a:r>
              <a:rPr lang="en-US" dirty="0" err="1" smtClean="0"/>
              <a:t>ile</a:t>
            </a:r>
            <a:r>
              <a:rPr lang="en-US" dirty="0" smtClean="0"/>
              <a:t> </a:t>
            </a:r>
            <a:r>
              <a:rPr lang="en-US" dirty="0" err="1" smtClean="0"/>
              <a:t>parametrik</a:t>
            </a:r>
            <a:r>
              <a:rPr lang="en-US" dirty="0" smtClean="0"/>
              <a:t> </a:t>
            </a:r>
            <a:r>
              <a:rPr lang="en-US" dirty="0" err="1" smtClean="0"/>
              <a:t>kullanım</a:t>
            </a:r>
            <a:r>
              <a:rPr lang="en-US" dirty="0" smtClean="0"/>
              <a:t> </a:t>
            </a:r>
            <a:r>
              <a:rPr lang="en-US" dirty="0" err="1" smtClean="0"/>
              <a:t>detayları</a:t>
            </a:r>
            <a:r>
              <a:rPr lang="en-US" dirty="0" smtClean="0"/>
              <a:t> </a:t>
            </a:r>
            <a:r>
              <a:rPr lang="en-US" dirty="0" err="1" smtClean="0"/>
              <a:t>nasıl</a:t>
            </a:r>
            <a:r>
              <a:rPr lang="en-US" dirty="0" smtClean="0"/>
              <a:t> </a:t>
            </a:r>
            <a:r>
              <a:rPr lang="en-US" dirty="0" err="1" smtClean="0"/>
              <a:t>gösterilebilir</a:t>
            </a:r>
            <a:r>
              <a:rPr lang="en-US" dirty="0" smtClean="0"/>
              <a:t>?</a:t>
            </a:r>
          </a:p>
          <a:p>
            <a:pPr marL="342900" indent="-342900">
              <a:buAutoNum type="arabicPeriod"/>
            </a:pPr>
            <a:r>
              <a:rPr lang="en-US" dirty="0" err="1" smtClean="0"/>
              <a:t>Derin</a:t>
            </a:r>
            <a:r>
              <a:rPr lang="en-US" dirty="0" smtClean="0"/>
              <a:t> </a:t>
            </a:r>
            <a:r>
              <a:rPr lang="en-US" dirty="0" err="1" smtClean="0"/>
              <a:t>ve</a:t>
            </a:r>
            <a:r>
              <a:rPr lang="en-US" dirty="0" smtClean="0"/>
              <a:t> </a:t>
            </a:r>
            <a:r>
              <a:rPr lang="en-US" dirty="0" err="1" smtClean="0"/>
              <a:t>sığ</a:t>
            </a:r>
            <a:r>
              <a:rPr lang="en-US" dirty="0" smtClean="0"/>
              <a:t> </a:t>
            </a:r>
            <a:r>
              <a:rPr lang="en-US" dirty="0" err="1" smtClean="0"/>
              <a:t>kopyalamayı</a:t>
            </a:r>
            <a:r>
              <a:rPr lang="en-US" dirty="0"/>
              <a:t> </a:t>
            </a:r>
            <a:r>
              <a:rPr lang="en-US" dirty="0" smtClean="0"/>
              <a:t>en </a:t>
            </a:r>
            <a:r>
              <a:rPr lang="en-US" dirty="0" err="1" smtClean="0"/>
              <a:t>basit</a:t>
            </a:r>
            <a:r>
              <a:rPr lang="en-US" dirty="0" smtClean="0"/>
              <a:t> </a:t>
            </a:r>
            <a:r>
              <a:rPr lang="en-US" dirty="0" err="1" smtClean="0"/>
              <a:t>birer</a:t>
            </a:r>
            <a:r>
              <a:rPr lang="en-US" dirty="0" smtClean="0"/>
              <a:t> </a:t>
            </a:r>
            <a:r>
              <a:rPr lang="en-US" dirty="0" err="1" smtClean="0"/>
              <a:t>örnek</a:t>
            </a:r>
            <a:r>
              <a:rPr lang="en-US" dirty="0" smtClean="0"/>
              <a:t> </a:t>
            </a:r>
            <a:r>
              <a:rPr lang="en-US" dirty="0" err="1" smtClean="0"/>
              <a:t>ile</a:t>
            </a:r>
            <a:r>
              <a:rPr lang="en-US" dirty="0" smtClean="0"/>
              <a:t> </a:t>
            </a:r>
            <a:r>
              <a:rPr lang="en-US" dirty="0" err="1" smtClean="0"/>
              <a:t>gösteriniz</a:t>
            </a:r>
            <a:endParaRPr lang="en-US" dirty="0"/>
          </a:p>
          <a:p>
            <a:pPr marL="342900" indent="-342900">
              <a:buAutoNum type="arabicPeriod"/>
            </a:pPr>
            <a:r>
              <a:rPr lang="en-US" dirty="0" err="1" smtClean="0"/>
              <a:t>Kopya-yapıcı</a:t>
            </a:r>
            <a:r>
              <a:rPr lang="en-US" dirty="0" smtClean="0"/>
              <a:t> </a:t>
            </a:r>
            <a:r>
              <a:rPr lang="en-US" dirty="0" err="1" smtClean="0"/>
              <a:t>hangi</a:t>
            </a:r>
            <a:r>
              <a:rPr lang="en-US" dirty="0" smtClean="0"/>
              <a:t> </a:t>
            </a:r>
            <a:r>
              <a:rPr lang="en-US" dirty="0" err="1" smtClean="0"/>
              <a:t>tür</a:t>
            </a:r>
            <a:r>
              <a:rPr lang="en-US" dirty="0" smtClean="0"/>
              <a:t> </a:t>
            </a:r>
            <a:r>
              <a:rPr lang="en-US" dirty="0" err="1" smtClean="0"/>
              <a:t>kopyalamayı</a:t>
            </a:r>
            <a:r>
              <a:rPr lang="en-US" dirty="0" smtClean="0"/>
              <a:t> </a:t>
            </a:r>
            <a:r>
              <a:rPr lang="en-US" dirty="0" err="1" smtClean="0"/>
              <a:t>sağlar</a:t>
            </a:r>
            <a:r>
              <a:rPr lang="en-US" dirty="0" smtClean="0"/>
              <a:t>: </a:t>
            </a:r>
            <a:r>
              <a:rPr lang="en-US" dirty="0" err="1" smtClean="0"/>
              <a:t>derin</a:t>
            </a:r>
            <a:r>
              <a:rPr lang="en-US" dirty="0"/>
              <a:t> </a:t>
            </a:r>
            <a:r>
              <a:rPr lang="en-US" dirty="0" err="1" smtClean="0"/>
              <a:t>veya</a:t>
            </a:r>
            <a:r>
              <a:rPr lang="en-US" dirty="0" smtClean="0"/>
              <a:t> </a:t>
            </a:r>
            <a:r>
              <a:rPr lang="en-US" dirty="0" err="1" smtClean="0"/>
              <a:t>sığ</a:t>
            </a:r>
            <a:r>
              <a:rPr lang="en-US" dirty="0" smtClean="0"/>
              <a:t>?</a:t>
            </a:r>
          </a:p>
          <a:p>
            <a:pPr marL="342900" indent="-342900">
              <a:buAutoNum type="arabicPeriod"/>
            </a:pPr>
            <a:r>
              <a:rPr lang="en-US" dirty="0" smtClean="0">
                <a:solidFill>
                  <a:srgbClr val="FFFF00"/>
                </a:solidFill>
              </a:rPr>
              <a:t>new</a:t>
            </a:r>
            <a:r>
              <a:rPr lang="en-US" dirty="0" smtClean="0"/>
              <a:t> </a:t>
            </a:r>
            <a:r>
              <a:rPr lang="en-US" dirty="0" err="1" smtClean="0"/>
              <a:t>anahtarı</a:t>
            </a:r>
            <a:r>
              <a:rPr lang="en-US" dirty="0" smtClean="0"/>
              <a:t> </a:t>
            </a:r>
            <a:r>
              <a:rPr lang="en-US" dirty="0" err="1" smtClean="0"/>
              <a:t>kullanmadan</a:t>
            </a:r>
            <a:r>
              <a:rPr lang="en-US" dirty="0" smtClean="0"/>
              <a:t> </a:t>
            </a:r>
            <a:r>
              <a:rPr lang="en-US" dirty="0" err="1" smtClean="0"/>
              <a:t>yapılan</a:t>
            </a:r>
            <a:r>
              <a:rPr lang="en-US" dirty="0" smtClean="0"/>
              <a:t> </a:t>
            </a:r>
            <a:r>
              <a:rPr lang="en-US" dirty="0" err="1" smtClean="0"/>
              <a:t>temel</a:t>
            </a:r>
            <a:r>
              <a:rPr lang="en-US" dirty="0" smtClean="0"/>
              <a:t> </a:t>
            </a:r>
            <a:r>
              <a:rPr lang="en-US" dirty="0" err="1" smtClean="0"/>
              <a:t>veri</a:t>
            </a:r>
            <a:r>
              <a:rPr lang="en-US" dirty="0" smtClean="0"/>
              <a:t> </a:t>
            </a:r>
            <a:r>
              <a:rPr lang="en-US" dirty="0" err="1" smtClean="0"/>
              <a:t>türü</a:t>
            </a:r>
            <a:r>
              <a:rPr lang="en-US" dirty="0" smtClean="0"/>
              <a:t> </a:t>
            </a:r>
            <a:r>
              <a:rPr lang="en-US" dirty="0" err="1" smtClean="0"/>
              <a:t>tanımının</a:t>
            </a:r>
            <a:r>
              <a:rPr lang="en-US" dirty="0" smtClean="0"/>
              <a:t> </a:t>
            </a:r>
            <a:r>
              <a:rPr lang="en-US" dirty="0" err="1" smtClean="0"/>
              <a:t>yan</a:t>
            </a:r>
            <a:r>
              <a:rPr lang="en-US" dirty="0" smtClean="0"/>
              <a:t> </a:t>
            </a:r>
            <a:r>
              <a:rPr lang="en-US" dirty="0" err="1" smtClean="0"/>
              <a:t>etkileri</a:t>
            </a:r>
            <a:r>
              <a:rPr lang="en-US" dirty="0" smtClean="0"/>
              <a:t> </a:t>
            </a:r>
            <a:r>
              <a:rPr lang="en-US" dirty="0" err="1" smtClean="0"/>
              <a:t>var</a:t>
            </a:r>
            <a:r>
              <a:rPr lang="en-US" dirty="0" smtClean="0"/>
              <a:t> </a:t>
            </a:r>
            <a:r>
              <a:rPr lang="en-US" dirty="0" err="1" smtClean="0"/>
              <a:t>mıdır</a:t>
            </a:r>
            <a:r>
              <a:rPr lang="en-US" dirty="0" smtClean="0"/>
              <a:t>?</a:t>
            </a:r>
          </a:p>
          <a:p>
            <a:pPr marL="342900" indent="-342900">
              <a:buAutoNum type="arabicPeriod"/>
            </a:pPr>
            <a:r>
              <a:rPr lang="en-US" dirty="0" smtClean="0">
                <a:solidFill>
                  <a:srgbClr val="FFFF00"/>
                </a:solidFill>
              </a:rPr>
              <a:t>this </a:t>
            </a:r>
            <a:r>
              <a:rPr lang="en-US" dirty="0" err="1" smtClean="0"/>
              <a:t>anahtarı</a:t>
            </a:r>
            <a:r>
              <a:rPr lang="en-US" dirty="0" smtClean="0"/>
              <a:t> </a:t>
            </a:r>
            <a:r>
              <a:rPr lang="en-US" dirty="0" err="1" smtClean="0"/>
              <a:t>aslında</a:t>
            </a:r>
            <a:r>
              <a:rPr lang="en-US" dirty="0" smtClean="0"/>
              <a:t> ne </a:t>
            </a:r>
            <a:r>
              <a:rPr lang="en-US" dirty="0" err="1" smtClean="0"/>
              <a:t>içermektedir</a:t>
            </a:r>
            <a:r>
              <a:rPr lang="en-US" dirty="0" smtClean="0"/>
              <a:t>?</a:t>
            </a:r>
          </a:p>
          <a:p>
            <a:pPr marL="342900" indent="-342900">
              <a:buAutoNum type="arabicPeriod"/>
            </a:pPr>
            <a:r>
              <a:rPr lang="en-US" dirty="0" err="1" smtClean="0"/>
              <a:t>Yapıcı</a:t>
            </a:r>
            <a:r>
              <a:rPr lang="en-US" dirty="0" smtClean="0"/>
              <a:t> </a:t>
            </a:r>
            <a:r>
              <a:rPr lang="en-US" dirty="0" err="1" smtClean="0"/>
              <a:t>yöntem</a:t>
            </a:r>
            <a:r>
              <a:rPr lang="en-US" dirty="0" smtClean="0"/>
              <a:t> </a:t>
            </a:r>
            <a:r>
              <a:rPr lang="en-US" dirty="0" err="1" smtClean="0"/>
              <a:t>ve</a:t>
            </a:r>
            <a:r>
              <a:rPr lang="en-US" dirty="0" smtClean="0"/>
              <a:t> </a:t>
            </a:r>
            <a:r>
              <a:rPr lang="en-US" dirty="0" err="1" smtClean="0"/>
              <a:t>yıkıcı</a:t>
            </a:r>
            <a:r>
              <a:rPr lang="en-US" dirty="0" smtClean="0"/>
              <a:t> </a:t>
            </a:r>
            <a:r>
              <a:rPr lang="en-US" dirty="0" err="1" smtClean="0"/>
              <a:t>yöntem</a:t>
            </a:r>
            <a:r>
              <a:rPr lang="en-US" dirty="0" smtClean="0"/>
              <a:t> </a:t>
            </a:r>
            <a:r>
              <a:rPr lang="en-US" dirty="0" err="1" smtClean="0"/>
              <a:t>tanımlanmazsa</a:t>
            </a:r>
            <a:r>
              <a:rPr lang="en-US" dirty="0" smtClean="0"/>
              <a:t> ne </a:t>
            </a:r>
            <a:r>
              <a:rPr lang="en-US" dirty="0" err="1" smtClean="0"/>
              <a:t>olur</a:t>
            </a:r>
            <a:r>
              <a:rPr lang="en-US" dirty="0" smtClean="0"/>
              <a:t>?</a:t>
            </a:r>
          </a:p>
          <a:p>
            <a:pPr marL="342900" indent="-342900">
              <a:buAutoNum type="arabicPeriod"/>
            </a:pPr>
            <a:r>
              <a:rPr lang="en-US" dirty="0" err="1" smtClean="0"/>
              <a:t>Varsayılan</a:t>
            </a:r>
            <a:r>
              <a:rPr lang="en-US" dirty="0" smtClean="0"/>
              <a:t> </a:t>
            </a:r>
            <a:r>
              <a:rPr lang="en-US" dirty="0" err="1" smtClean="0"/>
              <a:t>yapıcı</a:t>
            </a:r>
            <a:r>
              <a:rPr lang="en-US" dirty="0" smtClean="0"/>
              <a:t> </a:t>
            </a:r>
            <a:r>
              <a:rPr lang="en-US" dirty="0" err="1" smtClean="0"/>
              <a:t>yöntemi</a:t>
            </a:r>
            <a:r>
              <a:rPr lang="en-US" dirty="0" smtClean="0"/>
              <a:t> </a:t>
            </a:r>
            <a:r>
              <a:rPr lang="en-US" dirty="0" err="1" smtClean="0"/>
              <a:t>tanımlanmadan</a:t>
            </a:r>
            <a:r>
              <a:rPr lang="en-US" dirty="0" smtClean="0"/>
              <a:t> </a:t>
            </a:r>
            <a:r>
              <a:rPr lang="en-US" dirty="0" err="1" smtClean="0"/>
              <a:t>farklı</a:t>
            </a:r>
            <a:r>
              <a:rPr lang="en-US" dirty="0" smtClean="0"/>
              <a:t> </a:t>
            </a:r>
            <a:r>
              <a:rPr lang="en-US" dirty="0" err="1" smtClean="0"/>
              <a:t>bir</a:t>
            </a:r>
            <a:r>
              <a:rPr lang="en-US" dirty="0" smtClean="0"/>
              <a:t> </a:t>
            </a:r>
            <a:r>
              <a:rPr lang="en-US" dirty="0" err="1" smtClean="0"/>
              <a:t>yapıcı</a:t>
            </a:r>
            <a:r>
              <a:rPr lang="en-US" dirty="0" smtClean="0"/>
              <a:t> </a:t>
            </a:r>
            <a:r>
              <a:rPr lang="en-US" dirty="0" err="1" smtClean="0"/>
              <a:t>yöntem</a:t>
            </a:r>
            <a:r>
              <a:rPr lang="en-US" dirty="0" smtClean="0"/>
              <a:t> </a:t>
            </a:r>
            <a:r>
              <a:rPr lang="en-US" dirty="0" err="1" smtClean="0"/>
              <a:t>tanımlandığında</a:t>
            </a:r>
            <a:r>
              <a:rPr lang="en-US" dirty="0" smtClean="0"/>
              <a:t> </a:t>
            </a:r>
            <a:r>
              <a:rPr lang="en-US" dirty="0" err="1" smtClean="0"/>
              <a:t>ve</a:t>
            </a:r>
            <a:r>
              <a:rPr lang="en-US" dirty="0" smtClean="0"/>
              <a:t> </a:t>
            </a:r>
            <a:r>
              <a:rPr lang="en-US" dirty="0" err="1" smtClean="0"/>
              <a:t>ilgili</a:t>
            </a:r>
            <a:r>
              <a:rPr lang="en-US" dirty="0" smtClean="0"/>
              <a:t> </a:t>
            </a:r>
            <a:r>
              <a:rPr lang="en-US" dirty="0" err="1" smtClean="0"/>
              <a:t>sınıfın</a:t>
            </a:r>
            <a:r>
              <a:rPr lang="en-US" dirty="0" smtClean="0"/>
              <a:t> </a:t>
            </a:r>
            <a:r>
              <a:rPr lang="en-US" dirty="0" err="1" smtClean="0"/>
              <a:t>bir</a:t>
            </a:r>
            <a:r>
              <a:rPr lang="en-US" dirty="0" smtClean="0"/>
              <a:t> </a:t>
            </a:r>
            <a:r>
              <a:rPr lang="en-US" dirty="0" err="1" smtClean="0"/>
              <a:t>örneğini</a:t>
            </a:r>
            <a:r>
              <a:rPr lang="en-US" dirty="0" smtClean="0"/>
              <a:t> </a:t>
            </a:r>
            <a:r>
              <a:rPr lang="en-US" dirty="0" err="1" smtClean="0"/>
              <a:t>varsayılan</a:t>
            </a:r>
            <a:r>
              <a:rPr lang="en-US" dirty="0" smtClean="0"/>
              <a:t> </a:t>
            </a:r>
            <a:r>
              <a:rPr lang="en-US" dirty="0" err="1" smtClean="0"/>
              <a:t>yöntemle</a:t>
            </a:r>
            <a:r>
              <a:rPr lang="en-US" dirty="0" smtClean="0"/>
              <a:t> </a:t>
            </a:r>
            <a:r>
              <a:rPr lang="en-US" dirty="0" err="1" smtClean="0"/>
              <a:t>oluşturmak</a:t>
            </a:r>
            <a:r>
              <a:rPr lang="en-US" dirty="0" smtClean="0"/>
              <a:t> </a:t>
            </a:r>
            <a:r>
              <a:rPr lang="en-US" dirty="0" err="1" smtClean="0"/>
              <a:t>istediğimizde</a:t>
            </a:r>
            <a:r>
              <a:rPr lang="en-US" dirty="0" smtClean="0"/>
              <a:t> ne </a:t>
            </a:r>
            <a:r>
              <a:rPr lang="en-US" dirty="0" err="1" smtClean="0"/>
              <a:t>olur</a:t>
            </a:r>
            <a:r>
              <a:rPr lang="en-US" dirty="0" smtClean="0"/>
              <a:t>? </a:t>
            </a:r>
            <a:r>
              <a:rPr lang="en-US" dirty="0" err="1" smtClean="0"/>
              <a:t>Neden</a:t>
            </a:r>
            <a:r>
              <a:rPr lang="en-US" dirty="0" smtClean="0"/>
              <a:t>?</a:t>
            </a:r>
            <a:endParaRPr lang="en-US" dirty="0"/>
          </a:p>
        </p:txBody>
      </p:sp>
    </p:spTree>
    <p:extLst>
      <p:ext uri="{BB962C8B-B14F-4D97-AF65-F5344CB8AC3E}">
        <p14:creationId xmlns:p14="http://schemas.microsoft.com/office/powerpoint/2010/main" val="2555993968"/>
      </p:ext>
    </p:extLst>
  </p:cSld>
  <p:clrMapOvr>
    <a:masterClrMapping/>
  </p:clrMapOvr>
  <p:transition spd="med">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Sınıf Tanımlama</a:t>
            </a:r>
            <a:endParaRPr lang="tr-TR" dirty="0"/>
          </a:p>
        </p:txBody>
      </p:sp>
      <p:sp>
        <p:nvSpPr>
          <p:cNvPr id="3" name="İçerik Yer Tutucusu 2"/>
          <p:cNvSpPr>
            <a:spLocks noGrp="1"/>
          </p:cNvSpPr>
          <p:nvPr>
            <p:ph idx="1"/>
          </p:nvPr>
        </p:nvSpPr>
        <p:spPr>
          <a:xfrm>
            <a:off x="1603438" y="1371600"/>
            <a:ext cx="9279715" cy="5010207"/>
          </a:xfrm>
        </p:spPr>
        <p:txBody>
          <a:bodyPr/>
          <a:lstStyle/>
          <a:p>
            <a:pPr marL="0" indent="0">
              <a:spcBef>
                <a:spcPts val="0"/>
              </a:spcBef>
              <a:buNone/>
            </a:pPr>
            <a:r>
              <a:rPr lang="en-US" sz="2800" dirty="0"/>
              <a:t>public class </a:t>
            </a:r>
            <a:r>
              <a:rPr lang="tr-TR" sz="2800" dirty="0" smtClean="0"/>
              <a:t>Müşteri</a:t>
            </a:r>
            <a:endParaRPr lang="en-US" sz="2800" dirty="0"/>
          </a:p>
          <a:p>
            <a:pPr marL="0" indent="0">
              <a:spcBef>
                <a:spcPts val="0"/>
              </a:spcBef>
              <a:buNone/>
            </a:pPr>
            <a:r>
              <a:rPr lang="en-US" sz="2800" dirty="0"/>
              <a:t>{</a:t>
            </a:r>
          </a:p>
          <a:p>
            <a:pPr marL="0" indent="0">
              <a:spcBef>
                <a:spcPts val="0"/>
              </a:spcBef>
              <a:buNone/>
            </a:pPr>
            <a:r>
              <a:rPr lang="en-US" sz="2800" dirty="0"/>
              <a:t>    </a:t>
            </a:r>
            <a:r>
              <a:rPr lang="tr-TR" sz="2800" dirty="0" smtClean="0"/>
              <a:t>	</a:t>
            </a:r>
            <a:r>
              <a:rPr lang="en-US" sz="2800" dirty="0" smtClean="0"/>
              <a:t>//</a:t>
            </a:r>
            <a:r>
              <a:rPr lang="tr-TR" sz="2800" dirty="0" smtClean="0"/>
              <a:t>Alanlar (</a:t>
            </a:r>
            <a:r>
              <a:rPr lang="tr-TR" sz="2800" dirty="0" err="1" smtClean="0"/>
              <a:t>fields</a:t>
            </a:r>
            <a:r>
              <a:rPr lang="tr-TR" sz="2800" dirty="0" smtClean="0"/>
              <a:t>)</a:t>
            </a:r>
          </a:p>
          <a:p>
            <a:pPr marL="0" indent="0">
              <a:spcBef>
                <a:spcPts val="0"/>
              </a:spcBef>
              <a:buNone/>
            </a:pPr>
            <a:r>
              <a:rPr lang="tr-TR" sz="2800" dirty="0"/>
              <a:t>	</a:t>
            </a:r>
            <a:r>
              <a:rPr lang="tr-TR" sz="2800" dirty="0" smtClean="0"/>
              <a:t>//Özellikler (</a:t>
            </a:r>
            <a:r>
              <a:rPr lang="en-US" sz="2800" dirty="0" smtClean="0"/>
              <a:t>properties</a:t>
            </a:r>
            <a:r>
              <a:rPr lang="tr-TR" sz="2800" dirty="0"/>
              <a:t>) </a:t>
            </a:r>
            <a:endParaRPr lang="tr-TR" sz="2800" dirty="0" smtClean="0"/>
          </a:p>
          <a:p>
            <a:pPr marL="0" indent="0">
              <a:spcBef>
                <a:spcPts val="0"/>
              </a:spcBef>
              <a:buNone/>
            </a:pPr>
            <a:r>
              <a:rPr lang="tr-TR" sz="2800" dirty="0"/>
              <a:t>	</a:t>
            </a:r>
            <a:r>
              <a:rPr lang="tr-TR" sz="2800" dirty="0" smtClean="0"/>
              <a:t>/</a:t>
            </a:r>
            <a:r>
              <a:rPr lang="tr-TR" sz="2800" dirty="0"/>
              <a:t>/ </a:t>
            </a:r>
            <a:r>
              <a:rPr lang="tr-TR" sz="2800" dirty="0" err="1"/>
              <a:t>Dizinleyiciler</a:t>
            </a:r>
            <a:r>
              <a:rPr lang="tr-TR" sz="2800" dirty="0"/>
              <a:t> (</a:t>
            </a:r>
            <a:r>
              <a:rPr lang="tr-TR" sz="2800" dirty="0" err="1"/>
              <a:t>indexers</a:t>
            </a:r>
            <a:r>
              <a:rPr lang="tr-TR" sz="2800" dirty="0" smtClean="0"/>
              <a:t>)</a:t>
            </a:r>
          </a:p>
          <a:p>
            <a:pPr marL="0" indent="0">
              <a:spcBef>
                <a:spcPts val="0"/>
              </a:spcBef>
              <a:buNone/>
            </a:pPr>
            <a:r>
              <a:rPr lang="tr-TR" sz="2800" dirty="0"/>
              <a:t>	</a:t>
            </a:r>
            <a:r>
              <a:rPr lang="tr-TR" sz="2800" dirty="0" smtClean="0"/>
              <a:t>//Yöntemler (</a:t>
            </a:r>
            <a:r>
              <a:rPr lang="en-US" sz="2800" dirty="0" smtClean="0"/>
              <a:t>methods</a:t>
            </a:r>
            <a:r>
              <a:rPr lang="tr-TR" sz="2800" dirty="0" smtClean="0"/>
              <a:t>)</a:t>
            </a:r>
          </a:p>
          <a:p>
            <a:pPr marL="0" indent="0">
              <a:spcBef>
                <a:spcPts val="0"/>
              </a:spcBef>
              <a:buNone/>
            </a:pPr>
            <a:r>
              <a:rPr lang="tr-TR" sz="2800" dirty="0"/>
              <a:t>	</a:t>
            </a:r>
            <a:r>
              <a:rPr lang="tr-TR" sz="2800" dirty="0" smtClean="0"/>
              <a:t>//Olaylar (</a:t>
            </a:r>
            <a:r>
              <a:rPr lang="en-US" sz="2800" dirty="0" smtClean="0"/>
              <a:t>events</a:t>
            </a:r>
            <a:r>
              <a:rPr lang="tr-TR" sz="2800" dirty="0" smtClean="0"/>
              <a:t>)</a:t>
            </a:r>
          </a:p>
          <a:p>
            <a:pPr marL="0" indent="0">
              <a:spcBef>
                <a:spcPts val="0"/>
              </a:spcBef>
              <a:buNone/>
            </a:pPr>
            <a:r>
              <a:rPr lang="tr-TR" sz="2800" dirty="0"/>
              <a:t>	</a:t>
            </a:r>
            <a:r>
              <a:rPr lang="tr-TR" sz="2800" dirty="0" smtClean="0"/>
              <a:t>// Yapıcılar ve Yıkıcılar (</a:t>
            </a:r>
            <a:r>
              <a:rPr lang="tr-TR" sz="2800" dirty="0" err="1" smtClean="0"/>
              <a:t>constructors</a:t>
            </a:r>
            <a:r>
              <a:rPr lang="tr-TR" sz="2800" dirty="0" smtClean="0"/>
              <a:t>, </a:t>
            </a:r>
            <a:r>
              <a:rPr lang="tr-TR" sz="2800" dirty="0" err="1" smtClean="0"/>
              <a:t>destructors</a:t>
            </a:r>
            <a:r>
              <a:rPr lang="tr-TR" sz="2800" dirty="0" smtClean="0"/>
              <a:t>)</a:t>
            </a:r>
          </a:p>
          <a:p>
            <a:pPr marL="0" indent="0">
              <a:spcBef>
                <a:spcPts val="0"/>
              </a:spcBef>
              <a:buNone/>
            </a:pPr>
            <a:r>
              <a:rPr lang="tr-TR" sz="2800" dirty="0"/>
              <a:t>	</a:t>
            </a:r>
            <a:r>
              <a:rPr lang="tr-TR" sz="2800" dirty="0" smtClean="0"/>
              <a:t>//Temsilciler (</a:t>
            </a:r>
            <a:r>
              <a:rPr lang="tr-TR" sz="2800" dirty="0" err="1" smtClean="0"/>
              <a:t>delegates</a:t>
            </a:r>
            <a:r>
              <a:rPr lang="tr-TR" sz="2800" dirty="0" smtClean="0"/>
              <a:t>)</a:t>
            </a:r>
          </a:p>
          <a:p>
            <a:pPr marL="0" indent="0">
              <a:spcBef>
                <a:spcPts val="0"/>
              </a:spcBef>
              <a:buNone/>
            </a:pPr>
            <a:r>
              <a:rPr lang="tr-TR" sz="2800" dirty="0"/>
              <a:t>	</a:t>
            </a:r>
            <a:r>
              <a:rPr lang="tr-TR" sz="2800" dirty="0" smtClean="0"/>
              <a:t>//</a:t>
            </a:r>
            <a:r>
              <a:rPr lang="tr-TR" sz="2800" dirty="0" err="1" smtClean="0"/>
              <a:t>İçiçe</a:t>
            </a:r>
            <a:r>
              <a:rPr lang="tr-TR" sz="2800" dirty="0" smtClean="0"/>
              <a:t> Sınıflar (</a:t>
            </a:r>
            <a:r>
              <a:rPr lang="tr-TR" sz="2800" dirty="0" err="1" smtClean="0"/>
              <a:t>nested</a:t>
            </a:r>
            <a:r>
              <a:rPr lang="tr-TR" sz="2800" dirty="0" smtClean="0"/>
              <a:t> </a:t>
            </a:r>
            <a:r>
              <a:rPr lang="tr-TR" sz="2800" dirty="0" err="1" smtClean="0"/>
              <a:t>classes</a:t>
            </a:r>
            <a:r>
              <a:rPr lang="tr-TR" sz="2800" dirty="0" smtClean="0"/>
              <a:t>)</a:t>
            </a:r>
            <a:endParaRPr lang="en-US" sz="2800" dirty="0"/>
          </a:p>
          <a:p>
            <a:pPr marL="0" indent="0">
              <a:spcBef>
                <a:spcPts val="0"/>
              </a:spcBef>
              <a:buNone/>
            </a:pPr>
            <a:r>
              <a:rPr lang="en-US" sz="2800" dirty="0"/>
              <a:t>}</a:t>
            </a:r>
          </a:p>
        </p:txBody>
      </p:sp>
      <p:sp>
        <p:nvSpPr>
          <p:cNvPr id="4" name="Veri Yer Tutucusu 3"/>
          <p:cNvSpPr>
            <a:spLocks noGrp="1"/>
          </p:cNvSpPr>
          <p:nvPr>
            <p:ph type="dt" sz="half" idx="10"/>
          </p:nvPr>
        </p:nvSpPr>
        <p:spPr/>
        <p:txBody>
          <a:bodyPr/>
          <a:lstStyle/>
          <a:p>
            <a:pPr>
              <a:defRPr/>
            </a:pPr>
            <a:fld id="{12AC7AE2-728E-4EFA-A131-FA8794DBFEBB}" type="datetime1">
              <a:rPr lang="tr-TR" smtClean="0">
                <a:solidFill>
                  <a:srgbClr val="FFFFFF"/>
                </a:solidFill>
              </a:rPr>
              <a:pPr>
                <a:defRPr/>
              </a:pPr>
              <a:t>6.03.2017</a:t>
            </a:fld>
            <a:endParaRPr lang="tr-TR" dirty="0">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3</a:t>
            </a:fld>
            <a:endParaRPr lang="tr-TR">
              <a:solidFill>
                <a:srgbClr val="FFFFFF"/>
              </a:solidFill>
            </a:endParaRPr>
          </a:p>
        </p:txBody>
      </p:sp>
    </p:spTree>
    <p:extLst>
      <p:ext uri="{BB962C8B-B14F-4D97-AF65-F5344CB8AC3E}">
        <p14:creationId xmlns:p14="http://schemas.microsoft.com/office/powerpoint/2010/main" val="1169355384"/>
      </p:ext>
    </p:extLst>
  </p:cSld>
  <p:clrMapOvr>
    <a:masterClrMapping/>
  </p:clrMapOvr>
  <p:transition spd="med">
    <p:spli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smtClean="0"/>
              <a:t>Sınıf Üyeleri : Alanlar</a:t>
            </a:r>
            <a:endParaRPr lang="en-US" dirty="0"/>
          </a:p>
        </p:txBody>
      </p:sp>
      <p:sp>
        <p:nvSpPr>
          <p:cNvPr id="7" name="İçerik Yer Tutucusu 6"/>
          <p:cNvSpPr>
            <a:spLocks noGrp="1"/>
          </p:cNvSpPr>
          <p:nvPr>
            <p:ph idx="1"/>
          </p:nvPr>
        </p:nvSpPr>
        <p:spPr/>
        <p:txBody>
          <a:bodyPr/>
          <a:lstStyle/>
          <a:p>
            <a:pPr algn="just"/>
            <a:r>
              <a:rPr lang="tr-TR" sz="2800" dirty="0" smtClean="0"/>
              <a:t>Alanlar sınıf (</a:t>
            </a:r>
            <a:r>
              <a:rPr lang="tr-TR" sz="2800" dirty="0" smtClean="0">
                <a:solidFill>
                  <a:schemeClr val="accent1"/>
                </a:solidFill>
              </a:rPr>
              <a:t>class</a:t>
            </a:r>
            <a:r>
              <a:rPr lang="tr-TR" sz="2800" dirty="0" smtClean="0"/>
              <a:t>) veya yapı (</a:t>
            </a:r>
            <a:r>
              <a:rPr lang="tr-TR" sz="2800" dirty="0" err="1" smtClean="0">
                <a:solidFill>
                  <a:schemeClr val="accent1"/>
                </a:solidFill>
              </a:rPr>
              <a:t>struct</a:t>
            </a:r>
            <a:r>
              <a:rPr lang="tr-TR" sz="2800" dirty="0" smtClean="0"/>
              <a:t>) içerisindeki değişkenlerdir</a:t>
            </a:r>
          </a:p>
          <a:p>
            <a:pPr algn="just"/>
            <a:r>
              <a:rPr lang="tr-TR" sz="2800" dirty="0" smtClean="0"/>
              <a:t>Alanlar, bir sınıf örneğine (</a:t>
            </a:r>
            <a:r>
              <a:rPr lang="tr-TR" sz="2800" dirty="0" smtClean="0">
                <a:solidFill>
                  <a:schemeClr val="accent1"/>
                </a:solidFill>
              </a:rPr>
              <a:t>non-</a:t>
            </a:r>
            <a:r>
              <a:rPr lang="tr-TR" sz="2800" dirty="0" err="1" smtClean="0">
                <a:solidFill>
                  <a:schemeClr val="accent1"/>
                </a:solidFill>
              </a:rPr>
              <a:t>static</a:t>
            </a:r>
            <a:r>
              <a:rPr lang="tr-TR" sz="2800" dirty="0" smtClean="0"/>
              <a:t>) veya doğrudan bir sınıfa (</a:t>
            </a:r>
            <a:r>
              <a:rPr lang="tr-TR" sz="2800" dirty="0" err="1" smtClean="0">
                <a:solidFill>
                  <a:schemeClr val="accent1"/>
                </a:solidFill>
              </a:rPr>
              <a:t>static</a:t>
            </a:r>
            <a:r>
              <a:rPr lang="tr-TR" sz="2800" dirty="0" smtClean="0"/>
              <a:t>) ait olabilirler. statik olmayan alan her bir örnekte ayrı olarak tutulurken, statik</a:t>
            </a:r>
            <a:r>
              <a:rPr lang="tr-TR" sz="2800" dirty="0" smtClean="0">
                <a:solidFill>
                  <a:schemeClr val="accent1"/>
                </a:solidFill>
              </a:rPr>
              <a:t> </a:t>
            </a:r>
            <a:r>
              <a:rPr lang="tr-TR" sz="2800" dirty="0" smtClean="0"/>
              <a:t>alanlar tüm örneklerde aynıdır.</a:t>
            </a:r>
          </a:p>
          <a:p>
            <a:pPr algn="just"/>
            <a:r>
              <a:rPr lang="tr-TR" dirty="0" err="1"/>
              <a:t>string</a:t>
            </a:r>
            <a:r>
              <a:rPr lang="tr-TR" dirty="0"/>
              <a:t>, </a:t>
            </a:r>
            <a:r>
              <a:rPr lang="tr-TR" dirty="0" err="1"/>
              <a:t>int</a:t>
            </a:r>
            <a:r>
              <a:rPr lang="tr-TR" dirty="0"/>
              <a:t>, </a:t>
            </a:r>
            <a:r>
              <a:rPr lang="tr-TR" dirty="0" err="1"/>
              <a:t>double</a:t>
            </a:r>
            <a:r>
              <a:rPr lang="tr-TR" dirty="0"/>
              <a:t> vb. olabileceği gibi sınıflar da bir başka sınıfın içerisinde kullanıldıklarında alan olarak kabul edilir. </a:t>
            </a:r>
            <a:endParaRPr lang="tr-TR" sz="2800" dirty="0" smtClean="0"/>
          </a:p>
          <a:p>
            <a:pPr algn="just"/>
            <a:endParaRPr lang="tr-TR" sz="2800" dirty="0" smtClean="0"/>
          </a:p>
          <a:p>
            <a:pPr algn="just"/>
            <a:endParaRPr lang="tr-TR" sz="2800" dirty="0" smtClean="0"/>
          </a:p>
          <a:p>
            <a:pPr algn="just"/>
            <a:endParaRPr lang="en-US" sz="2800" dirty="0"/>
          </a:p>
        </p:txBody>
      </p:sp>
    </p:spTree>
    <p:extLst>
      <p:ext uri="{BB962C8B-B14F-4D97-AF65-F5344CB8AC3E}">
        <p14:creationId xmlns:p14="http://schemas.microsoft.com/office/powerpoint/2010/main" val="2219066725"/>
      </p:ext>
    </p:extLst>
  </p:cSld>
  <p:clrMapOvr>
    <a:masterClrMapping/>
  </p:clrMapOvr>
  <p:transition spd="med">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a:t>Sınıf Üyeleri : </a:t>
            </a:r>
            <a:r>
              <a:rPr lang="tr-TR" dirty="0" smtClean="0"/>
              <a:t>Özellikler</a:t>
            </a:r>
            <a:endParaRPr lang="en-US" dirty="0"/>
          </a:p>
        </p:txBody>
      </p:sp>
      <p:sp>
        <p:nvSpPr>
          <p:cNvPr id="7" name="İçerik Yer Tutucusu 6"/>
          <p:cNvSpPr>
            <a:spLocks noGrp="1"/>
          </p:cNvSpPr>
          <p:nvPr>
            <p:ph idx="1"/>
          </p:nvPr>
        </p:nvSpPr>
        <p:spPr/>
        <p:txBody>
          <a:bodyPr/>
          <a:lstStyle/>
          <a:p>
            <a:pPr algn="just"/>
            <a:r>
              <a:rPr lang="tr-TR" sz="2800" dirty="0" smtClean="0"/>
              <a:t>Özellikler </a:t>
            </a:r>
            <a:r>
              <a:rPr lang="tr-TR" sz="2800" dirty="0" smtClean="0"/>
              <a:t>(</a:t>
            </a:r>
            <a:r>
              <a:rPr lang="tr-TR" sz="2800" dirty="0" err="1" smtClean="0">
                <a:solidFill>
                  <a:schemeClr val="accent1"/>
                </a:solidFill>
              </a:rPr>
              <a:t>properties</a:t>
            </a:r>
            <a:r>
              <a:rPr lang="tr-TR" sz="2800" dirty="0" smtClean="0"/>
              <a:t>) </a:t>
            </a:r>
            <a:r>
              <a:rPr lang="tr-TR" sz="2800" dirty="0" err="1" smtClean="0">
                <a:solidFill>
                  <a:schemeClr val="accent1"/>
                </a:solidFill>
              </a:rPr>
              <a:t>private</a:t>
            </a:r>
            <a:r>
              <a:rPr lang="tr-TR" sz="2800" dirty="0" smtClean="0">
                <a:solidFill>
                  <a:schemeClr val="accent1"/>
                </a:solidFill>
              </a:rPr>
              <a:t> </a:t>
            </a:r>
            <a:r>
              <a:rPr lang="tr-TR" sz="2800" dirty="0" smtClean="0"/>
              <a:t>alanları kontrollü hale getirir, </a:t>
            </a:r>
            <a:r>
              <a:rPr lang="tr-TR" sz="2800" dirty="0" smtClean="0">
                <a:solidFill>
                  <a:schemeClr val="accent1"/>
                </a:solidFill>
              </a:rPr>
              <a:t>get</a:t>
            </a:r>
            <a:r>
              <a:rPr lang="tr-TR" sz="2800" dirty="0" smtClean="0"/>
              <a:t> (okuma) ve </a:t>
            </a:r>
            <a:r>
              <a:rPr lang="tr-TR" sz="2800" dirty="0" smtClean="0">
                <a:solidFill>
                  <a:schemeClr val="accent1"/>
                </a:solidFill>
              </a:rPr>
              <a:t>set</a:t>
            </a:r>
            <a:r>
              <a:rPr lang="tr-TR" sz="2800" dirty="0" smtClean="0"/>
              <a:t> (yazma) operatörleri ile beraber kullanılır. Özellikler ile değişkenler </a:t>
            </a:r>
            <a:r>
              <a:rPr lang="tr-TR" sz="2800" dirty="0" smtClean="0">
                <a:solidFill>
                  <a:schemeClr val="accent1"/>
                </a:solidFill>
              </a:rPr>
              <a:t>public</a:t>
            </a:r>
            <a:r>
              <a:rPr lang="tr-TR" sz="2800" dirty="0" smtClean="0"/>
              <a:t> değişken gibi kullanılır ancak aslında erişimciler olarak bilinen yöntemlerdir. Böylece sınıf verileri güvenli ve esnek biçimde erişilebilir.</a:t>
            </a:r>
            <a:endParaRPr lang="tr-TR" sz="2800" dirty="0" smtClean="0">
              <a:solidFill>
                <a:schemeClr val="accent1"/>
              </a:solidFill>
            </a:endParaRPr>
          </a:p>
          <a:p>
            <a:pPr algn="just"/>
            <a:endParaRPr lang="tr-TR" sz="2800" dirty="0" smtClean="0"/>
          </a:p>
          <a:p>
            <a:pPr algn="just"/>
            <a:endParaRPr lang="tr-TR" sz="2800" dirty="0" smtClean="0"/>
          </a:p>
          <a:p>
            <a:pPr algn="just"/>
            <a:endParaRPr lang="tr-TR" sz="2800" dirty="0" smtClean="0"/>
          </a:p>
          <a:p>
            <a:pPr algn="just"/>
            <a:endParaRPr lang="en-US" sz="2800" dirty="0"/>
          </a:p>
        </p:txBody>
      </p:sp>
    </p:spTree>
    <p:extLst>
      <p:ext uri="{BB962C8B-B14F-4D97-AF65-F5344CB8AC3E}">
        <p14:creationId xmlns:p14="http://schemas.microsoft.com/office/powerpoint/2010/main" val="2259527386"/>
      </p:ext>
    </p:extLst>
  </p:cSld>
  <p:clrMapOvr>
    <a:masterClrMapping/>
  </p:clrMapOvr>
  <p:transition spd="med">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16467" y="48986"/>
            <a:ext cx="11387667" cy="1143000"/>
          </a:xfrm>
        </p:spPr>
        <p:txBody>
          <a:bodyPr/>
          <a:lstStyle/>
          <a:p>
            <a:r>
              <a:rPr lang="tr-TR" dirty="0" smtClean="0"/>
              <a:t>Alan ve Özellik Örnekleri</a:t>
            </a:r>
            <a:endParaRPr lang="en-US" dirty="0"/>
          </a:p>
        </p:txBody>
      </p:sp>
      <p:sp>
        <p:nvSpPr>
          <p:cNvPr id="3" name="İçerik Yer Tutucusu 2"/>
          <p:cNvSpPr>
            <a:spLocks noGrp="1"/>
          </p:cNvSpPr>
          <p:nvPr>
            <p:ph idx="1"/>
          </p:nvPr>
        </p:nvSpPr>
        <p:spPr>
          <a:xfrm>
            <a:off x="0" y="1371600"/>
            <a:ext cx="4147457" cy="4893647"/>
          </a:xfrm>
          <a:solidFill>
            <a:schemeClr val="accent1"/>
          </a:solidFill>
          <a:ln>
            <a:solidFill>
              <a:schemeClr val="accent1"/>
            </a:solidFill>
          </a:ln>
        </p:spPr>
        <p:txBody>
          <a:bodyPr/>
          <a:lstStyle/>
          <a:p>
            <a:pPr marL="0" indent="0">
              <a:spcBef>
                <a:spcPts val="0"/>
              </a:spcBef>
              <a:buNone/>
            </a:pPr>
            <a:r>
              <a:rPr lang="en-US" sz="2400" dirty="0"/>
              <a:t>class </a:t>
            </a:r>
            <a:r>
              <a:rPr lang="en-US" sz="2400" dirty="0" smtClean="0"/>
              <a:t>Person{</a:t>
            </a:r>
            <a:endParaRPr lang="en-US" sz="2400" dirty="0"/>
          </a:p>
          <a:p>
            <a:pPr marL="0" indent="0">
              <a:spcBef>
                <a:spcPts val="0"/>
              </a:spcBef>
              <a:buNone/>
            </a:pPr>
            <a:r>
              <a:rPr lang="en-US" sz="2400" dirty="0"/>
              <a:t>    private string name = </a:t>
            </a:r>
            <a:r>
              <a:rPr lang="en-US" sz="2400" dirty="0" smtClean="0"/>
              <a:t>"</a:t>
            </a:r>
            <a:r>
              <a:rPr lang="tr-TR" sz="2400" dirty="0" smtClean="0"/>
              <a:t>BOŞ</a:t>
            </a:r>
            <a:r>
              <a:rPr lang="en-US" sz="2400" dirty="0" smtClean="0"/>
              <a:t>";</a:t>
            </a:r>
            <a:endParaRPr lang="en-US" sz="2400" dirty="0"/>
          </a:p>
          <a:p>
            <a:pPr marL="0" indent="0">
              <a:spcBef>
                <a:spcPts val="0"/>
              </a:spcBef>
              <a:buNone/>
            </a:pPr>
            <a:r>
              <a:rPr lang="en-US" sz="2400" dirty="0"/>
              <a:t>    private int age = 0;</a:t>
            </a:r>
          </a:p>
          <a:p>
            <a:pPr marL="0" indent="0">
              <a:spcBef>
                <a:spcPts val="0"/>
              </a:spcBef>
              <a:buNone/>
            </a:pPr>
            <a:r>
              <a:rPr lang="tr-TR" sz="2400" dirty="0" smtClean="0"/>
              <a:t>   </a:t>
            </a:r>
            <a:r>
              <a:rPr lang="en-US" sz="2400" dirty="0" smtClean="0"/>
              <a:t> </a:t>
            </a:r>
            <a:r>
              <a:rPr lang="en-US" sz="2400" dirty="0"/>
              <a:t>public string </a:t>
            </a:r>
            <a:r>
              <a:rPr lang="en-US" sz="2400" dirty="0" smtClean="0"/>
              <a:t>Name{</a:t>
            </a:r>
            <a:endParaRPr lang="en-US" sz="2400" dirty="0"/>
          </a:p>
          <a:p>
            <a:pPr marL="0" indent="0">
              <a:spcBef>
                <a:spcPts val="0"/>
              </a:spcBef>
              <a:buNone/>
            </a:pPr>
            <a:r>
              <a:rPr lang="en-US" sz="2400" dirty="0"/>
              <a:t>        </a:t>
            </a:r>
            <a:r>
              <a:rPr lang="en-US" sz="2400" dirty="0" smtClean="0"/>
              <a:t>get { </a:t>
            </a:r>
            <a:r>
              <a:rPr lang="en-US" sz="2400" dirty="0"/>
              <a:t>return name</a:t>
            </a:r>
            <a:r>
              <a:rPr lang="en-US" sz="2400" dirty="0" smtClean="0"/>
              <a:t>; </a:t>
            </a:r>
            <a:r>
              <a:rPr lang="en-US" sz="2400" dirty="0"/>
              <a:t>}</a:t>
            </a:r>
          </a:p>
          <a:p>
            <a:pPr marL="0" indent="0">
              <a:spcBef>
                <a:spcPts val="0"/>
              </a:spcBef>
              <a:buNone/>
            </a:pPr>
            <a:r>
              <a:rPr lang="en-US" sz="2400" dirty="0"/>
              <a:t>        </a:t>
            </a:r>
            <a:r>
              <a:rPr lang="en-US" sz="2400" dirty="0" smtClean="0"/>
              <a:t>set {name </a:t>
            </a:r>
            <a:r>
              <a:rPr lang="en-US" sz="2400" dirty="0"/>
              <a:t>= value</a:t>
            </a:r>
            <a:r>
              <a:rPr lang="en-US" sz="2400" dirty="0" smtClean="0"/>
              <a:t>; </a:t>
            </a:r>
            <a:r>
              <a:rPr lang="en-US" sz="2400" dirty="0"/>
              <a:t>}</a:t>
            </a:r>
          </a:p>
          <a:p>
            <a:pPr marL="0" indent="0">
              <a:spcBef>
                <a:spcPts val="0"/>
              </a:spcBef>
              <a:buNone/>
            </a:pPr>
            <a:r>
              <a:rPr lang="en-US" sz="2400" dirty="0"/>
              <a:t>    }</a:t>
            </a:r>
          </a:p>
          <a:p>
            <a:pPr marL="0" indent="0">
              <a:spcBef>
                <a:spcPts val="0"/>
              </a:spcBef>
              <a:buNone/>
            </a:pPr>
            <a:r>
              <a:rPr lang="tr-TR" sz="2400" dirty="0" smtClean="0"/>
              <a:t>    </a:t>
            </a:r>
            <a:r>
              <a:rPr lang="en-US" sz="2400" dirty="0" smtClean="0"/>
              <a:t>public </a:t>
            </a:r>
            <a:r>
              <a:rPr lang="en-US" sz="2400" dirty="0"/>
              <a:t>int </a:t>
            </a:r>
            <a:r>
              <a:rPr lang="en-US" sz="2400" dirty="0" smtClean="0"/>
              <a:t>Age{</a:t>
            </a:r>
            <a:endParaRPr lang="en-US" sz="2400" dirty="0"/>
          </a:p>
          <a:p>
            <a:pPr marL="0" indent="0">
              <a:spcBef>
                <a:spcPts val="0"/>
              </a:spcBef>
              <a:buNone/>
            </a:pPr>
            <a:r>
              <a:rPr lang="en-US" sz="2400" dirty="0"/>
              <a:t>        </a:t>
            </a:r>
            <a:r>
              <a:rPr lang="en-US" sz="2400" dirty="0" smtClean="0"/>
              <a:t>get { </a:t>
            </a:r>
            <a:r>
              <a:rPr lang="en-US" sz="2400" dirty="0"/>
              <a:t>return age</a:t>
            </a:r>
            <a:r>
              <a:rPr lang="en-US" sz="2400" dirty="0" smtClean="0"/>
              <a:t>;}</a:t>
            </a:r>
            <a:endParaRPr lang="en-US" sz="2400" dirty="0"/>
          </a:p>
          <a:p>
            <a:pPr marL="0" indent="0">
              <a:spcBef>
                <a:spcPts val="0"/>
              </a:spcBef>
              <a:buNone/>
            </a:pPr>
            <a:r>
              <a:rPr lang="en-US" sz="2400" dirty="0" smtClean="0"/>
              <a:t>        set { </a:t>
            </a:r>
            <a:r>
              <a:rPr lang="en-US" sz="2400" dirty="0"/>
              <a:t>age = value</a:t>
            </a:r>
            <a:r>
              <a:rPr lang="en-US" sz="2400" dirty="0" smtClean="0"/>
              <a:t>; </a:t>
            </a:r>
            <a:r>
              <a:rPr lang="en-US" sz="2400" dirty="0"/>
              <a:t>}</a:t>
            </a:r>
          </a:p>
          <a:p>
            <a:pPr marL="0" indent="0">
              <a:spcBef>
                <a:spcPts val="0"/>
              </a:spcBef>
              <a:buNone/>
            </a:pPr>
            <a:r>
              <a:rPr lang="en-US" sz="2400" dirty="0"/>
              <a:t>    }</a:t>
            </a:r>
          </a:p>
          <a:p>
            <a:pPr marL="0" indent="0">
              <a:spcBef>
                <a:spcPts val="0"/>
              </a:spcBef>
              <a:buNone/>
            </a:pPr>
            <a:r>
              <a:rPr lang="en-US" sz="2400" dirty="0" smtClean="0"/>
              <a:t>}</a:t>
            </a:r>
            <a:endParaRPr lang="tr-TR" sz="2400" dirty="0" smtClean="0"/>
          </a:p>
          <a:p>
            <a:pPr marL="0" indent="0">
              <a:spcBef>
                <a:spcPts val="0"/>
              </a:spcBef>
              <a:buNone/>
            </a:pPr>
            <a:endParaRPr lang="tr-TR" sz="2400" dirty="0"/>
          </a:p>
          <a:p>
            <a:pPr marL="0" indent="0">
              <a:spcBef>
                <a:spcPts val="0"/>
              </a:spcBef>
              <a:buNone/>
            </a:pPr>
            <a:endParaRPr lang="en-US" sz="2400" dirty="0"/>
          </a:p>
          <a:p>
            <a:pPr marL="0" indent="0">
              <a:spcBef>
                <a:spcPts val="0"/>
              </a:spcBef>
              <a:buNone/>
            </a:pPr>
            <a:endParaRPr lang="en-US" sz="2400" dirty="0"/>
          </a:p>
        </p:txBody>
      </p:sp>
      <p:sp>
        <p:nvSpPr>
          <p:cNvPr id="4" name="Dikdörtgen 3"/>
          <p:cNvSpPr/>
          <p:nvPr/>
        </p:nvSpPr>
        <p:spPr>
          <a:xfrm>
            <a:off x="4232124" y="1371600"/>
            <a:ext cx="7959876" cy="4893647"/>
          </a:xfrm>
          <a:prstGeom prst="rect">
            <a:avLst/>
          </a:prstGeom>
          <a:solidFill>
            <a:schemeClr val="accent1"/>
          </a:solidFill>
        </p:spPr>
        <p:txBody>
          <a:bodyPr wrap="square">
            <a:spAutoFit/>
          </a:bodyPr>
          <a:lstStyle/>
          <a:p>
            <a:r>
              <a:rPr lang="en-US" sz="2400" dirty="0"/>
              <a:t>class </a:t>
            </a:r>
            <a:r>
              <a:rPr lang="en-US" sz="2400" dirty="0" smtClean="0"/>
              <a:t>Test{</a:t>
            </a:r>
            <a:endParaRPr lang="en-US" sz="2400" dirty="0"/>
          </a:p>
          <a:p>
            <a:r>
              <a:rPr lang="en-US" sz="2400" dirty="0"/>
              <a:t>    static void Main</a:t>
            </a:r>
            <a:r>
              <a:rPr lang="en-US" sz="2400" dirty="0" smtClean="0"/>
              <a:t>(</a:t>
            </a:r>
            <a:r>
              <a:rPr lang="tr-TR" sz="2400" dirty="0" smtClean="0"/>
              <a:t>)</a:t>
            </a:r>
            <a:r>
              <a:rPr lang="en-US" sz="2400" dirty="0" smtClean="0"/>
              <a:t>{</a:t>
            </a:r>
            <a:endParaRPr lang="en-US" sz="2400" dirty="0"/>
          </a:p>
          <a:p>
            <a:r>
              <a:rPr lang="tr-TR" sz="2400" dirty="0" smtClean="0"/>
              <a:t>	</a:t>
            </a:r>
            <a:r>
              <a:rPr lang="en-US" sz="2400" dirty="0" smtClean="0"/>
              <a:t>Person </a:t>
            </a:r>
            <a:r>
              <a:rPr lang="en-US" sz="2400" dirty="0" err="1"/>
              <a:t>person</a:t>
            </a:r>
            <a:r>
              <a:rPr lang="en-US" sz="2400" dirty="0"/>
              <a:t> = new Person();</a:t>
            </a:r>
          </a:p>
          <a:p>
            <a:r>
              <a:rPr lang="tr-TR" sz="2400" dirty="0" smtClean="0"/>
              <a:t>	</a:t>
            </a:r>
            <a:r>
              <a:rPr lang="en-US" sz="2400" dirty="0" err="1" smtClean="0"/>
              <a:t>Console.WriteLine</a:t>
            </a:r>
            <a:r>
              <a:rPr lang="en-US" sz="2400" dirty="0"/>
              <a:t>("Person </a:t>
            </a:r>
            <a:r>
              <a:rPr lang="tr-TR" sz="2400" dirty="0" smtClean="0"/>
              <a:t>Name</a:t>
            </a:r>
            <a:r>
              <a:rPr lang="en-US" sz="2400" dirty="0" smtClean="0"/>
              <a:t> </a:t>
            </a:r>
            <a:r>
              <a:rPr lang="tr-TR" sz="2400" dirty="0" smtClean="0"/>
              <a:t>:</a:t>
            </a:r>
            <a:r>
              <a:rPr lang="en-US" sz="2400" dirty="0" smtClean="0"/>
              <a:t> </a:t>
            </a:r>
            <a:r>
              <a:rPr lang="en-US" sz="2400" dirty="0"/>
              <a:t>{0}", </a:t>
            </a:r>
            <a:r>
              <a:rPr lang="en-US" sz="2400" dirty="0" smtClean="0"/>
              <a:t>person</a:t>
            </a:r>
            <a:r>
              <a:rPr lang="tr-TR" sz="2400" dirty="0" smtClean="0"/>
              <a:t>.Name</a:t>
            </a:r>
            <a:r>
              <a:rPr lang="en-US" sz="2400" dirty="0" smtClean="0"/>
              <a:t>);</a:t>
            </a:r>
            <a:endParaRPr lang="en-US" sz="2400" dirty="0"/>
          </a:p>
          <a:p>
            <a:r>
              <a:rPr lang="tr-TR" sz="2400" dirty="0" smtClean="0"/>
              <a:t>	</a:t>
            </a:r>
            <a:r>
              <a:rPr lang="en-US" sz="2400" dirty="0" err="1" smtClean="0"/>
              <a:t>person.Name</a:t>
            </a:r>
            <a:r>
              <a:rPr lang="en-US" sz="2400" dirty="0" smtClean="0"/>
              <a:t> </a:t>
            </a:r>
            <a:r>
              <a:rPr lang="en-US" sz="2400" dirty="0"/>
              <a:t>= </a:t>
            </a:r>
            <a:r>
              <a:rPr lang="en-US" sz="2400" dirty="0" smtClean="0"/>
              <a:t>"</a:t>
            </a:r>
            <a:r>
              <a:rPr lang="tr-TR" sz="2400" dirty="0" smtClean="0"/>
              <a:t>Ali</a:t>
            </a:r>
            <a:r>
              <a:rPr lang="en-US" sz="2400" dirty="0" smtClean="0"/>
              <a:t>";</a:t>
            </a:r>
            <a:endParaRPr lang="en-US" sz="2400" dirty="0"/>
          </a:p>
          <a:p>
            <a:r>
              <a:rPr lang="en-US" sz="2400" dirty="0"/>
              <a:t>        </a:t>
            </a:r>
            <a:r>
              <a:rPr lang="tr-TR" sz="2400" dirty="0" smtClean="0"/>
              <a:t>	</a:t>
            </a:r>
            <a:r>
              <a:rPr lang="en-US" sz="2400" dirty="0" err="1" smtClean="0"/>
              <a:t>person.Age</a:t>
            </a:r>
            <a:r>
              <a:rPr lang="en-US" sz="2400" dirty="0" smtClean="0"/>
              <a:t> </a:t>
            </a:r>
            <a:r>
              <a:rPr lang="en-US" sz="2400" dirty="0"/>
              <a:t>= </a:t>
            </a:r>
            <a:r>
              <a:rPr lang="tr-TR" sz="2400" dirty="0" smtClean="0"/>
              <a:t>20</a:t>
            </a:r>
            <a:r>
              <a:rPr lang="en-US" sz="2400" dirty="0" smtClean="0"/>
              <a:t>;</a:t>
            </a:r>
            <a:endParaRPr lang="en-US" sz="2400" dirty="0"/>
          </a:p>
          <a:p>
            <a:r>
              <a:rPr lang="en-US" sz="2400" dirty="0"/>
              <a:t>        </a:t>
            </a:r>
            <a:r>
              <a:rPr lang="tr-TR" sz="2400" dirty="0" smtClean="0"/>
              <a:t>	</a:t>
            </a:r>
            <a:r>
              <a:rPr lang="en-US" sz="2400" dirty="0" err="1" smtClean="0"/>
              <a:t>Console.WriteLine</a:t>
            </a:r>
            <a:r>
              <a:rPr lang="en-US" sz="2400" dirty="0"/>
              <a:t>("Person </a:t>
            </a:r>
            <a:r>
              <a:rPr lang="tr-TR" sz="2400" dirty="0" smtClean="0"/>
              <a:t>Name:</a:t>
            </a:r>
            <a:r>
              <a:rPr lang="en-US" sz="2400" dirty="0" smtClean="0"/>
              <a:t> </a:t>
            </a:r>
            <a:r>
              <a:rPr lang="en-US" sz="2400" dirty="0"/>
              <a:t>{0}", </a:t>
            </a:r>
            <a:r>
              <a:rPr lang="en-US" sz="2400" dirty="0" smtClean="0"/>
              <a:t>person</a:t>
            </a:r>
            <a:r>
              <a:rPr lang="tr-TR" sz="2400" dirty="0" smtClean="0"/>
              <a:t>.Name</a:t>
            </a:r>
            <a:r>
              <a:rPr lang="en-US" sz="2400" dirty="0" smtClean="0"/>
              <a:t>);</a:t>
            </a:r>
            <a:endParaRPr lang="en-US" sz="2400" dirty="0"/>
          </a:p>
          <a:p>
            <a:r>
              <a:rPr lang="tr-TR" sz="2400" dirty="0" smtClean="0"/>
              <a:t>	</a:t>
            </a:r>
            <a:r>
              <a:rPr lang="en-US" sz="2400" dirty="0" err="1" smtClean="0"/>
              <a:t>person.Age</a:t>
            </a:r>
            <a:r>
              <a:rPr lang="en-US" sz="2400" dirty="0" smtClean="0"/>
              <a:t> </a:t>
            </a:r>
            <a:r>
              <a:rPr lang="en-US" sz="2400" dirty="0"/>
              <a:t>+= 1;</a:t>
            </a:r>
          </a:p>
          <a:p>
            <a:r>
              <a:rPr lang="en-US" sz="2400" dirty="0"/>
              <a:t>        </a:t>
            </a:r>
            <a:r>
              <a:rPr lang="tr-TR" sz="2400" dirty="0" smtClean="0"/>
              <a:t>	</a:t>
            </a:r>
            <a:r>
              <a:rPr lang="en-US" sz="2400" dirty="0" err="1" smtClean="0"/>
              <a:t>Console.WriteLine</a:t>
            </a:r>
            <a:r>
              <a:rPr lang="en-US" sz="2400" dirty="0"/>
              <a:t>("Person </a:t>
            </a:r>
            <a:r>
              <a:rPr lang="tr-TR" sz="2400" dirty="0" smtClean="0"/>
              <a:t>Age:</a:t>
            </a:r>
            <a:r>
              <a:rPr lang="en-US" sz="2400" dirty="0" smtClean="0"/>
              <a:t> </a:t>
            </a:r>
            <a:r>
              <a:rPr lang="en-US" sz="2400" dirty="0"/>
              <a:t>{0}", </a:t>
            </a:r>
            <a:r>
              <a:rPr lang="en-US" sz="2400" dirty="0" smtClean="0"/>
              <a:t>person</a:t>
            </a:r>
            <a:r>
              <a:rPr lang="tr-TR" sz="2400" dirty="0" smtClean="0"/>
              <a:t>.Age</a:t>
            </a:r>
            <a:r>
              <a:rPr lang="en-US" sz="2400" dirty="0" smtClean="0"/>
              <a:t>);</a:t>
            </a:r>
            <a:endParaRPr lang="tr-TR" sz="2400" dirty="0" smtClean="0"/>
          </a:p>
          <a:p>
            <a:r>
              <a:rPr lang="tr-TR" sz="2400" dirty="0" smtClean="0"/>
              <a:t>    </a:t>
            </a:r>
            <a:r>
              <a:rPr lang="en-US" sz="2400" dirty="0" smtClean="0"/>
              <a:t>}</a:t>
            </a:r>
            <a:endParaRPr lang="en-US" sz="2400" dirty="0"/>
          </a:p>
          <a:p>
            <a:r>
              <a:rPr lang="en-US" sz="2400" dirty="0" smtClean="0"/>
              <a:t>}</a:t>
            </a:r>
            <a:endParaRPr lang="tr-TR" sz="2400" dirty="0" smtClean="0"/>
          </a:p>
          <a:p>
            <a:endParaRPr lang="tr-TR" sz="2400" dirty="0"/>
          </a:p>
          <a:p>
            <a:endParaRPr lang="en-US" sz="2400" dirty="0"/>
          </a:p>
        </p:txBody>
      </p:sp>
    </p:spTree>
    <p:extLst>
      <p:ext uri="{BB962C8B-B14F-4D97-AF65-F5344CB8AC3E}">
        <p14:creationId xmlns:p14="http://schemas.microsoft.com/office/powerpoint/2010/main" val="329938828"/>
      </p:ext>
    </p:extLst>
  </p:cSld>
  <p:clrMapOvr>
    <a:masterClrMapping/>
  </p:clrMapOvr>
  <p:transition spd="med">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Sınıf Üyeleri: </a:t>
            </a:r>
            <a:r>
              <a:rPr lang="tr-TR" dirty="0" err="1" smtClean="0"/>
              <a:t>Metodlar</a:t>
            </a:r>
            <a:endParaRPr lang="en-US" dirty="0"/>
          </a:p>
        </p:txBody>
      </p:sp>
      <p:sp>
        <p:nvSpPr>
          <p:cNvPr id="6" name="İçerik Yer Tutucusu 5"/>
          <p:cNvSpPr>
            <a:spLocks noGrp="1"/>
          </p:cNvSpPr>
          <p:nvPr>
            <p:ph idx="1"/>
          </p:nvPr>
        </p:nvSpPr>
        <p:spPr>
          <a:xfrm>
            <a:off x="402166" y="1690688"/>
            <a:ext cx="11387667" cy="4395355"/>
          </a:xfrm>
        </p:spPr>
        <p:txBody>
          <a:bodyPr>
            <a:normAutofit lnSpcReduction="10000"/>
          </a:bodyPr>
          <a:lstStyle/>
          <a:p>
            <a:pPr algn="just"/>
            <a:r>
              <a:rPr lang="tr-TR" dirty="0" smtClean="0"/>
              <a:t>Yöntemler, sınıflar veya yapılar içinde tanımlanan bir dizi komut içeren kod bloklarıdır. </a:t>
            </a:r>
            <a:endParaRPr lang="tr-TR" dirty="0" smtClean="0"/>
          </a:p>
          <a:p>
            <a:pPr algn="just"/>
            <a:r>
              <a:rPr lang="tr-TR" dirty="0"/>
              <a:t>Uygulamalar içerisindeki belirli işleri yapan küçük programlardır. Veriler üzerindeki her türlü operasyonlarda bu yapı içerisinde yapılır. Her ne kadar yapısal programlama kavramı olsa da NDP bu yapılardan vazgeçmemiş hatta sınıfı oluşturan yapı taşlarından kabul etmiştir. Kodun merkezi yönetimi, kodun tekrar kullanılabilirliği ve soyutlama sağlar</a:t>
            </a:r>
            <a:r>
              <a:rPr lang="tr-TR" dirty="0" smtClean="0"/>
              <a:t>.</a:t>
            </a:r>
            <a:endParaRPr lang="tr-TR" dirty="0" smtClean="0"/>
          </a:p>
          <a:p>
            <a:pPr algn="just"/>
            <a:r>
              <a:rPr lang="tr-TR" dirty="0"/>
              <a:t>Genel yapısı erişim belirteci </a:t>
            </a:r>
            <a:r>
              <a:rPr lang="tr-TR" dirty="0" err="1"/>
              <a:t>geridonustipi</a:t>
            </a:r>
            <a:r>
              <a:rPr lang="tr-TR" dirty="0"/>
              <a:t> </a:t>
            </a:r>
            <a:r>
              <a:rPr lang="tr-TR" dirty="0" err="1"/>
              <a:t>metod_ismi</a:t>
            </a:r>
            <a:r>
              <a:rPr lang="tr-TR" dirty="0"/>
              <a:t>( parametre listesi) şeklindedir. </a:t>
            </a:r>
            <a:endParaRPr lang="tr-TR" dirty="0" smtClean="0"/>
          </a:p>
          <a:p>
            <a:pPr algn="just"/>
            <a:r>
              <a:rPr lang="tr-TR" dirty="0" smtClean="0"/>
              <a:t>Girdileri </a:t>
            </a:r>
            <a:r>
              <a:rPr lang="tr-TR" dirty="0" smtClean="0"/>
              <a:t>veya çıktısı olabilir, </a:t>
            </a:r>
            <a:r>
              <a:rPr lang="tr-TR" dirty="0" smtClean="0"/>
              <a:t>Geri dönüş yapmayacaksa </a:t>
            </a:r>
            <a:r>
              <a:rPr lang="tr-TR" dirty="0" err="1" smtClean="0">
                <a:solidFill>
                  <a:schemeClr val="accent1"/>
                </a:solidFill>
              </a:rPr>
              <a:t>void</a:t>
            </a:r>
            <a:r>
              <a:rPr lang="tr-TR" dirty="0" smtClean="0"/>
              <a:t> </a:t>
            </a:r>
            <a:r>
              <a:rPr lang="tr-TR" dirty="0" smtClean="0"/>
              <a:t>olarak nitelendirilmelidir. </a:t>
            </a:r>
          </a:p>
        </p:txBody>
      </p:sp>
    </p:spTree>
    <p:extLst>
      <p:ext uri="{BB962C8B-B14F-4D97-AF65-F5344CB8AC3E}">
        <p14:creationId xmlns:p14="http://schemas.microsoft.com/office/powerpoint/2010/main" val="2107023636"/>
      </p:ext>
    </p:extLst>
  </p:cSld>
  <p:clrMapOvr>
    <a:masterClrMapping/>
  </p:clrMapOvr>
  <p:transition spd="med">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Sınıf Üyeleri: </a:t>
            </a:r>
            <a:r>
              <a:rPr lang="tr-TR" dirty="0" err="1" smtClean="0"/>
              <a:t>Metodlar</a:t>
            </a:r>
            <a:endParaRPr lang="en-US" dirty="0"/>
          </a:p>
        </p:txBody>
      </p:sp>
      <p:sp>
        <p:nvSpPr>
          <p:cNvPr id="6" name="İçerik Yer Tutucusu 5"/>
          <p:cNvSpPr>
            <a:spLocks noGrp="1"/>
          </p:cNvSpPr>
          <p:nvPr>
            <p:ph idx="1"/>
          </p:nvPr>
        </p:nvSpPr>
        <p:spPr>
          <a:xfrm>
            <a:off x="402167" y="1257300"/>
            <a:ext cx="11387667" cy="5257800"/>
          </a:xfrm>
        </p:spPr>
        <p:txBody>
          <a:bodyPr>
            <a:normAutofit/>
          </a:bodyPr>
          <a:lstStyle/>
          <a:p>
            <a:pPr marL="0" indent="0" algn="just">
              <a:buNone/>
            </a:pPr>
            <a:endParaRPr lang="tr-TR" dirty="0" smtClean="0"/>
          </a:p>
          <a:p>
            <a:pPr algn="just"/>
            <a:r>
              <a:rPr lang="tr-TR" dirty="0" smtClean="0">
                <a:solidFill>
                  <a:schemeClr val="accent1"/>
                </a:solidFill>
              </a:rPr>
              <a:t>Main  </a:t>
            </a:r>
            <a:r>
              <a:rPr lang="tr-TR" dirty="0" smtClean="0">
                <a:solidFill>
                  <a:schemeClr val="accent1"/>
                </a:solidFill>
              </a:rPr>
              <a:t>metodu</a:t>
            </a:r>
            <a:r>
              <a:rPr lang="tr-TR" dirty="0" smtClean="0"/>
              <a:t> </a:t>
            </a:r>
            <a:r>
              <a:rPr lang="tr-TR" dirty="0" smtClean="0"/>
              <a:t>tüm C# programlarının ana giriş noktasıdır.</a:t>
            </a:r>
          </a:p>
          <a:p>
            <a:pPr algn="just"/>
            <a:r>
              <a:rPr lang="tr-TR" dirty="0" smtClean="0"/>
              <a:t>Tanımlamada kullanılan argüman listesi sırasına yöntem çağrılırken de uyulması gerekir (ayak izleri uyuşmalı)</a:t>
            </a:r>
          </a:p>
          <a:p>
            <a:pPr algn="just"/>
            <a:r>
              <a:rPr lang="tr-TR" dirty="0" smtClean="0"/>
              <a:t>Eğer bir yöntem </a:t>
            </a:r>
            <a:r>
              <a:rPr lang="tr-TR" dirty="0" smtClean="0">
                <a:solidFill>
                  <a:schemeClr val="accent1"/>
                </a:solidFill>
              </a:rPr>
              <a:t>void</a:t>
            </a:r>
            <a:r>
              <a:rPr lang="tr-TR" dirty="0" smtClean="0"/>
              <a:t> döndürüyorsa ve yöntem </a:t>
            </a:r>
            <a:r>
              <a:rPr lang="tr-TR" dirty="0" err="1" smtClean="0">
                <a:solidFill>
                  <a:schemeClr val="accent1"/>
                </a:solidFill>
              </a:rPr>
              <a:t>return</a:t>
            </a:r>
            <a:r>
              <a:rPr lang="tr-TR" dirty="0" smtClean="0">
                <a:solidFill>
                  <a:schemeClr val="accent1"/>
                </a:solidFill>
              </a:rPr>
              <a:t> </a:t>
            </a:r>
            <a:r>
              <a:rPr lang="tr-TR" dirty="0" smtClean="0"/>
              <a:t>komutu içerirse </a:t>
            </a:r>
            <a:r>
              <a:rPr lang="tr-TR" dirty="0"/>
              <a:t>derleme </a:t>
            </a:r>
            <a:r>
              <a:rPr lang="tr-TR" dirty="0" smtClean="0"/>
              <a:t>hatası oluşur.</a:t>
            </a:r>
          </a:p>
          <a:p>
            <a:pPr algn="just"/>
            <a:r>
              <a:rPr lang="tr-TR" dirty="0" smtClean="0">
                <a:solidFill>
                  <a:schemeClr val="accent1"/>
                </a:solidFill>
              </a:rPr>
              <a:t>void</a:t>
            </a:r>
            <a:r>
              <a:rPr lang="tr-TR" dirty="0" smtClean="0"/>
              <a:t>  döndürmüyorsa, yöntemin son komutu </a:t>
            </a:r>
            <a:r>
              <a:rPr lang="tr-TR" dirty="0" err="1" smtClean="0">
                <a:solidFill>
                  <a:schemeClr val="accent1"/>
                </a:solidFill>
              </a:rPr>
              <a:t>return</a:t>
            </a:r>
            <a:r>
              <a:rPr lang="tr-TR" dirty="0" smtClean="0">
                <a:solidFill>
                  <a:schemeClr val="accent1"/>
                </a:solidFill>
              </a:rPr>
              <a:t> </a:t>
            </a:r>
            <a:r>
              <a:rPr lang="tr-TR" dirty="0" smtClean="0"/>
              <a:t> OLMALIDIR.</a:t>
            </a:r>
            <a:endParaRPr lang="en-US" dirty="0"/>
          </a:p>
        </p:txBody>
      </p:sp>
    </p:spTree>
    <p:extLst>
      <p:ext uri="{BB962C8B-B14F-4D97-AF65-F5344CB8AC3E}">
        <p14:creationId xmlns:p14="http://schemas.microsoft.com/office/powerpoint/2010/main" val="1434630785"/>
      </p:ext>
    </p:extLst>
  </p:cSld>
  <p:clrMapOvr>
    <a:masterClrMapping/>
  </p:clrMapOvr>
  <p:transition spd="med">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402167" y="228600"/>
            <a:ext cx="11387667" cy="897547"/>
          </a:xfrm>
        </p:spPr>
        <p:txBody>
          <a:bodyPr/>
          <a:lstStyle/>
          <a:p>
            <a:r>
              <a:rPr lang="tr-TR" dirty="0" smtClean="0"/>
              <a:t>Yöntem Örnekleri</a:t>
            </a:r>
            <a:endParaRPr lang="en-US" dirty="0"/>
          </a:p>
        </p:txBody>
      </p:sp>
      <p:sp>
        <p:nvSpPr>
          <p:cNvPr id="6" name="İçerik Yer Tutucusu 5"/>
          <p:cNvSpPr>
            <a:spLocks noGrp="1"/>
          </p:cNvSpPr>
          <p:nvPr>
            <p:ph idx="1"/>
          </p:nvPr>
        </p:nvSpPr>
        <p:spPr>
          <a:xfrm>
            <a:off x="206224" y="1126147"/>
            <a:ext cx="5590419" cy="5470072"/>
          </a:xfrm>
          <a:solidFill>
            <a:schemeClr val="accent1"/>
          </a:solidFill>
        </p:spPr>
        <p:txBody>
          <a:bodyPr/>
          <a:lstStyle/>
          <a:p>
            <a:pPr marL="0" indent="0">
              <a:spcBef>
                <a:spcPts val="0"/>
              </a:spcBef>
              <a:buNone/>
            </a:pPr>
            <a:r>
              <a:rPr lang="en-US" sz="2400" dirty="0" smtClean="0"/>
              <a:t>class Motorcycle{</a:t>
            </a:r>
            <a:endParaRPr lang="tr-TR" sz="2400" dirty="0" smtClean="0"/>
          </a:p>
          <a:p>
            <a:pPr marL="0" indent="0">
              <a:spcBef>
                <a:spcPts val="0"/>
              </a:spcBef>
              <a:buNone/>
            </a:pPr>
            <a:r>
              <a:rPr lang="tr-TR" sz="2400" dirty="0"/>
              <a:t>	</a:t>
            </a:r>
            <a:r>
              <a:rPr lang="tr-TR" sz="2400" dirty="0" smtClean="0"/>
              <a:t>bool motor=false;</a:t>
            </a:r>
          </a:p>
          <a:p>
            <a:pPr marL="0" indent="0">
              <a:spcBef>
                <a:spcPts val="0"/>
              </a:spcBef>
              <a:buNone/>
            </a:pPr>
            <a:r>
              <a:rPr lang="tr-TR" sz="2400" dirty="0"/>
              <a:t>	</a:t>
            </a:r>
            <a:r>
              <a:rPr lang="tr-TR" sz="2400" dirty="0" smtClean="0"/>
              <a:t>int </a:t>
            </a:r>
            <a:r>
              <a:rPr lang="tr-TR" sz="2400" dirty="0" err="1" smtClean="0"/>
              <a:t>gasLevel</a:t>
            </a:r>
            <a:r>
              <a:rPr lang="tr-TR" sz="2400" dirty="0" smtClean="0"/>
              <a:t>;</a:t>
            </a:r>
          </a:p>
          <a:p>
            <a:pPr marL="0" indent="0">
              <a:spcBef>
                <a:spcPts val="0"/>
              </a:spcBef>
              <a:buNone/>
            </a:pPr>
            <a:r>
              <a:rPr lang="tr-TR" sz="2400" dirty="0"/>
              <a:t>	</a:t>
            </a:r>
            <a:r>
              <a:rPr lang="tr-TR" sz="2400" dirty="0" smtClean="0"/>
              <a:t>double </a:t>
            </a:r>
            <a:r>
              <a:rPr lang="tr-TR" sz="2400" dirty="0" err="1" smtClean="0"/>
              <a:t>topSpeed</a:t>
            </a:r>
            <a:r>
              <a:rPr lang="tr-TR" sz="2400" dirty="0" smtClean="0"/>
              <a:t>=400;</a:t>
            </a:r>
            <a:endParaRPr lang="en-US" sz="2400" dirty="0"/>
          </a:p>
          <a:p>
            <a:pPr marL="0" indent="0">
              <a:spcBef>
                <a:spcPts val="0"/>
              </a:spcBef>
              <a:buNone/>
            </a:pPr>
            <a:r>
              <a:rPr lang="tr-TR" sz="2400" dirty="0" smtClean="0"/>
              <a:t>	</a:t>
            </a:r>
            <a:r>
              <a:rPr lang="en-US" sz="2400" dirty="0" smtClean="0"/>
              <a:t>public </a:t>
            </a:r>
            <a:r>
              <a:rPr lang="en-US" sz="2400" dirty="0"/>
              <a:t>void </a:t>
            </a:r>
            <a:r>
              <a:rPr lang="en-US" sz="2400" dirty="0" err="1"/>
              <a:t>StartEngine</a:t>
            </a:r>
            <a:r>
              <a:rPr lang="en-US" sz="2400" dirty="0"/>
              <a:t>() </a:t>
            </a:r>
            <a:r>
              <a:rPr lang="en-US" sz="2400" dirty="0" smtClean="0"/>
              <a:t>{</a:t>
            </a:r>
            <a:r>
              <a:rPr lang="tr-TR" sz="2400" dirty="0" smtClean="0"/>
              <a:t> </a:t>
            </a:r>
          </a:p>
          <a:p>
            <a:pPr marL="0" indent="0">
              <a:spcBef>
                <a:spcPts val="0"/>
              </a:spcBef>
              <a:buNone/>
            </a:pPr>
            <a:r>
              <a:rPr lang="tr-TR" sz="2400" dirty="0"/>
              <a:t>	</a:t>
            </a:r>
            <a:r>
              <a:rPr lang="tr-TR" sz="2400" dirty="0" smtClean="0"/>
              <a:t>	motor=true;</a:t>
            </a:r>
          </a:p>
          <a:p>
            <a:pPr marL="0" indent="0">
              <a:spcBef>
                <a:spcPts val="0"/>
              </a:spcBef>
              <a:buNone/>
            </a:pPr>
            <a:r>
              <a:rPr lang="tr-TR" sz="2400" dirty="0"/>
              <a:t>	</a:t>
            </a:r>
            <a:r>
              <a:rPr lang="en-US" sz="2400" dirty="0" smtClean="0"/>
              <a:t>}</a:t>
            </a:r>
            <a:endParaRPr lang="en-US" sz="2400" dirty="0"/>
          </a:p>
          <a:p>
            <a:pPr marL="0" indent="0">
              <a:spcBef>
                <a:spcPts val="0"/>
              </a:spcBef>
              <a:buNone/>
            </a:pPr>
            <a:r>
              <a:rPr lang="en-US" sz="2400" dirty="0" smtClean="0"/>
              <a:t>    </a:t>
            </a:r>
            <a:r>
              <a:rPr lang="tr-TR" sz="2400" dirty="0" smtClean="0"/>
              <a:t>	</a:t>
            </a:r>
            <a:r>
              <a:rPr lang="en-US" sz="2400" dirty="0" smtClean="0"/>
              <a:t>protected </a:t>
            </a:r>
            <a:r>
              <a:rPr lang="en-US" sz="2400" dirty="0"/>
              <a:t>void </a:t>
            </a:r>
            <a:r>
              <a:rPr lang="en-US" sz="2400" dirty="0" err="1"/>
              <a:t>AddGas</a:t>
            </a:r>
            <a:r>
              <a:rPr lang="en-US" sz="2400" dirty="0"/>
              <a:t>(int gallons) </a:t>
            </a:r>
            <a:r>
              <a:rPr lang="en-US" sz="2400" dirty="0" smtClean="0"/>
              <a:t>{</a:t>
            </a:r>
            <a:endParaRPr lang="tr-TR" sz="2400" dirty="0" smtClean="0"/>
          </a:p>
          <a:p>
            <a:pPr marL="0" indent="0">
              <a:spcBef>
                <a:spcPts val="0"/>
              </a:spcBef>
              <a:buNone/>
            </a:pPr>
            <a:r>
              <a:rPr lang="tr-TR" sz="2400" dirty="0"/>
              <a:t>	</a:t>
            </a:r>
            <a:r>
              <a:rPr lang="tr-TR" sz="2400" dirty="0" smtClean="0"/>
              <a:t>	</a:t>
            </a:r>
            <a:r>
              <a:rPr lang="tr-TR" sz="2400" dirty="0" err="1" smtClean="0"/>
              <a:t>gaslevel</a:t>
            </a:r>
            <a:r>
              <a:rPr lang="tr-TR" sz="2400" dirty="0" smtClean="0"/>
              <a:t>+=</a:t>
            </a:r>
            <a:r>
              <a:rPr lang="tr-TR" sz="2400" dirty="0" err="1" smtClean="0"/>
              <a:t>gallons</a:t>
            </a:r>
            <a:r>
              <a:rPr lang="tr-TR" sz="2400" dirty="0" smtClean="0"/>
              <a:t>;</a:t>
            </a:r>
            <a:r>
              <a:rPr lang="en-US" sz="2400" dirty="0" smtClean="0"/>
              <a:t> </a:t>
            </a:r>
            <a:endParaRPr lang="tr-TR" sz="2400" dirty="0" smtClean="0"/>
          </a:p>
          <a:p>
            <a:pPr marL="0" indent="0">
              <a:spcBef>
                <a:spcPts val="0"/>
              </a:spcBef>
              <a:buNone/>
            </a:pPr>
            <a:r>
              <a:rPr lang="tr-TR" sz="2400" dirty="0"/>
              <a:t>	</a:t>
            </a:r>
            <a:r>
              <a:rPr lang="en-US" sz="2400" dirty="0" smtClean="0"/>
              <a:t>}</a:t>
            </a:r>
            <a:endParaRPr lang="en-US" sz="2400" dirty="0"/>
          </a:p>
          <a:p>
            <a:pPr marL="0" indent="0">
              <a:spcBef>
                <a:spcPts val="0"/>
              </a:spcBef>
              <a:buNone/>
            </a:pPr>
            <a:r>
              <a:rPr lang="en-US" sz="2400" dirty="0" smtClean="0"/>
              <a:t>    </a:t>
            </a:r>
            <a:r>
              <a:rPr lang="tr-TR" sz="2400" dirty="0" smtClean="0"/>
              <a:t>	</a:t>
            </a:r>
            <a:r>
              <a:rPr lang="en-US" sz="2400" dirty="0" smtClean="0"/>
              <a:t>public  </a:t>
            </a:r>
            <a:r>
              <a:rPr lang="en-US" sz="2400" dirty="0"/>
              <a:t>double </a:t>
            </a:r>
            <a:r>
              <a:rPr lang="en-US" sz="2400" dirty="0" err="1"/>
              <a:t>GetTopSpeed</a:t>
            </a:r>
            <a:r>
              <a:rPr lang="en-US" sz="2400" dirty="0" smtClean="0"/>
              <a:t>()</a:t>
            </a:r>
            <a:r>
              <a:rPr lang="tr-TR" sz="2400" dirty="0" smtClean="0"/>
              <a:t>{</a:t>
            </a:r>
          </a:p>
          <a:p>
            <a:pPr marL="0" indent="0">
              <a:spcBef>
                <a:spcPts val="0"/>
              </a:spcBef>
              <a:buNone/>
            </a:pPr>
            <a:r>
              <a:rPr lang="tr-TR" sz="2400" dirty="0"/>
              <a:t>	</a:t>
            </a:r>
            <a:r>
              <a:rPr lang="tr-TR" sz="2400" dirty="0" smtClean="0"/>
              <a:t>	</a:t>
            </a:r>
            <a:r>
              <a:rPr lang="tr-TR" sz="2400" dirty="0" err="1" smtClean="0"/>
              <a:t>return</a:t>
            </a:r>
            <a:r>
              <a:rPr lang="tr-TR" sz="2400" dirty="0" smtClean="0"/>
              <a:t> </a:t>
            </a:r>
            <a:r>
              <a:rPr lang="tr-TR" sz="2400" dirty="0" err="1" smtClean="0"/>
              <a:t>topSpeed</a:t>
            </a:r>
            <a:r>
              <a:rPr lang="en-US" sz="2400" dirty="0" smtClean="0"/>
              <a:t>;</a:t>
            </a:r>
            <a:endParaRPr lang="tr-TR" sz="2400" dirty="0" smtClean="0"/>
          </a:p>
          <a:p>
            <a:pPr marL="0" indent="0">
              <a:spcBef>
                <a:spcPts val="0"/>
              </a:spcBef>
              <a:buNone/>
            </a:pPr>
            <a:r>
              <a:rPr lang="tr-TR" sz="2400" dirty="0"/>
              <a:t>	</a:t>
            </a:r>
            <a:r>
              <a:rPr lang="tr-TR" sz="2400" dirty="0" smtClean="0"/>
              <a:t>}</a:t>
            </a:r>
            <a:r>
              <a:rPr lang="en-US" sz="2400" dirty="0" smtClean="0"/>
              <a:t> </a:t>
            </a:r>
            <a:endParaRPr lang="en-US" sz="2400" dirty="0"/>
          </a:p>
          <a:p>
            <a:pPr marL="0" indent="0">
              <a:spcBef>
                <a:spcPts val="0"/>
              </a:spcBef>
              <a:buNone/>
            </a:pPr>
            <a:r>
              <a:rPr lang="en-US" sz="2400" dirty="0"/>
              <a:t>}</a:t>
            </a:r>
          </a:p>
        </p:txBody>
      </p:sp>
      <p:sp>
        <p:nvSpPr>
          <p:cNvPr id="8" name="Dikdörtgen 7"/>
          <p:cNvSpPr/>
          <p:nvPr/>
        </p:nvSpPr>
        <p:spPr>
          <a:xfrm>
            <a:off x="6002866" y="1109294"/>
            <a:ext cx="6189134" cy="5632311"/>
          </a:xfrm>
          <a:prstGeom prst="rect">
            <a:avLst/>
          </a:prstGeom>
          <a:solidFill>
            <a:schemeClr val="accent1"/>
          </a:solidFill>
        </p:spPr>
        <p:txBody>
          <a:bodyPr wrap="square">
            <a:spAutoFit/>
          </a:bodyPr>
          <a:lstStyle/>
          <a:p>
            <a:r>
              <a:rPr lang="en-US" sz="2400" dirty="0"/>
              <a:t>public void Caller()</a:t>
            </a:r>
          </a:p>
          <a:p>
            <a:r>
              <a:rPr lang="en-US" sz="2400" dirty="0"/>
              <a:t>{</a:t>
            </a:r>
          </a:p>
          <a:p>
            <a:r>
              <a:rPr lang="en-US" sz="2400" dirty="0"/>
              <a:t>    int </a:t>
            </a:r>
            <a:r>
              <a:rPr lang="en-US" sz="2400" dirty="0" err="1"/>
              <a:t>numA</a:t>
            </a:r>
            <a:r>
              <a:rPr lang="en-US" sz="2400" dirty="0"/>
              <a:t> = 4;</a:t>
            </a:r>
          </a:p>
          <a:p>
            <a:r>
              <a:rPr lang="tr-TR" sz="2400" dirty="0"/>
              <a:t> </a:t>
            </a:r>
            <a:r>
              <a:rPr lang="tr-TR" sz="2400" dirty="0" smtClean="0"/>
              <a:t>   </a:t>
            </a:r>
            <a:r>
              <a:rPr lang="en-US" sz="2400" dirty="0" smtClean="0"/>
              <a:t>int </a:t>
            </a:r>
            <a:r>
              <a:rPr lang="en-US" sz="2400" dirty="0" err="1"/>
              <a:t>productA</a:t>
            </a:r>
            <a:r>
              <a:rPr lang="en-US" sz="2400" dirty="0"/>
              <a:t> = Square(</a:t>
            </a:r>
            <a:r>
              <a:rPr lang="en-US" sz="2400" dirty="0" err="1"/>
              <a:t>numA</a:t>
            </a:r>
            <a:r>
              <a:rPr lang="en-US" sz="2400" dirty="0"/>
              <a:t>);</a:t>
            </a:r>
          </a:p>
          <a:p>
            <a:r>
              <a:rPr lang="en-US" sz="2400" dirty="0" smtClean="0"/>
              <a:t>    </a:t>
            </a:r>
            <a:r>
              <a:rPr lang="en-US" sz="2400" dirty="0"/>
              <a:t>int </a:t>
            </a:r>
            <a:r>
              <a:rPr lang="en-US" sz="2400" dirty="0" err="1"/>
              <a:t>numB</a:t>
            </a:r>
            <a:r>
              <a:rPr lang="en-US" sz="2400" dirty="0"/>
              <a:t> = 32;</a:t>
            </a:r>
          </a:p>
          <a:p>
            <a:r>
              <a:rPr lang="tr-TR" sz="2400" dirty="0" smtClean="0"/>
              <a:t>    </a:t>
            </a:r>
            <a:r>
              <a:rPr lang="en-US" sz="2400" dirty="0" smtClean="0"/>
              <a:t>int </a:t>
            </a:r>
            <a:r>
              <a:rPr lang="en-US" sz="2400" dirty="0" err="1"/>
              <a:t>productB</a:t>
            </a:r>
            <a:r>
              <a:rPr lang="en-US" sz="2400" dirty="0"/>
              <a:t> = Square(</a:t>
            </a:r>
            <a:r>
              <a:rPr lang="en-US" sz="2400" dirty="0" err="1"/>
              <a:t>numB</a:t>
            </a:r>
            <a:r>
              <a:rPr lang="en-US" sz="2400" dirty="0"/>
              <a:t>);</a:t>
            </a:r>
          </a:p>
          <a:p>
            <a:r>
              <a:rPr lang="tr-TR" sz="2400" dirty="0" smtClean="0"/>
              <a:t>    </a:t>
            </a:r>
            <a:r>
              <a:rPr lang="en-US" sz="2400" dirty="0" smtClean="0"/>
              <a:t>int </a:t>
            </a:r>
            <a:r>
              <a:rPr lang="en-US" sz="2400" dirty="0" err="1"/>
              <a:t>productC</a:t>
            </a:r>
            <a:r>
              <a:rPr lang="en-US" sz="2400" dirty="0"/>
              <a:t> = Square(12);</a:t>
            </a:r>
          </a:p>
          <a:p>
            <a:r>
              <a:rPr lang="tr-TR" sz="2400" dirty="0" smtClean="0"/>
              <a:t>    </a:t>
            </a:r>
            <a:r>
              <a:rPr lang="en-US" sz="2400" dirty="0" err="1" smtClean="0"/>
              <a:t>productC</a:t>
            </a:r>
            <a:r>
              <a:rPr lang="en-US" sz="2400" dirty="0" smtClean="0"/>
              <a:t> </a:t>
            </a:r>
            <a:r>
              <a:rPr lang="en-US" sz="2400" dirty="0"/>
              <a:t>= Square(</a:t>
            </a:r>
            <a:r>
              <a:rPr lang="en-US" sz="2400" dirty="0" err="1"/>
              <a:t>productA</a:t>
            </a:r>
            <a:r>
              <a:rPr lang="en-US" sz="2400" dirty="0"/>
              <a:t> * 3);</a:t>
            </a:r>
          </a:p>
          <a:p>
            <a:r>
              <a:rPr lang="en-US" sz="2400" dirty="0"/>
              <a:t>}</a:t>
            </a:r>
          </a:p>
          <a:p>
            <a:r>
              <a:rPr lang="en-US" sz="2400" dirty="0" smtClean="0"/>
              <a:t>int </a:t>
            </a:r>
            <a:r>
              <a:rPr lang="en-US" sz="2400" dirty="0"/>
              <a:t>Square(int </a:t>
            </a:r>
            <a:r>
              <a:rPr lang="en-US" sz="2400" dirty="0" err="1"/>
              <a:t>i</a:t>
            </a:r>
            <a:r>
              <a:rPr lang="en-US" sz="2400" dirty="0"/>
              <a:t>)</a:t>
            </a:r>
          </a:p>
          <a:p>
            <a:r>
              <a:rPr lang="en-US" sz="2400" dirty="0"/>
              <a:t>{</a:t>
            </a:r>
          </a:p>
          <a:p>
            <a:r>
              <a:rPr lang="en-US" sz="2400" dirty="0"/>
              <a:t>    </a:t>
            </a:r>
            <a:r>
              <a:rPr lang="en-US" sz="2400" dirty="0" smtClean="0"/>
              <a:t>int </a:t>
            </a:r>
            <a:r>
              <a:rPr lang="en-US" sz="2400" dirty="0"/>
              <a:t>input = </a:t>
            </a:r>
            <a:r>
              <a:rPr lang="en-US" sz="2400" dirty="0" err="1"/>
              <a:t>i</a:t>
            </a:r>
            <a:r>
              <a:rPr lang="en-US" sz="2400" dirty="0"/>
              <a:t>;</a:t>
            </a:r>
          </a:p>
          <a:p>
            <a:r>
              <a:rPr lang="en-US" sz="2400" dirty="0"/>
              <a:t>    return input * input;</a:t>
            </a:r>
          </a:p>
          <a:p>
            <a:r>
              <a:rPr lang="en-US" sz="2400" dirty="0" smtClean="0"/>
              <a:t>}</a:t>
            </a:r>
            <a:endParaRPr lang="tr-TR" sz="2400" dirty="0" smtClean="0"/>
          </a:p>
          <a:p>
            <a:endParaRPr lang="en-US" sz="2400" dirty="0"/>
          </a:p>
        </p:txBody>
      </p:sp>
    </p:spTree>
    <p:extLst>
      <p:ext uri="{BB962C8B-B14F-4D97-AF65-F5344CB8AC3E}">
        <p14:creationId xmlns:p14="http://schemas.microsoft.com/office/powerpoint/2010/main" val="3554675778"/>
      </p:ext>
    </p:extLst>
  </p:cSld>
  <p:clrMapOvr>
    <a:masterClrMapping/>
  </p:clrMapOvr>
  <p:transition spd="med">
    <p:split/>
  </p:transition>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2747</TotalTime>
  <Words>1353</Words>
  <Application>Microsoft Office PowerPoint</Application>
  <PresentationFormat>Geniş ekran</PresentationFormat>
  <Paragraphs>257</Paragraphs>
  <Slides>22</Slides>
  <Notes>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22</vt:i4>
      </vt:variant>
    </vt:vector>
  </HeadingPairs>
  <TitlesOfParts>
    <vt:vector size="27" baseType="lpstr">
      <vt:lpstr>Arial</vt:lpstr>
      <vt:lpstr>Calibri</vt:lpstr>
      <vt:lpstr>Calibri Light</vt:lpstr>
      <vt:lpstr>Tahoma</vt:lpstr>
      <vt:lpstr>Office Teması</vt:lpstr>
      <vt:lpstr>PowerPoint Sunusu</vt:lpstr>
      <vt:lpstr>4. Hafta İçeriği</vt:lpstr>
      <vt:lpstr>Sınıf Tanımlama</vt:lpstr>
      <vt:lpstr>Sınıf Üyeleri : Alanlar</vt:lpstr>
      <vt:lpstr>Sınıf Üyeleri : Özellikler</vt:lpstr>
      <vt:lpstr>Alan ve Özellik Örnekleri</vt:lpstr>
      <vt:lpstr>Sınıf Üyeleri: Metodlar</vt:lpstr>
      <vt:lpstr>Sınıf Üyeleri: Metodlar</vt:lpstr>
      <vt:lpstr>Yöntem Örnekleri</vt:lpstr>
      <vt:lpstr>Sınıf Üyeleri: Metodlar</vt:lpstr>
      <vt:lpstr>Metodların aşırı yüklenmesi (Overload)</vt:lpstr>
      <vt:lpstr> this anahtarı</vt:lpstr>
      <vt:lpstr>Yapıcı (Kurucu - Constructor)</vt:lpstr>
      <vt:lpstr>Yapıcı (Kurucu - Constructor)</vt:lpstr>
      <vt:lpstr>Kopya Yapıcı (copy-constructor)-1</vt:lpstr>
      <vt:lpstr> new anahtarı</vt:lpstr>
      <vt:lpstr> new anahtarı</vt:lpstr>
      <vt:lpstr>Yapıcı ve Yıkıcı Yöntem Özellikleri-2</vt:lpstr>
      <vt:lpstr>Yapıcı ve Yıkıcı Yöntem Özellikleri-3</vt:lpstr>
      <vt:lpstr>Değerle ve Referansla Çağırma</vt:lpstr>
      <vt:lpstr>Değerle ve Referansla Çağrı Örnekleri </vt:lpstr>
      <vt:lpstr>PowerPoint Sunusu</vt:lpstr>
    </vt:vector>
  </TitlesOfParts>
  <Company>Sakarya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Ahmet</dc:creator>
  <cp:lastModifiedBy>Windows Kullanıcısı</cp:lastModifiedBy>
  <cp:revision>292</cp:revision>
  <dcterms:created xsi:type="dcterms:W3CDTF">2016-02-10T09:35:02Z</dcterms:created>
  <dcterms:modified xsi:type="dcterms:W3CDTF">2017-03-06T04:32:44Z</dcterms:modified>
</cp:coreProperties>
</file>