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7"/>
  </p:notesMasterIdLst>
  <p:sldIdLst>
    <p:sldId id="257" r:id="rId2"/>
    <p:sldId id="259" r:id="rId3"/>
    <p:sldId id="289" r:id="rId4"/>
    <p:sldId id="315" r:id="rId5"/>
    <p:sldId id="316" r:id="rId6"/>
    <p:sldId id="317" r:id="rId7"/>
    <p:sldId id="318" r:id="rId8"/>
    <p:sldId id="319" r:id="rId9"/>
    <p:sldId id="320" r:id="rId10"/>
    <p:sldId id="314" r:id="rId11"/>
    <p:sldId id="299" r:id="rId12"/>
    <p:sldId id="300" r:id="rId13"/>
    <p:sldId id="302" r:id="rId14"/>
    <p:sldId id="301" r:id="rId15"/>
    <p:sldId id="303" r:id="rId16"/>
    <p:sldId id="304" r:id="rId17"/>
    <p:sldId id="307" r:id="rId18"/>
    <p:sldId id="308" r:id="rId19"/>
    <p:sldId id="306" r:id="rId20"/>
    <p:sldId id="305" r:id="rId21"/>
    <p:sldId id="309" r:id="rId22"/>
    <p:sldId id="310" r:id="rId23"/>
    <p:sldId id="312" r:id="rId24"/>
    <p:sldId id="313" r:id="rId25"/>
    <p:sldId id="298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" initials="A" lastIdx="3" clrIdx="0">
    <p:extLst>
      <p:ext uri="{19B8F6BF-5375-455C-9EA6-DF929625EA0E}">
        <p15:presenceInfo xmlns:p15="http://schemas.microsoft.com/office/powerpoint/2012/main" userId="Ahm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6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217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1A031-0B37-4DB3-A715-49D83F648870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2781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AE498-DD1D-415A-8C1C-35469E870CAF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2050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35E1-9952-4B11-9E22-D6F2467EB5FD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68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3A151-EC64-4027-9AB7-70655E41D8F9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5388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273915-0362-4A00-BDC4-113254B8625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4508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79BE8-A69C-48FA-9C35-8506EA76902C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44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08506-8551-4229-B153-BDA63C4B6913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7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FAFDA4-A380-49F4-BB0F-FAC67E1C7D43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2247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FE7E0-4DD7-4BFD-B25A-EF8EA815FC08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7340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D8A3C-1762-428F-87A2-FEAAD0A8A98E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100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C10D6-E0F5-464B-87E4-FCBAF1522038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973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AE498-DD1D-415A-8C1C-35469E870CAF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159880"/>
            <a:ext cx="10902462" cy="319472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Kocabıçak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8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809720" y="335839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Koleksiyonlar: Temel Kavramlar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09"/>
            <a:ext cx="11387667" cy="5199529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smtClean="0"/>
              <a:t>Birbiriyle ilişkili nesneleri tanımlamak, depolamak ve kullanmak  için iki yol vardır:</a:t>
            </a:r>
          </a:p>
          <a:p>
            <a:pPr>
              <a:buFont typeface="Wingdings" charset="2"/>
              <a:buChar char="u"/>
            </a:pP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Diziler</a:t>
            </a:r>
          </a:p>
          <a:p>
            <a:pPr>
              <a:buFont typeface="Wingdings" charset="2"/>
              <a:buChar char="u"/>
            </a:pP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Koleksiyonlar</a:t>
            </a:r>
          </a:p>
          <a:p>
            <a:pPr>
              <a:buFont typeface="Wingdings" charset="2"/>
              <a:buChar char="q"/>
            </a:pPr>
            <a:r>
              <a:rPr lang="tr-TR" sz="2400" dirty="0" smtClean="0"/>
              <a:t>Diziler, belirli bir sayıdaki  nesneler veya  temel veri türleri için en iyi seçenektir. </a:t>
            </a:r>
          </a:p>
          <a:p>
            <a:pPr>
              <a:buFont typeface="Wingdings" charset="2"/>
              <a:buChar char="q"/>
            </a:pPr>
            <a:r>
              <a:rPr lang="tr-TR" sz="2400" dirty="0" smtClean="0"/>
              <a:t>Koleksiyonlar, bir grup nesne ile çalışırken dizilerden daha esnek bir kullanım sağlarlar. </a:t>
            </a:r>
          </a:p>
          <a:p>
            <a:pPr>
              <a:buFont typeface="Wingdings" charset="2"/>
              <a:buChar char="q"/>
            </a:pPr>
            <a:r>
              <a:rPr lang="tr-TR" sz="2400" dirty="0" smtClean="0"/>
              <a:t>Dizilerin aksine koleksiyonlar, uygulamanın ihtiyaçlarına göre çalışma zamanında dinamik olarak büyüyüp küçülebilirler</a:t>
            </a:r>
          </a:p>
          <a:p>
            <a:pPr>
              <a:buFont typeface="Wingdings" charset="2"/>
              <a:buChar char="q"/>
            </a:pPr>
            <a:r>
              <a:rPr lang="tr-TR" sz="2400" dirty="0" smtClean="0"/>
              <a:t>Ayrıca bazı koleksiyonlarda erişim bir anahtar yardımıyla da kolayca yapılabilir</a:t>
            </a:r>
          </a:p>
          <a:p>
            <a:pPr>
              <a:buFont typeface="Wingdings" charset="2"/>
              <a:buChar char="q"/>
            </a:pPr>
            <a:r>
              <a:rPr lang="tr-TR" sz="2400" dirty="0" smtClean="0"/>
              <a:t>Koleksiyon nesneniz sadece tek tip elaman içeriyorsa </a:t>
            </a:r>
            <a:r>
              <a:rPr lang="tr-TR" sz="2400" dirty="0" err="1" smtClean="0">
                <a:solidFill>
                  <a:schemeClr val="tx2">
                    <a:lumMod val="90000"/>
                  </a:schemeClr>
                </a:solidFill>
              </a:rPr>
              <a:t>Collections.Generic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400" dirty="0" smtClean="0"/>
              <a:t>isim uzayındaki sınıfları kullanabilirsiniz. Böylece başka tipte bir verinin koleksiyona eklenmesini önlersiniz. Ayrıca, </a:t>
            </a:r>
            <a:r>
              <a:rPr lang="tr-TR" sz="2400" dirty="0" err="1">
                <a:solidFill>
                  <a:srgbClr val="FFFF9E"/>
                </a:solidFill>
              </a:rPr>
              <a:t>G</a:t>
            </a:r>
            <a:r>
              <a:rPr lang="tr-TR" sz="2400" dirty="0" err="1" smtClean="0">
                <a:solidFill>
                  <a:srgbClr val="FFFF9E"/>
                </a:solidFill>
              </a:rPr>
              <a:t>eneric</a:t>
            </a:r>
            <a:r>
              <a:rPr lang="tr-TR" sz="2400" dirty="0" smtClean="0">
                <a:solidFill>
                  <a:srgbClr val="FFFF9E"/>
                </a:solidFill>
              </a:rPr>
              <a:t> </a:t>
            </a:r>
            <a:r>
              <a:rPr lang="tr-TR" sz="2400" dirty="0" smtClean="0"/>
              <a:t>bir koleksiyondan eleman okurken hangi tipte olduğunu sorgulamak zorunda da kalmazsınız.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098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Basit Koleksiyonlar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037535"/>
            <a:ext cx="10204712" cy="33988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tr-TR" sz="2400" dirty="0" smtClean="0"/>
              <a:t>var balıklar=</a:t>
            </a:r>
            <a:r>
              <a:rPr lang="tr-TR" sz="2400" dirty="0" err="1" smtClean="0"/>
              <a:t>new</a:t>
            </a:r>
            <a:r>
              <a:rPr lang="tr-TR" sz="2400" dirty="0" smtClean="0"/>
              <a:t>  </a:t>
            </a:r>
            <a:r>
              <a:rPr lang="tr-TR" sz="2400" dirty="0" err="1" smtClean="0"/>
              <a:t>List</a:t>
            </a:r>
            <a:r>
              <a:rPr lang="tr-TR" sz="2400" dirty="0" smtClean="0"/>
              <a:t>&lt;</a:t>
            </a:r>
            <a:r>
              <a:rPr lang="tr-TR" sz="2400" dirty="0" err="1" smtClean="0"/>
              <a:t>string</a:t>
            </a:r>
            <a:r>
              <a:rPr lang="tr-TR" sz="2400" dirty="0" smtClean="0"/>
              <a:t>&gt;();</a:t>
            </a:r>
          </a:p>
          <a:p>
            <a:pPr marL="0" indent="0">
              <a:buNone/>
            </a:pPr>
            <a:r>
              <a:rPr lang="tr-TR" sz="2400" dirty="0" err="1" smtClean="0"/>
              <a:t>balıklar.Ekle</a:t>
            </a:r>
            <a:r>
              <a:rPr lang="tr-TR" sz="2400" dirty="0" smtClean="0"/>
              <a:t>(“Hamsi”);</a:t>
            </a:r>
          </a:p>
          <a:p>
            <a:pPr marL="0" indent="0">
              <a:buNone/>
            </a:pPr>
            <a:r>
              <a:rPr lang="tr-TR" sz="2400" dirty="0" err="1"/>
              <a:t>balıklar.Ekle</a:t>
            </a:r>
            <a:r>
              <a:rPr lang="tr-TR" sz="2400" dirty="0"/>
              <a:t>(</a:t>
            </a:r>
            <a:r>
              <a:rPr lang="tr-TR" sz="2400" dirty="0" smtClean="0"/>
              <a:t>“Sazan”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 err="1"/>
              <a:t>balıklar.Ekle</a:t>
            </a:r>
            <a:r>
              <a:rPr lang="tr-TR" sz="2400" dirty="0"/>
              <a:t>(</a:t>
            </a:r>
            <a:r>
              <a:rPr lang="tr-TR" sz="2400" dirty="0" smtClean="0"/>
              <a:t>“Kefal”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 err="1"/>
              <a:t>balıklar.Ekle</a:t>
            </a:r>
            <a:r>
              <a:rPr lang="tr-TR" sz="2400" dirty="0"/>
              <a:t>(</a:t>
            </a:r>
            <a:r>
              <a:rPr lang="tr-TR" sz="2400" dirty="0" smtClean="0"/>
              <a:t>“Levrek”</a:t>
            </a:r>
            <a:r>
              <a:rPr lang="tr-TR" sz="2400" dirty="0"/>
              <a:t>)</a:t>
            </a:r>
            <a:r>
              <a:rPr lang="tr-TR" sz="2400" dirty="0" smtClean="0"/>
              <a:t>;</a:t>
            </a:r>
          </a:p>
          <a:p>
            <a:pPr marL="0" indent="0">
              <a:buNone/>
            </a:pPr>
            <a:r>
              <a:rPr lang="tr-TR" sz="2400" dirty="0" err="1" smtClean="0"/>
              <a:t>foreach</a:t>
            </a:r>
            <a:r>
              <a:rPr lang="tr-TR" sz="2400" dirty="0" smtClean="0"/>
              <a:t>(var balık in balıklar)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err="1" smtClean="0"/>
              <a:t>Console.WriteLine</a:t>
            </a:r>
            <a:r>
              <a:rPr lang="tr-TR" sz="2400" dirty="0" smtClean="0"/>
              <a:t>(balık);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FAF94-F604-4975-B5BF-F13B240ED720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 bwMode="auto">
          <a:xfrm>
            <a:off x="393506" y="4525789"/>
            <a:ext cx="10159628" cy="2146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 smtClean="0">
                <a:solidFill>
                  <a:srgbClr val="FFFF00"/>
                </a:solidFill>
              </a:rPr>
              <a:t>İstenirse başlangıç değerleri ile bir koleksiyon başlatılabilir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smtClean="0"/>
              <a:t>var balıklar=</a:t>
            </a:r>
            <a:r>
              <a:rPr lang="tr-TR" sz="2400" dirty="0" err="1" smtClean="0"/>
              <a:t>new</a:t>
            </a:r>
            <a:r>
              <a:rPr lang="tr-TR" sz="2400" dirty="0" smtClean="0"/>
              <a:t>  </a:t>
            </a:r>
            <a:r>
              <a:rPr lang="tr-TR" sz="2400" dirty="0" err="1" smtClean="0"/>
              <a:t>List</a:t>
            </a:r>
            <a:r>
              <a:rPr lang="tr-TR" sz="2400" dirty="0" smtClean="0"/>
              <a:t>&lt;</a:t>
            </a:r>
            <a:r>
              <a:rPr lang="tr-TR" sz="2400" dirty="0" err="1" smtClean="0"/>
              <a:t>string</a:t>
            </a:r>
            <a:r>
              <a:rPr lang="tr-TR" sz="2400" dirty="0" smtClean="0"/>
              <a:t>&gt;(){“</a:t>
            </a:r>
            <a:r>
              <a:rPr lang="tr-TR" sz="2400" dirty="0" err="1" smtClean="0"/>
              <a:t>Hamsi”,“Sazan”,“Kefal”,“Levrek</a:t>
            </a:r>
            <a:r>
              <a:rPr lang="tr-TR" sz="2400" dirty="0" smtClean="0"/>
              <a:t>”};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err="1" smtClean="0"/>
              <a:t>foreach</a:t>
            </a:r>
            <a:r>
              <a:rPr lang="tr-TR" sz="2400" dirty="0" smtClean="0"/>
              <a:t>(var balık in balıklar)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smtClean="0"/>
              <a:t>	</a:t>
            </a:r>
            <a:r>
              <a:rPr lang="tr-TR" sz="2400" dirty="0" err="1" smtClean="0"/>
              <a:t>Console.WriteLine</a:t>
            </a:r>
            <a:r>
              <a:rPr lang="tr-TR" sz="2400" dirty="0" smtClean="0"/>
              <a:t>(balık);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5802981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Basit Koleksiyonlar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2883" y="1344706"/>
            <a:ext cx="6772317" cy="487867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FFFF00"/>
                </a:solidFill>
              </a:rPr>
              <a:t>//Koleksiyondan  elemanları çıkartmak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FFFF00"/>
                </a:solidFill>
              </a:rPr>
              <a:t>var sayılar=</a:t>
            </a:r>
            <a:r>
              <a:rPr lang="tr-TR" sz="2400" dirty="0">
                <a:solidFill>
                  <a:srgbClr val="FFFF00"/>
                </a:solidFill>
              </a:rPr>
              <a:t>new  </a:t>
            </a:r>
            <a:r>
              <a:rPr lang="tr-TR" sz="2400" dirty="0" err="1">
                <a:solidFill>
                  <a:srgbClr val="FFFF00"/>
                </a:solidFill>
              </a:rPr>
              <a:t>List</a:t>
            </a:r>
            <a:r>
              <a:rPr lang="tr-TR" sz="2400" dirty="0" smtClean="0">
                <a:solidFill>
                  <a:srgbClr val="FFFF00"/>
                </a:solidFill>
              </a:rPr>
              <a:t>&lt;int&gt;() {0,1,2,3,4,5,6,7,8,9}</a:t>
            </a:r>
            <a:r>
              <a:rPr lang="tr-TR" sz="2400" dirty="0">
                <a:solidFill>
                  <a:srgbClr val="FFFF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err="1" smtClean="0">
                <a:solidFill>
                  <a:srgbClr val="FFFF00"/>
                </a:solidFill>
              </a:rPr>
              <a:t>for</a:t>
            </a:r>
            <a:r>
              <a:rPr lang="tr-TR" sz="2400" dirty="0" smtClean="0">
                <a:solidFill>
                  <a:srgbClr val="FFFF00"/>
                </a:solidFill>
              </a:rPr>
              <a:t>(int i=sayılar.Count-1; i&gt;=0;i--)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	</a:t>
            </a:r>
            <a:r>
              <a:rPr lang="tr-TR" sz="2400" dirty="0" err="1" smtClean="0">
                <a:solidFill>
                  <a:srgbClr val="FFFF00"/>
                </a:solidFill>
              </a:rPr>
              <a:t>if</a:t>
            </a:r>
            <a:r>
              <a:rPr lang="tr-TR" sz="2400" dirty="0" smtClean="0">
                <a:solidFill>
                  <a:srgbClr val="FFFF00"/>
                </a:solidFill>
              </a:rPr>
              <a:t>(sayılar[i]%2==1)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FFFF00"/>
                </a:solidFill>
              </a:rPr>
              <a:t>	{</a:t>
            </a:r>
            <a:r>
              <a:rPr lang="tr-TR" sz="2400" dirty="0">
                <a:solidFill>
                  <a:srgbClr val="FFFF00"/>
                </a:solidFill>
              </a:rPr>
              <a:t>	</a:t>
            </a:r>
            <a:endParaRPr lang="tr-TR" sz="24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FFFF00"/>
                </a:solidFill>
              </a:rPr>
              <a:t>	        </a:t>
            </a:r>
            <a:r>
              <a:rPr lang="tr-TR" sz="2400" dirty="0" err="1" smtClean="0">
                <a:solidFill>
                  <a:srgbClr val="FFFF00"/>
                </a:solidFill>
              </a:rPr>
              <a:t>sayılar.RemoveAt</a:t>
            </a:r>
            <a:r>
              <a:rPr lang="tr-TR" sz="2400" dirty="0" smtClean="0">
                <a:solidFill>
                  <a:srgbClr val="FFFF00"/>
                </a:solidFill>
              </a:rPr>
              <a:t>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	</a:t>
            </a:r>
            <a:r>
              <a:rPr lang="tr-TR" sz="240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}</a:t>
            </a:r>
            <a:endParaRPr lang="tr-TR" sz="24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err="1" smtClean="0">
                <a:solidFill>
                  <a:srgbClr val="FFFF00"/>
                </a:solidFill>
              </a:rPr>
              <a:t>foreach</a:t>
            </a:r>
            <a:r>
              <a:rPr lang="tr-TR" sz="2400" dirty="0" smtClean="0">
                <a:solidFill>
                  <a:srgbClr val="FFFF00"/>
                </a:solidFill>
              </a:rPr>
              <a:t>(int sayı in sayılar)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{</a:t>
            </a:r>
            <a:endParaRPr lang="tr-TR" sz="24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	</a:t>
            </a:r>
            <a:r>
              <a:rPr lang="tr-TR" sz="2400" dirty="0" err="1" smtClean="0">
                <a:solidFill>
                  <a:srgbClr val="FFFF00"/>
                </a:solidFill>
              </a:rPr>
              <a:t>Console.Write</a:t>
            </a:r>
            <a:r>
              <a:rPr lang="tr-TR" sz="2400" dirty="0" smtClean="0">
                <a:solidFill>
                  <a:srgbClr val="FFFF00"/>
                </a:solidFill>
              </a:rPr>
              <a:t>(sayı + "  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solidFill>
                  <a:srgbClr val="FFFF00"/>
                </a:solidFill>
              </a:rPr>
              <a:t>}</a:t>
            </a:r>
            <a:r>
              <a:rPr lang="tr-TR" sz="2400" dirty="0" smtClean="0">
                <a:solidFill>
                  <a:srgbClr val="FFFF00"/>
                </a:solidFill>
              </a:rPr>
              <a:t> </a:t>
            </a:r>
            <a:endParaRPr lang="tr-TR" sz="2400" dirty="0">
              <a:solidFill>
                <a:srgbClr val="FFFF00"/>
              </a:solidFill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68252-DCB2-4793-BEDB-210C00DCCDC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 bwMode="auto">
          <a:xfrm>
            <a:off x="7366766" y="1361892"/>
            <a:ext cx="4370310" cy="2957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ÇIKTI: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400" kern="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0 2 4 6 8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400" kern="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4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575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5583" y="125587"/>
            <a:ext cx="11387667" cy="862598"/>
          </a:xfrm>
        </p:spPr>
        <p:txBody>
          <a:bodyPr/>
          <a:lstStyle/>
          <a:p>
            <a:r>
              <a:rPr lang="tr-TR" dirty="0" smtClean="0"/>
              <a:t>Basit Koleksiyonlar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7624" y="1067262"/>
            <a:ext cx="6567600" cy="538632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FFFF00"/>
                </a:solidFill>
              </a:rPr>
              <a:t>private</a:t>
            </a:r>
            <a:r>
              <a:rPr lang="tr-TR" sz="1800" dirty="0">
                <a:solidFill>
                  <a:srgbClr val="FFFF00"/>
                </a:solidFill>
              </a:rPr>
              <a:t> </a:t>
            </a:r>
            <a:r>
              <a:rPr lang="tr-TR" sz="1800" dirty="0" err="1">
                <a:solidFill>
                  <a:srgbClr val="FFFF00"/>
                </a:solidFill>
              </a:rPr>
              <a:t>static</a:t>
            </a:r>
            <a:r>
              <a:rPr lang="tr-TR" sz="1800" dirty="0">
                <a:solidFill>
                  <a:srgbClr val="FFFF00"/>
                </a:solidFill>
              </a:rPr>
              <a:t> void </a:t>
            </a:r>
            <a:r>
              <a:rPr lang="tr-TR" sz="1800" dirty="0" err="1" smtClean="0">
                <a:solidFill>
                  <a:srgbClr val="FFFF00"/>
                </a:solidFill>
              </a:rPr>
              <a:t>ListeDöngüsü</a:t>
            </a:r>
            <a:r>
              <a:rPr lang="tr-TR" sz="1800" dirty="0" smtClean="0">
                <a:solidFill>
                  <a:srgbClr val="FFFF00"/>
                </a:solidFill>
              </a:rPr>
              <a:t>()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</a:t>
            </a:r>
            <a:r>
              <a:rPr lang="tr-TR" sz="1800" dirty="0" smtClean="0">
                <a:solidFill>
                  <a:srgbClr val="FFFF00"/>
                </a:solidFill>
              </a:rPr>
              <a:t>    var gezegenler </a:t>
            </a:r>
            <a:r>
              <a:rPr lang="tr-TR" sz="1800" dirty="0">
                <a:solidFill>
                  <a:srgbClr val="FFFF00"/>
                </a:solidFill>
              </a:rPr>
              <a:t>= new </a:t>
            </a:r>
            <a:r>
              <a:rPr lang="tr-TR" sz="1800" dirty="0" err="1" smtClean="0">
                <a:solidFill>
                  <a:srgbClr val="FFFF00"/>
                </a:solidFill>
              </a:rPr>
              <a:t>List</a:t>
            </a:r>
            <a:r>
              <a:rPr lang="tr-TR" sz="1800" dirty="0" smtClean="0">
                <a:solidFill>
                  <a:srgbClr val="FFFF00"/>
                </a:solidFill>
              </a:rPr>
              <a:t>&lt;Gezegen&gt;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    new </a:t>
            </a:r>
            <a:r>
              <a:rPr lang="tr-TR" sz="1800" dirty="0" smtClean="0">
                <a:solidFill>
                  <a:srgbClr val="FFFF00"/>
                </a:solidFill>
              </a:rPr>
              <a:t>Gezegen() </a:t>
            </a:r>
            <a:r>
              <a:rPr lang="tr-TR" sz="1800" dirty="0">
                <a:solidFill>
                  <a:srgbClr val="FFFF00"/>
                </a:solidFill>
              </a:rPr>
              <a:t>{ </a:t>
            </a:r>
            <a:r>
              <a:rPr lang="tr-TR" sz="1800" dirty="0" smtClean="0">
                <a:solidFill>
                  <a:srgbClr val="FFFF00"/>
                </a:solidFill>
              </a:rPr>
              <a:t>Adı="Merkür", Uzaklık=58},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    new </a:t>
            </a:r>
            <a:r>
              <a:rPr lang="tr-TR" sz="1800" dirty="0" smtClean="0">
                <a:solidFill>
                  <a:srgbClr val="FFFF00"/>
                </a:solidFill>
              </a:rPr>
              <a:t>Gezegen() </a:t>
            </a:r>
            <a:r>
              <a:rPr lang="tr-TR" sz="1800" dirty="0">
                <a:solidFill>
                  <a:srgbClr val="FFFF00"/>
                </a:solidFill>
              </a:rPr>
              <a:t>{ </a:t>
            </a:r>
            <a:r>
              <a:rPr lang="tr-TR" sz="1800" dirty="0" smtClean="0">
                <a:solidFill>
                  <a:srgbClr val="FFFF00"/>
                </a:solidFill>
              </a:rPr>
              <a:t>Adı="Venüs", Uzaklık=108},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    new </a:t>
            </a:r>
            <a:r>
              <a:rPr lang="tr-TR" sz="1800" dirty="0" smtClean="0">
                <a:solidFill>
                  <a:srgbClr val="FFFF00"/>
                </a:solidFill>
              </a:rPr>
              <a:t>Gezegen() </a:t>
            </a:r>
            <a:r>
              <a:rPr lang="tr-TR" sz="1800" dirty="0">
                <a:solidFill>
                  <a:srgbClr val="FFFF00"/>
                </a:solidFill>
              </a:rPr>
              <a:t>{ </a:t>
            </a:r>
            <a:r>
              <a:rPr lang="tr-TR" sz="1800" dirty="0" smtClean="0">
                <a:solidFill>
                  <a:srgbClr val="FFFF00"/>
                </a:solidFill>
              </a:rPr>
              <a:t>Adı="Dünya", Uzaklık=150},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    new </a:t>
            </a:r>
            <a:r>
              <a:rPr lang="tr-TR" sz="1800" dirty="0" smtClean="0">
                <a:solidFill>
                  <a:srgbClr val="FFFF00"/>
                </a:solidFill>
              </a:rPr>
              <a:t>Gezegen() </a:t>
            </a:r>
            <a:r>
              <a:rPr lang="tr-TR" sz="1800" dirty="0">
                <a:solidFill>
                  <a:srgbClr val="FFFF00"/>
                </a:solidFill>
              </a:rPr>
              <a:t>{ </a:t>
            </a:r>
            <a:r>
              <a:rPr lang="tr-TR" sz="1800" dirty="0" smtClean="0">
                <a:solidFill>
                  <a:srgbClr val="FFFF00"/>
                </a:solidFill>
              </a:rPr>
              <a:t>Adı="Mars", Uzaklık=228}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</a:t>
            </a:r>
            <a:r>
              <a:rPr lang="tr-TR" sz="1800" dirty="0" err="1">
                <a:solidFill>
                  <a:srgbClr val="FFFF00"/>
                </a:solidFill>
              </a:rPr>
              <a:t>foreach</a:t>
            </a:r>
            <a:r>
              <a:rPr lang="tr-TR" sz="1800" dirty="0">
                <a:solidFill>
                  <a:srgbClr val="FFFF00"/>
                </a:solidFill>
              </a:rPr>
              <a:t> </a:t>
            </a:r>
            <a:r>
              <a:rPr lang="tr-TR" sz="1800" dirty="0" smtClean="0">
                <a:solidFill>
                  <a:srgbClr val="FFFF00"/>
                </a:solidFill>
              </a:rPr>
              <a:t>(Gezegen </a:t>
            </a:r>
            <a:r>
              <a:rPr lang="tr-TR" sz="1800" dirty="0" err="1" smtClean="0">
                <a:solidFill>
                  <a:srgbClr val="FFFF00"/>
                </a:solidFill>
              </a:rPr>
              <a:t>gezegen</a:t>
            </a:r>
            <a:r>
              <a:rPr lang="tr-TR" sz="1800" dirty="0" smtClean="0">
                <a:solidFill>
                  <a:srgbClr val="FFFF00"/>
                </a:solidFill>
              </a:rPr>
              <a:t>  </a:t>
            </a:r>
            <a:r>
              <a:rPr lang="tr-TR" sz="1800" dirty="0">
                <a:solidFill>
                  <a:srgbClr val="FFFF00"/>
                </a:solidFill>
              </a:rPr>
              <a:t>in </a:t>
            </a:r>
            <a:r>
              <a:rPr lang="tr-TR" sz="1800" dirty="0" smtClean="0">
                <a:solidFill>
                  <a:srgbClr val="FFFF00"/>
                </a:solidFill>
              </a:rPr>
              <a:t>gezegenler)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    </a:t>
            </a:r>
            <a:r>
              <a:rPr lang="tr-TR" sz="1800" dirty="0" err="1" smtClean="0">
                <a:solidFill>
                  <a:srgbClr val="FFFF00"/>
                </a:solidFill>
              </a:rPr>
              <a:t>Console.WriteLine</a:t>
            </a:r>
            <a:r>
              <a:rPr lang="tr-TR" sz="1800" dirty="0" smtClean="0">
                <a:solidFill>
                  <a:srgbClr val="FFFF00"/>
                </a:solidFill>
              </a:rPr>
              <a:t>(</a:t>
            </a:r>
            <a:r>
              <a:rPr lang="tr-TR" sz="1800" dirty="0" err="1" smtClean="0">
                <a:solidFill>
                  <a:srgbClr val="FFFF00"/>
                </a:solidFill>
              </a:rPr>
              <a:t>gezegen.Adı</a:t>
            </a:r>
            <a:r>
              <a:rPr lang="tr-TR" sz="1800" dirty="0" smtClean="0">
                <a:solidFill>
                  <a:srgbClr val="FFFF00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+ </a:t>
            </a:r>
            <a:r>
              <a:rPr lang="tr-TR" sz="1800" dirty="0" smtClean="0">
                <a:solidFill>
                  <a:srgbClr val="FFFF00"/>
                </a:solidFill>
              </a:rPr>
              <a:t>"   </a:t>
            </a:r>
            <a:r>
              <a:rPr lang="tr-TR" sz="1800" dirty="0">
                <a:solidFill>
                  <a:srgbClr val="FFFF00"/>
                </a:solidFill>
              </a:rPr>
              <a:t>" + </a:t>
            </a:r>
            <a:r>
              <a:rPr lang="tr-TR" sz="1800" dirty="0" err="1" smtClean="0">
                <a:solidFill>
                  <a:srgbClr val="FFFF00"/>
                </a:solidFill>
              </a:rPr>
              <a:t>gezegen.Uzaklık</a:t>
            </a:r>
            <a:r>
              <a:rPr lang="tr-TR" sz="1800" dirty="0" smtClean="0">
                <a:solidFill>
                  <a:srgbClr val="FFFF00"/>
                </a:solidFill>
              </a:rPr>
              <a:t>);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}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public </a:t>
            </a:r>
            <a:r>
              <a:rPr lang="tr-TR" sz="1800" dirty="0">
                <a:solidFill>
                  <a:srgbClr val="FFFF00"/>
                </a:solidFill>
              </a:rPr>
              <a:t>class </a:t>
            </a:r>
            <a:r>
              <a:rPr lang="tr-TR" sz="1800" dirty="0" smtClean="0">
                <a:solidFill>
                  <a:srgbClr val="FFFF00"/>
                </a:solidFill>
              </a:rPr>
              <a:t>Gezegen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public string </a:t>
            </a:r>
            <a:r>
              <a:rPr lang="tr-TR" sz="1800" dirty="0" smtClean="0">
                <a:solidFill>
                  <a:srgbClr val="FFFF00"/>
                </a:solidFill>
              </a:rPr>
              <a:t>Adı{ </a:t>
            </a:r>
            <a:r>
              <a:rPr lang="tr-TR" sz="1800" dirty="0">
                <a:solidFill>
                  <a:srgbClr val="FFFF00"/>
                </a:solidFill>
              </a:rPr>
              <a:t>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    public int </a:t>
            </a:r>
            <a:r>
              <a:rPr lang="tr-TR" sz="1800" dirty="0" smtClean="0">
                <a:solidFill>
                  <a:srgbClr val="FFFF00"/>
                </a:solidFill>
              </a:rPr>
              <a:t>Uzaklık </a:t>
            </a:r>
            <a:r>
              <a:rPr lang="tr-TR" sz="1800" dirty="0">
                <a:solidFill>
                  <a:srgbClr val="FFFF00"/>
                </a:solidFill>
              </a:rPr>
              <a:t>{ get; set;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01815-A960-4D33-BC12-20F99E5D6DFE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 bwMode="auto">
          <a:xfrm>
            <a:off x="6946309" y="1108206"/>
            <a:ext cx="3248168" cy="2957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ÇIKTI: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400" kern="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Merkür  58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Venüs  108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Dünya  150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400" kern="0" dirty="0" smtClean="0">
                <a:solidFill>
                  <a:srgbClr val="FFFF00"/>
                </a:solidFill>
              </a:rPr>
              <a:t>Mars    228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4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348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2884" y="138232"/>
            <a:ext cx="11387667" cy="862598"/>
          </a:xfrm>
        </p:spPr>
        <p:txBody>
          <a:bodyPr/>
          <a:lstStyle/>
          <a:p>
            <a:r>
              <a:rPr lang="tr-TR" dirty="0" smtClean="0"/>
              <a:t>Basit Koleksiyonlar</a:t>
            </a:r>
            <a:r>
              <a:rPr lang="en-US" dirty="0" smtClean="0"/>
              <a:t>-</a:t>
            </a:r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524" y="1320846"/>
            <a:ext cx="3728865" cy="510852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r-TR" sz="2000" dirty="0" err="1">
                <a:solidFill>
                  <a:srgbClr val="FFFF00"/>
                </a:solidFill>
              </a:rPr>
              <a:t>using</a:t>
            </a:r>
            <a:r>
              <a:rPr lang="tr-TR" sz="2000" dirty="0">
                <a:solidFill>
                  <a:srgbClr val="FFFF00"/>
                </a:solidFill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err="1">
                <a:solidFill>
                  <a:srgbClr val="FFFF00"/>
                </a:solidFill>
              </a:rPr>
              <a:t>using</a:t>
            </a:r>
            <a:r>
              <a:rPr lang="tr-TR" sz="2000" dirty="0">
                <a:solidFill>
                  <a:srgbClr val="FFFF00"/>
                </a:solidFill>
              </a:rPr>
              <a:t> </a:t>
            </a:r>
            <a:r>
              <a:rPr lang="tr-TR" sz="2000" dirty="0" err="1">
                <a:solidFill>
                  <a:srgbClr val="FFFF00"/>
                </a:solidFill>
              </a:rPr>
              <a:t>System.Collections.Generic</a:t>
            </a:r>
            <a:r>
              <a:rPr lang="tr-TR" sz="2000" dirty="0">
                <a:solidFill>
                  <a:srgbClr val="FFFF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public </a:t>
            </a:r>
            <a:r>
              <a:rPr lang="tr-TR" sz="2000" dirty="0" err="1">
                <a:solidFill>
                  <a:srgbClr val="FFFF00"/>
                </a:solidFill>
              </a:rPr>
              <a:t>abstract</a:t>
            </a:r>
            <a:r>
              <a:rPr lang="tr-TR" sz="2000" dirty="0">
                <a:solidFill>
                  <a:srgbClr val="FFFF00"/>
                </a:solidFill>
              </a:rPr>
              <a:t> class </a:t>
            </a:r>
            <a:r>
              <a:rPr lang="tr-TR" sz="2000" dirty="0" err="1" smtClean="0">
                <a:solidFill>
                  <a:srgbClr val="FFFF00"/>
                </a:solidFill>
              </a:rPr>
              <a:t>Vehicle</a:t>
            </a:r>
            <a:endParaRPr lang="tr-TR" sz="2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{</a:t>
            </a:r>
            <a:endParaRPr lang="tr-TR" sz="20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public  </a:t>
            </a:r>
            <a:r>
              <a:rPr lang="tr-TR" sz="2000" dirty="0" err="1">
                <a:solidFill>
                  <a:srgbClr val="FFFF00"/>
                </a:solidFill>
              </a:rPr>
              <a:t>virtual</a:t>
            </a:r>
            <a:r>
              <a:rPr lang="tr-TR" sz="2000" dirty="0">
                <a:solidFill>
                  <a:srgbClr val="FFFF00"/>
                </a:solidFill>
              </a:rPr>
              <a:t> int </a:t>
            </a:r>
            <a:r>
              <a:rPr lang="tr-TR" sz="2000" dirty="0" err="1">
                <a:solidFill>
                  <a:srgbClr val="FFFF00"/>
                </a:solidFill>
              </a:rPr>
              <a:t>Wheels</a:t>
            </a:r>
            <a:r>
              <a:rPr lang="tr-TR" sz="2000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   {</a:t>
            </a:r>
            <a:endParaRPr lang="tr-TR" sz="20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    </a:t>
            </a:r>
            <a:r>
              <a:rPr lang="tr-TR" sz="2000" dirty="0" err="1">
                <a:solidFill>
                  <a:srgbClr val="FFFF00"/>
                </a:solidFill>
              </a:rPr>
              <a:t>return</a:t>
            </a:r>
            <a:r>
              <a:rPr lang="tr-TR" sz="2000" dirty="0">
                <a:solidFill>
                  <a:srgbClr val="FFFF00"/>
                </a:solidFill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public </a:t>
            </a:r>
            <a:r>
              <a:rPr lang="tr-TR" sz="2000" dirty="0">
                <a:solidFill>
                  <a:srgbClr val="FFFF00"/>
                </a:solidFill>
              </a:rPr>
              <a:t>class Bicycle : </a:t>
            </a:r>
            <a:r>
              <a:rPr lang="tr-TR" sz="2000" dirty="0" err="1" smtClean="0">
                <a:solidFill>
                  <a:srgbClr val="FFFF00"/>
                </a:solidFill>
              </a:rPr>
              <a:t>Vehicle</a:t>
            </a:r>
            <a:endParaRPr lang="tr-TR" sz="2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{</a:t>
            </a:r>
            <a:endParaRPr lang="tr-TR" sz="20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public </a:t>
            </a:r>
            <a:r>
              <a:rPr lang="tr-TR" sz="2000" dirty="0" err="1">
                <a:solidFill>
                  <a:srgbClr val="FFFF00"/>
                </a:solidFill>
              </a:rPr>
              <a:t>override</a:t>
            </a:r>
            <a:r>
              <a:rPr lang="tr-TR" sz="2000" dirty="0">
                <a:solidFill>
                  <a:srgbClr val="FFFF00"/>
                </a:solidFill>
              </a:rPr>
              <a:t> int </a:t>
            </a:r>
            <a:r>
              <a:rPr lang="tr-TR" sz="2000" dirty="0" err="1">
                <a:solidFill>
                  <a:srgbClr val="FFFF00"/>
                </a:solidFill>
              </a:rPr>
              <a:t>Wheels</a:t>
            </a:r>
            <a:r>
              <a:rPr lang="tr-TR" sz="2000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</a:t>
            </a:r>
            <a:r>
              <a:rPr lang="tr-TR" sz="2000" dirty="0" smtClean="0">
                <a:solidFill>
                  <a:srgbClr val="FFFF00"/>
                </a:solidFill>
              </a:rPr>
              <a:t>  {</a:t>
            </a:r>
            <a:endParaRPr lang="tr-TR" sz="20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    </a:t>
            </a:r>
            <a:r>
              <a:rPr lang="tr-TR" sz="2000" dirty="0" err="1">
                <a:solidFill>
                  <a:srgbClr val="FFFF00"/>
                </a:solidFill>
              </a:rPr>
              <a:t>return</a:t>
            </a:r>
            <a:r>
              <a:rPr lang="tr-TR" sz="2000" dirty="0">
                <a:solidFill>
                  <a:srgbClr val="FFFF00"/>
                </a:solidFill>
              </a:rPr>
              <a:t>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smtClean="0">
                <a:solidFill>
                  <a:srgbClr val="FFFF00"/>
                </a:solidFill>
              </a:rPr>
              <a:t>}</a:t>
            </a:r>
            <a:endParaRPr lang="tr-TR" sz="2000" dirty="0">
              <a:solidFill>
                <a:srgbClr val="FFFF00"/>
              </a:solidFill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465BD-31DF-414C-ACD0-D66E4A9325FE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 bwMode="auto">
          <a:xfrm>
            <a:off x="7385997" y="1328737"/>
            <a:ext cx="4626592" cy="50720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solidFill>
                  <a:srgbClr val="FFFF00"/>
                </a:solidFill>
              </a:rPr>
              <a:t>static</a:t>
            </a:r>
            <a:r>
              <a:rPr lang="tr-TR" sz="1800" dirty="0">
                <a:solidFill>
                  <a:srgbClr val="FFFF00"/>
                </a:solidFill>
              </a:rPr>
              <a:t> void Main(string[] </a:t>
            </a:r>
            <a:r>
              <a:rPr lang="tr-TR" sz="1800" dirty="0" err="1">
                <a:solidFill>
                  <a:srgbClr val="FFFF00"/>
                </a:solidFill>
              </a:rPr>
              <a:t>args</a:t>
            </a:r>
            <a:r>
              <a:rPr lang="tr-TR" sz="1800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{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 err="1">
                <a:solidFill>
                  <a:srgbClr val="FFFF00"/>
                </a:solidFill>
              </a:rPr>
              <a:t>List</a:t>
            </a:r>
            <a:r>
              <a:rPr lang="tr-TR" sz="1800" dirty="0">
                <a:solidFill>
                  <a:srgbClr val="FFFF00"/>
                </a:solidFill>
              </a:rPr>
              <a:t>&lt;</a:t>
            </a:r>
            <a:r>
              <a:rPr lang="tr-TR" sz="1800" dirty="0" err="1">
                <a:solidFill>
                  <a:srgbClr val="FFFF00"/>
                </a:solidFill>
              </a:rPr>
              <a:t>Vehicle</a:t>
            </a:r>
            <a:r>
              <a:rPr lang="tr-TR" sz="1800" dirty="0">
                <a:solidFill>
                  <a:srgbClr val="FFFF00"/>
                </a:solidFill>
              </a:rPr>
              <a:t>&gt; </a:t>
            </a:r>
            <a:r>
              <a:rPr lang="tr-TR" sz="1800" dirty="0" err="1">
                <a:solidFill>
                  <a:srgbClr val="FFFF00"/>
                </a:solidFill>
              </a:rPr>
              <a:t>vehicles</a:t>
            </a:r>
            <a:r>
              <a:rPr lang="tr-TR" sz="1800" dirty="0">
                <a:solidFill>
                  <a:srgbClr val="FFFF00"/>
                </a:solidFill>
              </a:rPr>
              <a:t> = new </a:t>
            </a:r>
            <a:r>
              <a:rPr lang="tr-TR" sz="1800" dirty="0" err="1">
                <a:solidFill>
                  <a:srgbClr val="FFFF00"/>
                </a:solidFill>
              </a:rPr>
              <a:t>List</a:t>
            </a:r>
            <a:r>
              <a:rPr lang="tr-TR" sz="1800" dirty="0">
                <a:solidFill>
                  <a:srgbClr val="FFFF00"/>
                </a:solidFill>
              </a:rPr>
              <a:t>&lt;</a:t>
            </a:r>
            <a:r>
              <a:rPr lang="tr-TR" sz="1800" dirty="0" err="1">
                <a:solidFill>
                  <a:srgbClr val="FFFF00"/>
                </a:solidFill>
              </a:rPr>
              <a:t>Vehicle</a:t>
            </a:r>
            <a:r>
              <a:rPr lang="tr-TR" sz="1800" dirty="0">
                <a:solidFill>
                  <a:srgbClr val="FFFF00"/>
                </a:solidFill>
              </a:rPr>
              <a:t>&gt;();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 err="1">
                <a:solidFill>
                  <a:srgbClr val="FFFF00"/>
                </a:solidFill>
              </a:rPr>
              <a:t>vehicles.Add</a:t>
            </a:r>
            <a:r>
              <a:rPr lang="tr-TR" sz="1800" dirty="0">
                <a:solidFill>
                  <a:srgbClr val="FFFF00"/>
                </a:solidFill>
              </a:rPr>
              <a:t>(new Bicycle());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 err="1">
                <a:solidFill>
                  <a:srgbClr val="FFFF00"/>
                </a:solidFill>
              </a:rPr>
              <a:t>vehicles.Add</a:t>
            </a:r>
            <a:r>
              <a:rPr lang="tr-TR" sz="1800" dirty="0">
                <a:solidFill>
                  <a:srgbClr val="FFFF00"/>
                </a:solidFill>
              </a:rPr>
              <a:t>(new </a:t>
            </a:r>
            <a:r>
              <a:rPr lang="tr-TR" sz="1800" dirty="0" smtClean="0">
                <a:solidFill>
                  <a:srgbClr val="FFFF00"/>
                </a:solidFill>
              </a:rPr>
              <a:t>Araba());</a:t>
            </a:r>
            <a:endParaRPr lang="tr-TR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 err="1">
                <a:solidFill>
                  <a:srgbClr val="FFFF00"/>
                </a:solidFill>
              </a:rPr>
              <a:t>vehicles.Add</a:t>
            </a:r>
            <a:r>
              <a:rPr lang="tr-TR" sz="1800" dirty="0">
                <a:solidFill>
                  <a:srgbClr val="FFFF00"/>
                </a:solidFill>
              </a:rPr>
              <a:t>(new Truck());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 err="1">
                <a:solidFill>
                  <a:srgbClr val="FFFF00"/>
                </a:solidFill>
              </a:rPr>
              <a:t>foreach</a:t>
            </a:r>
            <a:r>
              <a:rPr lang="tr-TR" sz="1800" dirty="0">
                <a:solidFill>
                  <a:srgbClr val="FFFF00"/>
                </a:solidFill>
              </a:rPr>
              <a:t> (</a:t>
            </a:r>
            <a:r>
              <a:rPr lang="tr-TR" sz="1800" dirty="0" err="1">
                <a:solidFill>
                  <a:srgbClr val="FFFF00"/>
                </a:solidFill>
              </a:rPr>
              <a:t>Vehicle</a:t>
            </a:r>
            <a:r>
              <a:rPr lang="tr-TR" sz="1800" dirty="0">
                <a:solidFill>
                  <a:srgbClr val="FFFF00"/>
                </a:solidFill>
              </a:rPr>
              <a:t> v in </a:t>
            </a:r>
            <a:r>
              <a:rPr lang="tr-TR" sz="1800" dirty="0" err="1">
                <a:solidFill>
                  <a:srgbClr val="FFFF00"/>
                </a:solidFill>
              </a:rPr>
              <a:t>vehicles</a:t>
            </a:r>
            <a:r>
              <a:rPr lang="tr-TR" sz="1800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</a:t>
            </a:r>
            <a:r>
              <a:rPr lang="tr-TR" sz="1800" dirty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FFFF00"/>
                </a:solidFill>
              </a:rPr>
              <a:t> </a:t>
            </a:r>
            <a:r>
              <a:rPr lang="tr-TR" sz="1800" dirty="0" smtClean="0">
                <a:solidFill>
                  <a:srgbClr val="FFFF00"/>
                </a:solidFill>
              </a:rPr>
              <a:t>         </a:t>
            </a:r>
            <a:r>
              <a:rPr lang="tr-TR" sz="1800" dirty="0" err="1">
                <a:solidFill>
                  <a:srgbClr val="FFFF00"/>
                </a:solidFill>
              </a:rPr>
              <a:t>Console.WriteLine</a:t>
            </a:r>
            <a:r>
              <a:rPr lang="tr-TR" sz="1800" dirty="0">
                <a:solidFill>
                  <a:srgbClr val="FFFF00"/>
                </a:solidFill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FFFF00"/>
                </a:solidFill>
              </a:rPr>
              <a:t> </a:t>
            </a:r>
            <a:r>
              <a:rPr lang="tr-TR" sz="1800" dirty="0" smtClean="0">
                <a:solidFill>
                  <a:srgbClr val="FFFF00"/>
                </a:solidFill>
              </a:rPr>
              <a:t>         </a:t>
            </a:r>
            <a:r>
              <a:rPr lang="tr-TR" sz="1800" dirty="0" err="1">
                <a:solidFill>
                  <a:srgbClr val="FFFF00"/>
                </a:solidFill>
              </a:rPr>
              <a:t>string.Format</a:t>
            </a:r>
            <a:r>
              <a:rPr lang="tr-TR" sz="1800" dirty="0">
                <a:solidFill>
                  <a:srgbClr val="FFFF00"/>
                </a:solidFill>
              </a:rPr>
              <a:t>("A {0} has {1} </a:t>
            </a:r>
            <a:r>
              <a:rPr lang="tr-TR" sz="1800" dirty="0" err="1">
                <a:solidFill>
                  <a:srgbClr val="FFFF00"/>
                </a:solidFill>
              </a:rPr>
              <a:t>wheels</a:t>
            </a:r>
            <a:r>
              <a:rPr lang="tr-TR" sz="1800" dirty="0">
                <a:solidFill>
                  <a:srgbClr val="FFFF00"/>
                </a:solidFill>
              </a:rPr>
              <a:t>.",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FFFF00"/>
                </a:solidFill>
              </a:rPr>
              <a:t>                    </a:t>
            </a:r>
            <a:r>
              <a:rPr lang="tr-TR" sz="1800" dirty="0" err="1">
                <a:solidFill>
                  <a:srgbClr val="FFFF00"/>
                </a:solidFill>
              </a:rPr>
              <a:t>v.GetType</a:t>
            </a:r>
            <a:r>
              <a:rPr lang="tr-TR" sz="1800" dirty="0" smtClean="0">
                <a:solidFill>
                  <a:srgbClr val="FFFF00"/>
                </a:solidFill>
              </a:rPr>
              <a:t>().İsim, </a:t>
            </a:r>
            <a:r>
              <a:rPr lang="tr-TR" sz="1800" dirty="0" err="1">
                <a:solidFill>
                  <a:srgbClr val="FFFF00"/>
                </a:solidFill>
              </a:rPr>
              <a:t>v.Wheels</a:t>
            </a:r>
            <a:r>
              <a:rPr lang="tr-TR" sz="1800" dirty="0">
                <a:solidFill>
                  <a:srgbClr val="FFFF00"/>
                </a:solidFill>
              </a:rPr>
              <a:t>()));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FFFF00"/>
                </a:solidFill>
              </a:rPr>
              <a:t>        }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FF00"/>
                </a:solidFill>
              </a:rPr>
              <a:t>        </a:t>
            </a:r>
            <a:r>
              <a:rPr lang="tr-TR" sz="1800" dirty="0" err="1">
                <a:solidFill>
                  <a:srgbClr val="FFFF00"/>
                </a:solidFill>
              </a:rPr>
              <a:t>Console.ReadLine</a:t>
            </a:r>
            <a:r>
              <a:rPr lang="tr-TR" sz="1800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FFFF00"/>
                </a:solidFill>
              </a:rPr>
              <a:t>    }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 bwMode="auto">
          <a:xfrm>
            <a:off x="3917547" y="1320207"/>
            <a:ext cx="3398293" cy="5080593"/>
          </a:xfrm>
          <a:prstGeom prst="rect">
            <a:avLst/>
          </a:prstGeom>
          <a:ln w="254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l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public class Araba : </a:t>
            </a:r>
            <a:r>
              <a:rPr lang="tr-TR" sz="2000" kern="0" dirty="0" err="1" smtClean="0">
                <a:solidFill>
                  <a:srgbClr val="FFFF00"/>
                </a:solidFill>
              </a:rPr>
              <a:t>Vehicle</a:t>
            </a:r>
            <a:endParaRPr lang="tr-TR" sz="2000" kern="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public </a:t>
            </a:r>
            <a:r>
              <a:rPr lang="tr-TR" sz="2000" kern="0" dirty="0" err="1" smtClean="0">
                <a:solidFill>
                  <a:srgbClr val="FFFF00"/>
                </a:solidFill>
              </a:rPr>
              <a:t>override</a:t>
            </a:r>
            <a:r>
              <a:rPr lang="tr-TR" sz="2000" kern="0" dirty="0" smtClean="0">
                <a:solidFill>
                  <a:srgbClr val="FFFF00"/>
                </a:solidFill>
              </a:rPr>
              <a:t> int </a:t>
            </a:r>
            <a:r>
              <a:rPr lang="tr-TR" sz="2000" kern="0" dirty="0" err="1" smtClean="0">
                <a:solidFill>
                  <a:srgbClr val="FFFF00"/>
                </a:solidFill>
              </a:rPr>
              <a:t>Wheels</a:t>
            </a:r>
            <a:r>
              <a:rPr lang="tr-TR" sz="2000" kern="0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>
                <a:solidFill>
                  <a:srgbClr val="FFFF00"/>
                </a:solidFill>
              </a:rPr>
              <a:t> </a:t>
            </a:r>
            <a:r>
              <a:rPr lang="tr-TR" sz="2000" kern="0" dirty="0" smtClean="0">
                <a:solidFill>
                  <a:srgbClr val="FFFF00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    </a:t>
            </a:r>
            <a:r>
              <a:rPr lang="tr-TR" sz="2000" kern="0" dirty="0" err="1" smtClean="0">
                <a:solidFill>
                  <a:srgbClr val="FFFF00"/>
                </a:solidFill>
              </a:rPr>
              <a:t>return</a:t>
            </a:r>
            <a:r>
              <a:rPr lang="tr-TR" sz="2000" kern="0" dirty="0" smtClean="0">
                <a:solidFill>
                  <a:srgbClr val="FFFF00"/>
                </a:solidFill>
              </a:rPr>
              <a:t> 4;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public class Truck : </a:t>
            </a:r>
            <a:r>
              <a:rPr lang="tr-TR" sz="2000" kern="0" dirty="0" err="1" smtClean="0">
                <a:solidFill>
                  <a:srgbClr val="FFFF00"/>
                </a:solidFill>
              </a:rPr>
              <a:t>Vehicle</a:t>
            </a:r>
            <a:endParaRPr lang="tr-TR" sz="2000" kern="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public </a:t>
            </a:r>
            <a:r>
              <a:rPr lang="tr-TR" sz="2000" kern="0" dirty="0" err="1" smtClean="0">
                <a:solidFill>
                  <a:srgbClr val="FFFF00"/>
                </a:solidFill>
              </a:rPr>
              <a:t>override</a:t>
            </a:r>
            <a:r>
              <a:rPr lang="tr-TR" sz="2000" kern="0" dirty="0" smtClean="0">
                <a:solidFill>
                  <a:srgbClr val="FFFF00"/>
                </a:solidFill>
              </a:rPr>
              <a:t> int </a:t>
            </a:r>
            <a:r>
              <a:rPr lang="tr-TR" sz="2000" kern="0" dirty="0" err="1" smtClean="0">
                <a:solidFill>
                  <a:srgbClr val="FFFF00"/>
                </a:solidFill>
              </a:rPr>
              <a:t>Wheels</a:t>
            </a:r>
            <a:r>
              <a:rPr lang="tr-TR" sz="2000" kern="0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>
                <a:solidFill>
                  <a:srgbClr val="FFFF00"/>
                </a:solidFill>
              </a:rPr>
              <a:t> </a:t>
            </a:r>
            <a:r>
              <a:rPr lang="tr-TR" sz="2000" kern="0" dirty="0" smtClean="0">
                <a:solidFill>
                  <a:srgbClr val="FFFF0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    </a:t>
            </a:r>
            <a:r>
              <a:rPr lang="tr-TR" sz="2000" kern="0" dirty="0" err="1" smtClean="0">
                <a:solidFill>
                  <a:srgbClr val="FFFF00"/>
                </a:solidFill>
              </a:rPr>
              <a:t>return</a:t>
            </a:r>
            <a:r>
              <a:rPr lang="tr-TR" sz="2000" kern="0" dirty="0" smtClean="0">
                <a:solidFill>
                  <a:srgbClr val="FFFF00"/>
                </a:solidFill>
              </a:rPr>
              <a:t> 18;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kern="0" dirty="0" smtClean="0">
                <a:solidFill>
                  <a:srgbClr val="FFFF00"/>
                </a:solidFill>
              </a:rPr>
              <a:t>}</a:t>
            </a:r>
            <a:endParaRPr lang="tr-TR" sz="20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89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2894" y="172522"/>
            <a:ext cx="11387667" cy="862598"/>
          </a:xfrm>
        </p:spPr>
        <p:txBody>
          <a:bodyPr/>
          <a:lstStyle/>
          <a:p>
            <a:r>
              <a:rPr lang="tr-TR" dirty="0" err="1" smtClean="0"/>
              <a:t>Collection.Generic</a:t>
            </a:r>
            <a:r>
              <a:rPr lang="tr-TR" dirty="0" smtClean="0"/>
              <a:t> İsim Uzayı</a:t>
            </a:r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DEB07-A586-4467-A0B2-3BEFE7EA63D6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425767" y="1293868"/>
            <a:ext cx="11432858" cy="462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tr-TR" kern="0" dirty="0" err="1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Generic</a:t>
            </a:r>
            <a:r>
              <a:rPr lang="tr-TR" kern="0" dirty="0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 İsim Uzayı</a:t>
            </a: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Sınıflar: </a:t>
            </a:r>
          </a:p>
          <a:p>
            <a:pPr marL="0" indent="0">
              <a:buNone/>
            </a:pPr>
            <a:r>
              <a:rPr lang="tr-TR" sz="2000" kern="0" dirty="0" smtClean="0">
                <a:effectLst/>
                <a:latin typeface="American Typewriter"/>
                <a:cs typeface="American Typewriter"/>
              </a:rPr>
              <a:t>	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Comparer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&lt;T&gt;,  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HashSet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&lt;T&gt;,  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LinkedList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SortedSet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&lt;T&gt;,  Dictionary&lt;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TKey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, 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TValue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&gt;.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ValueCollection</a:t>
            </a:r>
            <a:endParaRPr lang="tr-TR" sz="1600" kern="0" dirty="0" smtClean="0">
              <a:effectLst/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Yapılar</a:t>
            </a:r>
          </a:p>
          <a:p>
            <a:pPr marL="0" indent="0">
              <a:buNone/>
            </a:pP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	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HashSet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&lt;T&gt;.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Enumerator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  Queue&lt;T&gt;.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Enumerator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  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Stack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&lt;T&gt;.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Enumerator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  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LinkedList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&lt;T&gt;.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Enumerator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   	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KeyValuePair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&lt;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TKey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, </a:t>
            </a:r>
            <a:r>
              <a:rPr lang="tr-TR" sz="1600" kern="0" dirty="0" err="1" smtClean="0">
                <a:effectLst/>
                <a:latin typeface="American Typewriter"/>
                <a:cs typeface="American Typewriter"/>
              </a:rPr>
              <a:t>TValue</a:t>
            </a:r>
            <a:r>
              <a:rPr lang="tr-TR" sz="1600" kern="0" dirty="0" smtClean="0">
                <a:effectLst/>
                <a:latin typeface="American Typewriter"/>
                <a:cs typeface="American Typewriter"/>
              </a:rPr>
              <a:t>&gt;</a:t>
            </a: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Arayüzler</a:t>
            </a: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	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ISet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IList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IEnumerable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IReadOnlyList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&gt;, 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IReadOnlyList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&lt;T&gt;</a:t>
            </a:r>
          </a:p>
          <a:p>
            <a:pPr marL="0" indent="0">
              <a:buNone/>
            </a:pPr>
            <a:endParaRPr lang="tr-TR" kern="0" dirty="0" smtClean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endParaRPr lang="tr-TR" altLang="tr-TR" kern="0" dirty="0" smtClean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endParaRPr lang="tr-TR" altLang="tr-TR" kern="0" dirty="0">
              <a:effectLst/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4999144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2884" y="138232"/>
            <a:ext cx="11387667" cy="862598"/>
          </a:xfrm>
        </p:spPr>
        <p:txBody>
          <a:bodyPr/>
          <a:lstStyle/>
          <a:p>
            <a:r>
              <a:rPr lang="tr-TR" dirty="0" err="1" smtClean="0"/>
              <a:t>Collection.Generic</a:t>
            </a:r>
            <a:r>
              <a:rPr lang="tr-TR" dirty="0" smtClean="0"/>
              <a:t> Sınıfları</a:t>
            </a:r>
            <a:endParaRPr lang="en-US" dirty="0"/>
          </a:p>
        </p:txBody>
      </p:sp>
      <p:graphicFrame>
        <p:nvGraphicFramePr>
          <p:cNvPr id="4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22017"/>
              </p:ext>
            </p:extLst>
          </p:nvPr>
        </p:nvGraphicFramePr>
        <p:xfrm>
          <a:off x="1721456" y="1430142"/>
          <a:ext cx="9092348" cy="407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932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Sınıf İsmi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Açıklama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Dictionary&lt;</a:t>
                      </a:r>
                      <a:r>
                        <a:rPr lang="tr-TR" sz="1800" kern="1200" dirty="0" err="1" smtClean="0"/>
                        <a:t>TKey</a:t>
                      </a:r>
                      <a:r>
                        <a:rPr lang="tr-TR" sz="1800" kern="1200" dirty="0" smtClean="0"/>
                        <a:t>, </a:t>
                      </a:r>
                      <a:r>
                        <a:rPr lang="tr-TR" sz="1800" kern="1200" dirty="0" err="1" smtClean="0"/>
                        <a:t>TValue</a:t>
                      </a:r>
                      <a:r>
                        <a:rPr lang="tr-TR" sz="1800" kern="1200" dirty="0" smtClean="0"/>
                        <a:t>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Anahtar tabanlı organize edilmiş anahtar/değer çiftleri koleksiyonunu temsil eder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List</a:t>
                      </a:r>
                      <a:r>
                        <a:rPr lang="tr-TR" sz="1800" kern="1200" dirty="0" smtClean="0"/>
                        <a:t>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Bir indeks tarafından erişilen nesne listesini temsil eder. Listelerin üzerinde arama, sıralama ve değiştirme işlemleri için gerekli yöntemleri sağlar.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Queue&lt;T&gt;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FIFO (First-in First-</a:t>
                      </a:r>
                      <a:r>
                        <a:rPr lang="tr-TR" sz="1800" kern="1200" dirty="0" err="1" smtClean="0"/>
                        <a:t>out</a:t>
                      </a:r>
                      <a:r>
                        <a:rPr lang="tr-TR" sz="1800" kern="1200" dirty="0" smtClean="0"/>
                        <a:t>) tabanlı nesne koleksiyonlarını temsil eder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SortedList</a:t>
                      </a:r>
                      <a:r>
                        <a:rPr lang="tr-TR" sz="1800" kern="1200" dirty="0" smtClean="0"/>
                        <a:t>&lt;</a:t>
                      </a:r>
                      <a:r>
                        <a:rPr lang="tr-TR" sz="1800" kern="1200" dirty="0" err="1" smtClean="0"/>
                        <a:t>TKey</a:t>
                      </a:r>
                      <a:r>
                        <a:rPr lang="tr-TR" sz="1800" kern="1200" dirty="0" smtClean="0"/>
                        <a:t>, </a:t>
                      </a:r>
                      <a:r>
                        <a:rPr lang="tr-TR" sz="1800" kern="1200" dirty="0" err="1" smtClean="0"/>
                        <a:t>TValue</a:t>
                      </a:r>
                      <a:r>
                        <a:rPr lang="tr-TR" sz="1800" kern="1200" dirty="0" smtClean="0"/>
                        <a:t>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Icomparer</a:t>
                      </a:r>
                      <a:r>
                        <a:rPr lang="tr-TR" dirty="0" smtClean="0"/>
                        <a:t>&lt;T&gt; gerçeklemesi ile ilişkili anahtarla sıralanmış anahtar/değer çiftleri koleksiyonunu temsil eder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Stack&lt;T&gt;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LIFO (</a:t>
                      </a:r>
                      <a:r>
                        <a:rPr lang="tr-TR" sz="1800" kern="1200" dirty="0" err="1" smtClean="0"/>
                        <a:t>Last</a:t>
                      </a:r>
                      <a:r>
                        <a:rPr lang="tr-TR" sz="1800" kern="1200" dirty="0" smtClean="0"/>
                        <a:t>-in First-</a:t>
                      </a:r>
                      <a:r>
                        <a:rPr lang="tr-TR" sz="1800" kern="1200" dirty="0" err="1" smtClean="0"/>
                        <a:t>out</a:t>
                      </a:r>
                      <a:r>
                        <a:rPr lang="tr-TR" sz="1800" kern="1200" dirty="0" smtClean="0"/>
                        <a:t>) tabanlı nesne koleksiyonlarını temsil eder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475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2884" y="138232"/>
            <a:ext cx="11387667" cy="862598"/>
          </a:xfrm>
        </p:spPr>
        <p:txBody>
          <a:bodyPr/>
          <a:lstStyle/>
          <a:p>
            <a:r>
              <a:rPr lang="tr-TR" dirty="0" err="1" smtClean="0"/>
              <a:t>Collection.Generic</a:t>
            </a:r>
            <a:r>
              <a:rPr lang="tr-TR" dirty="0" smtClean="0"/>
              <a:t> Sınıf Örnekleri: </a:t>
            </a:r>
            <a:r>
              <a:rPr lang="tr-TR" dirty="0" err="1" smtClean="0"/>
              <a:t>List</a:t>
            </a:r>
            <a:r>
              <a:rPr lang="tr-TR" dirty="0" smtClean="0"/>
              <a:t>&lt;T&gt;</a:t>
            </a:r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7437" y="1690720"/>
            <a:ext cx="9157445" cy="40318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err="1"/>
              <a:t>List</a:t>
            </a:r>
            <a:r>
              <a:rPr lang="tr-TR" altLang="tr-TR" sz="3200" dirty="0"/>
              <a:t>&lt;int&gt; </a:t>
            </a:r>
            <a:r>
              <a:rPr lang="tr-TR" altLang="tr-TR" sz="3200" dirty="0" err="1"/>
              <a:t>myInts</a:t>
            </a:r>
            <a:r>
              <a:rPr lang="tr-TR" altLang="tr-TR" sz="3200" dirty="0"/>
              <a:t> = new </a:t>
            </a:r>
            <a:r>
              <a:rPr lang="tr-TR" altLang="tr-TR" sz="3200" dirty="0" err="1"/>
              <a:t>List</a:t>
            </a:r>
            <a:r>
              <a:rPr lang="tr-TR" altLang="tr-TR" sz="3200" dirty="0"/>
              <a:t>&lt;int&gt;();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err="1" smtClean="0"/>
              <a:t>myInts.Add</a:t>
            </a:r>
            <a:r>
              <a:rPr lang="tr-TR" altLang="tr-TR" sz="3200" dirty="0" smtClean="0"/>
              <a:t>(1</a:t>
            </a:r>
            <a:r>
              <a:rPr lang="tr-TR" altLang="tr-TR" sz="3200" dirty="0"/>
              <a:t>);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err="1" smtClean="0"/>
              <a:t>myInts.Add</a:t>
            </a:r>
            <a:r>
              <a:rPr lang="tr-TR" altLang="tr-TR" sz="3200" dirty="0" smtClean="0"/>
              <a:t>(2</a:t>
            </a:r>
            <a:r>
              <a:rPr lang="tr-TR" altLang="tr-TR" sz="3200" dirty="0"/>
              <a:t>);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err="1" smtClean="0"/>
              <a:t>myInts.Add</a:t>
            </a:r>
            <a:r>
              <a:rPr lang="tr-TR" altLang="tr-TR" sz="3200" dirty="0" smtClean="0"/>
              <a:t>(3</a:t>
            </a:r>
            <a:r>
              <a:rPr lang="tr-TR" altLang="tr-TR" sz="3200" dirty="0"/>
              <a:t>);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err="1" smtClean="0"/>
              <a:t>for</a:t>
            </a:r>
            <a:r>
              <a:rPr lang="tr-TR" altLang="tr-TR" sz="3200" dirty="0" smtClean="0"/>
              <a:t> </a:t>
            </a:r>
            <a:r>
              <a:rPr lang="tr-TR" altLang="tr-TR" sz="3200" dirty="0"/>
              <a:t>(int i = 0; i &lt; </a:t>
            </a:r>
            <a:r>
              <a:rPr lang="tr-TR" altLang="tr-TR" sz="3200" dirty="0" err="1"/>
              <a:t>myInts.Count</a:t>
            </a:r>
            <a:r>
              <a:rPr lang="tr-TR" altLang="tr-TR" sz="3200" dirty="0"/>
              <a:t>; i++)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smtClean="0"/>
              <a:t>{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/>
              <a:t>	</a:t>
            </a:r>
            <a:r>
              <a:rPr lang="tr-TR" altLang="tr-TR" sz="3200" dirty="0" err="1" smtClean="0"/>
              <a:t>Console.WriteLine</a:t>
            </a:r>
            <a:r>
              <a:rPr lang="tr-TR" altLang="tr-TR" sz="3200" dirty="0"/>
              <a:t>("</a:t>
            </a:r>
            <a:r>
              <a:rPr lang="tr-TR" altLang="tr-TR" sz="3200" dirty="0" err="1"/>
              <a:t>MyInts</a:t>
            </a:r>
            <a:r>
              <a:rPr lang="tr-TR" altLang="tr-TR" sz="3200" dirty="0"/>
              <a:t>: {0}", </a:t>
            </a:r>
            <a:r>
              <a:rPr lang="tr-TR" altLang="tr-TR" sz="3200" dirty="0" err="1"/>
              <a:t>myInts</a:t>
            </a:r>
            <a:r>
              <a:rPr lang="tr-TR" altLang="tr-TR" sz="3200" dirty="0"/>
              <a:t>[i]); </a:t>
            </a:r>
            <a:endParaRPr lang="tr-TR" altLang="tr-TR" sz="3200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3200" dirty="0" smtClean="0"/>
              <a:t>} </a:t>
            </a:r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172843030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89095" y="192020"/>
            <a:ext cx="11387667" cy="862598"/>
          </a:xfrm>
        </p:spPr>
        <p:txBody>
          <a:bodyPr/>
          <a:lstStyle/>
          <a:p>
            <a:r>
              <a:rPr lang="tr-TR" sz="3600" dirty="0" err="1" smtClean="0"/>
              <a:t>Collection.Generic</a:t>
            </a:r>
            <a:r>
              <a:rPr lang="tr-TR" sz="3600" dirty="0" smtClean="0"/>
              <a:t> Sınıf Örnekleri: Dictionary&lt;</a:t>
            </a:r>
            <a:r>
              <a:rPr lang="tr-TR" sz="3600" dirty="0" err="1" smtClean="0"/>
              <a:t>TKey</a:t>
            </a:r>
            <a:r>
              <a:rPr lang="tr-TR" sz="3600" dirty="0" smtClean="0"/>
              <a:t>, </a:t>
            </a:r>
            <a:r>
              <a:rPr lang="tr-TR" sz="3600" dirty="0" err="1" smtClean="0"/>
              <a:t>TValue</a:t>
            </a:r>
            <a:r>
              <a:rPr lang="tr-TR" sz="3600" dirty="0" smtClean="0"/>
              <a:t>&gt;</a:t>
            </a:r>
            <a:endParaRPr lang="en-US" sz="36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7919" y="1258699"/>
            <a:ext cx="3052482" cy="48320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err="1" smtClean="0"/>
              <a:t>using</a:t>
            </a:r>
            <a:r>
              <a:rPr lang="tr-TR" altLang="tr-TR" sz="1400" dirty="0" smtClean="0"/>
              <a:t> </a:t>
            </a:r>
            <a:r>
              <a:rPr lang="tr-TR" altLang="tr-TR" sz="1400" dirty="0"/>
              <a:t>System;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err="1"/>
              <a:t>using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System.Collections.Generic</a:t>
            </a:r>
            <a:r>
              <a:rPr lang="tr-TR" altLang="tr-TR" sz="1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smtClean="0"/>
              <a:t>public </a:t>
            </a:r>
            <a:r>
              <a:rPr lang="tr-TR" altLang="tr-TR" sz="1400" dirty="0"/>
              <a:t>class </a:t>
            </a:r>
            <a:r>
              <a:rPr lang="tr-TR" altLang="tr-TR" sz="1400" dirty="0" err="1"/>
              <a:t>Customer</a:t>
            </a:r>
            <a:endParaRPr lang="tr-TR" altLang="tr-TR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public </a:t>
            </a:r>
            <a:r>
              <a:rPr lang="tr-TR" altLang="tr-TR" sz="1400" dirty="0" err="1"/>
              <a:t>Customer</a:t>
            </a:r>
            <a:r>
              <a:rPr lang="tr-TR" altLang="tr-TR" sz="1400" dirty="0"/>
              <a:t>(int </a:t>
            </a:r>
            <a:r>
              <a:rPr lang="tr-TR" altLang="tr-TR" sz="1400" dirty="0" err="1"/>
              <a:t>id</a:t>
            </a:r>
            <a:r>
              <a:rPr lang="tr-TR" altLang="tr-TR" sz="1400" dirty="0"/>
              <a:t>, string name)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ID = </a:t>
            </a:r>
            <a:r>
              <a:rPr lang="tr-TR" altLang="tr-TR" sz="1400" dirty="0" err="1"/>
              <a:t>id</a:t>
            </a:r>
            <a:r>
              <a:rPr lang="tr-TR" altLang="tr-TR" sz="1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</a:t>
            </a:r>
            <a:r>
              <a:rPr lang="tr-TR" altLang="tr-TR" sz="1400" dirty="0" smtClean="0"/>
              <a:t>İsim </a:t>
            </a:r>
            <a:r>
              <a:rPr lang="tr-TR" altLang="tr-TR" sz="1400" dirty="0"/>
              <a:t>= name;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smtClean="0"/>
              <a:t>    </a:t>
            </a:r>
            <a:r>
              <a:rPr lang="tr-TR" altLang="tr-TR" sz="1400" dirty="0" err="1"/>
              <a:t>private</a:t>
            </a:r>
            <a:r>
              <a:rPr lang="tr-TR" altLang="tr-TR" sz="1400" dirty="0"/>
              <a:t> int </a:t>
            </a:r>
            <a:r>
              <a:rPr lang="tr-TR" altLang="tr-TR" sz="1400" dirty="0" err="1"/>
              <a:t>m_id</a:t>
            </a:r>
            <a:r>
              <a:rPr lang="tr-TR" altLang="tr-TR" sz="1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smtClean="0"/>
              <a:t>    </a:t>
            </a:r>
            <a:r>
              <a:rPr lang="tr-TR" altLang="tr-TR" sz="1400" dirty="0"/>
              <a:t>public int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get { </a:t>
            </a:r>
            <a:r>
              <a:rPr lang="tr-TR" altLang="tr-TR" sz="1400" dirty="0" err="1"/>
              <a:t>return</a:t>
            </a:r>
            <a:r>
              <a:rPr lang="tr-TR" altLang="tr-TR" sz="1400" dirty="0"/>
              <a:t> </a:t>
            </a:r>
            <a:r>
              <a:rPr lang="tr-TR" altLang="tr-TR" sz="1400" dirty="0" err="1"/>
              <a:t>m_id</a:t>
            </a:r>
            <a:r>
              <a:rPr lang="tr-TR" altLang="tr-TR" sz="1400" dirty="0"/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set { </a:t>
            </a:r>
            <a:r>
              <a:rPr lang="tr-TR" altLang="tr-TR" sz="1400" dirty="0" err="1"/>
              <a:t>m_id</a:t>
            </a:r>
            <a:r>
              <a:rPr lang="tr-TR" altLang="tr-TR" sz="1400" dirty="0"/>
              <a:t> = </a:t>
            </a:r>
            <a:r>
              <a:rPr lang="tr-TR" altLang="tr-TR" sz="1400" dirty="0" err="1"/>
              <a:t>value</a:t>
            </a:r>
            <a:r>
              <a:rPr lang="tr-TR" altLang="tr-TR" sz="1400" dirty="0"/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smtClean="0"/>
              <a:t>   </a:t>
            </a:r>
            <a:r>
              <a:rPr lang="tr-TR" altLang="tr-TR" sz="1400" dirty="0" err="1"/>
              <a:t>private</a:t>
            </a:r>
            <a:r>
              <a:rPr lang="tr-TR" altLang="tr-TR" sz="1400" dirty="0"/>
              <a:t> string </a:t>
            </a:r>
            <a:r>
              <a:rPr lang="tr-TR" altLang="tr-TR" sz="1400" dirty="0" err="1"/>
              <a:t>m_name</a:t>
            </a:r>
            <a:r>
              <a:rPr lang="tr-TR" altLang="tr-TR" sz="1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smtClean="0"/>
              <a:t>    </a:t>
            </a:r>
            <a:r>
              <a:rPr lang="tr-TR" altLang="tr-TR" sz="1400" dirty="0"/>
              <a:t>public string </a:t>
            </a:r>
            <a:r>
              <a:rPr lang="tr-TR" altLang="tr-TR" sz="1400" dirty="0" smtClean="0"/>
              <a:t>İsim</a:t>
            </a:r>
            <a:endParaRPr lang="tr-TR" altLang="tr-TR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get { </a:t>
            </a:r>
            <a:r>
              <a:rPr lang="tr-TR" altLang="tr-TR" sz="1400" dirty="0" err="1"/>
              <a:t>return</a:t>
            </a:r>
            <a:r>
              <a:rPr lang="tr-TR" altLang="tr-TR" sz="1400" dirty="0"/>
              <a:t> </a:t>
            </a:r>
            <a:r>
              <a:rPr lang="tr-TR" altLang="tr-TR" sz="1400" dirty="0" err="1"/>
              <a:t>m_name</a:t>
            </a:r>
            <a:r>
              <a:rPr lang="tr-TR" altLang="tr-TR" sz="1400" dirty="0"/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    set { </a:t>
            </a:r>
            <a:r>
              <a:rPr lang="tr-TR" altLang="tr-TR" sz="1400" dirty="0" err="1"/>
              <a:t>m_name</a:t>
            </a:r>
            <a:r>
              <a:rPr lang="tr-TR" altLang="tr-TR" sz="1400" dirty="0"/>
              <a:t> = </a:t>
            </a:r>
            <a:r>
              <a:rPr lang="tr-TR" altLang="tr-TR" sz="1400" dirty="0" err="1"/>
              <a:t>value</a:t>
            </a:r>
            <a:r>
              <a:rPr lang="tr-TR" altLang="tr-TR" sz="1400" dirty="0"/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/>
              <a:t>}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303492" y="1293361"/>
            <a:ext cx="8691283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smtClean="0"/>
              <a:t>Program{</a:t>
            </a:r>
            <a:endParaRPr lang="en-US" sz="1600" dirty="0"/>
          </a:p>
          <a:p>
            <a:r>
              <a:rPr lang="en-US" sz="1600" dirty="0"/>
              <a:t>    static void Main(string[] </a:t>
            </a:r>
            <a:r>
              <a:rPr lang="en-US" sz="1600" dirty="0" err="1"/>
              <a:t>args</a:t>
            </a:r>
            <a:r>
              <a:rPr lang="en-US" sz="1600" dirty="0" smtClean="0"/>
              <a:t>){</a:t>
            </a:r>
            <a:endParaRPr lang="en-US" sz="1600" dirty="0"/>
          </a:p>
          <a:p>
            <a:r>
              <a:rPr lang="en-US" sz="1600" dirty="0"/>
              <a:t>        List&lt;int&gt; </a:t>
            </a:r>
            <a:r>
              <a:rPr lang="en-US" sz="1600" dirty="0" err="1"/>
              <a:t>myInts</a:t>
            </a:r>
            <a:r>
              <a:rPr lang="en-US" sz="1600" dirty="0"/>
              <a:t> = new List&lt;int</a:t>
            </a:r>
            <a:r>
              <a:rPr lang="en-US" sz="1600" dirty="0" smtClean="0"/>
              <a:t>&gt;();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myInts.Add</a:t>
            </a:r>
            <a:r>
              <a:rPr lang="en-US" sz="1600" dirty="0"/>
              <a:t>(1);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myInts.Add</a:t>
            </a:r>
            <a:r>
              <a:rPr lang="en-US" sz="1600" dirty="0"/>
              <a:t>(2);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myInts.Add</a:t>
            </a:r>
            <a:r>
              <a:rPr lang="en-US" sz="1600" dirty="0"/>
              <a:t>(3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myInts.Count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 smtClean="0"/>
              <a:t>++)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MyInts</a:t>
            </a:r>
            <a:r>
              <a:rPr lang="en-US" sz="1600" dirty="0"/>
              <a:t>: </a:t>
            </a:r>
            <a:r>
              <a:rPr lang="en-US" sz="1600" dirty="0" smtClean="0"/>
              <a:t>{0}", </a:t>
            </a:r>
            <a:r>
              <a:rPr lang="en-US" sz="1600" dirty="0" err="1"/>
              <a:t>myInts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Dictionary&lt;int</a:t>
            </a:r>
            <a:r>
              <a:rPr lang="en-US" sz="1600" dirty="0"/>
              <a:t>, Customer&gt; customers = new Dictionary&lt;int, Customer&gt;();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Customer cust1 = new Customer(1, "</a:t>
            </a:r>
            <a:r>
              <a:rPr lang="en-US" sz="1600" dirty="0" err="1"/>
              <a:t>Cust</a:t>
            </a:r>
            <a:r>
              <a:rPr lang="en-US" sz="1600" dirty="0"/>
              <a:t> 1");</a:t>
            </a:r>
          </a:p>
          <a:p>
            <a:r>
              <a:rPr lang="en-US" sz="1600" dirty="0"/>
              <a:t>        Customer cust2 = new Customer(2, "</a:t>
            </a:r>
            <a:r>
              <a:rPr lang="en-US" sz="1600" dirty="0" err="1"/>
              <a:t>Cust</a:t>
            </a:r>
            <a:r>
              <a:rPr lang="en-US" sz="1600" dirty="0"/>
              <a:t> 2");</a:t>
            </a:r>
          </a:p>
          <a:p>
            <a:r>
              <a:rPr lang="en-US" sz="1600" dirty="0"/>
              <a:t>        Customer cust3 = new Customer(3, "</a:t>
            </a:r>
            <a:r>
              <a:rPr lang="en-US" sz="1600" dirty="0" err="1"/>
              <a:t>Cust</a:t>
            </a:r>
            <a:r>
              <a:rPr lang="en-US" sz="1600" dirty="0"/>
              <a:t> 3");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customers.Add</a:t>
            </a:r>
            <a:r>
              <a:rPr lang="en-US" sz="1600" dirty="0"/>
              <a:t>(cust1.ID, cust1);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customers.Add</a:t>
            </a:r>
            <a:r>
              <a:rPr lang="en-US" sz="1600" dirty="0"/>
              <a:t>(cust2.ID, cust2);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customers.Add</a:t>
            </a:r>
            <a:r>
              <a:rPr lang="en-US" sz="1600" dirty="0"/>
              <a:t>(cust3.ID, cust3);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KeyValuePair</a:t>
            </a:r>
            <a:r>
              <a:rPr lang="en-US" sz="1600" dirty="0"/>
              <a:t>&lt;int, Customer&gt; </a:t>
            </a:r>
            <a:r>
              <a:rPr lang="en-US" sz="1600" dirty="0" err="1"/>
              <a:t>custKeyVal</a:t>
            </a:r>
            <a:r>
              <a:rPr lang="en-US" sz="1600" dirty="0"/>
              <a:t> in customers)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    </a:t>
            </a:r>
            <a:r>
              <a:rPr lang="en-US" sz="1600" dirty="0" err="1"/>
              <a:t>Console.WriteLine</a:t>
            </a:r>
            <a:r>
              <a:rPr lang="en-US" sz="1600" dirty="0" smtClean="0"/>
              <a:t>( </a:t>
            </a:r>
            <a:r>
              <a:rPr lang="en-US" sz="1600" dirty="0"/>
              <a:t>"Customer ID: {0}, </a:t>
            </a:r>
            <a:r>
              <a:rPr lang="en-US" sz="1600" dirty="0" err="1" smtClean="0"/>
              <a:t>İsim</a:t>
            </a:r>
            <a:r>
              <a:rPr lang="en-US" sz="1600" dirty="0" smtClean="0"/>
              <a:t>: </a:t>
            </a:r>
            <a:r>
              <a:rPr lang="en-US" sz="1600" dirty="0"/>
              <a:t>{1</a:t>
            </a:r>
            <a:r>
              <a:rPr lang="en-US" sz="1600" dirty="0" smtClean="0"/>
              <a:t>}", </a:t>
            </a:r>
            <a:r>
              <a:rPr lang="en-US" sz="1600" dirty="0" err="1"/>
              <a:t>custKeyVal.Key</a:t>
            </a:r>
            <a:r>
              <a:rPr lang="en-US" sz="1600" dirty="0" smtClean="0"/>
              <a:t>, </a:t>
            </a:r>
            <a:r>
              <a:rPr lang="en-US" sz="1600" dirty="0" err="1" smtClean="0"/>
              <a:t>custKeyVal.Value.İsim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tr-TR" sz="1600" dirty="0" smtClean="0"/>
              <a:t>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3625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2894" y="172522"/>
            <a:ext cx="11387667" cy="862598"/>
          </a:xfrm>
        </p:spPr>
        <p:txBody>
          <a:bodyPr/>
          <a:lstStyle/>
          <a:p>
            <a:r>
              <a:rPr lang="tr-TR" dirty="0" smtClean="0"/>
              <a:t>Collection</a:t>
            </a:r>
            <a:r>
              <a:rPr lang="tr-TR" dirty="0"/>
              <a:t>.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smtClean="0"/>
              <a:t>İsim Uzayı</a:t>
            </a:r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F16AB-9C54-4282-A47C-790BDE7B69FE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425767" y="1293868"/>
            <a:ext cx="11432858" cy="462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Kullanmış olduğunuz </a:t>
            </a:r>
            <a:r>
              <a:rPr lang="tr-TR" sz="2000" kern="0" dirty="0" err="1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collection</a:t>
            </a:r>
            <a:r>
              <a:rPr lang="tr-TR" sz="2000" kern="0" dirty="0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sınıflarınız çoklu iş parçacıklarından (</a:t>
            </a:r>
            <a:r>
              <a:rPr lang="tr-TR" sz="2000" kern="0" dirty="0" err="1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multiple</a:t>
            </a: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sz="2000" kern="0" dirty="0" err="1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thread</a:t>
            </a: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) erişilecekse </a:t>
            </a:r>
            <a:r>
              <a:rPr lang="tr-TR" sz="2000" kern="0" dirty="0" err="1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Concurrent</a:t>
            </a:r>
            <a:r>
              <a:rPr lang="tr-TR" sz="2000" kern="0" dirty="0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İsim Uzayı tercih edilmelidir. Ancak </a:t>
            </a:r>
            <a:r>
              <a:rPr lang="tr-TR" sz="2000" kern="0" dirty="0" err="1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Concurrent</a:t>
            </a:r>
            <a:r>
              <a:rPr lang="tr-TR" sz="2000" kern="0" dirty="0" smtClean="0">
                <a:solidFill>
                  <a:schemeClr val="accent5">
                    <a:lumMod val="90000"/>
                  </a:schemeClr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sz="2000" kern="0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sınıfları daha kötü performans üretir. </a:t>
            </a: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Sınıflar: </a:t>
            </a:r>
          </a:p>
          <a:p>
            <a:pPr marL="0" indent="0">
              <a:buNone/>
            </a:pPr>
            <a:r>
              <a:rPr lang="tr-TR" sz="2000" kern="0" dirty="0" smtClean="0">
                <a:effectLst/>
                <a:latin typeface="American Typewriter"/>
                <a:cs typeface="American Typewriter"/>
              </a:rPr>
              <a:t>	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BlockingCollection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 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ConcurrentBag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&lt;T&gt;,  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ConcurrentQueue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&lt;T&gt;, 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 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ConcurrentStack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&lt;T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&gt;&gt;, </a:t>
            </a:r>
            <a:endParaRPr lang="tr-TR" sz="1800" kern="0" dirty="0" smtClean="0">
              <a:effectLst/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tr-TR" sz="1800" kern="0" dirty="0">
                <a:effectLst/>
                <a:latin typeface="American Typewriter"/>
                <a:cs typeface="American Typewriter"/>
              </a:rPr>
              <a:t>	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Partitioner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&lt;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TSource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&gt;, 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Partitionery</a:t>
            </a:r>
            <a:r>
              <a:rPr lang="tr-TR" sz="1800" kern="0" dirty="0" smtClean="0">
                <a:effectLst/>
                <a:latin typeface="American Typewriter"/>
                <a:cs typeface="American Typewriter"/>
              </a:rPr>
              <a:t>,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 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ConcurrentDictionary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&lt;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TKey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, 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TValue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&gt;</a:t>
            </a:r>
            <a:endParaRPr lang="tr-TR" sz="1800" kern="0" dirty="0" smtClean="0">
              <a:effectLst/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tr-TR" kern="0" dirty="0" err="1" smtClean="0">
                <a:effectLst/>
                <a:latin typeface="American Typewriter"/>
                <a:cs typeface="American Typewriter"/>
              </a:rPr>
              <a:t>Enum</a:t>
            </a:r>
            <a:endParaRPr lang="tr-TR" kern="0" dirty="0" smtClean="0">
              <a:effectLst/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tr-TR" sz="1600" kern="0" dirty="0">
                <a:effectLst/>
                <a:latin typeface="American Typewriter"/>
                <a:cs typeface="American Typewriter"/>
              </a:rPr>
              <a:t>	</a:t>
            </a:r>
            <a:r>
              <a:rPr lang="tr-TR" sz="1800" kern="0" dirty="0" err="1" smtClean="0">
                <a:effectLst/>
                <a:latin typeface="American Typewriter"/>
                <a:cs typeface="American Typewriter"/>
              </a:rPr>
              <a:t>EnumerablePartitionerOptions</a:t>
            </a:r>
            <a:endParaRPr lang="tr-TR" sz="1800" kern="0" dirty="0" smtClean="0">
              <a:effectLst/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Arayüzler</a:t>
            </a:r>
          </a:p>
          <a:p>
            <a:pPr marL="0" indent="0">
              <a:buNone/>
            </a:pPr>
            <a:r>
              <a:rPr lang="tr-TR" kern="0" dirty="0" smtClean="0">
                <a:effectLst/>
                <a:latin typeface="American Typewriter"/>
                <a:cs typeface="American Typewriter"/>
              </a:rPr>
              <a:t>	</a:t>
            </a:r>
            <a:r>
              <a:rPr lang="tr-TR" sz="1800" kern="0" dirty="0" err="1">
                <a:effectLst/>
                <a:latin typeface="American Typewriter"/>
                <a:cs typeface="American Typewriter"/>
              </a:rPr>
              <a:t>IProducerConsumerCollection</a:t>
            </a:r>
            <a:r>
              <a:rPr lang="tr-TR" sz="1800" kern="0" dirty="0">
                <a:effectLst/>
                <a:latin typeface="American Typewriter"/>
                <a:cs typeface="American Typewriter"/>
              </a:rPr>
              <a:t>&lt;T&gt;</a:t>
            </a:r>
            <a:endParaRPr lang="tr-TR" sz="1800" kern="0" dirty="0" smtClean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endParaRPr lang="tr-TR" altLang="tr-TR" kern="0" dirty="0" smtClean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endParaRPr lang="tr-TR" altLang="tr-TR" kern="0" dirty="0">
              <a:effectLst/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386564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905" y="294860"/>
            <a:ext cx="11387667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8.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6591" y="1616765"/>
            <a:ext cx="9433570" cy="487816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dirty="0">
                <a:effectLst/>
                <a:latin typeface="American Typewriter"/>
                <a:cs typeface="American Typewriter"/>
              </a:rPr>
              <a:t>Genelleyiciler (</a:t>
            </a:r>
            <a:r>
              <a:rPr lang="tr-TR" dirty="0" err="1">
                <a:effectLst/>
                <a:latin typeface="American Typewriter"/>
                <a:cs typeface="American Typewriter"/>
              </a:rPr>
              <a:t>Generics</a:t>
            </a:r>
            <a:r>
              <a:rPr lang="tr-TR" dirty="0">
                <a:effectLst/>
                <a:latin typeface="American Typewriter"/>
                <a:cs typeface="American Typewriter"/>
              </a:rPr>
              <a:t>)</a:t>
            </a:r>
          </a:p>
          <a:p>
            <a:r>
              <a:rPr lang="tr-TR" dirty="0" smtClean="0">
                <a:effectLst/>
                <a:latin typeface="American Typewriter"/>
                <a:cs typeface="American Typewriter"/>
              </a:rPr>
              <a:t>Koleksiyonlar (</a:t>
            </a:r>
            <a:r>
              <a:rPr lang="tr-TR" dirty="0" err="1" smtClean="0">
                <a:effectLst/>
                <a:latin typeface="American Typewriter"/>
                <a:cs typeface="American Typewriter"/>
              </a:rPr>
              <a:t>Collections</a:t>
            </a:r>
            <a:r>
              <a:rPr lang="tr-TR" dirty="0" smtClean="0">
                <a:effectLst/>
                <a:latin typeface="American Typewriter"/>
                <a:cs typeface="American Typewriter"/>
              </a:rPr>
              <a:t>)</a:t>
            </a:r>
          </a:p>
          <a:p>
            <a:pPr lvl="1"/>
            <a:r>
              <a:rPr lang="tr-TR" dirty="0" err="1" smtClean="0">
                <a:effectLst/>
                <a:latin typeface="American Typewriter"/>
                <a:cs typeface="American Typewriter"/>
              </a:rPr>
              <a:t>Collections.Generic</a:t>
            </a:r>
            <a:r>
              <a:rPr lang="tr-TR" dirty="0" smtClean="0">
                <a:effectLst/>
                <a:latin typeface="American Typewriter"/>
                <a:cs typeface="American Typewriter"/>
              </a:rPr>
              <a:t> Sınıfları</a:t>
            </a:r>
          </a:p>
          <a:p>
            <a:pPr lvl="1"/>
            <a:r>
              <a:rPr lang="tr-TR" dirty="0" err="1" smtClean="0">
                <a:effectLst/>
                <a:latin typeface="American Typewriter"/>
                <a:cs typeface="American Typewriter"/>
              </a:rPr>
              <a:t>Collections.Concurrent</a:t>
            </a:r>
            <a:r>
              <a:rPr lang="tr-TR" dirty="0" smtClean="0">
                <a:effectLst/>
                <a:latin typeface="American Typewriter"/>
                <a:cs typeface="American Typewriter"/>
              </a:rPr>
              <a:t> Sınıfları</a:t>
            </a:r>
          </a:p>
          <a:p>
            <a:pPr lvl="1"/>
            <a:r>
              <a:rPr lang="tr-TR" dirty="0" smtClean="0">
                <a:effectLst/>
                <a:latin typeface="American Typewriter"/>
                <a:cs typeface="American Typewriter"/>
              </a:rPr>
              <a:t>Collection Sınıfları</a:t>
            </a:r>
          </a:p>
          <a:p>
            <a:pPr lvl="1"/>
            <a:r>
              <a:rPr lang="tr-TR" dirty="0" smtClean="0">
                <a:effectLst/>
                <a:latin typeface="American Typewriter"/>
                <a:cs typeface="American Typewriter"/>
              </a:rPr>
              <a:t>Anahtar/Değer Çift Koleksiyonları</a:t>
            </a:r>
          </a:p>
          <a:p>
            <a:pPr lvl="1"/>
            <a:r>
              <a:rPr lang="tr-TR" dirty="0" smtClean="0">
                <a:effectLst/>
                <a:latin typeface="American Typewriter"/>
                <a:cs typeface="American Typewriter"/>
              </a:rPr>
              <a:t>Bir Koleksiyonu Sıralama</a:t>
            </a:r>
          </a:p>
          <a:p>
            <a:pPr>
              <a:lnSpc>
                <a:spcPct val="90000"/>
              </a:lnSpc>
            </a:pPr>
            <a:endParaRPr lang="tr-TR" altLang="tr-TR" dirty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endParaRPr lang="tr-TR" altLang="tr-TR" dirty="0">
              <a:effectLst/>
              <a:latin typeface="American Typewriter"/>
              <a:cs typeface="American Typewriter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7676C-642F-4623-98ED-A064C79F1E0D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2884" y="138232"/>
            <a:ext cx="11387667" cy="862598"/>
          </a:xfrm>
        </p:spPr>
        <p:txBody>
          <a:bodyPr/>
          <a:lstStyle/>
          <a:p>
            <a:r>
              <a:rPr lang="tr-TR" dirty="0" err="1" smtClean="0"/>
              <a:t>Collection.Concurrent</a:t>
            </a:r>
            <a:r>
              <a:rPr lang="tr-TR" dirty="0" smtClean="0"/>
              <a:t> Sınıfları</a:t>
            </a:r>
            <a:endParaRPr lang="en-US" dirty="0"/>
          </a:p>
        </p:txBody>
      </p:sp>
      <p:graphicFrame>
        <p:nvGraphicFramePr>
          <p:cNvPr id="4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29521"/>
              </p:ext>
            </p:extLst>
          </p:nvPr>
        </p:nvGraphicFramePr>
        <p:xfrm>
          <a:off x="1721456" y="1430142"/>
          <a:ext cx="9092348" cy="37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932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Sınıf İsmi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Açıklama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BlockingCollection</a:t>
                      </a:r>
                      <a:r>
                        <a:rPr lang="tr-TR" sz="1800" kern="1200" dirty="0" smtClean="0"/>
                        <a:t>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IProducerConsumerCollection</a:t>
                      </a:r>
                      <a:r>
                        <a:rPr lang="tr-TR" dirty="0" smtClean="0"/>
                        <a:t>&lt;T&gt;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yi</a:t>
                      </a:r>
                      <a:r>
                        <a:rPr lang="tr-TR" baseline="0" dirty="0" smtClean="0"/>
                        <a:t> gerçekleyen parçacık-güvenli koleksiyonlar için tıkama ve bağlama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ConcurrentBag</a:t>
                      </a:r>
                      <a:r>
                        <a:rPr lang="tr-TR" sz="1800" kern="1200" dirty="0" smtClean="0"/>
                        <a:t>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Parçacık-güvenli sıralanmamış nesne koleksiyonlarını temsil eder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Partitioner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Ortak </a:t>
                      </a:r>
                      <a:r>
                        <a:rPr lang="tr-TR" sz="1800" kern="1200" dirty="0" err="1" smtClean="0"/>
                        <a:t>bölüntüleme</a:t>
                      </a:r>
                      <a:r>
                        <a:rPr lang="tr-TR" sz="1800" kern="1200" baseline="0" smtClean="0"/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tr-TR" sz="1800" kern="1200" dirty="0" err="1" smtClean="0"/>
                        <a:t>ConcurrentQueue</a:t>
                      </a:r>
                      <a:r>
                        <a:rPr lang="tr-TR" sz="1800" kern="1200" dirty="0" smtClean="0"/>
                        <a:t>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Icomparer</a:t>
                      </a:r>
                      <a:r>
                        <a:rPr lang="tr-TR" dirty="0" smtClean="0"/>
                        <a:t>&lt;T&gt; gerçeklemesi ile ilişkili anahtarla sıralanmış anahtar/değer çiftleri koleksiyonunu temsil eder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32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ConcurrentStack</a:t>
                      </a:r>
                      <a:r>
                        <a:rPr lang="en-US" sz="1800" kern="1200" dirty="0" smtClean="0"/>
                        <a:t>&lt;T&gt;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LIFO (</a:t>
                      </a:r>
                      <a:r>
                        <a:rPr lang="tr-TR" sz="1800" kern="1200" dirty="0" err="1" smtClean="0"/>
                        <a:t>Last</a:t>
                      </a:r>
                      <a:r>
                        <a:rPr lang="tr-TR" sz="1800" kern="1200" dirty="0" smtClean="0"/>
                        <a:t>-in First-</a:t>
                      </a:r>
                      <a:r>
                        <a:rPr lang="tr-TR" sz="1800" kern="1200" dirty="0" err="1" smtClean="0"/>
                        <a:t>out</a:t>
                      </a:r>
                      <a:r>
                        <a:rPr lang="tr-TR" sz="1800" kern="1200" dirty="0" smtClean="0"/>
                        <a:t>) tabanlı nesne koleksiyonlarını temsil eder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AA031-55E2-42F4-B4DF-B735F13778B4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1900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215152" y="138232"/>
            <a:ext cx="12145704" cy="862598"/>
          </a:xfrm>
        </p:spPr>
        <p:txBody>
          <a:bodyPr/>
          <a:lstStyle/>
          <a:p>
            <a:r>
              <a:rPr lang="tr-TR" sz="3600" dirty="0" err="1" smtClean="0"/>
              <a:t>Collection.Concurrent</a:t>
            </a:r>
            <a:r>
              <a:rPr lang="tr-TR" sz="3600" dirty="0" smtClean="0"/>
              <a:t> Sınıf Örnekleri: </a:t>
            </a:r>
            <a:r>
              <a:rPr lang="tr-TR" sz="3600" dirty="0" err="1" smtClean="0"/>
              <a:t>ConcurrentBag</a:t>
            </a:r>
            <a:r>
              <a:rPr lang="tr-TR" sz="3600" dirty="0" smtClean="0"/>
              <a:t>&lt;T&gt;</a:t>
            </a:r>
            <a:endParaRPr lang="en-US" sz="36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72180" y="1092705"/>
            <a:ext cx="10085292" cy="50167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err="1">
                <a:solidFill>
                  <a:srgbClr val="FFFFFF"/>
                </a:solidFill>
              </a:rPr>
              <a:t>using</a:t>
            </a:r>
            <a:r>
              <a:rPr lang="tr-TR" altLang="tr-TR" sz="2000" dirty="0">
                <a:solidFill>
                  <a:srgbClr val="FFFFFF"/>
                </a:solidFill>
              </a:rPr>
              <a:t> System;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err="1">
                <a:solidFill>
                  <a:srgbClr val="FFFFFF"/>
                </a:solidFill>
              </a:rPr>
              <a:t>using</a:t>
            </a:r>
            <a:r>
              <a:rPr lang="tr-TR" altLang="tr-TR" sz="2000" dirty="0">
                <a:solidFill>
                  <a:srgbClr val="FFFFFF"/>
                </a:solidFill>
              </a:rPr>
              <a:t> </a:t>
            </a:r>
            <a:r>
              <a:rPr lang="tr-TR" altLang="tr-TR" sz="2000" dirty="0" err="1">
                <a:solidFill>
                  <a:srgbClr val="FFFFFF"/>
                </a:solidFill>
              </a:rPr>
              <a:t>System.Collections.Concurrent</a:t>
            </a:r>
            <a:r>
              <a:rPr lang="tr-TR" altLang="tr-TR" sz="2000" dirty="0">
                <a:solidFill>
                  <a:srgbClr val="FFFFFF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class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ConcurrentBagDemo</a:t>
            </a:r>
            <a:r>
              <a:rPr lang="tr-TR" altLang="tr-TR" sz="2000" dirty="0" smtClean="0">
                <a:solidFill>
                  <a:srgbClr val="FFFFFF"/>
                </a:solidFill>
              </a:rPr>
              <a:t>{	//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ConcurrentBag</a:t>
            </a:r>
            <a:r>
              <a:rPr lang="tr-TR" altLang="tr-TR" sz="2000" dirty="0" smtClean="0">
                <a:solidFill>
                  <a:srgbClr val="FFFFFF"/>
                </a:solidFill>
              </a:rPr>
              <a:t> nesnesi oluştur ve doldur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  </a:t>
            </a:r>
            <a:r>
              <a:rPr lang="tr-TR" altLang="tr-TR" sz="2000" dirty="0" err="1">
                <a:solidFill>
                  <a:srgbClr val="FFFFFF"/>
                </a:solidFill>
              </a:rPr>
              <a:t>static</a:t>
            </a:r>
            <a:r>
              <a:rPr lang="tr-TR" altLang="tr-TR" sz="2000" dirty="0">
                <a:solidFill>
                  <a:srgbClr val="FFFFFF"/>
                </a:solidFill>
              </a:rPr>
              <a:t> void Main</a:t>
            </a:r>
            <a:r>
              <a:rPr lang="tr-TR" altLang="tr-TR" sz="2000" dirty="0" smtClean="0">
                <a:solidFill>
                  <a:srgbClr val="FFFFFF"/>
                </a:solidFill>
              </a:rPr>
              <a:t>(){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       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ConcurrentBag</a:t>
            </a:r>
            <a:r>
              <a:rPr lang="tr-TR" altLang="tr-TR" sz="2000" dirty="0" smtClean="0">
                <a:solidFill>
                  <a:srgbClr val="FFFFFF"/>
                </a:solidFill>
              </a:rPr>
              <a:t>&lt;int</a:t>
            </a:r>
            <a:r>
              <a:rPr lang="tr-TR" altLang="tr-TR" sz="2000" dirty="0">
                <a:solidFill>
                  <a:srgbClr val="FFFFFF"/>
                </a:solidFill>
              </a:rPr>
              <a:t>&gt; </a:t>
            </a:r>
            <a:r>
              <a:rPr lang="tr-TR" altLang="tr-TR" sz="2000" dirty="0" err="1">
                <a:solidFill>
                  <a:srgbClr val="FFFFFF"/>
                </a:solidFill>
              </a:rPr>
              <a:t>cb</a:t>
            </a:r>
            <a:r>
              <a:rPr lang="tr-TR" altLang="tr-TR" sz="2000" dirty="0">
                <a:solidFill>
                  <a:srgbClr val="FFFFFF"/>
                </a:solidFill>
              </a:rPr>
              <a:t> = new </a:t>
            </a:r>
            <a:r>
              <a:rPr lang="tr-TR" altLang="tr-TR" sz="2000" dirty="0" err="1">
                <a:solidFill>
                  <a:srgbClr val="FFFFFF"/>
                </a:solidFill>
              </a:rPr>
              <a:t>ConcurrentBag</a:t>
            </a:r>
            <a:r>
              <a:rPr lang="tr-TR" altLang="tr-TR" sz="2000" dirty="0">
                <a:solidFill>
                  <a:srgbClr val="FFFFFF"/>
                </a:solidFill>
              </a:rPr>
              <a:t>&lt;int&gt;();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</a:t>
            </a:r>
            <a:r>
              <a:rPr lang="tr-TR" altLang="tr-TR" sz="2000" dirty="0" err="1">
                <a:solidFill>
                  <a:srgbClr val="FFFFFF"/>
                </a:solidFill>
              </a:rPr>
              <a:t>cb.Add</a:t>
            </a:r>
            <a:r>
              <a:rPr lang="tr-TR" altLang="tr-TR" sz="2000" dirty="0">
                <a:solidFill>
                  <a:srgbClr val="FFFFFF"/>
                </a:solidFill>
              </a:rPr>
              <a:t>(1</a:t>
            </a:r>
            <a:r>
              <a:rPr lang="tr-TR" altLang="tr-TR" sz="2000" dirty="0" smtClean="0">
                <a:solidFill>
                  <a:srgbClr val="FFFFFF"/>
                </a:solidFill>
              </a:rPr>
              <a:t>);  </a:t>
            </a:r>
            <a:r>
              <a:rPr lang="tr-TR" altLang="tr-TR" sz="2000" dirty="0" err="1">
                <a:solidFill>
                  <a:srgbClr val="FFFFFF"/>
                </a:solidFill>
              </a:rPr>
              <a:t>cb.Add</a:t>
            </a:r>
            <a:r>
              <a:rPr lang="tr-TR" altLang="tr-TR" sz="2000" dirty="0">
                <a:solidFill>
                  <a:srgbClr val="FFFFFF"/>
                </a:solidFill>
              </a:rPr>
              <a:t>(2</a:t>
            </a:r>
            <a:r>
              <a:rPr lang="tr-TR" altLang="tr-TR" sz="2000" dirty="0" smtClean="0">
                <a:solidFill>
                  <a:srgbClr val="FFFFFF"/>
                </a:solidFill>
              </a:rPr>
              <a:t>); </a:t>
            </a:r>
            <a:r>
              <a:rPr lang="tr-TR" altLang="tr-TR" sz="2000" dirty="0" err="1">
                <a:solidFill>
                  <a:srgbClr val="FFFFFF"/>
                </a:solidFill>
              </a:rPr>
              <a:t>cb.Add</a:t>
            </a:r>
            <a:r>
              <a:rPr lang="tr-TR" altLang="tr-TR" sz="2000" dirty="0">
                <a:solidFill>
                  <a:srgbClr val="FFFFFF"/>
                </a:solidFill>
              </a:rPr>
              <a:t>(3);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        </a:t>
            </a:r>
            <a:r>
              <a:rPr lang="tr-TR" altLang="tr-TR" sz="2000" dirty="0">
                <a:solidFill>
                  <a:srgbClr val="FFFFFF"/>
                </a:solidFill>
              </a:rPr>
              <a:t>int </a:t>
            </a:r>
            <a:r>
              <a:rPr lang="tr-TR" altLang="tr-TR" sz="2000" dirty="0" smtClean="0">
                <a:solidFill>
                  <a:srgbClr val="FFFFFF"/>
                </a:solidFill>
              </a:rPr>
              <a:t>eleman; 			 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while (!</a:t>
            </a:r>
            <a:r>
              <a:rPr lang="tr-TR" altLang="tr-TR" sz="2000" dirty="0" err="1">
                <a:solidFill>
                  <a:srgbClr val="FFFFFF"/>
                </a:solidFill>
              </a:rPr>
              <a:t>cb.IsEmpty</a:t>
            </a:r>
            <a:r>
              <a:rPr lang="tr-TR" altLang="tr-TR" sz="2000" dirty="0">
                <a:solidFill>
                  <a:srgbClr val="FFFFFF"/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</a:t>
            </a:r>
            <a:r>
              <a:rPr lang="tr-TR" altLang="tr-TR" sz="2000" dirty="0" smtClean="0">
                <a:solidFill>
                  <a:srgbClr val="FFFFFF"/>
                </a:solidFill>
              </a:rPr>
              <a:t>      </a:t>
            </a:r>
            <a:r>
              <a:rPr lang="tr-TR" altLang="tr-TR" sz="2000" dirty="0" err="1">
                <a:solidFill>
                  <a:srgbClr val="FFFFFF"/>
                </a:solidFill>
              </a:rPr>
              <a:t>if</a:t>
            </a:r>
            <a:r>
              <a:rPr lang="tr-TR" altLang="tr-TR" sz="2000" dirty="0">
                <a:solidFill>
                  <a:srgbClr val="FFFFFF"/>
                </a:solidFill>
              </a:rPr>
              <a:t> (</a:t>
            </a:r>
            <a:r>
              <a:rPr lang="tr-TR" altLang="tr-TR" sz="2000" dirty="0" err="1">
                <a:solidFill>
                  <a:srgbClr val="FFFFFF"/>
                </a:solidFill>
              </a:rPr>
              <a:t>cb.TryTake</a:t>
            </a:r>
            <a:r>
              <a:rPr lang="tr-TR" altLang="tr-TR" sz="2000" dirty="0">
                <a:solidFill>
                  <a:srgbClr val="FFFFFF"/>
                </a:solidFill>
              </a:rPr>
              <a:t>(</a:t>
            </a:r>
            <a:r>
              <a:rPr lang="tr-TR" altLang="tr-TR" sz="2000" dirty="0" err="1">
                <a:solidFill>
                  <a:srgbClr val="FFFFFF"/>
                </a:solidFill>
              </a:rPr>
              <a:t>out</a:t>
            </a:r>
            <a:r>
              <a:rPr lang="tr-TR" altLang="tr-TR" sz="2000" dirty="0">
                <a:solidFill>
                  <a:srgbClr val="FFFFFF"/>
                </a:solidFill>
              </a:rPr>
              <a:t> </a:t>
            </a:r>
            <a:r>
              <a:rPr lang="tr-TR" altLang="tr-TR" sz="2000" dirty="0" smtClean="0">
                <a:solidFill>
                  <a:srgbClr val="FFFFFF"/>
                </a:solidFill>
              </a:rPr>
              <a:t>eleman))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       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Console.WriteLine</a:t>
            </a:r>
            <a:r>
              <a:rPr lang="tr-TR" altLang="tr-TR" sz="2000" dirty="0" smtClean="0">
                <a:solidFill>
                  <a:srgbClr val="FFFFFF"/>
                </a:solidFill>
              </a:rPr>
              <a:t>(eleman);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  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        </a:t>
            </a:r>
            <a:r>
              <a:rPr lang="tr-TR" altLang="tr-TR" sz="2000" dirty="0" err="1">
                <a:solidFill>
                  <a:srgbClr val="FFFFFF"/>
                </a:solidFill>
              </a:rPr>
              <a:t>Console.WriteLine</a:t>
            </a:r>
            <a:r>
              <a:rPr lang="tr-TR" altLang="tr-TR" sz="2000" dirty="0">
                <a:solidFill>
                  <a:srgbClr val="FFFFFF"/>
                </a:solidFill>
              </a:rPr>
              <a:t>("</a:t>
            </a:r>
            <a:r>
              <a:rPr lang="tr-TR" altLang="tr-TR" sz="2000" dirty="0" err="1">
                <a:solidFill>
                  <a:srgbClr val="FFFFFF"/>
                </a:solidFill>
              </a:rPr>
              <a:t>TryTake</a:t>
            </a:r>
            <a:r>
              <a:rPr lang="tr-TR" altLang="tr-TR" sz="2000" dirty="0">
                <a:solidFill>
                  <a:srgbClr val="FFFFFF"/>
                </a:solidFill>
              </a:rPr>
              <a:t> </a:t>
            </a:r>
            <a:r>
              <a:rPr lang="tr-TR" altLang="tr-TR" sz="2000" dirty="0" smtClean="0">
                <a:solidFill>
                  <a:srgbClr val="FFFFFF"/>
                </a:solidFill>
              </a:rPr>
              <a:t>dolu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Bag</a:t>
            </a:r>
            <a:r>
              <a:rPr lang="tr-TR" altLang="tr-TR" sz="2000" dirty="0" smtClean="0">
                <a:solidFill>
                  <a:srgbClr val="FFFFFF"/>
                </a:solidFill>
              </a:rPr>
              <a:t> için başarısız oldu");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       </a:t>
            </a:r>
            <a:r>
              <a:rPr lang="tr-TR" altLang="tr-TR" sz="2000" dirty="0" err="1">
                <a:solidFill>
                  <a:srgbClr val="FFFFFF"/>
                </a:solidFill>
              </a:rPr>
              <a:t>if</a:t>
            </a:r>
            <a:r>
              <a:rPr lang="tr-TR" altLang="tr-TR" sz="2000" dirty="0">
                <a:solidFill>
                  <a:srgbClr val="FFFFFF"/>
                </a:solidFill>
              </a:rPr>
              <a:t> (</a:t>
            </a:r>
            <a:r>
              <a:rPr lang="tr-TR" altLang="tr-TR" sz="2000" dirty="0" err="1">
                <a:solidFill>
                  <a:srgbClr val="FFFFFF"/>
                </a:solidFill>
              </a:rPr>
              <a:t>cb.TryPeek</a:t>
            </a:r>
            <a:r>
              <a:rPr lang="tr-TR" altLang="tr-TR" sz="2000" dirty="0">
                <a:solidFill>
                  <a:srgbClr val="FFFFFF"/>
                </a:solidFill>
              </a:rPr>
              <a:t>(</a:t>
            </a:r>
            <a:r>
              <a:rPr lang="tr-TR" altLang="tr-TR" sz="2000" dirty="0" err="1">
                <a:solidFill>
                  <a:srgbClr val="FFFFFF"/>
                </a:solidFill>
              </a:rPr>
              <a:t>out</a:t>
            </a:r>
            <a:r>
              <a:rPr lang="tr-TR" altLang="tr-TR" sz="2000" dirty="0">
                <a:solidFill>
                  <a:srgbClr val="FFFFFF"/>
                </a:solidFill>
              </a:rPr>
              <a:t> </a:t>
            </a:r>
            <a:r>
              <a:rPr lang="tr-TR" altLang="tr-TR" sz="2000" dirty="0" smtClean="0">
                <a:solidFill>
                  <a:srgbClr val="FFFFFF"/>
                </a:solidFill>
              </a:rPr>
              <a:t>eleman))    	// Bu noktada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cb</a:t>
            </a:r>
            <a:r>
              <a:rPr lang="tr-TR" altLang="tr-TR" sz="2000" dirty="0" smtClean="0">
                <a:solidFill>
                  <a:srgbClr val="FFFFFF"/>
                </a:solidFill>
              </a:rPr>
              <a:t> boşaltılmış olmalı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        </a:t>
            </a:r>
            <a:r>
              <a:rPr lang="tr-TR" altLang="tr-TR" sz="2000" dirty="0" err="1">
                <a:solidFill>
                  <a:srgbClr val="FFFFFF"/>
                </a:solidFill>
              </a:rPr>
              <a:t>Console.WriteLine</a:t>
            </a:r>
            <a:r>
              <a:rPr lang="tr-TR" altLang="tr-TR" sz="2000" dirty="0">
                <a:solidFill>
                  <a:srgbClr val="FFFFFF"/>
                </a:solidFill>
              </a:rPr>
              <a:t>("</a:t>
            </a:r>
            <a:r>
              <a:rPr lang="tr-TR" altLang="tr-TR" sz="2000" dirty="0" err="1">
                <a:solidFill>
                  <a:srgbClr val="FFFFFF"/>
                </a:solidFill>
              </a:rPr>
              <a:t>TryPeek</a:t>
            </a:r>
            <a:r>
              <a:rPr lang="tr-TR" altLang="tr-TR" sz="2000" dirty="0">
                <a:solidFill>
                  <a:srgbClr val="FFFFFF"/>
                </a:solidFill>
              </a:rPr>
              <a:t> </a:t>
            </a:r>
            <a:r>
              <a:rPr lang="tr-TR" altLang="tr-TR" sz="2000" dirty="0" smtClean="0">
                <a:solidFill>
                  <a:srgbClr val="FFFFFF"/>
                </a:solidFill>
              </a:rPr>
              <a:t>boş </a:t>
            </a:r>
            <a:r>
              <a:rPr lang="tr-TR" altLang="tr-TR" sz="2000" dirty="0" err="1" smtClean="0">
                <a:solidFill>
                  <a:srgbClr val="FFFFFF"/>
                </a:solidFill>
              </a:rPr>
              <a:t>Bag</a:t>
            </a:r>
            <a:r>
              <a:rPr lang="tr-TR" altLang="tr-TR" sz="2000" dirty="0" smtClean="0">
                <a:solidFill>
                  <a:srgbClr val="FFFFFF"/>
                </a:solidFill>
              </a:rPr>
              <a:t> için başarılı oldu!");</a:t>
            </a:r>
            <a:endParaRPr lang="tr-TR" altLang="tr-TR" sz="2000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FFFFFF"/>
                </a:solidFill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smtClean="0">
                <a:solidFill>
                  <a:srgbClr val="FFFFFF"/>
                </a:solidFill>
              </a:rPr>
              <a:t>}</a:t>
            </a:r>
            <a:endParaRPr lang="tr-TR" alt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2456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0673" y="289560"/>
            <a:ext cx="11387667" cy="862598"/>
          </a:xfrm>
        </p:spPr>
        <p:txBody>
          <a:bodyPr>
            <a:normAutofit fontScale="90000"/>
          </a:bodyPr>
          <a:lstStyle/>
          <a:p>
            <a:r>
              <a:rPr lang="tr-TR" sz="3600" dirty="0" err="1" smtClean="0"/>
              <a:t>Collection.Generic</a:t>
            </a:r>
            <a:r>
              <a:rPr lang="tr-TR" sz="3600" dirty="0" smtClean="0"/>
              <a:t> Sınıf Örnekleri: </a:t>
            </a:r>
            <a:r>
              <a:rPr lang="tr-TR" sz="3600" dirty="0" err="1" smtClean="0"/>
              <a:t>ConcurentDictionary</a:t>
            </a:r>
            <a:r>
              <a:rPr lang="tr-TR" sz="3600" dirty="0" smtClean="0"/>
              <a:t>&lt;</a:t>
            </a:r>
            <a:r>
              <a:rPr lang="tr-TR" sz="3600" dirty="0" err="1" smtClean="0"/>
              <a:t>TKey</a:t>
            </a:r>
            <a:r>
              <a:rPr lang="tr-TR" sz="3600" dirty="0" smtClean="0"/>
              <a:t>, </a:t>
            </a:r>
            <a:r>
              <a:rPr lang="tr-TR" sz="3600" dirty="0" err="1" smtClean="0"/>
              <a:t>TValue</a:t>
            </a:r>
            <a:r>
              <a:rPr lang="tr-TR" sz="3600" dirty="0" smtClean="0"/>
              <a:t>&gt;</a:t>
            </a:r>
            <a:endParaRPr lang="en-US" sz="36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15.04.2018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148840" y="1318881"/>
            <a:ext cx="7940040" cy="5324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System;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dirty="0" err="1">
                <a:solidFill>
                  <a:srgbClr val="FFFFFF"/>
                </a:solidFill>
              </a:rPr>
              <a:t>System.Collections.Concurrent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class </a:t>
            </a:r>
            <a:r>
              <a:rPr lang="en-US" sz="2000" dirty="0">
                <a:solidFill>
                  <a:srgbClr val="FFFFFF"/>
                </a:solidFill>
              </a:rPr>
              <a:t>Program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{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static void Main()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{</a:t>
            </a:r>
          </a:p>
          <a:p>
            <a:r>
              <a:rPr lang="tr-TR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err="1" smtClean="0">
                <a:solidFill>
                  <a:srgbClr val="FFFFFF"/>
                </a:solidFill>
              </a:rPr>
              <a:t>var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con = new </a:t>
            </a:r>
            <a:r>
              <a:rPr lang="en-US" sz="2000" dirty="0" err="1">
                <a:solidFill>
                  <a:srgbClr val="FFFFFF"/>
                </a:solidFill>
              </a:rPr>
              <a:t>ConcurrentDictionary</a:t>
            </a:r>
            <a:r>
              <a:rPr lang="en-US" sz="2000" dirty="0">
                <a:solidFill>
                  <a:srgbClr val="FFFFFF"/>
                </a:solidFill>
              </a:rPr>
              <a:t>&lt;string, int&gt;();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con.TryAdd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kalem</a:t>
            </a:r>
            <a:r>
              <a:rPr lang="en-US" sz="2000" dirty="0" smtClean="0">
                <a:solidFill>
                  <a:srgbClr val="FFFFFF"/>
                </a:solidFill>
              </a:rPr>
              <a:t>", </a:t>
            </a:r>
            <a:r>
              <a:rPr lang="en-US" sz="2000" dirty="0">
                <a:solidFill>
                  <a:srgbClr val="FFFFFF"/>
                </a:solidFill>
              </a:rPr>
              <a:t>1);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con.TryAdd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silgi</a:t>
            </a:r>
            <a:r>
              <a:rPr lang="en-US" sz="2000" dirty="0" smtClean="0">
                <a:solidFill>
                  <a:srgbClr val="FFFFFF"/>
                </a:solidFill>
              </a:rPr>
              <a:t>", </a:t>
            </a:r>
            <a:r>
              <a:rPr lang="en-US" sz="2000" dirty="0">
                <a:solidFill>
                  <a:srgbClr val="FFFFFF"/>
                </a:solidFill>
              </a:rPr>
              <a:t>2);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// </a:t>
            </a:r>
            <a:r>
              <a:rPr lang="tr-TR" sz="2000" dirty="0" smtClean="0">
                <a:solidFill>
                  <a:srgbClr val="FFFFFF"/>
                </a:solidFill>
              </a:rPr>
              <a:t>Değer 4 ise güncelle , aşağıdaki ifade isteneni yapmaz</a:t>
            </a:r>
            <a:r>
              <a:rPr lang="en-US" sz="2000" dirty="0" smtClean="0">
                <a:solidFill>
                  <a:srgbClr val="FFFFFF"/>
                </a:solidFill>
              </a:rPr>
              <a:t>).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con.TryUpdate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kalem</a:t>
            </a:r>
            <a:r>
              <a:rPr lang="en-US" sz="2000" dirty="0" smtClean="0">
                <a:solidFill>
                  <a:srgbClr val="FFFFFF"/>
                </a:solidFill>
              </a:rPr>
              <a:t>", </a:t>
            </a:r>
            <a:r>
              <a:rPr lang="en-US" sz="2000" dirty="0">
                <a:solidFill>
                  <a:srgbClr val="FFFFFF"/>
                </a:solidFill>
              </a:rPr>
              <a:t>200, 4);</a:t>
            </a:r>
          </a:p>
          <a:p>
            <a:r>
              <a:rPr lang="tr-TR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// </a:t>
            </a:r>
            <a:r>
              <a:rPr lang="tr-TR" sz="2000" dirty="0">
                <a:solidFill>
                  <a:srgbClr val="FFFFFF"/>
                </a:solidFill>
              </a:rPr>
              <a:t>Değer </a:t>
            </a:r>
            <a:r>
              <a:rPr lang="tr-TR" sz="2000" dirty="0" smtClean="0">
                <a:solidFill>
                  <a:srgbClr val="FFFFFF"/>
                </a:solidFill>
              </a:rPr>
              <a:t>1 </a:t>
            </a:r>
            <a:r>
              <a:rPr lang="tr-TR" sz="2000" dirty="0">
                <a:solidFill>
                  <a:srgbClr val="FFFFFF"/>
                </a:solidFill>
              </a:rPr>
              <a:t>ise güncelle , aşağıdaki ifade isteneni </a:t>
            </a:r>
            <a:r>
              <a:rPr lang="tr-TR" sz="2000" dirty="0" smtClean="0">
                <a:solidFill>
                  <a:srgbClr val="FFFFFF"/>
                </a:solidFill>
              </a:rPr>
              <a:t>yapar</a:t>
            </a:r>
            <a:r>
              <a:rPr lang="en-US" sz="2000" dirty="0" smtClean="0">
                <a:solidFill>
                  <a:srgbClr val="FFFFFF"/>
                </a:solidFill>
              </a:rPr>
              <a:t>).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con.TryUpdate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kalem</a:t>
            </a:r>
            <a:r>
              <a:rPr lang="en-US" sz="2000" dirty="0" smtClean="0">
                <a:solidFill>
                  <a:srgbClr val="FFFFFF"/>
                </a:solidFill>
              </a:rPr>
              <a:t>", </a:t>
            </a:r>
            <a:r>
              <a:rPr lang="en-US" sz="2000" dirty="0">
                <a:solidFill>
                  <a:srgbClr val="FFFFFF"/>
                </a:solidFill>
              </a:rPr>
              <a:t>100, 1);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// </a:t>
            </a:r>
            <a:r>
              <a:rPr lang="tr-TR" sz="2000" dirty="0" smtClean="0">
                <a:solidFill>
                  <a:srgbClr val="FFFFFF"/>
                </a:solidFill>
              </a:rPr>
              <a:t>Güncel değeri yazdır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Console.WriteLine</a:t>
            </a:r>
            <a:r>
              <a:rPr lang="en-US" sz="2000" dirty="0">
                <a:solidFill>
                  <a:srgbClr val="FFFFFF"/>
                </a:solidFill>
              </a:rPr>
              <a:t>(con</a:t>
            </a:r>
            <a:r>
              <a:rPr lang="en-US" sz="2000" dirty="0" smtClean="0">
                <a:solidFill>
                  <a:srgbClr val="FFFFFF"/>
                </a:solidFill>
              </a:rPr>
              <a:t>["</a:t>
            </a:r>
            <a:r>
              <a:rPr lang="tr-TR" sz="2000" dirty="0" smtClean="0">
                <a:solidFill>
                  <a:srgbClr val="FFFFFF"/>
                </a:solidFill>
              </a:rPr>
              <a:t>kalem</a:t>
            </a:r>
            <a:r>
              <a:rPr lang="en-US" sz="2000" dirty="0" smtClean="0">
                <a:solidFill>
                  <a:srgbClr val="FFFFFF"/>
                </a:solidFill>
              </a:rPr>
              <a:t>"]);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2000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3046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0673" y="289560"/>
            <a:ext cx="11387667" cy="862598"/>
          </a:xfrm>
        </p:spPr>
        <p:txBody>
          <a:bodyPr/>
          <a:lstStyle/>
          <a:p>
            <a:r>
              <a:rPr lang="tr-TR" sz="3600" dirty="0" smtClean="0"/>
              <a:t>Anahtar-Değer Çifti Koleksiyonlarını Gerçekleştirme-1</a:t>
            </a:r>
            <a:endParaRPr lang="en-US" sz="36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15.04.2018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28600" y="1151241"/>
            <a:ext cx="5547360" cy="470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private static void </a:t>
            </a:r>
            <a:r>
              <a:rPr lang="tr-TR" sz="2000" dirty="0" err="1" smtClean="0">
                <a:solidFill>
                  <a:srgbClr val="FFFFFF"/>
                </a:solidFill>
              </a:rPr>
              <a:t>SözlüğeEkle</a:t>
            </a:r>
            <a:r>
              <a:rPr lang="en-US" sz="2000" dirty="0" smtClean="0">
                <a:solidFill>
                  <a:srgbClr val="FFFFFF"/>
                </a:solidFill>
              </a:rPr>
              <a:t>(</a:t>
            </a:r>
            <a:r>
              <a:rPr lang="tr-TR" sz="2000" dirty="0" err="1" smtClean="0">
                <a:solidFill>
                  <a:srgbClr val="FFFFFF"/>
                </a:solidFill>
              </a:rPr>
              <a:t>Dic</a:t>
            </a:r>
            <a:r>
              <a:rPr lang="en-US" sz="2000" dirty="0" err="1" smtClean="0">
                <a:solidFill>
                  <a:srgbClr val="FFFFFF"/>
                </a:solidFill>
              </a:rPr>
              <a:t>tionary</a:t>
            </a:r>
            <a:r>
              <a:rPr lang="en-US" sz="2000" dirty="0" smtClean="0">
                <a:solidFill>
                  <a:srgbClr val="FFFFFF"/>
                </a:solidFill>
              </a:rPr>
              <a:t>&lt;string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smtClean="0">
                <a:solidFill>
                  <a:srgbClr val="FFFFFF"/>
                </a:solidFill>
              </a:rPr>
              <a:t>El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&gt; elm, </a:t>
            </a:r>
            <a:r>
              <a:rPr lang="en-US" sz="2000" dirty="0">
                <a:solidFill>
                  <a:srgbClr val="FFFFFF"/>
                </a:solidFill>
              </a:rPr>
              <a:t>string </a:t>
            </a:r>
            <a:r>
              <a:rPr lang="tr-TR" sz="2000" dirty="0" smtClean="0">
                <a:solidFill>
                  <a:srgbClr val="FFFFFF"/>
                </a:solidFill>
              </a:rPr>
              <a:t>sembol</a:t>
            </a:r>
            <a:r>
              <a:rPr lang="en-US" sz="2000" dirty="0" smtClean="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</a:rPr>
              <a:t>string </a:t>
            </a:r>
            <a:r>
              <a:rPr lang="tr-TR" sz="2000" dirty="0" smtClean="0">
                <a:solidFill>
                  <a:srgbClr val="FFFFFF"/>
                </a:solidFill>
              </a:rPr>
              <a:t>isim</a:t>
            </a:r>
            <a:r>
              <a:rPr lang="en-US" sz="2000" dirty="0" smtClean="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</a:rPr>
              <a:t>int </a:t>
            </a:r>
            <a:r>
              <a:rPr lang="en-US" sz="2000" dirty="0" smtClean="0">
                <a:solidFill>
                  <a:srgbClr val="FFFFFF"/>
                </a:solidFill>
              </a:rPr>
              <a:t>atom</a:t>
            </a:r>
            <a:r>
              <a:rPr lang="tr-TR" sz="2000" dirty="0" smtClean="0">
                <a:solidFill>
                  <a:srgbClr val="FFFFFF"/>
                </a:solidFill>
              </a:rPr>
              <a:t>Sayısı</a:t>
            </a:r>
            <a:r>
              <a:rPr lang="en-US" sz="2000" dirty="0" smtClean="0">
                <a:solidFill>
                  <a:srgbClr val="FFFFFF"/>
                </a:solidFill>
              </a:rPr>
              <a:t>)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{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lement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new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();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lm.S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mbol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</a:t>
            </a:r>
            <a:r>
              <a:rPr lang="en-US" sz="2000" dirty="0" smtClean="0">
                <a:solidFill>
                  <a:srgbClr val="FFFFFF"/>
                </a:solidFill>
              </a:rPr>
              <a:t>s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mbol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lm.</a:t>
            </a:r>
            <a:r>
              <a:rPr lang="tr-TR" sz="2000" dirty="0" smtClean="0">
                <a:solidFill>
                  <a:srgbClr val="FFFFFF"/>
                </a:solidFill>
              </a:rPr>
              <a:t>İsim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</a:t>
            </a:r>
            <a:r>
              <a:rPr lang="tr-TR" sz="2000" dirty="0" smtClean="0">
                <a:solidFill>
                  <a:srgbClr val="FFFFFF"/>
                </a:solidFill>
              </a:rPr>
              <a:t>isim</a:t>
            </a:r>
            <a:r>
              <a:rPr lang="en-US" sz="2000" dirty="0" smtClean="0">
                <a:solidFill>
                  <a:srgbClr val="FFFFFF"/>
                </a:solidFill>
              </a:rPr>
              <a:t>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lm.Atom</a:t>
            </a:r>
            <a:r>
              <a:rPr lang="tr-TR" sz="2000" dirty="0" smtClean="0">
                <a:solidFill>
                  <a:srgbClr val="FFFFFF"/>
                </a:solidFill>
              </a:rPr>
              <a:t>Sayısı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</a:t>
            </a:r>
            <a:r>
              <a:rPr lang="en-US" sz="2000" dirty="0" smtClean="0">
                <a:solidFill>
                  <a:srgbClr val="FFFFFF"/>
                </a:solidFill>
              </a:rPr>
              <a:t>atom</a:t>
            </a:r>
            <a:r>
              <a:rPr lang="tr-TR" sz="2000" dirty="0" smtClean="0">
                <a:solidFill>
                  <a:srgbClr val="FFFFFF"/>
                </a:solidFill>
              </a:rPr>
              <a:t>Sayısı</a:t>
            </a:r>
            <a:r>
              <a:rPr lang="en-US" sz="2000" dirty="0" smtClean="0">
                <a:solidFill>
                  <a:srgbClr val="FFFFFF"/>
                </a:solidFill>
              </a:rPr>
              <a:t>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</a:rPr>
              <a:t>elm.Add</a:t>
            </a:r>
            <a:r>
              <a:rPr lang="en-US" sz="2000" dirty="0" smtClean="0">
                <a:solidFill>
                  <a:srgbClr val="FFFFFF"/>
                </a:solidFill>
              </a:rPr>
              <a:t>(key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lm.S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mbol</a:t>
            </a:r>
            <a:r>
              <a:rPr lang="en-US" sz="2000" dirty="0">
                <a:solidFill>
                  <a:srgbClr val="FFFFFF"/>
                </a:solidFill>
              </a:rPr>
              <a:t>, value: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lm);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public </a:t>
            </a:r>
            <a:r>
              <a:rPr lang="en-US" sz="2000" dirty="0">
                <a:solidFill>
                  <a:srgbClr val="FFFFFF"/>
                </a:solidFill>
              </a:rPr>
              <a:t>class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{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public string </a:t>
            </a:r>
            <a:r>
              <a:rPr lang="en-US" sz="2000" dirty="0" smtClean="0">
                <a:solidFill>
                  <a:srgbClr val="FFFFFF"/>
                </a:solidFill>
              </a:rPr>
              <a:t>S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mbol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{ get; set; }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public string </a:t>
            </a:r>
            <a:r>
              <a:rPr lang="tr-TR" sz="2000" dirty="0" smtClean="0">
                <a:solidFill>
                  <a:srgbClr val="FFFFFF"/>
                </a:solidFill>
              </a:rPr>
              <a:t>İsim</a:t>
            </a:r>
            <a:r>
              <a:rPr lang="en-US" sz="2000" dirty="0" smtClean="0">
                <a:solidFill>
                  <a:srgbClr val="FFFFFF"/>
                </a:solidFill>
              </a:rPr>
              <a:t>{ </a:t>
            </a:r>
            <a:r>
              <a:rPr lang="en-US" sz="2000" dirty="0">
                <a:solidFill>
                  <a:srgbClr val="FFFFFF"/>
                </a:solidFill>
              </a:rPr>
              <a:t>get; set; }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public int </a:t>
            </a:r>
            <a:r>
              <a:rPr lang="en-US" sz="2000" dirty="0" smtClean="0">
                <a:solidFill>
                  <a:srgbClr val="FFFFFF"/>
                </a:solidFill>
              </a:rPr>
              <a:t>Atom</a:t>
            </a:r>
            <a:r>
              <a:rPr lang="tr-TR" sz="2000" dirty="0" smtClean="0">
                <a:solidFill>
                  <a:srgbClr val="FFFFFF"/>
                </a:solidFill>
              </a:rPr>
              <a:t>Sayısı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{ get; set; }</a:t>
            </a:r>
          </a:p>
          <a:p>
            <a:r>
              <a:rPr lang="en-US" sz="20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928360" y="1151241"/>
            <a:ext cx="6035040" cy="5324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private static void </a:t>
            </a:r>
            <a:r>
              <a:rPr lang="en-US" sz="2000" dirty="0" err="1">
                <a:solidFill>
                  <a:srgbClr val="FFFFFF"/>
                </a:solidFill>
              </a:rPr>
              <a:t>IterateThruDictionary</a:t>
            </a:r>
            <a:r>
              <a:rPr lang="en-US" sz="2000" dirty="0" smtClean="0">
                <a:solidFill>
                  <a:srgbClr val="FFFFFF"/>
                </a:solidFill>
              </a:rPr>
              <a:t>(){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Dictionary&lt;string,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&gt; elm= </a:t>
            </a:r>
            <a:r>
              <a:rPr lang="en-US" sz="2000" dirty="0" err="1">
                <a:solidFill>
                  <a:srgbClr val="FFFFFF"/>
                </a:solidFill>
              </a:rPr>
              <a:t>BuildDictionary</a:t>
            </a:r>
            <a:r>
              <a:rPr lang="en-US" sz="2000" dirty="0">
                <a:solidFill>
                  <a:srgbClr val="FFFFFF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</a:t>
            </a:r>
            <a:r>
              <a:rPr lang="en-US" sz="2000" dirty="0" err="1">
                <a:solidFill>
                  <a:srgbClr val="FFFFFF"/>
                </a:solidFill>
              </a:rPr>
              <a:t>foreach</a:t>
            </a:r>
            <a:r>
              <a:rPr lang="en-US" sz="2000" dirty="0">
                <a:solidFill>
                  <a:srgbClr val="FFFFFF"/>
                </a:solidFill>
              </a:rPr>
              <a:t> (</a:t>
            </a:r>
            <a:r>
              <a:rPr lang="en-US" sz="2000" dirty="0" err="1">
                <a:solidFill>
                  <a:srgbClr val="FFFFFF"/>
                </a:solidFill>
              </a:rPr>
              <a:t>KeyValuePair</a:t>
            </a:r>
            <a:r>
              <a:rPr lang="en-US" sz="2000" dirty="0">
                <a:solidFill>
                  <a:srgbClr val="FFFFFF"/>
                </a:solidFill>
              </a:rPr>
              <a:t>&lt;string,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&gt; </a:t>
            </a:r>
            <a:r>
              <a:rPr lang="en-US" sz="2000" dirty="0" err="1">
                <a:solidFill>
                  <a:srgbClr val="FFFFFF"/>
                </a:solidFill>
              </a:rPr>
              <a:t>kvp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smtClean="0">
                <a:solidFill>
                  <a:srgbClr val="FFFFFF"/>
                </a:solidFill>
              </a:rPr>
              <a:t>elm){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tr-TR" sz="2000" dirty="0" smtClean="0">
                <a:solidFill>
                  <a:srgbClr val="FFFFFF"/>
                </a:solidFill>
              </a:rPr>
              <a:t>element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</a:t>
            </a:r>
            <a:r>
              <a:rPr lang="en-US" sz="2000" dirty="0" err="1">
                <a:solidFill>
                  <a:srgbClr val="FFFFFF"/>
                </a:solidFill>
              </a:rPr>
              <a:t>kvp.Value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 </a:t>
            </a:r>
            <a:r>
              <a:rPr lang="en-US" sz="2000" dirty="0" err="1">
                <a:solidFill>
                  <a:srgbClr val="FFFFFF"/>
                </a:solidFill>
              </a:rPr>
              <a:t>Console.WriteLine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Anahtar</a:t>
            </a:r>
            <a:r>
              <a:rPr lang="en-US" sz="2000" dirty="0" smtClean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" + </a:t>
            </a:r>
            <a:r>
              <a:rPr lang="en-US" sz="2000" dirty="0" err="1">
                <a:solidFill>
                  <a:srgbClr val="FFFFFF"/>
                </a:solidFill>
              </a:rPr>
              <a:t>kvp.Key</a:t>
            </a:r>
            <a:r>
              <a:rPr lang="en-US" sz="2000" dirty="0">
                <a:solidFill>
                  <a:srgbClr val="FFFFFF"/>
                </a:solidFill>
              </a:rPr>
              <a:t>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    </a:t>
            </a:r>
            <a:r>
              <a:rPr lang="en-US" sz="2000" dirty="0" err="1">
                <a:solidFill>
                  <a:srgbClr val="FFFFFF"/>
                </a:solidFill>
              </a:rPr>
              <a:t>Console.WriteLine</a:t>
            </a:r>
            <a:r>
              <a:rPr lang="en-US" sz="2000" dirty="0" smtClean="0">
                <a:solidFill>
                  <a:srgbClr val="FFFFFF"/>
                </a:solidFill>
              </a:rPr>
              <a:t>("</a:t>
            </a:r>
            <a:r>
              <a:rPr lang="tr-TR" sz="2000" dirty="0" smtClean="0">
                <a:solidFill>
                  <a:srgbClr val="FFFFFF"/>
                </a:solidFill>
              </a:rPr>
              <a:t>Değerler</a:t>
            </a:r>
            <a:r>
              <a:rPr lang="en-US" sz="2000" dirty="0" smtClean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" +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l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m</a:t>
            </a:r>
            <a:r>
              <a:rPr lang="tr-TR" sz="2000" dirty="0" err="1" smtClean="0">
                <a:solidFill>
                  <a:srgbClr val="FFFFFF"/>
                </a:solidFill>
              </a:rPr>
              <a:t>ent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r>
              <a:rPr lang="tr-TR" sz="2000" dirty="0" smtClean="0">
                <a:solidFill>
                  <a:srgbClr val="FFFFFF"/>
                </a:solidFill>
              </a:rPr>
              <a:t>Sembol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+ " " </a:t>
            </a:r>
            <a:r>
              <a:rPr lang="en-US" sz="2000" dirty="0" smtClean="0">
                <a:solidFill>
                  <a:srgbClr val="FFFFFF"/>
                </a:solidFill>
              </a:rPr>
              <a:t>+ 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l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m</a:t>
            </a:r>
            <a:r>
              <a:rPr lang="tr-TR" sz="2000" dirty="0" err="1" smtClean="0">
                <a:solidFill>
                  <a:srgbClr val="FFFFFF"/>
                </a:solidFill>
              </a:rPr>
              <a:t>ent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r>
              <a:rPr lang="tr-TR" sz="2000" dirty="0" smtClean="0">
                <a:solidFill>
                  <a:srgbClr val="FFFFFF"/>
                </a:solidFill>
              </a:rPr>
              <a:t>İsim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+ " " + 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err="1" smtClean="0">
                <a:solidFill>
                  <a:srgbClr val="FFFFFF"/>
                </a:solidFill>
              </a:rPr>
              <a:t>lm.Atom</a:t>
            </a:r>
            <a:r>
              <a:rPr lang="tr-TR" sz="2000" dirty="0" smtClean="0">
                <a:solidFill>
                  <a:srgbClr val="FFFFFF"/>
                </a:solidFill>
              </a:rPr>
              <a:t>Sayısı</a:t>
            </a:r>
            <a:r>
              <a:rPr lang="en-US" sz="2000" dirty="0" smtClean="0">
                <a:solidFill>
                  <a:srgbClr val="FFFFFF"/>
                </a:solidFill>
              </a:rPr>
              <a:t>);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2000" dirty="0">
                <a:solidFill>
                  <a:srgbClr val="FFFFFF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private </a:t>
            </a:r>
            <a:r>
              <a:rPr lang="en-US" sz="2000" dirty="0">
                <a:solidFill>
                  <a:srgbClr val="FFFFFF"/>
                </a:solidFill>
              </a:rPr>
              <a:t>static Dictionary&lt;string, </a:t>
            </a:r>
            <a:r>
              <a:rPr lang="en-US" sz="2000" dirty="0" smtClean="0">
                <a:solidFill>
                  <a:srgbClr val="FFFFFF"/>
                </a:solidFill>
              </a:rPr>
              <a:t>El</a:t>
            </a:r>
            <a:r>
              <a:rPr lang="tr-TR" sz="2000" dirty="0" smtClean="0">
                <a:solidFill>
                  <a:srgbClr val="FFFFFF"/>
                </a:solidFill>
              </a:rPr>
              <a:t>e</a:t>
            </a:r>
            <a:r>
              <a:rPr lang="en-US" sz="2000" dirty="0" smtClean="0">
                <a:solidFill>
                  <a:srgbClr val="FFFFFF"/>
                </a:solidFill>
              </a:rPr>
              <a:t>&gt; </a:t>
            </a:r>
            <a:r>
              <a:rPr lang="en-US" sz="2000" dirty="0" err="1">
                <a:solidFill>
                  <a:srgbClr val="FFFFFF"/>
                </a:solidFill>
              </a:rPr>
              <a:t>BuildDictionary</a:t>
            </a:r>
            <a:r>
              <a:rPr lang="en-US" sz="2000" dirty="0" smtClean="0">
                <a:solidFill>
                  <a:srgbClr val="FFFFFF"/>
                </a:solidFill>
              </a:rPr>
              <a:t>(){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en-US" sz="2000" dirty="0" err="1">
                <a:solidFill>
                  <a:srgbClr val="FFFFFF"/>
                </a:solidFill>
              </a:rPr>
              <a:t>var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el</a:t>
            </a:r>
            <a:r>
              <a:rPr lang="tr-TR" sz="2000" dirty="0" smtClean="0">
                <a:solidFill>
                  <a:srgbClr val="FFFFFF"/>
                </a:solidFill>
              </a:rPr>
              <a:t>m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= new Dictionary&lt;string, </a:t>
            </a:r>
            <a:r>
              <a:rPr lang="en-US" sz="2000" dirty="0" err="1" smtClean="0">
                <a:solidFill>
                  <a:srgbClr val="FFFFFF"/>
                </a:solidFill>
              </a:rPr>
              <a:t>Ele</a:t>
            </a:r>
            <a:r>
              <a:rPr lang="en-US" sz="2000" dirty="0" smtClean="0">
                <a:solidFill>
                  <a:srgbClr val="FFFFFF"/>
                </a:solidFill>
              </a:rPr>
              <a:t>&gt;();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tr-TR" sz="2000" dirty="0" smtClean="0">
                <a:solidFill>
                  <a:srgbClr val="FFFFFF"/>
                </a:solidFill>
              </a:rPr>
              <a:t>   </a:t>
            </a:r>
            <a:r>
              <a:rPr lang="tr-TR" sz="2000" dirty="0" err="1" smtClean="0">
                <a:solidFill>
                  <a:srgbClr val="FFFFFF"/>
                </a:solidFill>
              </a:rPr>
              <a:t>SözlüğeEkle</a:t>
            </a:r>
            <a:r>
              <a:rPr lang="en-US" sz="2000" dirty="0" smtClean="0">
                <a:solidFill>
                  <a:srgbClr val="FFFFFF"/>
                </a:solidFill>
              </a:rPr>
              <a:t>(elm, </a:t>
            </a:r>
            <a:r>
              <a:rPr lang="en-US" sz="2000" dirty="0">
                <a:solidFill>
                  <a:srgbClr val="FFFFFF"/>
                </a:solidFill>
              </a:rPr>
              <a:t>"K", "</a:t>
            </a:r>
            <a:r>
              <a:rPr lang="en-US" sz="2000" dirty="0" smtClean="0">
                <a:solidFill>
                  <a:srgbClr val="FFFFFF"/>
                </a:solidFill>
              </a:rPr>
              <a:t>Pota</a:t>
            </a:r>
            <a:r>
              <a:rPr lang="tr-TR" sz="2000" dirty="0" err="1" smtClean="0">
                <a:solidFill>
                  <a:srgbClr val="FFFFFF"/>
                </a:solidFill>
              </a:rPr>
              <a:t>sy</a:t>
            </a:r>
            <a:r>
              <a:rPr lang="en-US" sz="2000" dirty="0" smtClean="0">
                <a:solidFill>
                  <a:srgbClr val="FFFFFF"/>
                </a:solidFill>
              </a:rPr>
              <a:t>um</a:t>
            </a:r>
            <a:r>
              <a:rPr lang="en-US" sz="2000" dirty="0">
                <a:solidFill>
                  <a:srgbClr val="FFFFFF"/>
                </a:solidFill>
              </a:rPr>
              <a:t>", 19);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 smtClean="0">
                <a:solidFill>
                  <a:srgbClr val="FFFFFF"/>
                </a:solidFill>
              </a:rPr>
              <a:t>   </a:t>
            </a:r>
            <a:r>
              <a:rPr lang="tr-TR" sz="2000" dirty="0" err="1" smtClean="0">
                <a:solidFill>
                  <a:srgbClr val="FFFFFF"/>
                </a:solidFill>
              </a:rPr>
              <a:t>SözlüğeEkle</a:t>
            </a:r>
            <a:r>
              <a:rPr lang="en-US" sz="2000" dirty="0" smtClean="0">
                <a:solidFill>
                  <a:srgbClr val="FFFFFF"/>
                </a:solidFill>
              </a:rPr>
              <a:t>(elm, </a:t>
            </a:r>
            <a:r>
              <a:rPr lang="en-US" sz="2000" dirty="0">
                <a:solidFill>
                  <a:srgbClr val="FFFFFF"/>
                </a:solidFill>
              </a:rPr>
              <a:t>"Ca", </a:t>
            </a:r>
            <a:r>
              <a:rPr lang="en-US" sz="2000" dirty="0" smtClean="0">
                <a:solidFill>
                  <a:srgbClr val="FFFFFF"/>
                </a:solidFill>
              </a:rPr>
              <a:t>"</a:t>
            </a:r>
            <a:r>
              <a:rPr lang="tr-TR" sz="2000" dirty="0" smtClean="0">
                <a:solidFill>
                  <a:srgbClr val="FFFFFF"/>
                </a:solidFill>
              </a:rPr>
              <a:t>K</a:t>
            </a:r>
            <a:r>
              <a:rPr lang="en-US" sz="2000" dirty="0" smtClean="0">
                <a:solidFill>
                  <a:srgbClr val="FFFFFF"/>
                </a:solidFill>
              </a:rPr>
              <a:t>al</a:t>
            </a:r>
            <a:r>
              <a:rPr lang="tr-TR" sz="2000" dirty="0" smtClean="0">
                <a:solidFill>
                  <a:srgbClr val="FFFFFF"/>
                </a:solidFill>
              </a:rPr>
              <a:t>s</a:t>
            </a:r>
            <a:r>
              <a:rPr lang="en-US" sz="2000" dirty="0" err="1" smtClean="0">
                <a:solidFill>
                  <a:srgbClr val="FFFFFF"/>
                </a:solidFill>
              </a:rPr>
              <a:t>i</a:t>
            </a:r>
            <a:r>
              <a:rPr lang="tr-TR" sz="2000" dirty="0" err="1" smtClean="0">
                <a:solidFill>
                  <a:srgbClr val="FFFFFF"/>
                </a:solidFill>
              </a:rPr>
              <a:t>yu</a:t>
            </a:r>
            <a:r>
              <a:rPr lang="en-US" sz="2000" dirty="0" smtClean="0">
                <a:solidFill>
                  <a:srgbClr val="FFFFFF"/>
                </a:solidFill>
              </a:rPr>
              <a:t>m</a:t>
            </a:r>
            <a:r>
              <a:rPr lang="en-US" sz="2000" dirty="0">
                <a:solidFill>
                  <a:srgbClr val="FFFFFF"/>
                </a:solidFill>
              </a:rPr>
              <a:t>", 20);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 smtClean="0">
                <a:solidFill>
                  <a:srgbClr val="FFFFFF"/>
                </a:solidFill>
              </a:rPr>
              <a:t>   </a:t>
            </a:r>
            <a:r>
              <a:rPr lang="tr-TR" sz="2000" dirty="0" err="1" smtClean="0">
                <a:solidFill>
                  <a:srgbClr val="FFFFFF"/>
                </a:solidFill>
              </a:rPr>
              <a:t>SözlüğeEkle</a:t>
            </a:r>
            <a:r>
              <a:rPr lang="en-US" sz="2000" dirty="0" smtClean="0">
                <a:solidFill>
                  <a:srgbClr val="FFFFFF"/>
                </a:solidFill>
              </a:rPr>
              <a:t>(elm, </a:t>
            </a: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</a:rPr>
              <a:t>Sc</a:t>
            </a:r>
            <a:r>
              <a:rPr lang="en-US" sz="2000" dirty="0">
                <a:solidFill>
                  <a:srgbClr val="FFFFFF"/>
                </a:solidFill>
              </a:rPr>
              <a:t>", "</a:t>
            </a:r>
            <a:r>
              <a:rPr lang="en-US" sz="2000" dirty="0" smtClean="0">
                <a:solidFill>
                  <a:srgbClr val="FFFFFF"/>
                </a:solidFill>
              </a:rPr>
              <a:t>S</a:t>
            </a:r>
            <a:r>
              <a:rPr lang="tr-TR" sz="2000" dirty="0" smtClean="0">
                <a:solidFill>
                  <a:srgbClr val="FFFFFF"/>
                </a:solidFill>
              </a:rPr>
              <a:t>k</a:t>
            </a:r>
            <a:r>
              <a:rPr lang="en-US" sz="2000" dirty="0" err="1" smtClean="0">
                <a:solidFill>
                  <a:srgbClr val="FFFFFF"/>
                </a:solidFill>
              </a:rPr>
              <a:t>andi</a:t>
            </a:r>
            <a:r>
              <a:rPr lang="tr-TR" sz="2000" dirty="0" smtClean="0">
                <a:solidFill>
                  <a:srgbClr val="FFFFFF"/>
                </a:solidFill>
              </a:rPr>
              <a:t>y</a:t>
            </a:r>
            <a:r>
              <a:rPr lang="en-US" sz="2000" dirty="0" smtClean="0">
                <a:solidFill>
                  <a:srgbClr val="FFFFFF"/>
                </a:solidFill>
              </a:rPr>
              <a:t>um</a:t>
            </a:r>
            <a:r>
              <a:rPr lang="en-US" sz="2000" dirty="0">
                <a:solidFill>
                  <a:srgbClr val="FFFFFF"/>
                </a:solidFill>
              </a:rPr>
              <a:t>", 21);</a:t>
            </a:r>
          </a:p>
          <a:p>
            <a:r>
              <a:rPr lang="tr-TR" sz="2000" dirty="0" smtClean="0">
                <a:solidFill>
                  <a:srgbClr val="FFFFFF"/>
                </a:solidFill>
              </a:rPr>
              <a:t>    </a:t>
            </a:r>
            <a:r>
              <a:rPr lang="tr-TR" sz="2000" dirty="0" err="1" smtClean="0">
                <a:solidFill>
                  <a:srgbClr val="FFFFFF"/>
                </a:solidFill>
              </a:rPr>
              <a:t>SözlüğeEkle</a:t>
            </a:r>
            <a:r>
              <a:rPr lang="en-US" sz="2000" dirty="0" smtClean="0">
                <a:solidFill>
                  <a:srgbClr val="FFFFFF"/>
                </a:solidFill>
              </a:rPr>
              <a:t>(</a:t>
            </a:r>
            <a:r>
              <a:rPr lang="tr-TR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elm, </a:t>
            </a:r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</a:rPr>
              <a:t>Ti</a:t>
            </a:r>
            <a:r>
              <a:rPr lang="en-US" sz="2000" dirty="0">
                <a:solidFill>
                  <a:srgbClr val="FFFFFF"/>
                </a:solidFill>
              </a:rPr>
              <a:t>", "</a:t>
            </a:r>
            <a:r>
              <a:rPr lang="en-US" sz="2000" dirty="0" smtClean="0">
                <a:solidFill>
                  <a:srgbClr val="FFFFFF"/>
                </a:solidFill>
              </a:rPr>
              <a:t>Titan</a:t>
            </a:r>
            <a:r>
              <a:rPr lang="tr-TR" sz="2000" dirty="0" smtClean="0">
                <a:solidFill>
                  <a:srgbClr val="FFFFFF"/>
                </a:solidFill>
              </a:rPr>
              <a:t>y</a:t>
            </a:r>
            <a:r>
              <a:rPr lang="en-US" sz="2000" dirty="0" smtClean="0">
                <a:solidFill>
                  <a:srgbClr val="FFFFFF"/>
                </a:solidFill>
              </a:rPr>
              <a:t>um</a:t>
            </a:r>
            <a:r>
              <a:rPr lang="en-US" sz="2000" dirty="0">
                <a:solidFill>
                  <a:srgbClr val="FFFFFF"/>
                </a:solidFill>
              </a:rPr>
              <a:t>", 22);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</a:t>
            </a:r>
            <a:r>
              <a:rPr lang="en-US" sz="2000" dirty="0">
                <a:solidFill>
                  <a:srgbClr val="FFFFFF"/>
                </a:solidFill>
              </a:rPr>
              <a:t>return </a:t>
            </a:r>
            <a:r>
              <a:rPr lang="en-US" sz="2000" dirty="0" smtClean="0">
                <a:solidFill>
                  <a:srgbClr val="FFFFFF"/>
                </a:solidFill>
              </a:rPr>
              <a:t>elm;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18644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6873" y="-106680"/>
            <a:ext cx="11387667" cy="862598"/>
          </a:xfrm>
        </p:spPr>
        <p:txBody>
          <a:bodyPr/>
          <a:lstStyle/>
          <a:p>
            <a:r>
              <a:rPr lang="tr-TR" sz="3600" dirty="0" smtClean="0"/>
              <a:t>Koleksiyonlarını Sıralama</a:t>
            </a:r>
            <a:endParaRPr lang="en-US" sz="36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F04AC-E154-4BE2-AA21-5D380D40F61D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15.04.2018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50520" y="549176"/>
            <a:ext cx="5349240" cy="5693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FFFFFF"/>
                </a:solidFill>
              </a:rPr>
              <a:t>using</a:t>
            </a:r>
            <a:r>
              <a:rPr lang="tr-TR" sz="1400" dirty="0">
                <a:solidFill>
                  <a:srgbClr val="FFFFFF"/>
                </a:solidFill>
              </a:rPr>
              <a:t> System;</a:t>
            </a:r>
          </a:p>
          <a:p>
            <a:r>
              <a:rPr lang="tr-TR" sz="1400" dirty="0" err="1">
                <a:solidFill>
                  <a:srgbClr val="FFFFFF"/>
                </a:solidFill>
              </a:rPr>
              <a:t>using</a:t>
            </a:r>
            <a:r>
              <a:rPr lang="tr-TR" sz="1400" dirty="0">
                <a:solidFill>
                  <a:srgbClr val="FFFFFF"/>
                </a:solidFill>
              </a:rPr>
              <a:t> </a:t>
            </a:r>
            <a:r>
              <a:rPr lang="tr-TR" sz="1400" dirty="0" err="1">
                <a:solidFill>
                  <a:srgbClr val="FFFFFF"/>
                </a:solidFill>
              </a:rPr>
              <a:t>System.Collections.Generic</a:t>
            </a:r>
            <a:r>
              <a:rPr lang="tr-TR" sz="1400" dirty="0">
                <a:solidFill>
                  <a:srgbClr val="FFFFFF"/>
                </a:solidFill>
              </a:rPr>
              <a:t>;</a:t>
            </a:r>
          </a:p>
          <a:p>
            <a:r>
              <a:rPr lang="tr-TR" sz="1400" dirty="0" err="1">
                <a:solidFill>
                  <a:srgbClr val="FFFFFF"/>
                </a:solidFill>
              </a:rPr>
              <a:t>namespace</a:t>
            </a:r>
            <a:r>
              <a:rPr lang="tr-TR" sz="1400" dirty="0">
                <a:solidFill>
                  <a:srgbClr val="FFFFFF"/>
                </a:solidFill>
              </a:rPr>
              <a:t> </a:t>
            </a:r>
            <a:r>
              <a:rPr lang="tr-TR" sz="1400" dirty="0" err="1" smtClean="0">
                <a:solidFill>
                  <a:srgbClr val="FFFFFF"/>
                </a:solidFill>
              </a:rPr>
              <a:t>ArabaSıralama</a:t>
            </a:r>
            <a:r>
              <a:rPr lang="tr-TR" sz="1400" dirty="0" smtClean="0">
                <a:solidFill>
                  <a:srgbClr val="FFFFFF"/>
                </a:solidFill>
              </a:rPr>
              <a:t>{</a:t>
            </a:r>
            <a:endParaRPr lang="tr-TR" sz="1400" dirty="0">
              <a:solidFill>
                <a:srgbClr val="FFFFFF"/>
              </a:solidFill>
            </a:endParaRPr>
          </a:p>
          <a:p>
            <a:r>
              <a:rPr lang="tr-TR" sz="1400" dirty="0">
                <a:solidFill>
                  <a:srgbClr val="FFFFFF"/>
                </a:solidFill>
              </a:rPr>
              <a:t>    class </a:t>
            </a:r>
            <a:r>
              <a:rPr lang="tr-TR" sz="1400" dirty="0" smtClean="0">
                <a:solidFill>
                  <a:srgbClr val="FFFFFF"/>
                </a:solidFill>
              </a:rPr>
              <a:t>Program{</a:t>
            </a:r>
            <a:endParaRPr lang="tr-TR" sz="1400" dirty="0">
              <a:solidFill>
                <a:srgbClr val="FFFFFF"/>
              </a:solidFill>
            </a:endParaRPr>
          </a:p>
          <a:p>
            <a:r>
              <a:rPr lang="tr-TR" sz="1400" dirty="0">
                <a:solidFill>
                  <a:srgbClr val="FFFFFF"/>
                </a:solidFill>
              </a:rPr>
              <a:t>        </a:t>
            </a:r>
            <a:r>
              <a:rPr lang="tr-TR" sz="1400" dirty="0" err="1">
                <a:solidFill>
                  <a:srgbClr val="FFFFFF"/>
                </a:solidFill>
              </a:rPr>
              <a:t>static</a:t>
            </a:r>
            <a:r>
              <a:rPr lang="tr-TR" sz="1400" dirty="0">
                <a:solidFill>
                  <a:srgbClr val="FFFFFF"/>
                </a:solidFill>
              </a:rPr>
              <a:t> void Main(string[] </a:t>
            </a:r>
            <a:r>
              <a:rPr lang="tr-TR" sz="1400" dirty="0" err="1">
                <a:solidFill>
                  <a:srgbClr val="FFFFFF"/>
                </a:solidFill>
              </a:rPr>
              <a:t>args</a:t>
            </a:r>
            <a:r>
              <a:rPr lang="tr-TR" sz="1400" dirty="0" smtClean="0">
                <a:solidFill>
                  <a:srgbClr val="FFFFFF"/>
                </a:solidFill>
              </a:rPr>
              <a:t>){</a:t>
            </a:r>
            <a:endParaRPr lang="tr-TR" sz="1400" dirty="0">
              <a:solidFill>
                <a:srgbClr val="FFFFFF"/>
              </a:solidFill>
            </a:endParaRPr>
          </a:p>
          <a:p>
            <a:r>
              <a:rPr lang="tr-TR" sz="1400" dirty="0">
                <a:solidFill>
                  <a:srgbClr val="FFFFFF"/>
                </a:solidFill>
              </a:rPr>
              <a:t>            </a:t>
            </a:r>
            <a:r>
              <a:rPr lang="tr-TR" sz="1400" dirty="0" err="1">
                <a:solidFill>
                  <a:srgbClr val="FFFFFF"/>
                </a:solidFill>
              </a:rPr>
              <a:t>ArabalarıListele</a:t>
            </a:r>
            <a:r>
              <a:rPr lang="tr-TR" sz="1400" dirty="0">
                <a:solidFill>
                  <a:srgbClr val="FFFFFF"/>
                </a:solidFill>
              </a:rPr>
              <a:t>();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}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</a:t>
            </a:r>
            <a:r>
              <a:rPr lang="tr-TR" sz="1400" dirty="0" err="1">
                <a:solidFill>
                  <a:srgbClr val="FFFFFF"/>
                </a:solidFill>
              </a:rPr>
              <a:t>private</a:t>
            </a:r>
            <a:r>
              <a:rPr lang="tr-TR" sz="1400" dirty="0">
                <a:solidFill>
                  <a:srgbClr val="FFFFFF"/>
                </a:solidFill>
              </a:rPr>
              <a:t> </a:t>
            </a:r>
            <a:r>
              <a:rPr lang="tr-TR" sz="1400" dirty="0" err="1">
                <a:solidFill>
                  <a:srgbClr val="FFFFFF"/>
                </a:solidFill>
              </a:rPr>
              <a:t>static</a:t>
            </a:r>
            <a:r>
              <a:rPr lang="tr-TR" sz="1400" dirty="0">
                <a:solidFill>
                  <a:srgbClr val="FFFFFF"/>
                </a:solidFill>
              </a:rPr>
              <a:t> void </a:t>
            </a:r>
            <a:r>
              <a:rPr lang="tr-TR" sz="1400" dirty="0" err="1">
                <a:solidFill>
                  <a:srgbClr val="FFFFFF"/>
                </a:solidFill>
              </a:rPr>
              <a:t>ArabalarıListele</a:t>
            </a:r>
            <a:r>
              <a:rPr lang="tr-TR" sz="1400" dirty="0">
                <a:solidFill>
                  <a:srgbClr val="FFFFFF"/>
                </a:solidFill>
              </a:rPr>
              <a:t>(){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var arabalar = new </a:t>
            </a:r>
            <a:r>
              <a:rPr lang="tr-TR" sz="1400" dirty="0" err="1">
                <a:solidFill>
                  <a:srgbClr val="FFFFFF"/>
                </a:solidFill>
              </a:rPr>
              <a:t>List</a:t>
            </a:r>
            <a:r>
              <a:rPr lang="tr-TR" sz="1400" dirty="0">
                <a:solidFill>
                  <a:srgbClr val="FFFFFF"/>
                </a:solidFill>
              </a:rPr>
              <a:t>&lt;Araba&gt; {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"araba1", Renk = "mavi", Hız = 20}},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"araba2", Renk = "sarı", Hız = 50}},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"araba3", Renk = "kırmızı", Hız = 10}},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"araba4", Renk = "yeşil", Hız = 50}},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"araba5", Renk = "beyaz", Hız = 30}},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"araba6", Renk = "beyaz", Hız = 60}},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{ new Araba() { İsim = "araba7", Renk = "siyah", Hız = 50}}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};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</a:t>
            </a:r>
            <a:r>
              <a:rPr lang="tr-TR" sz="1400" dirty="0" err="1">
                <a:solidFill>
                  <a:srgbClr val="FFFFFF"/>
                </a:solidFill>
              </a:rPr>
              <a:t>arabalar.Sort</a:t>
            </a:r>
            <a:r>
              <a:rPr lang="tr-TR" sz="1400" dirty="0">
                <a:solidFill>
                  <a:srgbClr val="FFFFFF"/>
                </a:solidFill>
              </a:rPr>
              <a:t>(); </a:t>
            </a:r>
            <a:r>
              <a:rPr lang="tr-TR" sz="1400" dirty="0">
                <a:solidFill>
                  <a:srgbClr val="FFC000"/>
                </a:solidFill>
              </a:rPr>
              <a:t>//arabaları azalan sırda renk ve hıza göre sırala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</a:t>
            </a:r>
            <a:r>
              <a:rPr lang="tr-TR" sz="1400" dirty="0" err="1">
                <a:solidFill>
                  <a:srgbClr val="FFFFFF"/>
                </a:solidFill>
              </a:rPr>
              <a:t>foreach</a:t>
            </a:r>
            <a:r>
              <a:rPr lang="tr-TR" sz="1400" dirty="0">
                <a:solidFill>
                  <a:srgbClr val="FFFFFF"/>
                </a:solidFill>
              </a:rPr>
              <a:t> (Araba </a:t>
            </a:r>
            <a:r>
              <a:rPr lang="tr-TR" sz="1400" dirty="0" err="1">
                <a:solidFill>
                  <a:srgbClr val="FFFFFF"/>
                </a:solidFill>
              </a:rPr>
              <a:t>araba</a:t>
            </a:r>
            <a:r>
              <a:rPr lang="tr-TR" sz="1400" dirty="0">
                <a:solidFill>
                  <a:srgbClr val="FFFFFF"/>
                </a:solidFill>
              </a:rPr>
              <a:t> in arabalar){   </a:t>
            </a:r>
            <a:r>
              <a:rPr lang="tr-TR" sz="1400" dirty="0">
                <a:solidFill>
                  <a:srgbClr val="FFC000"/>
                </a:solidFill>
              </a:rPr>
              <a:t>//Tüm arabaları listele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</a:t>
            </a:r>
            <a:r>
              <a:rPr lang="tr-TR" sz="1400" dirty="0" err="1">
                <a:solidFill>
                  <a:srgbClr val="FFFFFF"/>
                </a:solidFill>
              </a:rPr>
              <a:t>Console.Write</a:t>
            </a:r>
            <a:r>
              <a:rPr lang="tr-TR" sz="1400" dirty="0">
                <a:solidFill>
                  <a:srgbClr val="FFFFFF"/>
                </a:solidFill>
              </a:rPr>
              <a:t>(</a:t>
            </a:r>
            <a:r>
              <a:rPr lang="tr-TR" sz="1400" dirty="0" err="1">
                <a:solidFill>
                  <a:srgbClr val="FFFFFF"/>
                </a:solidFill>
              </a:rPr>
              <a:t>araba.Renk.PadRight</a:t>
            </a:r>
            <a:r>
              <a:rPr lang="tr-TR" sz="1400" dirty="0">
                <a:solidFill>
                  <a:srgbClr val="FFFFFF"/>
                </a:solidFill>
              </a:rPr>
              <a:t>(5) + " ");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</a:t>
            </a:r>
            <a:r>
              <a:rPr lang="tr-TR" sz="1400" dirty="0" err="1">
                <a:solidFill>
                  <a:srgbClr val="FFFFFF"/>
                </a:solidFill>
              </a:rPr>
              <a:t>Console.Write</a:t>
            </a:r>
            <a:r>
              <a:rPr lang="tr-TR" sz="1400" dirty="0">
                <a:solidFill>
                  <a:srgbClr val="FFFFFF"/>
                </a:solidFill>
              </a:rPr>
              <a:t>(</a:t>
            </a:r>
            <a:r>
              <a:rPr lang="tr-TR" sz="1400" dirty="0" err="1">
                <a:solidFill>
                  <a:srgbClr val="FFFFFF"/>
                </a:solidFill>
              </a:rPr>
              <a:t>araba.Hız.ToString</a:t>
            </a:r>
            <a:r>
              <a:rPr lang="tr-TR" sz="1400" dirty="0">
                <a:solidFill>
                  <a:srgbClr val="FFFFFF"/>
                </a:solidFill>
              </a:rPr>
              <a:t>() + " ");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</a:t>
            </a:r>
            <a:r>
              <a:rPr lang="tr-TR" sz="1400" dirty="0" err="1">
                <a:solidFill>
                  <a:srgbClr val="FFFFFF"/>
                </a:solidFill>
              </a:rPr>
              <a:t>Console.Write</a:t>
            </a:r>
            <a:r>
              <a:rPr lang="tr-TR" sz="1400" dirty="0">
                <a:solidFill>
                  <a:srgbClr val="FFFFFF"/>
                </a:solidFill>
              </a:rPr>
              <a:t>(</a:t>
            </a:r>
            <a:r>
              <a:rPr lang="tr-TR" sz="1400" dirty="0" err="1">
                <a:solidFill>
                  <a:srgbClr val="FFFFFF"/>
                </a:solidFill>
              </a:rPr>
              <a:t>araba.İsim</a:t>
            </a:r>
            <a:r>
              <a:rPr lang="tr-TR" sz="1400" dirty="0">
                <a:solidFill>
                  <a:srgbClr val="FFFFFF"/>
                </a:solidFill>
              </a:rPr>
              <a:t>);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    </a:t>
            </a:r>
            <a:r>
              <a:rPr lang="tr-TR" sz="1400" dirty="0" err="1">
                <a:solidFill>
                  <a:srgbClr val="FFFFFF"/>
                </a:solidFill>
              </a:rPr>
              <a:t>Console.WriteLine</a:t>
            </a:r>
            <a:r>
              <a:rPr lang="tr-TR" sz="1400" dirty="0">
                <a:solidFill>
                  <a:srgbClr val="FFFFFF"/>
                </a:solidFill>
              </a:rPr>
              <a:t>();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    }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    }</a:t>
            </a:r>
          </a:p>
          <a:p>
            <a:r>
              <a:rPr lang="tr-TR" sz="1400" dirty="0">
                <a:solidFill>
                  <a:srgbClr val="FFFFFF"/>
                </a:solidFill>
              </a:rPr>
              <a:t>    }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791200" y="556881"/>
            <a:ext cx="618744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class Araba : </a:t>
            </a:r>
            <a:r>
              <a:rPr lang="en-US" dirty="0" err="1">
                <a:solidFill>
                  <a:srgbClr val="FFFFFF"/>
                </a:solidFill>
              </a:rPr>
              <a:t>IComparable</a:t>
            </a:r>
            <a:r>
              <a:rPr lang="en-US" dirty="0">
                <a:solidFill>
                  <a:srgbClr val="FFFFFF"/>
                </a:solidFill>
              </a:rPr>
              <a:t>&lt;Araba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>
                <a:solidFill>
                  <a:srgbClr val="FFFFFF"/>
                </a:solidFill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</a:rPr>
              <a:t>        public string </a:t>
            </a:r>
            <a:r>
              <a:rPr lang="en-US" dirty="0" err="1">
                <a:solidFill>
                  <a:srgbClr val="FFFFFF"/>
                </a:solidFill>
              </a:rPr>
              <a:t>İsim</a:t>
            </a:r>
            <a:r>
              <a:rPr lang="en-US" dirty="0">
                <a:solidFill>
                  <a:srgbClr val="FFFFFF"/>
                </a:solidFill>
              </a:rPr>
              <a:t> { get; set; }</a:t>
            </a:r>
          </a:p>
          <a:p>
            <a:r>
              <a:rPr lang="en-US" dirty="0">
                <a:solidFill>
                  <a:srgbClr val="FFFFFF"/>
                </a:solidFill>
              </a:rPr>
              <a:t>        public int </a:t>
            </a:r>
            <a:r>
              <a:rPr lang="en-US" dirty="0" err="1">
                <a:solidFill>
                  <a:srgbClr val="FFFFFF"/>
                </a:solidFill>
              </a:rPr>
              <a:t>Hız</a:t>
            </a:r>
            <a:r>
              <a:rPr lang="en-US" dirty="0">
                <a:solidFill>
                  <a:srgbClr val="FFFFFF"/>
                </a:solidFill>
              </a:rPr>
              <a:t> { get; set; }</a:t>
            </a:r>
          </a:p>
          <a:p>
            <a:r>
              <a:rPr lang="en-US" dirty="0">
                <a:solidFill>
                  <a:srgbClr val="FFFFFF"/>
                </a:solidFill>
              </a:rPr>
              <a:t>        public string </a:t>
            </a:r>
            <a:r>
              <a:rPr lang="en-US" dirty="0" err="1">
                <a:solidFill>
                  <a:srgbClr val="FFFFFF"/>
                </a:solidFill>
              </a:rPr>
              <a:t>Renk</a:t>
            </a:r>
            <a:r>
              <a:rPr lang="en-US" dirty="0">
                <a:solidFill>
                  <a:srgbClr val="FFFFFF"/>
                </a:solidFill>
              </a:rPr>
              <a:t> { get; set; 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       </a:t>
            </a:r>
            <a:r>
              <a:rPr lang="en-US" dirty="0">
                <a:solidFill>
                  <a:srgbClr val="FFFFFF"/>
                </a:solidFill>
              </a:rPr>
              <a:t>public int </a:t>
            </a:r>
            <a:r>
              <a:rPr lang="en-US" dirty="0" err="1">
                <a:solidFill>
                  <a:srgbClr val="FFFFFF"/>
                </a:solidFill>
              </a:rPr>
              <a:t>CompareTo</a:t>
            </a:r>
            <a:r>
              <a:rPr lang="en-US" dirty="0">
                <a:solidFill>
                  <a:srgbClr val="FFFFFF"/>
                </a:solidFill>
              </a:rPr>
              <a:t>(Araba </a:t>
            </a:r>
            <a:r>
              <a:rPr lang="en-US" dirty="0" err="1">
                <a:solidFill>
                  <a:srgbClr val="FFFFFF"/>
                </a:solidFill>
              </a:rPr>
              <a:t>diğer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        {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int 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String.Compare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this.Renk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diğer.Renk</a:t>
            </a:r>
            <a:r>
              <a:rPr lang="en-US" dirty="0">
                <a:solidFill>
                  <a:srgbClr val="FFFFFF"/>
                </a:solidFill>
              </a:rPr>
              <a:t>, true);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if (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 == 0)           </a:t>
            </a:r>
            <a:r>
              <a:rPr lang="en-US" dirty="0">
                <a:solidFill>
                  <a:srgbClr val="FFC000"/>
                </a:solidFill>
              </a:rPr>
              <a:t>// </a:t>
            </a:r>
            <a:r>
              <a:rPr lang="en-US" dirty="0" err="1">
                <a:solidFill>
                  <a:srgbClr val="FFC000"/>
                </a:solidFill>
              </a:rPr>
              <a:t>Eğer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renk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aynı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ise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hızı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karşılaştır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    {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    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this.Hız.CompareTo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diğer.Hız</a:t>
            </a:r>
            <a:r>
              <a:rPr lang="en-US" dirty="0">
                <a:solidFill>
                  <a:srgbClr val="FFFFFF"/>
                </a:solidFill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    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 = -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;    // </a:t>
            </a:r>
            <a:r>
              <a:rPr lang="en-US" dirty="0" err="1">
                <a:solidFill>
                  <a:srgbClr val="FFC000"/>
                </a:solidFill>
              </a:rPr>
              <a:t>Hız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için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azalan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şekilde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sırala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    }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return </a:t>
            </a:r>
            <a:r>
              <a:rPr lang="en-US" dirty="0" err="1">
                <a:solidFill>
                  <a:srgbClr val="FFFFFF"/>
                </a:solidFill>
              </a:rPr>
              <a:t>sonuç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</a:rPr>
              <a:t>        }</a:t>
            </a:r>
          </a:p>
          <a:p>
            <a:r>
              <a:rPr lang="en-US" dirty="0">
                <a:solidFill>
                  <a:srgbClr val="FFFFFF"/>
                </a:solidFill>
              </a:rPr>
              <a:t>    }</a:t>
            </a:r>
          </a:p>
          <a:p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endParaRPr lang="tr-TR" dirty="0" smtClean="0">
              <a:solidFill>
                <a:srgbClr val="FFFFFF"/>
              </a:solidFill>
            </a:endParaRPr>
          </a:p>
          <a:p>
            <a:endParaRPr lang="tr-TR" dirty="0">
              <a:solidFill>
                <a:srgbClr val="FFFFFF"/>
              </a:solidFill>
            </a:endParaRPr>
          </a:p>
          <a:p>
            <a:endParaRPr lang="tr-TR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820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E9289-D200-41C4-8747-7ED0C3FE249F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502568" y="417095"/>
            <a:ext cx="77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rgbClr val="FFFF00"/>
                </a:solidFill>
              </a:rPr>
              <a:t>BÖLÜM ALIŞTIRMA ve SORULARI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66309" y="1111909"/>
            <a:ext cx="11387667" cy="51995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2400" kern="0" dirty="0" err="1" smtClean="0"/>
              <a:t>Generic</a:t>
            </a:r>
            <a:r>
              <a:rPr lang="tr-TR" sz="2400" kern="0" dirty="0" smtClean="0"/>
              <a:t> hangi amaçları için kullanılır?</a:t>
            </a:r>
          </a:p>
          <a:p>
            <a:r>
              <a:rPr lang="tr-TR" sz="2400" kern="0" dirty="0" err="1" smtClean="0"/>
              <a:t>Generic</a:t>
            </a:r>
            <a:r>
              <a:rPr lang="tr-TR" sz="2400" kern="0" dirty="0" smtClean="0"/>
              <a:t> sınıf ve yöntem tanımlamasındaki farklar nelerdir?</a:t>
            </a:r>
          </a:p>
          <a:p>
            <a:r>
              <a:rPr lang="tr-TR" sz="2400" kern="0" dirty="0" err="1" smtClean="0"/>
              <a:t>Generic</a:t>
            </a:r>
            <a:r>
              <a:rPr lang="tr-TR" sz="2400" kern="0" dirty="0" smtClean="0"/>
              <a:t> sınıf ve değerlerin çalışma zamanında nasıl oluşturulduklarını araştırınız</a:t>
            </a:r>
          </a:p>
          <a:p>
            <a:r>
              <a:rPr lang="tr-TR" sz="2400" kern="0" dirty="0" err="1" smtClean="0"/>
              <a:t>Generic</a:t>
            </a:r>
            <a:r>
              <a:rPr lang="tr-TR" sz="2400" kern="0" dirty="0" smtClean="0"/>
              <a:t> tip parametrelerinde neden sınırlandırıcılar kullanılır</a:t>
            </a:r>
          </a:p>
          <a:p>
            <a:r>
              <a:rPr lang="tr-TR" sz="2400" kern="0" dirty="0" smtClean="0"/>
              <a:t>Genelleyiciler en çok nerelerde </a:t>
            </a:r>
            <a:r>
              <a:rPr lang="tr-TR" sz="2400" kern="0" dirty="0" err="1" smtClean="0"/>
              <a:t>kullanılşlıdır</a:t>
            </a:r>
            <a:r>
              <a:rPr lang="tr-TR" sz="2400" kern="0" dirty="0" smtClean="0"/>
              <a:t>?</a:t>
            </a:r>
          </a:p>
          <a:p>
            <a:r>
              <a:rPr lang="tr-TR" sz="2400" kern="0" dirty="0" smtClean="0"/>
              <a:t>Kendinize ait arayüz, sınıf, yöntem, olay ve temsilciler oluşturabilirsiniz</a:t>
            </a:r>
          </a:p>
          <a:p>
            <a:r>
              <a:rPr lang="tr-TR" sz="2400" kern="0" dirty="0" smtClean="0"/>
              <a:t>Genelleyicilerle belirli veri tipleri için bazı yöntemlere erişim sınırlandırılabilir</a:t>
            </a:r>
          </a:p>
          <a:p>
            <a:r>
              <a:rPr lang="tr-TR" sz="2400" kern="0" dirty="0" smtClean="0"/>
              <a:t>Koleksiyonların özellikleri nelerdir</a:t>
            </a:r>
          </a:p>
          <a:p>
            <a:r>
              <a:rPr lang="tr-TR" sz="2400" kern="0" dirty="0" err="1" smtClean="0"/>
              <a:t>Collection.Generic</a:t>
            </a:r>
            <a:r>
              <a:rPr lang="tr-TR" sz="2400" kern="0" dirty="0" smtClean="0"/>
              <a:t> isim uzayı hangi tür sınıflar, arayüzler içerir</a:t>
            </a:r>
          </a:p>
          <a:p>
            <a:r>
              <a:rPr lang="tr-TR" sz="2400" kern="0" dirty="0" err="1" smtClean="0"/>
              <a:t>Collection.Concurrent</a:t>
            </a:r>
            <a:r>
              <a:rPr lang="tr-TR" sz="2400" kern="0" dirty="0" smtClean="0"/>
              <a:t> isim uzayı hangi amaçla kullanılır</a:t>
            </a:r>
          </a:p>
          <a:p>
            <a:r>
              <a:rPr lang="tr-TR" sz="2400" kern="0" dirty="0" err="1" smtClean="0"/>
              <a:t>Collection.Concurent</a:t>
            </a:r>
            <a:r>
              <a:rPr lang="tr-TR" sz="2400" kern="0" dirty="0" smtClean="0"/>
              <a:t> isim uzayına ait bir sınıfla ve minimum kod kullanarak bir örnek program yazınız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5599396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 (</a:t>
            </a:r>
            <a:r>
              <a:rPr lang="tr-TR" dirty="0" err="1" smtClean="0"/>
              <a:t>Generics</a:t>
            </a:r>
            <a:r>
              <a:rPr lang="tr-TR" dirty="0" smtClean="0"/>
              <a:t>): Temel Kavramlar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09"/>
            <a:ext cx="11387667" cy="5199529"/>
          </a:xfrm>
        </p:spPr>
        <p:txBody>
          <a:bodyPr/>
          <a:lstStyle/>
          <a:p>
            <a:r>
              <a:rPr lang="tr-TR" sz="2400" dirty="0" smtClean="0"/>
              <a:t>Genelleyiciler C# 2.0 ile kullanılmaya başlamıştır</a:t>
            </a:r>
          </a:p>
          <a:p>
            <a:r>
              <a:rPr lang="tr-TR" sz="2400" dirty="0" smtClean="0"/>
              <a:t>Genelleyiciler </a:t>
            </a:r>
            <a:r>
              <a:rPr lang="tr-TR" sz="2400" dirty="0" smtClean="0">
                <a:solidFill>
                  <a:srgbClr val="FFC000"/>
                </a:solidFill>
              </a:rPr>
              <a:t>tip güvenli </a:t>
            </a:r>
            <a:r>
              <a:rPr lang="tr-TR" sz="2400" dirty="0" smtClean="0"/>
              <a:t>veri yapıları oluşturmamıza imkan tanır</a:t>
            </a:r>
          </a:p>
          <a:p>
            <a:r>
              <a:rPr lang="tr-TR" sz="2400" dirty="0" smtClean="0"/>
              <a:t>Tek bir sınıf yazarak tüm tipler için bir genel kalıp oluşturabilirsiniz</a:t>
            </a:r>
          </a:p>
          <a:p>
            <a:r>
              <a:rPr lang="tr-TR" sz="2400" dirty="0" smtClean="0"/>
              <a:t>Kod tekrar kullanımı, tip güvenliği ve performans avantajları getirir</a:t>
            </a:r>
          </a:p>
          <a:p>
            <a:r>
              <a:rPr lang="tr-TR" sz="2400" dirty="0" smtClean="0"/>
              <a:t>Genelleyiciler en çok koleksiyonlarda kullanışlıdır</a:t>
            </a:r>
          </a:p>
          <a:p>
            <a:r>
              <a:rPr lang="tr-TR" sz="2400" dirty="0" err="1" smtClean="0"/>
              <a:t>ArrayList</a:t>
            </a:r>
            <a:r>
              <a:rPr lang="tr-TR" sz="2400" dirty="0" smtClean="0"/>
              <a:t> sınıfları yerine </a:t>
            </a:r>
            <a:r>
              <a:rPr lang="tr-TR" sz="2400" dirty="0" err="1" smtClean="0"/>
              <a:t>System.Collections.Generic</a:t>
            </a:r>
            <a:r>
              <a:rPr lang="tr-TR" sz="2400" dirty="0" smtClean="0"/>
              <a:t> kullanılması tercih edilmelidir</a:t>
            </a:r>
          </a:p>
          <a:p>
            <a:r>
              <a:rPr lang="tr-TR" sz="2400" dirty="0" smtClean="0"/>
              <a:t>Kendinize ait arayüz, sınıf, yöntem, olay ve temsilciler oluşturabilirsiniz</a:t>
            </a:r>
          </a:p>
          <a:p>
            <a:r>
              <a:rPr lang="tr-TR" sz="2400" dirty="0" smtClean="0"/>
              <a:t>Genelleyicilerle belirli veri tipleri için bazı yöntemlere erişim sınırlandırılabilir</a:t>
            </a:r>
          </a:p>
          <a:p>
            <a:pPr marL="0" indent="0">
              <a:buNone/>
            </a:pP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88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 Ne Yarar Sağlar-1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r>
              <a:rPr lang="tr-TR" sz="2400" dirty="0" smtClean="0"/>
              <a:t>Genelleyiciler olmadan önce tip dönüştürme ve kutulama (</a:t>
            </a:r>
            <a:r>
              <a:rPr lang="tr-TR" sz="2400" dirty="0" err="1" smtClean="0">
                <a:solidFill>
                  <a:schemeClr val="accent1"/>
                </a:solidFill>
              </a:rPr>
              <a:t>boxing</a:t>
            </a:r>
            <a:r>
              <a:rPr lang="tr-TR" sz="2400" dirty="0" smtClean="0"/>
              <a:t>) ile çalışma zamanında ortaya çıkan farklı tipteki verilerin işlemleri yapılıyordu </a:t>
            </a:r>
          </a:p>
          <a:p>
            <a:r>
              <a:rPr lang="tr-TR" sz="2400" dirty="0" smtClean="0"/>
              <a:t>Ancak tip dönüştürme</a:t>
            </a:r>
            <a:r>
              <a:rPr lang="tr-TR" sz="2400" dirty="0" smtClean="0">
                <a:solidFill>
                  <a:srgbClr val="FF0000"/>
                </a:solidFill>
              </a:rPr>
              <a:t> (</a:t>
            </a:r>
            <a:r>
              <a:rPr lang="tr-TR" sz="2400" dirty="0" err="1" smtClean="0">
                <a:solidFill>
                  <a:schemeClr val="accent1"/>
                </a:solidFill>
              </a:rPr>
              <a:t>casting</a:t>
            </a:r>
            <a:r>
              <a:rPr lang="tr-TR" sz="2400" dirty="0" smtClean="0"/>
              <a:t>)  ve </a:t>
            </a:r>
            <a:r>
              <a:rPr lang="tr-TR" sz="2400" dirty="0" err="1" smtClean="0">
                <a:solidFill>
                  <a:schemeClr val="accent1"/>
                </a:solidFill>
              </a:rPr>
              <a:t>boxing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smtClean="0"/>
              <a:t>işlemleri büyük performans kaybına neden olmaktadır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35428" y="3018082"/>
            <a:ext cx="1152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();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  </a:t>
            </a:r>
            <a:r>
              <a:rPr lang="tr-TR" sz="2800" dirty="0" smtClean="0"/>
              <a:t>//Tüm içerik </a:t>
            </a:r>
            <a:r>
              <a:rPr lang="tr-TR" sz="2800" dirty="0" err="1" smtClean="0">
                <a:solidFill>
                  <a:schemeClr val="tx2">
                    <a:lumMod val="90000"/>
                  </a:schemeClr>
                </a:solidFill>
              </a:rPr>
              <a:t>object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800" dirty="0" smtClean="0"/>
              <a:t>türünde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1.Add(3);</a:t>
            </a:r>
            <a:r>
              <a:rPr lang="tr-TR" sz="2800" dirty="0" smtClean="0"/>
              <a:t>			    // 3 ve 105 kaydedilirken </a:t>
            </a:r>
            <a:r>
              <a:rPr lang="tr-TR" sz="2800" dirty="0" err="1" smtClean="0">
                <a:solidFill>
                  <a:schemeClr val="accent1"/>
                </a:solidFill>
              </a:rPr>
              <a:t>boxed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1.Add(105);</a:t>
            </a:r>
            <a:r>
              <a:rPr lang="tr-TR" sz="2800" dirty="0" smtClean="0"/>
              <a:t>			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2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();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   </a:t>
            </a:r>
            <a:r>
              <a:rPr lang="tr-TR" sz="2800" dirty="0" smtClean="0"/>
              <a:t>//</a:t>
            </a:r>
            <a:r>
              <a:rPr lang="tr-TR" sz="2800" dirty="0"/>
              <a:t>Tüm içerik </a:t>
            </a:r>
            <a:r>
              <a:rPr lang="tr-TR" sz="2800" dirty="0" err="1"/>
              <a:t>object</a:t>
            </a:r>
            <a:r>
              <a:rPr lang="tr-TR" sz="2800" dirty="0"/>
              <a:t> türünde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2.Add("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Sakarya Üniversitesi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");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800" dirty="0" smtClean="0"/>
              <a:t>// String </a:t>
            </a:r>
            <a:r>
              <a:rPr lang="tr-TR" sz="2800" dirty="0" err="1" smtClean="0">
                <a:solidFill>
                  <a:schemeClr val="tx2">
                    <a:lumMod val="90000"/>
                  </a:schemeClr>
                </a:solidFill>
              </a:rPr>
              <a:t>object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800" dirty="0" smtClean="0"/>
              <a:t>türüne dönüştürüldü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2.Add("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Bilgisayar Mühendisliği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")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;</a:t>
            </a:r>
            <a:endParaRPr lang="en-US" sz="2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671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 Ne Yarar Sağlar-2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27313" y="2642524"/>
            <a:ext cx="11527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();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 </a:t>
            </a:r>
            <a:endParaRPr lang="en-US" sz="28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.Add(3);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					</a:t>
            </a:r>
            <a:r>
              <a:rPr lang="tr-TR" sz="2800" dirty="0" smtClean="0"/>
              <a:t>//</a:t>
            </a:r>
            <a:r>
              <a:rPr lang="tr-TR" sz="2800" dirty="0" err="1"/>
              <a:t>b</a:t>
            </a:r>
            <a:r>
              <a:rPr lang="tr-TR" sz="2800" dirty="0" err="1" smtClean="0"/>
              <a:t>oxing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.Add("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Sakarya Üniversitesi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");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tr-TR" sz="2800" dirty="0" smtClean="0"/>
              <a:t>//</a:t>
            </a:r>
            <a:r>
              <a:rPr lang="tr-TR" sz="2800" dirty="0" err="1" smtClean="0"/>
              <a:t>casting</a:t>
            </a:r>
            <a:r>
              <a:rPr lang="tr-TR" sz="2800" dirty="0" smtClean="0"/>
              <a:t>  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int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t = 0;</a:t>
            </a:r>
          </a:p>
          <a:p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</a:rPr>
              <a:t>foreach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(int x in 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  <a:endParaRPr lang="en-US" sz="28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t += x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;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			</a:t>
            </a:r>
            <a:r>
              <a:rPr lang="en-US" sz="2800" dirty="0" smtClean="0"/>
              <a:t>// </a:t>
            </a:r>
            <a:r>
              <a:rPr lang="tr-TR" sz="2800" dirty="0" smtClean="0"/>
              <a:t>Bu satır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InvalidCastException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dirty="0" smtClean="0"/>
              <a:t>ile durur</a:t>
            </a:r>
            <a:endParaRPr lang="en-US" sz="28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518709" y="1264310"/>
            <a:ext cx="11387667" cy="154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2400" kern="0" dirty="0" err="1" smtClean="0"/>
              <a:t>ArrayList</a:t>
            </a:r>
            <a:r>
              <a:rPr lang="tr-TR" sz="2400" kern="0" dirty="0" smtClean="0"/>
              <a:t> </a:t>
            </a:r>
            <a:r>
              <a:rPr lang="tr-TR" sz="2400" kern="0" dirty="0" err="1" smtClean="0"/>
              <a:t>herşeyi</a:t>
            </a:r>
            <a:r>
              <a:rPr lang="tr-TR" sz="2400" kern="0" dirty="0" smtClean="0"/>
              <a:t> </a:t>
            </a:r>
            <a:r>
              <a:rPr lang="tr-TR" sz="2400" kern="0" dirty="0" err="1" smtClean="0">
                <a:solidFill>
                  <a:schemeClr val="tx2">
                    <a:lumMod val="90000"/>
                  </a:schemeClr>
                </a:solidFill>
              </a:rPr>
              <a:t>object</a:t>
            </a:r>
            <a:r>
              <a:rPr lang="tr-TR" sz="2400" kern="0" dirty="0"/>
              <a:t> </a:t>
            </a:r>
            <a:r>
              <a:rPr lang="tr-TR" sz="2400" kern="0" dirty="0" smtClean="0"/>
              <a:t>türüne dönüştürür ve bu durum aşağıdaki gibi bir hatanın derleyici tarafından bulunmasını imkansız hale getirir. Çalışma zamanında ise program istisna fırlatarak durur.</a:t>
            </a:r>
            <a:endParaRPr lang="tr-TR" sz="2400" kern="0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tr-TR" sz="2400" kern="0" dirty="0" smtClean="0"/>
          </a:p>
          <a:p>
            <a:endParaRPr lang="tr-T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89356883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 Ne Yarar Sağlar-3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78328" y="2609867"/>
            <a:ext cx="11527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&lt;int</a:t>
            </a:r>
            <a:r>
              <a:rPr lang="en-US" sz="2800" dirty="0">
                <a:solidFill>
                  <a:schemeClr val="accent1"/>
                </a:solidFill>
              </a:rPr>
              <a:t>&gt;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= new List</a:t>
            </a:r>
            <a:r>
              <a:rPr lang="en-US" sz="2800" dirty="0">
                <a:solidFill>
                  <a:schemeClr val="accent1"/>
                </a:solidFill>
              </a:rPr>
              <a:t>&lt;int</a:t>
            </a:r>
            <a:r>
              <a:rPr lang="en-US" sz="2800" dirty="0" smtClean="0">
                <a:solidFill>
                  <a:schemeClr val="accent1"/>
                </a:solidFill>
              </a:rPr>
              <a:t>&gt;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();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         </a:t>
            </a:r>
            <a:r>
              <a:rPr lang="tr-TR" sz="2800" dirty="0" smtClean="0"/>
              <a:t>//Artık tipimiz belli, diğerlerine izin yok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1.Add(3);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				</a:t>
            </a:r>
            <a:r>
              <a:rPr lang="en-US" sz="2800" dirty="0" smtClean="0"/>
              <a:t>//boxing</a:t>
            </a:r>
            <a:r>
              <a:rPr lang="tr-TR" sz="2800" dirty="0" smtClean="0"/>
              <a:t> ve</a:t>
            </a:r>
            <a:r>
              <a:rPr lang="en-US" sz="2800" dirty="0" smtClean="0"/>
              <a:t> casting</a:t>
            </a:r>
            <a:r>
              <a:rPr lang="tr-TR" sz="2800" dirty="0" smtClean="0"/>
              <a:t> yok</a:t>
            </a:r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1.Add("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Sakarya Üniversitesi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");</a:t>
            </a:r>
            <a:r>
              <a:rPr lang="tr-TR" sz="28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tr-TR" sz="2800" dirty="0" smtClean="0"/>
              <a:t>//derleyici hatayı yakalar</a:t>
            </a:r>
            <a:endParaRPr lang="en-US" sz="28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518709" y="1264310"/>
            <a:ext cx="11387667" cy="92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2400" kern="0" dirty="0" smtClean="0"/>
              <a:t>Bize lazım olan şey, çalışma zamanında tipin belirlenebilmesidir ve listelerin tiplerini belirtecek bir parametreye ihtiyaç vardır. Aşağıdaki yaklaşım sorunu çözecektir:</a:t>
            </a:r>
            <a:endParaRPr lang="tr-TR" sz="2400" kern="0" dirty="0" smtClean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599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 Örnek-1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201409" y="1135909"/>
            <a:ext cx="107130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accent1"/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&gt;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    </a:t>
            </a:r>
            <a:r>
              <a:rPr lang="tr-TR" sz="2400" dirty="0" smtClean="0"/>
              <a:t>// Burada &lt;T&gt; tipi temsil eder</a:t>
            </a:r>
          </a:p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{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		     	</a:t>
            </a:r>
            <a:r>
              <a:rPr lang="tr-TR" sz="2400" dirty="0" smtClean="0"/>
              <a:t>// T yerine başka bir harf veya kelime de kullanılabilir</a:t>
            </a:r>
            <a:endParaRPr lang="en-US" sz="2400" dirty="0"/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   void Add(</a:t>
            </a:r>
            <a:r>
              <a:rPr lang="en-US" sz="2400" dirty="0">
                <a:solidFill>
                  <a:schemeClr val="accent1"/>
                </a:solidFill>
              </a:rPr>
              <a:t>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input) {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}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tr-TR" sz="2400" dirty="0" smtClean="0"/>
              <a:t>// Çalışma zamanında &lt;T&gt; oluşturulan tip ile yer </a:t>
            </a:r>
            <a:endParaRPr lang="en-US" sz="2400" dirty="0"/>
          </a:p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}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			</a:t>
            </a:r>
            <a:r>
              <a:rPr lang="tr-TR" sz="2400" dirty="0" smtClean="0"/>
              <a:t>// değiştirilerek geçerli tip ile işlemler yapılır</a:t>
            </a:r>
            <a:endParaRPr lang="en-US" sz="2400" dirty="0"/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TestGenericList</a:t>
            </a:r>
            <a:endParaRPr lang="tr-TR" sz="2400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{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   private class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ExampleClass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{ }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tr-TR" sz="2400" dirty="0" smtClean="0"/>
              <a:t>//Kendi tanımladığımız bir tip</a:t>
            </a:r>
            <a:endParaRPr lang="en-US" sz="2400" dirty="0"/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   static void Main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()</a:t>
            </a:r>
            <a:endParaRPr lang="tr-TR" sz="2400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{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&lt;int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1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&lt;int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&gt;();</a:t>
            </a:r>
          </a:p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             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&lt;string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2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&lt;string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&gt;();</a:t>
            </a:r>
          </a:p>
          <a:p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ExampleClass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3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= new 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GenericList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</a:rPr>
              <a:t>ExampleClass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&gt;();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9377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Genelleyicilerde Tip Sınırlandırma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pPr marL="0" indent="0">
              <a:buNone/>
            </a:pP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579427" y="1217796"/>
            <a:ext cx="79975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İstersek genelleyicide kabul edilecek tipleri sınırlandırabiliriz.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 void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OpTest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&lt;T&gt;(T s, T t) where T 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// ...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tr-T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public class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GenericList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&lt;T&gt; where T : Employee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// ...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EmployeeList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&lt;T&gt; where T : Employee,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IEmployee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// ...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5991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Genelleyici Yöntemler (</a:t>
            </a:r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10"/>
            <a:ext cx="11387667" cy="1549648"/>
          </a:xfrm>
        </p:spPr>
        <p:txBody>
          <a:bodyPr/>
          <a:lstStyle/>
          <a:p>
            <a:pPr marL="0" indent="0">
              <a:buNone/>
            </a:pP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15.04.2018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019870" y="1037231"/>
            <a:ext cx="86117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Genelleyici yöntem bir tip parametresi ile tanımlanan yöntemdir.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Genelleyici sınıf için kullanılan tip belirteci ile bu sınıfa ait bir genelleyici yöntemin tip belirleyicisini aynı harf veya kelime seçmeyiniz.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Tip sınırlandırma yöntemler için de geçerlidir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 void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Değiştir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ref T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ilk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ref T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ikinci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T temp;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temp =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birinci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birinci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ikinci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ikinci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birinci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public static void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Değiştir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int a = 1;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int b = 2;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 Değiştir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&gt;(ref a, ref 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   	</a:t>
            </a:r>
            <a:r>
              <a:rPr lang="tr-TR" sz="2000" dirty="0" smtClean="0"/>
              <a:t>// Değiştir (</a:t>
            </a:r>
            <a:r>
              <a:rPr lang="tr-TR" sz="2000" dirty="0" err="1" smtClean="0"/>
              <a:t>ref</a:t>
            </a:r>
            <a:r>
              <a:rPr lang="tr-TR" sz="2000" dirty="0" smtClean="0"/>
              <a:t> a, </a:t>
            </a:r>
            <a:r>
              <a:rPr lang="tr-TR" sz="2000" dirty="0" err="1" smtClean="0"/>
              <a:t>ref</a:t>
            </a:r>
            <a:r>
              <a:rPr lang="tr-TR" sz="2000" dirty="0" smtClean="0"/>
              <a:t> b); şeklinde de yazılabilir  </a:t>
            </a:r>
            <a:endParaRPr lang="en-US" sz="2000" dirty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Console.WriteLine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(a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+ " " + b);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92456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Words>2157</Words>
  <Application>Microsoft Office PowerPoint</Application>
  <PresentationFormat>Geniş ekran</PresentationFormat>
  <Paragraphs>485</Paragraphs>
  <Slides>25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American Typewriter</vt:lpstr>
      <vt:lpstr>Arial</vt:lpstr>
      <vt:lpstr>Calibri</vt:lpstr>
      <vt:lpstr>Calibri Light</vt:lpstr>
      <vt:lpstr>Tahoma</vt:lpstr>
      <vt:lpstr>Wingdings</vt:lpstr>
      <vt:lpstr>Office Teması</vt:lpstr>
      <vt:lpstr>PowerPoint Sunusu</vt:lpstr>
      <vt:lpstr>8. Hafta İçeriği</vt:lpstr>
      <vt:lpstr>Genelleyiciler (Generics): Temel Kavramlar </vt:lpstr>
      <vt:lpstr>Genelleyiciler Ne Yarar Sağlar-1</vt:lpstr>
      <vt:lpstr>Genelleyiciler Ne Yarar Sağlar-2</vt:lpstr>
      <vt:lpstr>Genelleyiciler Ne Yarar Sağlar-3</vt:lpstr>
      <vt:lpstr>Genelleyiciler Örnek-1</vt:lpstr>
      <vt:lpstr>Genelleyicilerde Tip Sınırlandırma </vt:lpstr>
      <vt:lpstr>Genelleyici Yöntemler (Generic Methods)</vt:lpstr>
      <vt:lpstr>Koleksiyonlar: Temel Kavramlar </vt:lpstr>
      <vt:lpstr>Basit Koleksiyonlar-1</vt:lpstr>
      <vt:lpstr>Basit Koleksiyonlar-2</vt:lpstr>
      <vt:lpstr>Basit Koleksiyonlar-2</vt:lpstr>
      <vt:lpstr>Basit Koleksiyonlar-3</vt:lpstr>
      <vt:lpstr>Collection.Generic İsim Uzayı</vt:lpstr>
      <vt:lpstr>Collection.Generic Sınıfları</vt:lpstr>
      <vt:lpstr>Collection.Generic Sınıf Örnekleri: List&lt;T&gt;</vt:lpstr>
      <vt:lpstr>Collection.Generic Sınıf Örnekleri: Dictionary&lt;TKey, TValue&gt;</vt:lpstr>
      <vt:lpstr>Collection. Concurrent İsim Uzayı</vt:lpstr>
      <vt:lpstr>Collection.Concurrent Sınıfları</vt:lpstr>
      <vt:lpstr>Collection.Concurrent Sınıf Örnekleri: ConcurrentBag&lt;T&gt;</vt:lpstr>
      <vt:lpstr>Collection.Generic Sınıf Örnekleri: ConcurentDictionary&lt;TKey, TValue&gt;</vt:lpstr>
      <vt:lpstr>Anahtar-Değer Çifti Koleksiyonlarını Gerçekleştirme-1</vt:lpstr>
      <vt:lpstr>Koleksiyonlarını Sıralama</vt:lpstr>
      <vt:lpstr>PowerPoint Sunusu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</dc:creator>
  <cp:lastModifiedBy>Nevzat TAŞBAŞI</cp:lastModifiedBy>
  <cp:revision>378</cp:revision>
  <dcterms:created xsi:type="dcterms:W3CDTF">2016-02-10T09:35:02Z</dcterms:created>
  <dcterms:modified xsi:type="dcterms:W3CDTF">2018-04-15T19:23:54Z</dcterms:modified>
</cp:coreProperties>
</file>