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sldIdLst>
    <p:sldId id="257" r:id="rId2"/>
    <p:sldId id="259" r:id="rId3"/>
    <p:sldId id="289" r:id="rId4"/>
    <p:sldId id="301" r:id="rId5"/>
    <p:sldId id="300" r:id="rId6"/>
    <p:sldId id="307" r:id="rId7"/>
    <p:sldId id="299" r:id="rId8"/>
    <p:sldId id="309" r:id="rId9"/>
    <p:sldId id="310" r:id="rId10"/>
    <p:sldId id="302" r:id="rId11"/>
    <p:sldId id="308" r:id="rId12"/>
    <p:sldId id="303" r:id="rId13"/>
    <p:sldId id="304" r:id="rId14"/>
    <p:sldId id="305" r:id="rId15"/>
    <p:sldId id="306" r:id="rId16"/>
    <p:sldId id="311" r:id="rId17"/>
    <p:sldId id="313" r:id="rId18"/>
    <p:sldId id="312" r:id="rId19"/>
    <p:sldId id="314" r:id="rId20"/>
    <p:sldId id="315" r:id="rId21"/>
    <p:sldId id="298" r:id="rId2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hmet" initials="A" lastIdx="3" clrIdx="0">
    <p:extLst>
      <p:ext uri="{19B8F6BF-5375-455C-9EA6-DF929625EA0E}">
        <p15:presenceInfo xmlns:p15="http://schemas.microsoft.com/office/powerpoint/2012/main" userId="Ahme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895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0" autoAdjust="0"/>
    <p:restoredTop sz="94660" autoAdjust="0"/>
  </p:normalViewPr>
  <p:slideViewPr>
    <p:cSldViewPr snapToGrid="0">
      <p:cViewPr varScale="1">
        <p:scale>
          <a:sx n="69" d="100"/>
          <a:sy n="69" d="100"/>
        </p:scale>
        <p:origin x="576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996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2" d="100"/>
          <a:sy n="82" d="100"/>
        </p:scale>
        <p:origin x="-2176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C6160C-4172-4CF6-B219-9A474A693A05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9EE3C-D850-48A7-88E0-5727FD835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26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9EE3C-D850-48A7-88E0-5727FD83559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092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1422400"/>
            <a:ext cx="12196233" cy="5435600"/>
            <a:chOff x="0" y="896"/>
            <a:chExt cx="5762" cy="3424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42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43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44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45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46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47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48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49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50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51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52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53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54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7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8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2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3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7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8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9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20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21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22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23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24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25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26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27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28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29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30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31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32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36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37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38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39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40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41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42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43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44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45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46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47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48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49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0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1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2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3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4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5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6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7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8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9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60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61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62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63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64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65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66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67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68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69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70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1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72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73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74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75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76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77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78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79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80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81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82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83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84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85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86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87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88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89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0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1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2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3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4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5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6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7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8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9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0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1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2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3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4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5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6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7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8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9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0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1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2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3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4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5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6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7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8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9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20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21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22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23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24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25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26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27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28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29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0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1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2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3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4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5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6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37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38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9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1 h 154"/>
                  <a:gd name="T2" fmla="*/ 0 w 144"/>
                  <a:gd name="T3" fmla="*/ 1 h 154"/>
                  <a:gd name="T4" fmla="*/ 1 w 144"/>
                  <a:gd name="T5" fmla="*/ 1 h 154"/>
                  <a:gd name="T6" fmla="*/ 0 w 144"/>
                  <a:gd name="T7" fmla="*/ 0 h 154"/>
                  <a:gd name="T8" fmla="*/ 1 w 144"/>
                  <a:gd name="T9" fmla="*/ 0 h 154"/>
                  <a:gd name="T10" fmla="*/ 1 w 144"/>
                  <a:gd name="T11" fmla="*/ 0 h 154"/>
                  <a:gd name="T12" fmla="*/ 1 w 144"/>
                  <a:gd name="T13" fmla="*/ 0 h 154"/>
                  <a:gd name="T14" fmla="*/ 1 w 144"/>
                  <a:gd name="T15" fmla="*/ 0 h 154"/>
                  <a:gd name="T16" fmla="*/ 0 w 144"/>
                  <a:gd name="T17" fmla="*/ 0 h 154"/>
                  <a:gd name="T18" fmla="*/ 1 w 144"/>
                  <a:gd name="T19" fmla="*/ 1 h 154"/>
                  <a:gd name="T20" fmla="*/ 0 w 144"/>
                  <a:gd name="T21" fmla="*/ 1 h 154"/>
                  <a:gd name="T22" fmla="*/ 0 w 144"/>
                  <a:gd name="T23" fmla="*/ 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40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87" y="582"/>
                  </a:cxn>
                  <a:cxn ang="0">
                    <a:pos x="348" y="1272"/>
                  </a:cxn>
                  <a:cxn ang="0">
                    <a:pos x="54" y="676"/>
                  </a:cxn>
                  <a:cxn ang="0">
                    <a:pos x="0" y="0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  <p:sp>
            <p:nvSpPr>
              <p:cNvPr id="141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</p:grpSp>
      </p:grpSp>
      <p:sp>
        <p:nvSpPr>
          <p:cNvPr id="99481" name="Rectangle 153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68476"/>
            <a:ext cx="103632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r>
              <a:rPr lang="tr-TR"/>
              <a:t>Click to edit Master title style</a:t>
            </a:r>
          </a:p>
        </p:txBody>
      </p:sp>
      <p:sp>
        <p:nvSpPr>
          <p:cNvPr id="99482" name="Rectangle 1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r>
              <a:rPr lang="tr-TR"/>
              <a:t>Click to edit Master subtitle style</a:t>
            </a:r>
          </a:p>
        </p:txBody>
      </p:sp>
      <p:sp>
        <p:nvSpPr>
          <p:cNvPr id="155" name="Rectangle 155"/>
          <p:cNvSpPr>
            <a:spLocks noGrp="1" noChangeArrowheads="1"/>
          </p:cNvSpPr>
          <p:nvPr>
            <p:ph type="dt" sz="quarter" idx="10"/>
          </p:nvPr>
        </p:nvSpPr>
        <p:spPr>
          <a:xfrm>
            <a:off x="406400" y="6248400"/>
            <a:ext cx="3048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E411A031-0B37-4DB3-A715-49D83F648870}" type="datetime1">
              <a:rPr lang="tr-TR" smtClean="0">
                <a:solidFill>
                  <a:srgbClr val="FFFFFF"/>
                </a:solidFill>
              </a:rPr>
              <a:t>13.04.2017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156" name="Rectangle 156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157" name="Rectangle 15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3048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9A2B160-4745-406D-88E7-CD9F33CECEE1}" type="slidenum">
              <a:rPr lang="tr-TR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432443"/>
      </p:ext>
    </p:extLst>
  </p:cSld>
  <p:clrMapOvr>
    <a:masterClrMapping/>
  </p:clrMapOvr>
  <p:transition spd="med" advClick="0" advTm="1000">
    <p:spli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D06363-F4EC-4F54-9ED7-62A8B76784B5}" type="datetime1">
              <a:rPr lang="tr-TR" smtClean="0">
                <a:solidFill>
                  <a:srgbClr val="FFFFFF"/>
                </a:solidFill>
              </a:rPr>
              <a:t>13.04.2017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DED1E7-7045-458D-BB61-5055ED74DE54}" type="slidenum">
              <a:rPr lang="tr-TR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911791"/>
      </p:ext>
    </p:extLst>
  </p:cSld>
  <p:clrMapOvr>
    <a:masterClrMapping/>
  </p:clrMapOvr>
  <p:transition spd="med" advClick="0" advTm="1000">
    <p:spli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8942918" y="228601"/>
            <a:ext cx="2846916" cy="587057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02167" y="228601"/>
            <a:ext cx="8337551" cy="587057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5D35E1-9952-4B11-9E22-D6F2467EB5FD}" type="datetime1">
              <a:rPr lang="tr-TR" smtClean="0">
                <a:solidFill>
                  <a:srgbClr val="FFFFFF"/>
                </a:solidFill>
              </a:rPr>
              <a:t>13.04.2017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2D51FD-55D1-4047-B181-5F35DC412E00}" type="slidenum">
              <a:rPr lang="tr-TR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465145"/>
      </p:ext>
    </p:extLst>
  </p:cSld>
  <p:clrMapOvr>
    <a:masterClrMapping/>
  </p:clrMapOvr>
  <p:transition spd="med" advClick="0" advTm="1000">
    <p:spli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Başlık ve Tab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02167" y="228600"/>
            <a:ext cx="11387667" cy="1143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Tablo Yer Tutucusu"/>
          <p:cNvSpPr>
            <a:spLocks noGrp="1"/>
          </p:cNvSpPr>
          <p:nvPr>
            <p:ph type="tbl" idx="1"/>
          </p:nvPr>
        </p:nvSpPr>
        <p:spPr>
          <a:xfrm>
            <a:off x="402167" y="1600200"/>
            <a:ext cx="11387667" cy="4498975"/>
          </a:xfrm>
        </p:spPr>
        <p:txBody>
          <a:bodyPr/>
          <a:lstStyle/>
          <a:p>
            <a:pPr lvl="0"/>
            <a:endParaRPr lang="tr-TR" noProof="0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10AE8D-8C85-4135-85B2-72324DDD044E}" type="datetime1">
              <a:rPr lang="tr-TR" smtClean="0">
                <a:solidFill>
                  <a:srgbClr val="FFFFFF"/>
                </a:solidFill>
              </a:rPr>
              <a:t>13.04.2017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88EE4B-D01B-41D7-BAB1-9B6F9C7A9C20}" type="slidenum">
              <a:rPr lang="tr-TR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314316"/>
      </p:ext>
    </p:extLst>
  </p:cSld>
  <p:clrMapOvr>
    <a:masterClrMapping/>
  </p:clrMapOvr>
  <p:transition spd="med" advClick="0" advTm="1000">
    <p:split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Başlık, Metin ve 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02167" y="228600"/>
            <a:ext cx="11387667" cy="1143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sz="half" idx="1"/>
          </p:nvPr>
        </p:nvSpPr>
        <p:spPr>
          <a:xfrm>
            <a:off x="402168" y="1600200"/>
            <a:ext cx="5592233" cy="4498975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Grafik Yer Tutucusu"/>
          <p:cNvSpPr>
            <a:spLocks noGrp="1"/>
          </p:cNvSpPr>
          <p:nvPr>
            <p:ph type="chart" sz="half" idx="2"/>
          </p:nvPr>
        </p:nvSpPr>
        <p:spPr>
          <a:xfrm>
            <a:off x="6197601" y="1600200"/>
            <a:ext cx="5592233" cy="4498975"/>
          </a:xfrm>
        </p:spPr>
        <p:txBody>
          <a:bodyPr/>
          <a:lstStyle/>
          <a:p>
            <a:pPr lvl="0"/>
            <a:endParaRPr lang="tr-TR" noProof="0"/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F6EE1D-64B9-46CC-A882-5B9C9A942E9C}" type="datetime1">
              <a:rPr lang="tr-TR" smtClean="0">
                <a:solidFill>
                  <a:srgbClr val="FFFFFF"/>
                </a:solidFill>
              </a:rPr>
              <a:t>13.04.2017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6F7D1B-9F93-4071-8547-94C6DFF89CFE}" type="slidenum">
              <a:rPr lang="tr-TR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09316"/>
      </p:ext>
    </p:extLst>
  </p:cSld>
  <p:clrMapOvr>
    <a:masterClrMapping/>
  </p:clrMapOvr>
  <p:transition spd="med" advClick="0" advTm="1000">
    <p:spli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13A151-EC64-4027-9AB7-70655E41D8F9}" type="datetime1">
              <a:rPr lang="tr-TR" smtClean="0">
                <a:solidFill>
                  <a:srgbClr val="FFFFFF"/>
                </a:solidFill>
              </a:rPr>
              <a:t>13.04.2017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D9CBB0-09FD-4FB3-A512-12DBE7913E78}" type="slidenum">
              <a:rPr lang="tr-TR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889015"/>
      </p:ext>
    </p:extLst>
  </p:cSld>
  <p:clrMapOvr>
    <a:masterClrMapping/>
  </p:clrMapOvr>
  <p:transition spd="med" advClick="0" advTm="1000">
    <p:split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273915-0362-4A00-BDC4-113254B8625B}" type="datetime1">
              <a:rPr lang="tr-TR" smtClean="0">
                <a:solidFill>
                  <a:srgbClr val="FFFFFF"/>
                </a:solidFill>
              </a:rPr>
              <a:t>13.04.2017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227849-D356-47DC-B53B-3DEA1B255C10}" type="slidenum">
              <a:rPr lang="tr-TR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074129"/>
      </p:ext>
    </p:extLst>
  </p:cSld>
  <p:clrMapOvr>
    <a:masterClrMapping/>
  </p:clrMapOvr>
  <p:transition spd="med" advClick="0" advTm="1000">
    <p:spli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02168" y="1600200"/>
            <a:ext cx="5592233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6197601" y="1600200"/>
            <a:ext cx="5592233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379BE8-A69C-48FA-9C35-8506EA76902C}" type="datetime1">
              <a:rPr lang="tr-TR" smtClean="0">
                <a:solidFill>
                  <a:srgbClr val="FFFFFF"/>
                </a:solidFill>
              </a:rPr>
              <a:t>13.04.2017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11F090-CA47-4FA3-B099-78D64967F773}" type="slidenum">
              <a:rPr lang="tr-TR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840787"/>
      </p:ext>
    </p:extLst>
  </p:cSld>
  <p:clrMapOvr>
    <a:masterClrMapping/>
  </p:clrMapOvr>
  <p:transition spd="med" advClick="0" advTm="1000">
    <p:spli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408506-8551-4229-B153-BDA63C4B6913}" type="datetime1">
              <a:rPr lang="tr-TR" smtClean="0">
                <a:solidFill>
                  <a:srgbClr val="FFFFFF"/>
                </a:solidFill>
              </a:rPr>
              <a:t>13.04.2017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9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FBB206-C8F8-41F1-9F41-E74E253E648F}" type="slidenum">
              <a:rPr lang="tr-TR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659486"/>
      </p:ext>
    </p:extLst>
  </p:cSld>
  <p:clrMapOvr>
    <a:masterClrMapping/>
  </p:clrMapOvr>
  <p:transition spd="med" advClick="0" advTm="1000">
    <p:spli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FAFDA4-A380-49F4-BB0F-FAC67E1C7D43}" type="datetime1">
              <a:rPr lang="tr-TR" smtClean="0">
                <a:solidFill>
                  <a:srgbClr val="FFFFFF"/>
                </a:solidFill>
              </a:rPr>
              <a:t>13.04.2017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4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7EAA5E-98A3-43EF-97FF-CAD613BD76C1}" type="slidenum">
              <a:rPr lang="tr-TR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727661"/>
      </p:ext>
    </p:extLst>
  </p:cSld>
  <p:clrMapOvr>
    <a:masterClrMapping/>
  </p:clrMapOvr>
  <p:transition spd="med" advClick="0" advTm="1000">
    <p:spli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EFE7E0-4DD7-4BFD-B25A-EF8EA815FC08}" type="datetime1">
              <a:rPr lang="tr-TR" smtClean="0">
                <a:solidFill>
                  <a:srgbClr val="FFFFFF"/>
                </a:solidFill>
              </a:rPr>
              <a:t>13.04.2017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3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4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FD1CB8-63DB-4FCE-BE81-179D70A48255}" type="slidenum">
              <a:rPr lang="tr-TR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684903"/>
      </p:ext>
    </p:extLst>
  </p:cSld>
  <p:clrMapOvr>
    <a:masterClrMapping/>
  </p:clrMapOvr>
  <p:transition spd="med" advClick="0" advTm="1000">
    <p:spli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AD8A3C-1762-428F-87A2-FEAAD0A8A98E}" type="datetime1">
              <a:rPr lang="tr-TR" smtClean="0">
                <a:solidFill>
                  <a:srgbClr val="FFFFFF"/>
                </a:solidFill>
              </a:rPr>
              <a:t>13.04.2017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3A2C9E-4E16-458E-A79B-F085F6517BFD}" type="slidenum">
              <a:rPr lang="tr-TR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017575"/>
      </p:ext>
    </p:extLst>
  </p:cSld>
  <p:clrMapOvr>
    <a:masterClrMapping/>
  </p:clrMapOvr>
  <p:transition spd="med" advClick="0" advTm="1000">
    <p:spli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2C10D6-E0F5-464B-87E4-FCBAF1522038}" type="datetime1">
              <a:rPr lang="tr-TR" smtClean="0">
                <a:solidFill>
                  <a:srgbClr val="FFFFFF"/>
                </a:solidFill>
              </a:rPr>
              <a:t>13.04.2017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B0C2AF-84FB-40D2-9400-4234F7687122}" type="slidenum">
              <a:rPr lang="tr-TR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470497"/>
      </p:ext>
    </p:extLst>
  </p:cSld>
  <p:clrMapOvr>
    <a:masterClrMapping/>
  </p:clrMapOvr>
  <p:transition spd="med" advClick="0" advTm="1000">
    <p:spli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52546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" y="1422400"/>
            <a:ext cx="12196233" cy="5435600"/>
            <a:chOff x="0" y="896"/>
            <a:chExt cx="5762" cy="3424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169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70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71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72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73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74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75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76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77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78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79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80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81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033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1034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35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36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37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38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39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40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41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42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43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44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45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46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47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48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49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50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51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52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53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54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55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56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57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58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59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60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61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62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63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64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65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66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67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68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69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70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71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72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73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74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75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76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77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78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79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80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81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82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83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84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85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86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87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88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89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90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91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92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93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94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95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96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97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98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99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00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01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02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03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04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05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06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07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08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09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10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11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12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13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14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15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16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17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18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19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20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21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22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23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24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25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26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27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28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29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30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31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32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33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34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35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36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37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38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39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40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41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42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43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44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45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46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47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48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49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50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51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52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53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54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55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56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57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58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59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60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61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62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63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64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65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66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1 h 154"/>
                  <a:gd name="T2" fmla="*/ 0 w 144"/>
                  <a:gd name="T3" fmla="*/ 1 h 154"/>
                  <a:gd name="T4" fmla="*/ 1 w 144"/>
                  <a:gd name="T5" fmla="*/ 1 h 154"/>
                  <a:gd name="T6" fmla="*/ 0 w 144"/>
                  <a:gd name="T7" fmla="*/ 0 h 154"/>
                  <a:gd name="T8" fmla="*/ 1 w 144"/>
                  <a:gd name="T9" fmla="*/ 0 h 154"/>
                  <a:gd name="T10" fmla="*/ 1 w 144"/>
                  <a:gd name="T11" fmla="*/ 0 h 154"/>
                  <a:gd name="T12" fmla="*/ 1 w 144"/>
                  <a:gd name="T13" fmla="*/ 0 h 154"/>
                  <a:gd name="T14" fmla="*/ 1 w 144"/>
                  <a:gd name="T15" fmla="*/ 0 h 154"/>
                  <a:gd name="T16" fmla="*/ 0 w 144"/>
                  <a:gd name="T17" fmla="*/ 0 h 154"/>
                  <a:gd name="T18" fmla="*/ 1 w 144"/>
                  <a:gd name="T19" fmla="*/ 1 h 154"/>
                  <a:gd name="T20" fmla="*/ 0 w 144"/>
                  <a:gd name="T21" fmla="*/ 1 h 154"/>
                  <a:gd name="T22" fmla="*/ 0 w 144"/>
                  <a:gd name="T23" fmla="*/ 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98455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87" y="582"/>
                  </a:cxn>
                  <a:cxn ang="0">
                    <a:pos x="348" y="1272"/>
                  </a:cxn>
                  <a:cxn ang="0">
                    <a:pos x="54" y="676"/>
                  </a:cxn>
                  <a:cxn ang="0">
                    <a:pos x="0" y="0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  <p:sp>
            <p:nvSpPr>
              <p:cNvPr id="98456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</p:grpSp>
      </p:grpSp>
      <p:sp>
        <p:nvSpPr>
          <p:cNvPr id="98457" name="Rectangle 15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02167" y="228600"/>
            <a:ext cx="1138766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Click to edit Master title style</a:t>
            </a:r>
          </a:p>
        </p:txBody>
      </p:sp>
      <p:sp>
        <p:nvSpPr>
          <p:cNvPr id="98458" name="Rectangle 15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2167" y="6245225"/>
            <a:ext cx="305223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>
                <a:solidFill>
                  <a:schemeClr val="tx1"/>
                </a:solidFill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6CAE498-DD1D-415A-8C1C-35469E870CAF}" type="datetime1">
              <a:rPr lang="tr-TR" smtClean="0">
                <a:solidFill>
                  <a:srgbClr val="FFFFFF"/>
                </a:solidFill>
              </a:rPr>
              <a:t>13.04.2017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98459" name="Rectangle 15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schemeClr val="tx1"/>
                </a:solidFill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98460" name="Rectangle 15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1" y="6245225"/>
            <a:ext cx="305223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CCE1FA2-129A-4228-AD95-E0E7FC92CB3B}" type="slidenum">
              <a:rPr lang="tr-TR">
                <a:solidFill>
                  <a:srgbClr val="FFFFFF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tr-TR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98461" name="Rectangle 157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402167" y="1600200"/>
            <a:ext cx="11387667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1248424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 spd="med" advClick="0" advTm="1000">
    <p:split/>
  </p:transition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anose="020B0604020202020204" pitchFamily="34" charset="0"/>
        <a:buChar char="►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anose="020B0604020202020204" pitchFamily="34" charset="0"/>
        <a:buChar char="►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anose="020B0604020202020204" pitchFamily="34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Dikdörtgen"/>
          <p:cNvSpPr/>
          <p:nvPr/>
        </p:nvSpPr>
        <p:spPr>
          <a:xfrm>
            <a:off x="644769" y="2159880"/>
            <a:ext cx="10902462" cy="319472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800" b="1" spc="50" dirty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Sakarya Üniversitesi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800" b="1" spc="50" dirty="0" smtClean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Bilgisayar ve Bilişim Bilimleri Fakültesi</a:t>
            </a:r>
            <a:endParaRPr lang="tr-TR" sz="2800" b="1" spc="50" dirty="0">
              <a:ln w="11430"/>
              <a:gradFill>
                <a:gsLst>
                  <a:gs pos="25000">
                    <a:srgbClr val="9383B3">
                      <a:satMod val="155000"/>
                    </a:srgbClr>
                  </a:gs>
                  <a:gs pos="100000">
                    <a:srgbClr val="9383B3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</a:endParaRP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800" b="1" spc="50" dirty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Bilgisayar Mühendisliği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tr-TR" sz="2800" b="1" spc="50" dirty="0">
              <a:ln w="11430"/>
              <a:gradFill>
                <a:gsLst>
                  <a:gs pos="25000">
                    <a:srgbClr val="9383B3">
                      <a:satMod val="155000"/>
                    </a:srgbClr>
                  </a:gs>
                  <a:gs pos="100000">
                    <a:srgbClr val="9383B3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</a:endParaRP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800" b="1" spc="50" dirty="0" smtClean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Prof. Dr. Ümit Kocabıçak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800" b="1" spc="50" dirty="0" smtClean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Prof. Dr. Cemil Öz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tr-TR" sz="2800" b="1" spc="50" dirty="0">
              <a:ln w="11430"/>
              <a:gradFill>
                <a:gsLst>
                  <a:gs pos="25000">
                    <a:srgbClr val="9383B3">
                      <a:satMod val="155000"/>
                    </a:srgbClr>
                  </a:gs>
                  <a:gs pos="100000">
                    <a:srgbClr val="9383B3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</a:endParaRP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800" b="1" spc="50" dirty="0" smtClean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11. HAFTA</a:t>
            </a:r>
            <a:endParaRPr lang="tr-TR" sz="2800" b="1" spc="50" dirty="0">
              <a:ln w="11430"/>
              <a:gradFill>
                <a:gsLst>
                  <a:gs pos="25000">
                    <a:srgbClr val="9383B3">
                      <a:satMod val="155000"/>
                    </a:srgbClr>
                  </a:gs>
                  <a:gs pos="100000">
                    <a:srgbClr val="9383B3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</a:endParaRPr>
          </a:p>
        </p:txBody>
      </p:sp>
      <p:sp>
        <p:nvSpPr>
          <p:cNvPr id="10" name="9 Dikdörtgen"/>
          <p:cNvSpPr/>
          <p:nvPr/>
        </p:nvSpPr>
        <p:spPr>
          <a:xfrm>
            <a:off x="1809720" y="335839"/>
            <a:ext cx="8572560" cy="1588127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5400" b="1" spc="50" dirty="0" smtClean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Nesneye Dayalı Programlama</a:t>
            </a:r>
            <a:endParaRPr lang="tr-TR" sz="5400" b="1" spc="50" dirty="0">
              <a:ln w="11430"/>
              <a:gradFill>
                <a:gsLst>
                  <a:gs pos="25000">
                    <a:srgbClr val="9383B3">
                      <a:satMod val="155000"/>
                    </a:srgbClr>
                  </a:gs>
                  <a:gs pos="100000">
                    <a:srgbClr val="9383B3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132548"/>
      </p:ext>
    </p:extLst>
  </p:cSld>
  <p:clrMapOvr>
    <a:masterClrMapping/>
  </p:clrMapOvr>
  <p:transition spd="med" advClick="0" advTm="1000">
    <p:spli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318454" y="163795"/>
            <a:ext cx="11387667" cy="862598"/>
          </a:xfrm>
        </p:spPr>
        <p:txBody>
          <a:bodyPr/>
          <a:lstStyle/>
          <a:p>
            <a:r>
              <a:rPr lang="tr-TR" dirty="0" smtClean="0"/>
              <a:t>İstisna: Temel Örnek </a:t>
            </a:r>
            <a:endParaRPr lang="en-US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FAB1EC-7A00-4607-8BF8-66EE9839B22B}" type="datetime1">
              <a:rPr lang="tr-TR" smtClean="0">
                <a:solidFill>
                  <a:srgbClr val="FFFFFF"/>
                </a:solidFill>
              </a:rPr>
              <a:t>13.04.2017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10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1277257" y="948690"/>
            <a:ext cx="9593943" cy="5355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Segoe UI Mono" panose="020B0509040204020203" pitchFamily="49" charset="0"/>
              </a:rPr>
              <a:t>class </a:t>
            </a:r>
            <a:r>
              <a:rPr lang="en-US" dirty="0" err="1">
                <a:latin typeface="Segoe UI Mono" panose="020B0509040204020203" pitchFamily="49" charset="0"/>
              </a:rPr>
              <a:t>ExceptionTest</a:t>
            </a:r>
            <a:endParaRPr lang="en-US" dirty="0">
              <a:latin typeface="Segoe UI Mono" panose="020B0509040204020203" pitchFamily="49" charset="0"/>
            </a:endParaRPr>
          </a:p>
          <a:p>
            <a:r>
              <a:rPr lang="en-US" dirty="0">
                <a:latin typeface="Segoe UI Mono" panose="020B0509040204020203" pitchFamily="49" charset="0"/>
              </a:rPr>
              <a:t>{</a:t>
            </a:r>
          </a:p>
          <a:p>
            <a:r>
              <a:rPr lang="en-US" dirty="0">
                <a:latin typeface="Segoe UI Mono" panose="020B0509040204020203" pitchFamily="49" charset="0"/>
              </a:rPr>
              <a:t>    static double </a:t>
            </a:r>
            <a:r>
              <a:rPr lang="tr-TR" dirty="0" err="1" smtClean="0">
                <a:latin typeface="Segoe UI Mono" panose="020B0509040204020203" pitchFamily="49" charset="0"/>
              </a:rPr>
              <a:t>GuvenliBolme</a:t>
            </a:r>
            <a:r>
              <a:rPr lang="en-US" dirty="0" smtClean="0">
                <a:latin typeface="Segoe UI Mono" panose="020B0509040204020203" pitchFamily="49" charset="0"/>
              </a:rPr>
              <a:t>(double </a:t>
            </a:r>
            <a:r>
              <a:rPr lang="en-US" dirty="0">
                <a:latin typeface="Segoe UI Mono" panose="020B0509040204020203" pitchFamily="49" charset="0"/>
              </a:rPr>
              <a:t>x, double y</a:t>
            </a:r>
            <a:r>
              <a:rPr lang="en-US" dirty="0" smtClean="0">
                <a:latin typeface="Segoe UI Mono" panose="020B0509040204020203" pitchFamily="49" charset="0"/>
              </a:rPr>
              <a:t>){</a:t>
            </a:r>
            <a:endParaRPr lang="en-US" dirty="0">
              <a:latin typeface="Segoe UI Mono" panose="020B0509040204020203" pitchFamily="49" charset="0"/>
            </a:endParaRPr>
          </a:p>
          <a:p>
            <a:r>
              <a:rPr lang="en-US" dirty="0">
                <a:latin typeface="Segoe UI Mono" panose="020B0509040204020203" pitchFamily="49" charset="0"/>
              </a:rPr>
              <a:t>        if (y == 0)</a:t>
            </a:r>
          </a:p>
          <a:p>
            <a:r>
              <a:rPr lang="en-US" dirty="0">
                <a:latin typeface="Segoe UI Mono" panose="020B0509040204020203" pitchFamily="49" charset="0"/>
              </a:rPr>
              <a:t>          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Segoe UI Mono" panose="020B0509040204020203" pitchFamily="49" charset="0"/>
              </a:rPr>
              <a:t>throw</a:t>
            </a:r>
            <a:r>
              <a:rPr lang="en-US" dirty="0">
                <a:latin typeface="Segoe UI Mono" panose="020B0509040204020203" pitchFamily="49" charset="0"/>
              </a:rPr>
              <a:t> new </a:t>
            </a:r>
            <a:r>
              <a:rPr lang="en-US" dirty="0" err="1">
                <a:latin typeface="Segoe UI Mono" panose="020B0509040204020203" pitchFamily="49" charset="0"/>
              </a:rPr>
              <a:t>System.DivideByZeroException</a:t>
            </a:r>
            <a:r>
              <a:rPr lang="en-US" dirty="0">
                <a:latin typeface="Segoe UI Mono" panose="020B0509040204020203" pitchFamily="49" charset="0"/>
              </a:rPr>
              <a:t>();</a:t>
            </a:r>
          </a:p>
          <a:p>
            <a:r>
              <a:rPr lang="en-US" dirty="0">
                <a:latin typeface="Segoe UI Mono" panose="020B0509040204020203" pitchFamily="49" charset="0"/>
              </a:rPr>
              <a:t>        return x / y;</a:t>
            </a:r>
          </a:p>
          <a:p>
            <a:r>
              <a:rPr lang="en-US" dirty="0">
                <a:latin typeface="Segoe UI Mono" panose="020B0509040204020203" pitchFamily="49" charset="0"/>
              </a:rPr>
              <a:t>    </a:t>
            </a:r>
            <a:r>
              <a:rPr lang="en-US" dirty="0" smtClean="0">
                <a:latin typeface="Segoe UI Mono" panose="020B0509040204020203" pitchFamily="49" charset="0"/>
              </a:rPr>
              <a:t>}</a:t>
            </a:r>
            <a:endParaRPr lang="tr-TR" dirty="0" smtClean="0">
              <a:latin typeface="Segoe UI Mono" panose="020B0509040204020203" pitchFamily="49" charset="0"/>
            </a:endParaRPr>
          </a:p>
          <a:p>
            <a:endParaRPr lang="en-US" dirty="0">
              <a:latin typeface="Segoe UI Mono" panose="020B0509040204020203" pitchFamily="49" charset="0"/>
            </a:endParaRPr>
          </a:p>
          <a:p>
            <a:r>
              <a:rPr lang="en-US" dirty="0">
                <a:latin typeface="Segoe UI Mono" panose="020B0509040204020203" pitchFamily="49" charset="0"/>
              </a:rPr>
              <a:t>    static void Main</a:t>
            </a:r>
            <a:r>
              <a:rPr lang="en-US" dirty="0" smtClean="0">
                <a:latin typeface="Segoe UI Mono" panose="020B0509040204020203" pitchFamily="49" charset="0"/>
              </a:rPr>
              <a:t>(){</a:t>
            </a:r>
            <a:endParaRPr lang="en-US" dirty="0">
              <a:latin typeface="Segoe UI Mono" panose="020B0509040204020203" pitchFamily="49" charset="0"/>
            </a:endParaRPr>
          </a:p>
          <a:p>
            <a:r>
              <a:rPr lang="tr-TR" dirty="0">
                <a:latin typeface="Segoe UI Mono" panose="020B0509040204020203" pitchFamily="49" charset="0"/>
              </a:rPr>
              <a:t> </a:t>
            </a:r>
            <a:r>
              <a:rPr lang="tr-TR" dirty="0" smtClean="0">
                <a:latin typeface="Segoe UI Mono" panose="020B0509040204020203" pitchFamily="49" charset="0"/>
              </a:rPr>
              <a:t>      </a:t>
            </a:r>
            <a:r>
              <a:rPr lang="en-US" dirty="0" smtClean="0">
                <a:latin typeface="Segoe UI Mono" panose="020B0509040204020203" pitchFamily="49" charset="0"/>
              </a:rPr>
              <a:t>double </a:t>
            </a:r>
            <a:r>
              <a:rPr lang="en-US" dirty="0">
                <a:latin typeface="Segoe UI Mono" panose="020B0509040204020203" pitchFamily="49" charset="0"/>
              </a:rPr>
              <a:t>a = </a:t>
            </a:r>
            <a:r>
              <a:rPr lang="tr-TR" dirty="0" smtClean="0">
                <a:latin typeface="Segoe UI Mono" panose="020B0509040204020203" pitchFamily="49" charset="0"/>
              </a:rPr>
              <a:t>1</a:t>
            </a:r>
            <a:r>
              <a:rPr lang="en-US" dirty="0" smtClean="0">
                <a:latin typeface="Segoe UI Mono" panose="020B0509040204020203" pitchFamily="49" charset="0"/>
              </a:rPr>
              <a:t>, </a:t>
            </a:r>
            <a:r>
              <a:rPr lang="en-US" dirty="0">
                <a:latin typeface="Segoe UI Mono" panose="020B0509040204020203" pitchFamily="49" charset="0"/>
              </a:rPr>
              <a:t>b = </a:t>
            </a:r>
            <a:r>
              <a:rPr lang="en-US" dirty="0" smtClean="0">
                <a:latin typeface="Segoe UI Mono" panose="020B0509040204020203" pitchFamily="49" charset="0"/>
              </a:rPr>
              <a:t>0</a:t>
            </a:r>
            <a:r>
              <a:rPr lang="tr-TR" dirty="0" smtClean="0">
                <a:latin typeface="Segoe UI Mono" panose="020B0509040204020203" pitchFamily="49" charset="0"/>
              </a:rPr>
              <a:t>, </a:t>
            </a:r>
            <a:r>
              <a:rPr lang="tr-TR" dirty="0" err="1" smtClean="0">
                <a:latin typeface="Segoe UI Mono" panose="020B0509040204020203" pitchFamily="49" charset="0"/>
              </a:rPr>
              <a:t>sonuc</a:t>
            </a:r>
            <a:r>
              <a:rPr lang="en-US" dirty="0" smtClean="0">
                <a:latin typeface="Segoe UI Mono" panose="020B0509040204020203" pitchFamily="49" charset="0"/>
              </a:rPr>
              <a:t> </a:t>
            </a:r>
            <a:r>
              <a:rPr lang="en-US" dirty="0">
                <a:latin typeface="Segoe UI Mono" panose="020B0509040204020203" pitchFamily="49" charset="0"/>
              </a:rPr>
              <a:t>= 0;</a:t>
            </a:r>
          </a:p>
          <a:p>
            <a:r>
              <a:rPr lang="en-US" dirty="0" smtClean="0">
                <a:latin typeface="Segoe UI Mono" panose="020B0509040204020203" pitchFamily="49" charset="0"/>
              </a:rPr>
              <a:t>       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Segoe UI Mono" panose="020B0509040204020203" pitchFamily="49" charset="0"/>
              </a:rPr>
              <a:t>try</a:t>
            </a:r>
            <a:r>
              <a:rPr lang="tr-TR" dirty="0" smtClean="0">
                <a:solidFill>
                  <a:schemeClr val="tx2">
                    <a:lumMod val="75000"/>
                  </a:schemeClr>
                </a:solidFill>
                <a:latin typeface="Segoe UI Mono" panose="020B0509040204020203" pitchFamily="49" charset="0"/>
              </a:rPr>
              <a:t>  </a:t>
            </a:r>
            <a:r>
              <a:rPr lang="en-US" dirty="0" smtClean="0">
                <a:latin typeface="Segoe UI Mono" panose="020B0509040204020203" pitchFamily="49" charset="0"/>
              </a:rPr>
              <a:t>{</a:t>
            </a:r>
            <a:endParaRPr lang="en-US" dirty="0">
              <a:latin typeface="Segoe UI Mono" panose="020B0509040204020203" pitchFamily="49" charset="0"/>
            </a:endParaRPr>
          </a:p>
          <a:p>
            <a:r>
              <a:rPr lang="en-US" dirty="0">
                <a:latin typeface="Segoe UI Mono" panose="020B0509040204020203" pitchFamily="49" charset="0"/>
              </a:rPr>
              <a:t>            </a:t>
            </a:r>
            <a:r>
              <a:rPr lang="tr-TR" dirty="0" err="1" smtClean="0">
                <a:latin typeface="Segoe UI Mono" panose="020B0509040204020203" pitchFamily="49" charset="0"/>
              </a:rPr>
              <a:t>sonuc</a:t>
            </a:r>
            <a:r>
              <a:rPr lang="en-US" dirty="0" smtClean="0">
                <a:latin typeface="Segoe UI Mono" panose="020B0509040204020203" pitchFamily="49" charset="0"/>
              </a:rPr>
              <a:t>= </a:t>
            </a:r>
            <a:r>
              <a:rPr lang="tr-TR" dirty="0" err="1" smtClean="0">
                <a:latin typeface="Segoe UI Mono" panose="020B0509040204020203" pitchFamily="49" charset="0"/>
              </a:rPr>
              <a:t>GuvenliBolme</a:t>
            </a:r>
            <a:r>
              <a:rPr lang="en-US" dirty="0" smtClean="0">
                <a:latin typeface="Segoe UI Mono" panose="020B0509040204020203" pitchFamily="49" charset="0"/>
              </a:rPr>
              <a:t>(a</a:t>
            </a:r>
            <a:r>
              <a:rPr lang="en-US" dirty="0">
                <a:latin typeface="Segoe UI Mono" panose="020B0509040204020203" pitchFamily="49" charset="0"/>
              </a:rPr>
              <a:t>, b);</a:t>
            </a:r>
          </a:p>
          <a:p>
            <a:r>
              <a:rPr lang="en-US" dirty="0">
                <a:latin typeface="Segoe UI Mono" panose="020B0509040204020203" pitchFamily="49" charset="0"/>
              </a:rPr>
              <a:t>            </a:t>
            </a:r>
            <a:r>
              <a:rPr lang="en-US" dirty="0" err="1">
                <a:latin typeface="Segoe UI Mono" panose="020B0509040204020203" pitchFamily="49" charset="0"/>
              </a:rPr>
              <a:t>Console.WriteLine</a:t>
            </a:r>
            <a:r>
              <a:rPr lang="en-US" dirty="0">
                <a:latin typeface="Segoe UI Mono" panose="020B0509040204020203" pitchFamily="49" charset="0"/>
              </a:rPr>
              <a:t>("{0} </a:t>
            </a:r>
            <a:r>
              <a:rPr lang="tr-TR" dirty="0" smtClean="0">
                <a:latin typeface="Segoe UI Mono" panose="020B0509040204020203" pitchFamily="49" charset="0"/>
              </a:rPr>
              <a:t>/</a:t>
            </a:r>
            <a:r>
              <a:rPr lang="en-US" dirty="0" smtClean="0">
                <a:latin typeface="Segoe UI Mono" panose="020B0509040204020203" pitchFamily="49" charset="0"/>
              </a:rPr>
              <a:t> </a:t>
            </a:r>
            <a:r>
              <a:rPr lang="en-US" dirty="0">
                <a:latin typeface="Segoe UI Mono" panose="020B0509040204020203" pitchFamily="49" charset="0"/>
              </a:rPr>
              <a:t>{1} = {2}", a, b, </a:t>
            </a:r>
            <a:r>
              <a:rPr lang="tr-TR" dirty="0" err="1" smtClean="0">
                <a:latin typeface="Segoe UI Mono" panose="020B0509040204020203" pitchFamily="49" charset="0"/>
              </a:rPr>
              <a:t>sonuc</a:t>
            </a:r>
            <a:r>
              <a:rPr lang="en-US" dirty="0" smtClean="0">
                <a:latin typeface="Segoe UI Mono" panose="020B0509040204020203" pitchFamily="49" charset="0"/>
              </a:rPr>
              <a:t>);</a:t>
            </a:r>
            <a:endParaRPr lang="en-US" dirty="0">
              <a:latin typeface="Segoe UI Mono" panose="020B0509040204020203" pitchFamily="49" charset="0"/>
            </a:endParaRPr>
          </a:p>
          <a:p>
            <a:r>
              <a:rPr lang="en-US" dirty="0">
                <a:latin typeface="Segoe UI Mono" panose="020B0509040204020203" pitchFamily="49" charset="0"/>
              </a:rPr>
              <a:t>        }</a:t>
            </a:r>
          </a:p>
          <a:p>
            <a:r>
              <a:rPr lang="en-US" dirty="0">
                <a:latin typeface="Segoe UI Mono" panose="020B0509040204020203" pitchFamily="49" charset="0"/>
              </a:rPr>
              <a:t>      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Segoe UI Mono" panose="020B0509040204020203" pitchFamily="49" charset="0"/>
              </a:rPr>
              <a:t>catch</a:t>
            </a:r>
            <a:r>
              <a:rPr lang="en-US" dirty="0">
                <a:latin typeface="Segoe UI Mono" panose="020B0509040204020203" pitchFamily="49" charset="0"/>
              </a:rPr>
              <a:t> (DivideByZeroException e</a:t>
            </a:r>
            <a:r>
              <a:rPr lang="en-US" dirty="0" smtClean="0">
                <a:latin typeface="Segoe UI Mono" panose="020B0509040204020203" pitchFamily="49" charset="0"/>
              </a:rPr>
              <a:t>){</a:t>
            </a:r>
            <a:endParaRPr lang="en-US" dirty="0">
              <a:latin typeface="Segoe UI Mono" panose="020B0509040204020203" pitchFamily="49" charset="0"/>
            </a:endParaRPr>
          </a:p>
          <a:p>
            <a:r>
              <a:rPr lang="en-US" dirty="0">
                <a:latin typeface="Segoe UI Mono" panose="020B0509040204020203" pitchFamily="49" charset="0"/>
              </a:rPr>
              <a:t>            </a:t>
            </a:r>
            <a:r>
              <a:rPr lang="en-US" dirty="0" err="1">
                <a:latin typeface="Segoe UI Mono" panose="020B0509040204020203" pitchFamily="49" charset="0"/>
              </a:rPr>
              <a:t>Console.WriteLine</a:t>
            </a:r>
            <a:r>
              <a:rPr lang="en-US" dirty="0">
                <a:latin typeface="Segoe UI Mono" panose="020B0509040204020203" pitchFamily="49" charset="0"/>
              </a:rPr>
              <a:t>(</a:t>
            </a:r>
            <a:r>
              <a:rPr lang="en-US" dirty="0" err="1">
                <a:latin typeface="Segoe UI Mono" panose="020B0509040204020203" pitchFamily="49" charset="0"/>
              </a:rPr>
              <a:t>e.Message</a:t>
            </a:r>
            <a:r>
              <a:rPr lang="en-US" dirty="0">
                <a:latin typeface="Segoe UI Mono" panose="020B0509040204020203" pitchFamily="49" charset="0"/>
              </a:rPr>
              <a:t> + ","+ </a:t>
            </a:r>
            <a:r>
              <a:rPr lang="en-US" dirty="0" err="1">
                <a:latin typeface="Segoe UI Mono" panose="020B0509040204020203" pitchFamily="49" charset="0"/>
              </a:rPr>
              <a:t>e.Source</a:t>
            </a:r>
            <a:r>
              <a:rPr lang="en-US" dirty="0">
                <a:latin typeface="Segoe UI Mono" panose="020B0509040204020203" pitchFamily="49" charset="0"/>
              </a:rPr>
              <a:t>);</a:t>
            </a:r>
          </a:p>
          <a:p>
            <a:r>
              <a:rPr lang="en-US" dirty="0">
                <a:latin typeface="Segoe UI Mono" panose="020B0509040204020203" pitchFamily="49" charset="0"/>
              </a:rPr>
              <a:t>        }</a:t>
            </a:r>
          </a:p>
          <a:p>
            <a:r>
              <a:rPr lang="en-US" dirty="0">
                <a:latin typeface="Segoe UI Mono" panose="020B0509040204020203" pitchFamily="49" charset="0"/>
              </a:rPr>
              <a:t>    }</a:t>
            </a:r>
          </a:p>
          <a:p>
            <a:r>
              <a:rPr lang="en-US" dirty="0">
                <a:latin typeface="Segoe UI Mono" panose="020B05090402040202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2535209"/>
      </p:ext>
    </p:extLst>
  </p:cSld>
  <p:clrMapOvr>
    <a:masterClrMapping/>
  </p:clrMapOvr>
  <p:transition spd="med" advClick="0" advTm="1000">
    <p:spli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318454" y="163795"/>
            <a:ext cx="11387667" cy="862598"/>
          </a:xfrm>
        </p:spPr>
        <p:txBody>
          <a:bodyPr/>
          <a:lstStyle/>
          <a:p>
            <a:r>
              <a:rPr lang="tr-TR" dirty="0" smtClean="0"/>
              <a:t>İstisna: Temel Örnek </a:t>
            </a:r>
            <a:endParaRPr lang="en-US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FAB1EC-7A00-4607-8BF8-66EE9839B22B}" type="datetime1">
              <a:rPr lang="tr-TR" smtClean="0">
                <a:solidFill>
                  <a:srgbClr val="FFFFFF"/>
                </a:solidFill>
              </a:rPr>
              <a:t>13.04.2017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11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İçerik Yer Tutucusu 2"/>
          <p:cNvSpPr>
            <a:spLocks noGrp="1"/>
          </p:cNvSpPr>
          <p:nvPr>
            <p:ph idx="1"/>
          </p:nvPr>
        </p:nvSpPr>
        <p:spPr>
          <a:xfrm>
            <a:off x="206652" y="995795"/>
            <a:ext cx="11404777" cy="5199529"/>
          </a:xfrm>
        </p:spPr>
        <p:txBody>
          <a:bodyPr/>
          <a:lstStyle/>
          <a:p>
            <a:r>
              <a:rPr lang="tr-TR" sz="4400" dirty="0" smtClean="0">
                <a:solidFill>
                  <a:srgbClr val="FFFF00"/>
                </a:solidFill>
              </a:rPr>
              <a:t>e</a:t>
            </a:r>
            <a:r>
              <a:rPr lang="tr-TR" sz="4400" dirty="0" smtClean="0"/>
              <a:t> parametresine ait önemli </a:t>
            </a:r>
            <a:r>
              <a:rPr lang="tr-TR" sz="4400" dirty="0" smtClean="0">
                <a:solidFill>
                  <a:srgbClr val="FFFF00"/>
                </a:solidFill>
              </a:rPr>
              <a:t>özellikler</a:t>
            </a:r>
          </a:p>
          <a:p>
            <a:pPr lvl="1"/>
            <a:r>
              <a:rPr lang="tr-TR" dirty="0" err="1" smtClean="0">
                <a:solidFill>
                  <a:srgbClr val="FFFF00"/>
                </a:solidFill>
              </a:rPr>
              <a:t>StackTrace</a:t>
            </a:r>
            <a:r>
              <a:rPr lang="tr-TR" dirty="0" smtClean="0">
                <a:solidFill>
                  <a:srgbClr val="FFFF00"/>
                </a:solidFill>
              </a:rPr>
              <a:t>:</a:t>
            </a:r>
          </a:p>
          <a:p>
            <a:pPr lvl="2"/>
            <a:r>
              <a:rPr lang="tr-TR" sz="2800" dirty="0" smtClean="0"/>
              <a:t>Bu özellik string türündedir ve YIĞIN bellekteki istisnaya neden olan </a:t>
            </a:r>
            <a:r>
              <a:rPr lang="tr-TR" sz="2800" dirty="0" smtClean="0">
                <a:solidFill>
                  <a:srgbClr val="FFFF00"/>
                </a:solidFill>
              </a:rPr>
              <a:t>yöntemin</a:t>
            </a:r>
            <a:r>
              <a:rPr lang="tr-TR" sz="2800" dirty="0" smtClean="0"/>
              <a:t> </a:t>
            </a:r>
            <a:r>
              <a:rPr lang="tr-TR" sz="2800" dirty="0" smtClean="0">
                <a:solidFill>
                  <a:srgbClr val="FFFF00"/>
                </a:solidFill>
              </a:rPr>
              <a:t>ismini</a:t>
            </a:r>
            <a:r>
              <a:rPr lang="tr-TR" sz="2800" dirty="0" smtClean="0"/>
              <a:t>, </a:t>
            </a:r>
            <a:r>
              <a:rPr lang="tr-TR" sz="2800" dirty="0" smtClean="0">
                <a:solidFill>
                  <a:srgbClr val="FFFF00"/>
                </a:solidFill>
              </a:rPr>
              <a:t>dosya</a:t>
            </a:r>
            <a:r>
              <a:rPr lang="tr-TR" sz="2800" dirty="0" smtClean="0"/>
              <a:t> </a:t>
            </a:r>
            <a:r>
              <a:rPr lang="tr-TR" sz="2800" dirty="0" smtClean="0">
                <a:solidFill>
                  <a:srgbClr val="FFFF00"/>
                </a:solidFill>
              </a:rPr>
              <a:t>ismini</a:t>
            </a:r>
            <a:r>
              <a:rPr lang="tr-TR" sz="2800" dirty="0" smtClean="0"/>
              <a:t> ve istisnanın hangi program </a:t>
            </a:r>
            <a:r>
              <a:rPr lang="tr-TR" sz="2800" dirty="0" smtClean="0">
                <a:solidFill>
                  <a:srgbClr val="FFFF00"/>
                </a:solidFill>
              </a:rPr>
              <a:t>satırında</a:t>
            </a:r>
            <a:r>
              <a:rPr lang="tr-TR" sz="2800" dirty="0" smtClean="0"/>
              <a:t> oluştuğunu bildiren bilgiler barındırır </a:t>
            </a:r>
          </a:p>
          <a:p>
            <a:pPr lvl="1"/>
            <a:r>
              <a:rPr lang="tr-TR" dirty="0" smtClean="0">
                <a:solidFill>
                  <a:srgbClr val="FFFF00"/>
                </a:solidFill>
              </a:rPr>
              <a:t>Message:</a:t>
            </a:r>
          </a:p>
          <a:p>
            <a:pPr lvl="2">
              <a:buClr>
                <a:srgbClr val="A3C145"/>
              </a:buClr>
            </a:pPr>
            <a:r>
              <a:rPr lang="tr-TR" sz="2800" dirty="0" smtClean="0">
                <a:solidFill>
                  <a:srgbClr val="FFFFFF"/>
                </a:solidFill>
              </a:rPr>
              <a:t>Bu özellik </a:t>
            </a:r>
            <a:r>
              <a:rPr lang="tr-TR" sz="2800" dirty="0" err="1" smtClean="0">
                <a:solidFill>
                  <a:srgbClr val="FFFFFF"/>
                </a:solidFill>
              </a:rPr>
              <a:t>string</a:t>
            </a:r>
            <a:r>
              <a:rPr lang="tr-TR" sz="2800" dirty="0" smtClean="0">
                <a:solidFill>
                  <a:srgbClr val="FFFFFF"/>
                </a:solidFill>
              </a:rPr>
              <a:t> türündedir  ve </a:t>
            </a:r>
            <a:r>
              <a:rPr lang="tr-TR" sz="2800" dirty="0" smtClean="0">
                <a:solidFill>
                  <a:srgbClr val="FFFF00"/>
                </a:solidFill>
              </a:rPr>
              <a:t>istisnanın kaynağını </a:t>
            </a:r>
            <a:r>
              <a:rPr lang="tr-TR" sz="2800" dirty="0" smtClean="0">
                <a:solidFill>
                  <a:srgbClr val="FFFFFF"/>
                </a:solidFill>
              </a:rPr>
              <a:t>açıklar. Eğer güvenli bir uygulama yazıyorsanız, uygulama güvenliğini açığa düşürecek bir açıklama yazmayınız (</a:t>
            </a:r>
            <a:r>
              <a:rPr lang="tr-TR" sz="2800" dirty="0" err="1" smtClean="0">
                <a:solidFill>
                  <a:srgbClr val="FFFFFF"/>
                </a:solidFill>
              </a:rPr>
              <a:t>örn</a:t>
            </a:r>
            <a:r>
              <a:rPr lang="tr-TR" sz="2800" dirty="0" smtClean="0">
                <a:solidFill>
                  <a:srgbClr val="FFFFFF"/>
                </a:solidFill>
              </a:rPr>
              <a:t>. "şifre 6 harfli olmalı" gibi)</a:t>
            </a:r>
            <a:endParaRPr lang="tr-TR" sz="2800" dirty="0">
              <a:solidFill>
                <a:srgbClr val="FFFFFF"/>
              </a:solidFill>
            </a:endParaRPr>
          </a:p>
          <a:p>
            <a:pPr lvl="2"/>
            <a:endParaRPr lang="tr-TR" sz="1600" dirty="0" smtClean="0">
              <a:solidFill>
                <a:srgbClr val="FFFF00"/>
              </a:solidFill>
            </a:endParaRPr>
          </a:p>
          <a:p>
            <a:endParaRPr lang="tr-TR" sz="2400" dirty="0" smtClean="0"/>
          </a:p>
          <a:p>
            <a:endParaRPr lang="tr-TR" sz="2400" dirty="0"/>
          </a:p>
          <a:p>
            <a:endParaRPr lang="tr-TR" sz="2400" dirty="0" smtClean="0"/>
          </a:p>
          <a:p>
            <a:endParaRPr lang="tr-TR" sz="2400" dirty="0" smtClean="0"/>
          </a:p>
          <a:p>
            <a:endParaRPr lang="tr-TR" sz="2400" dirty="0" smtClean="0"/>
          </a:p>
        </p:txBody>
      </p:sp>
    </p:spTree>
    <p:extLst>
      <p:ext uri="{BB962C8B-B14F-4D97-AF65-F5344CB8AC3E}">
        <p14:creationId xmlns:p14="http://schemas.microsoft.com/office/powerpoint/2010/main" val="3627485632"/>
      </p:ext>
    </p:extLst>
  </p:cSld>
  <p:clrMapOvr>
    <a:masterClrMapping/>
  </p:clrMapOvr>
  <p:transition spd="med" advClick="0" advTm="1000">
    <p:spli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318454" y="163795"/>
            <a:ext cx="11387667" cy="862598"/>
          </a:xfrm>
        </p:spPr>
        <p:txBody>
          <a:bodyPr/>
          <a:lstStyle/>
          <a:p>
            <a:r>
              <a:rPr lang="tr-TR" dirty="0" smtClean="0"/>
              <a:t>İstisna Sınıfı Oluşturma </a:t>
            </a:r>
            <a:endParaRPr lang="en-US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FAB1EC-7A00-4607-8BF8-66EE9839B22B}" type="datetime1">
              <a:rPr lang="tr-TR" smtClean="0">
                <a:solidFill>
                  <a:srgbClr val="FFFFFF"/>
                </a:solidFill>
              </a:rPr>
              <a:t>13.04.2017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12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0" y="917158"/>
            <a:ext cx="4871545" cy="3139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using System;</a:t>
            </a:r>
          </a:p>
          <a:p>
            <a:r>
              <a:rPr lang="en-US" dirty="0">
                <a:solidFill>
                  <a:srgbClr val="FFFF00"/>
                </a:solidFill>
              </a:rPr>
              <a:t>namespace </a:t>
            </a:r>
            <a:r>
              <a:rPr lang="en-US" dirty="0" err="1">
                <a:solidFill>
                  <a:srgbClr val="FFFF00"/>
                </a:solidFill>
              </a:rPr>
              <a:t>IstisnaSinifiOlusturma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{</a:t>
            </a:r>
          </a:p>
          <a:p>
            <a:r>
              <a:rPr lang="en-US" dirty="0">
                <a:solidFill>
                  <a:srgbClr val="FFFF00"/>
                </a:solidFill>
              </a:rPr>
              <a:t>    class </a:t>
            </a:r>
            <a:r>
              <a:rPr lang="en-US" dirty="0" err="1">
                <a:solidFill>
                  <a:srgbClr val="FFFF00"/>
                </a:solidFill>
              </a:rPr>
              <a:t>MyException</a:t>
            </a:r>
            <a:r>
              <a:rPr lang="en-US" dirty="0">
                <a:solidFill>
                  <a:srgbClr val="FFFF00"/>
                </a:solidFill>
              </a:rPr>
              <a:t> : Exception</a:t>
            </a:r>
          </a:p>
          <a:p>
            <a:r>
              <a:rPr lang="en-US" dirty="0">
                <a:solidFill>
                  <a:srgbClr val="FFFF00"/>
                </a:solidFill>
              </a:rPr>
              <a:t>    {</a:t>
            </a:r>
          </a:p>
          <a:p>
            <a:r>
              <a:rPr lang="en-US" dirty="0">
                <a:solidFill>
                  <a:srgbClr val="FFFF00"/>
                </a:solidFill>
              </a:rPr>
              <a:t>        public </a:t>
            </a:r>
            <a:r>
              <a:rPr lang="en-US" dirty="0" err="1">
                <a:solidFill>
                  <a:srgbClr val="FFFF00"/>
                </a:solidFill>
              </a:rPr>
              <a:t>MyException</a:t>
            </a:r>
            <a:r>
              <a:rPr lang="en-US" dirty="0">
                <a:solidFill>
                  <a:srgbClr val="FFFF00"/>
                </a:solidFill>
              </a:rPr>
              <a:t>(string message)</a:t>
            </a:r>
          </a:p>
          <a:p>
            <a:r>
              <a:rPr lang="en-US" dirty="0">
                <a:solidFill>
                  <a:srgbClr val="FFFF00"/>
                </a:solidFill>
              </a:rPr>
              <a:t>        {</a:t>
            </a:r>
          </a:p>
          <a:p>
            <a:r>
              <a:rPr lang="en-US" dirty="0">
                <a:solidFill>
                  <a:srgbClr val="FFFF00"/>
                </a:solidFill>
              </a:rPr>
              <a:t>            </a:t>
            </a:r>
            <a:r>
              <a:rPr lang="en-US" dirty="0" err="1">
                <a:solidFill>
                  <a:srgbClr val="FFFF00"/>
                </a:solidFill>
              </a:rPr>
              <a:t>Console.WriteLine</a:t>
            </a:r>
            <a:r>
              <a:rPr lang="en-US" dirty="0">
                <a:solidFill>
                  <a:srgbClr val="FFFF00"/>
                </a:solidFill>
              </a:rPr>
              <a:t>(message);</a:t>
            </a:r>
          </a:p>
          <a:p>
            <a:r>
              <a:rPr lang="en-US" dirty="0">
                <a:solidFill>
                  <a:srgbClr val="FFFF00"/>
                </a:solidFill>
              </a:rPr>
              <a:t>        }</a:t>
            </a:r>
          </a:p>
          <a:p>
            <a:r>
              <a:rPr lang="en-US" dirty="0">
                <a:solidFill>
                  <a:srgbClr val="FFFF00"/>
                </a:solidFill>
              </a:rPr>
              <a:t>    }</a:t>
            </a:r>
          </a:p>
          <a:p>
            <a:r>
              <a:rPr lang="en-US" dirty="0">
                <a:solidFill>
                  <a:srgbClr val="FFFF00"/>
                </a:solidFill>
              </a:rPr>
              <a:t>    </a:t>
            </a:r>
          </a:p>
        </p:txBody>
      </p:sp>
      <p:sp>
        <p:nvSpPr>
          <p:cNvPr id="6" name="Dikdörtgen 5"/>
          <p:cNvSpPr/>
          <p:nvPr/>
        </p:nvSpPr>
        <p:spPr>
          <a:xfrm>
            <a:off x="4919091" y="932925"/>
            <a:ext cx="7062701" cy="5355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   class Program{</a:t>
            </a:r>
          </a:p>
          <a:p>
            <a:r>
              <a:rPr lang="en-US" dirty="0">
                <a:solidFill>
                  <a:srgbClr val="FFFF00"/>
                </a:solidFill>
              </a:rPr>
              <a:t>        static void Main(){</a:t>
            </a:r>
          </a:p>
          <a:p>
            <a:r>
              <a:rPr lang="en-US" dirty="0">
                <a:solidFill>
                  <a:srgbClr val="FFFF00"/>
                </a:solidFill>
              </a:rPr>
              <a:t>            </a:t>
            </a:r>
            <a:r>
              <a:rPr lang="en-US" dirty="0" err="1">
                <a:solidFill>
                  <a:srgbClr val="FFFF00"/>
                </a:solidFill>
              </a:rPr>
              <a:t>TestCatch</a:t>
            </a:r>
            <a:r>
              <a:rPr lang="en-US" dirty="0">
                <a:solidFill>
                  <a:srgbClr val="FFFF00"/>
                </a:solidFill>
              </a:rPr>
              <a:t>();</a:t>
            </a:r>
          </a:p>
          <a:p>
            <a:r>
              <a:rPr lang="en-US" dirty="0">
                <a:solidFill>
                  <a:srgbClr val="FFFF00"/>
                </a:solidFill>
              </a:rPr>
              <a:t>        }</a:t>
            </a:r>
          </a:p>
          <a:p>
            <a:r>
              <a:rPr lang="en-US" dirty="0">
                <a:solidFill>
                  <a:srgbClr val="FFFF00"/>
                </a:solidFill>
              </a:rPr>
              <a:t>        private static void Test(){</a:t>
            </a:r>
          </a:p>
          <a:p>
            <a:r>
              <a:rPr lang="en-US" dirty="0">
                <a:solidFill>
                  <a:srgbClr val="FFFF00"/>
                </a:solidFill>
              </a:rPr>
              <a:t>            </a:t>
            </a:r>
            <a:r>
              <a:rPr lang="tr-TR" dirty="0">
                <a:solidFill>
                  <a:srgbClr val="FFFF00"/>
                </a:solidFill>
              </a:rPr>
              <a:t>	</a:t>
            </a:r>
            <a:r>
              <a:rPr lang="en-US" dirty="0" err="1">
                <a:solidFill>
                  <a:srgbClr val="FFFF00"/>
                </a:solidFill>
              </a:rPr>
              <a:t>MyException</a:t>
            </a:r>
            <a:r>
              <a:rPr lang="en-US" dirty="0">
                <a:solidFill>
                  <a:srgbClr val="FFFF00"/>
                </a:solidFill>
              </a:rPr>
              <a:t> ex = new </a:t>
            </a:r>
            <a:endParaRPr lang="tr-TR" dirty="0">
              <a:solidFill>
                <a:srgbClr val="FFFF00"/>
              </a:solidFill>
            </a:endParaRPr>
          </a:p>
          <a:p>
            <a:r>
              <a:rPr lang="tr-TR" dirty="0">
                <a:solidFill>
                  <a:srgbClr val="FFFF00"/>
                </a:solidFill>
              </a:rPr>
              <a:t>	</a:t>
            </a:r>
            <a:r>
              <a:rPr lang="en-US" dirty="0" err="1">
                <a:solidFill>
                  <a:srgbClr val="FFFF00"/>
                </a:solidFill>
              </a:rPr>
              <a:t>MyException</a:t>
            </a:r>
            <a:r>
              <a:rPr lang="en-US" dirty="0">
                <a:solidFill>
                  <a:srgbClr val="FFFF00"/>
                </a:solidFill>
              </a:rPr>
              <a:t>("Test </a:t>
            </a:r>
            <a:r>
              <a:rPr lang="en-US" dirty="0" err="1">
                <a:solidFill>
                  <a:srgbClr val="FFFF00"/>
                </a:solidFill>
              </a:rPr>
              <a:t>yönteminde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istisna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oluştu</a:t>
            </a:r>
            <a:r>
              <a:rPr lang="en-US" dirty="0">
                <a:solidFill>
                  <a:srgbClr val="FFFF00"/>
                </a:solidFill>
              </a:rPr>
              <a:t>");</a:t>
            </a:r>
          </a:p>
          <a:p>
            <a:r>
              <a:rPr lang="en-US" dirty="0">
                <a:solidFill>
                  <a:srgbClr val="FFFF00"/>
                </a:solidFill>
              </a:rPr>
              <a:t>            </a:t>
            </a:r>
            <a:r>
              <a:rPr lang="tr-TR" dirty="0">
                <a:solidFill>
                  <a:srgbClr val="FFFF00"/>
                </a:solidFill>
              </a:rPr>
              <a:t>	</a:t>
            </a:r>
            <a:r>
              <a:rPr lang="en-US" dirty="0">
                <a:solidFill>
                  <a:srgbClr val="FFFF00"/>
                </a:solidFill>
              </a:rPr>
              <a:t>throw ex;</a:t>
            </a:r>
          </a:p>
          <a:p>
            <a:r>
              <a:rPr lang="en-US" dirty="0">
                <a:solidFill>
                  <a:srgbClr val="FFFF00"/>
                </a:solidFill>
              </a:rPr>
              <a:t>        }</a:t>
            </a:r>
          </a:p>
          <a:p>
            <a:r>
              <a:rPr lang="en-US" dirty="0">
                <a:solidFill>
                  <a:srgbClr val="FFFF00"/>
                </a:solidFill>
              </a:rPr>
              <a:t>        static void </a:t>
            </a:r>
            <a:r>
              <a:rPr lang="en-US" dirty="0" err="1">
                <a:solidFill>
                  <a:srgbClr val="FFFF00"/>
                </a:solidFill>
              </a:rPr>
              <a:t>TestCatch</a:t>
            </a:r>
            <a:r>
              <a:rPr lang="en-US" dirty="0">
                <a:solidFill>
                  <a:srgbClr val="FFFF00"/>
                </a:solidFill>
              </a:rPr>
              <a:t>(){</a:t>
            </a:r>
          </a:p>
          <a:p>
            <a:r>
              <a:rPr lang="en-US" dirty="0">
                <a:solidFill>
                  <a:srgbClr val="FFFF00"/>
                </a:solidFill>
              </a:rPr>
              <a:t>            </a:t>
            </a:r>
            <a:r>
              <a:rPr lang="tr-TR" dirty="0">
                <a:solidFill>
                  <a:srgbClr val="FFFF00"/>
                </a:solidFill>
              </a:rPr>
              <a:t>	</a:t>
            </a:r>
            <a:r>
              <a:rPr lang="en-US" dirty="0">
                <a:solidFill>
                  <a:srgbClr val="FFFF00"/>
                </a:solidFill>
              </a:rPr>
              <a:t>try{</a:t>
            </a:r>
          </a:p>
          <a:p>
            <a:r>
              <a:rPr lang="en-US" dirty="0">
                <a:solidFill>
                  <a:srgbClr val="FFFF00"/>
                </a:solidFill>
              </a:rPr>
              <a:t>                </a:t>
            </a:r>
            <a:r>
              <a:rPr lang="tr-TR" dirty="0">
                <a:solidFill>
                  <a:srgbClr val="FFFF00"/>
                </a:solidFill>
              </a:rPr>
              <a:t>	</a:t>
            </a:r>
            <a:r>
              <a:rPr lang="en-US" dirty="0">
                <a:solidFill>
                  <a:srgbClr val="FFFF00"/>
                </a:solidFill>
              </a:rPr>
              <a:t>Test();</a:t>
            </a:r>
          </a:p>
          <a:p>
            <a:r>
              <a:rPr lang="en-US" dirty="0">
                <a:solidFill>
                  <a:srgbClr val="FFFF00"/>
                </a:solidFill>
              </a:rPr>
              <a:t>            </a:t>
            </a:r>
            <a:r>
              <a:rPr lang="tr-TR" dirty="0">
                <a:solidFill>
                  <a:srgbClr val="FFFF00"/>
                </a:solidFill>
              </a:rPr>
              <a:t>	</a:t>
            </a:r>
            <a:r>
              <a:rPr lang="en-US" dirty="0">
                <a:solidFill>
                  <a:srgbClr val="FFFF00"/>
                </a:solidFill>
              </a:rPr>
              <a:t>}</a:t>
            </a:r>
          </a:p>
          <a:p>
            <a:r>
              <a:rPr lang="en-US" dirty="0">
                <a:solidFill>
                  <a:srgbClr val="FFFF00"/>
                </a:solidFill>
              </a:rPr>
              <a:t>            </a:t>
            </a:r>
            <a:r>
              <a:rPr lang="tr-TR" dirty="0">
                <a:solidFill>
                  <a:srgbClr val="FFFF00"/>
                </a:solidFill>
              </a:rPr>
              <a:t>	</a:t>
            </a:r>
            <a:r>
              <a:rPr lang="en-US" dirty="0">
                <a:solidFill>
                  <a:srgbClr val="FFFF00"/>
                </a:solidFill>
              </a:rPr>
              <a:t>catch (</a:t>
            </a:r>
            <a:r>
              <a:rPr lang="en-US" dirty="0" err="1">
                <a:solidFill>
                  <a:srgbClr val="FFFF00"/>
                </a:solidFill>
              </a:rPr>
              <a:t>MyException</a:t>
            </a:r>
            <a:r>
              <a:rPr lang="en-US" dirty="0">
                <a:solidFill>
                  <a:srgbClr val="FFFF00"/>
                </a:solidFill>
              </a:rPr>
              <a:t> ex){</a:t>
            </a:r>
          </a:p>
          <a:p>
            <a:r>
              <a:rPr lang="en-US" dirty="0">
                <a:solidFill>
                  <a:srgbClr val="FFFF00"/>
                </a:solidFill>
              </a:rPr>
              <a:t>               </a:t>
            </a:r>
            <a:r>
              <a:rPr lang="tr-TR" dirty="0">
                <a:solidFill>
                  <a:srgbClr val="FFFF00"/>
                </a:solidFill>
              </a:rPr>
              <a:t>	</a:t>
            </a:r>
            <a:r>
              <a:rPr lang="en-US" dirty="0" err="1">
                <a:solidFill>
                  <a:srgbClr val="FFFF00"/>
                </a:solidFill>
              </a:rPr>
              <a:t>System.Console.WriteLine</a:t>
            </a:r>
            <a:r>
              <a:rPr lang="en-US" dirty="0">
                <a:solidFill>
                  <a:srgbClr val="FFFF00"/>
                </a:solidFill>
              </a:rPr>
              <a:t>(</a:t>
            </a:r>
            <a:r>
              <a:rPr lang="en-US" dirty="0" err="1">
                <a:solidFill>
                  <a:srgbClr val="FFFF00"/>
                </a:solidFill>
              </a:rPr>
              <a:t>ex.ToString</a:t>
            </a:r>
            <a:r>
              <a:rPr lang="en-US" dirty="0">
                <a:solidFill>
                  <a:srgbClr val="FFFF00"/>
                </a:solidFill>
              </a:rPr>
              <a:t>());</a:t>
            </a:r>
          </a:p>
          <a:p>
            <a:r>
              <a:rPr lang="en-US" dirty="0">
                <a:solidFill>
                  <a:srgbClr val="FFFF00"/>
                </a:solidFill>
              </a:rPr>
              <a:t>            </a:t>
            </a:r>
            <a:r>
              <a:rPr lang="tr-TR" dirty="0">
                <a:solidFill>
                  <a:srgbClr val="FFFF00"/>
                </a:solidFill>
              </a:rPr>
              <a:t>	</a:t>
            </a:r>
            <a:r>
              <a:rPr lang="en-US" dirty="0">
                <a:solidFill>
                  <a:srgbClr val="FFFF00"/>
                </a:solidFill>
              </a:rPr>
              <a:t>}</a:t>
            </a:r>
          </a:p>
          <a:p>
            <a:r>
              <a:rPr lang="en-US" dirty="0">
                <a:solidFill>
                  <a:srgbClr val="FFFF00"/>
                </a:solidFill>
              </a:rPr>
              <a:t>        }</a:t>
            </a:r>
          </a:p>
          <a:p>
            <a:r>
              <a:rPr lang="en-US" dirty="0">
                <a:solidFill>
                  <a:srgbClr val="FFFF00"/>
                </a:solidFill>
              </a:rPr>
              <a:t>    }</a:t>
            </a:r>
          </a:p>
          <a:p>
            <a:r>
              <a:rPr lang="en-US" dirty="0">
                <a:solidFill>
                  <a:srgbClr val="FFFF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0977153"/>
      </p:ext>
    </p:extLst>
  </p:cSld>
  <p:clrMapOvr>
    <a:masterClrMapping/>
  </p:clrMapOvr>
  <p:transition spd="med" advClick="0" advTm="1000">
    <p:spli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318454" y="163795"/>
            <a:ext cx="11387667" cy="862598"/>
          </a:xfrm>
        </p:spPr>
        <p:txBody>
          <a:bodyPr/>
          <a:lstStyle/>
          <a:p>
            <a:r>
              <a:rPr lang="tr-TR" dirty="0" smtClean="0"/>
              <a:t>İstisna: Try-Catch-</a:t>
            </a:r>
            <a:r>
              <a:rPr lang="tr-TR" dirty="0" err="1" smtClean="0"/>
              <a:t>Finally</a:t>
            </a:r>
            <a:r>
              <a:rPr lang="tr-TR" dirty="0" smtClean="0"/>
              <a:t> </a:t>
            </a:r>
            <a:endParaRPr lang="en-US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FAB1EC-7A00-4607-8BF8-66EE9839B22B}" type="datetime1">
              <a:rPr lang="tr-TR" smtClean="0">
                <a:solidFill>
                  <a:srgbClr val="FFFFFF"/>
                </a:solidFill>
              </a:rPr>
              <a:t>13.04.2017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13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İçerik Yer Tutucusu 2"/>
          <p:cNvSpPr>
            <a:spLocks noGrp="1"/>
          </p:cNvSpPr>
          <p:nvPr>
            <p:ph idx="1"/>
          </p:nvPr>
        </p:nvSpPr>
        <p:spPr>
          <a:xfrm>
            <a:off x="206652" y="1058857"/>
            <a:ext cx="4775251" cy="5199529"/>
          </a:xfrm>
        </p:spPr>
        <p:txBody>
          <a:bodyPr/>
          <a:lstStyle/>
          <a:p>
            <a:r>
              <a:rPr lang="tr-TR" sz="2000" dirty="0" err="1" smtClean="0">
                <a:solidFill>
                  <a:srgbClr val="FFFF00"/>
                </a:solidFill>
              </a:rPr>
              <a:t>try</a:t>
            </a:r>
            <a:r>
              <a:rPr lang="tr-TR" sz="2000" dirty="0" smtClean="0">
                <a:solidFill>
                  <a:srgbClr val="FFFF00"/>
                </a:solidFill>
              </a:rPr>
              <a:t> </a:t>
            </a:r>
            <a:r>
              <a:rPr lang="tr-TR" sz="2000" dirty="0" smtClean="0"/>
              <a:t>ifadesi birden fazla </a:t>
            </a:r>
            <a:r>
              <a:rPr lang="tr-TR" sz="2000" dirty="0" smtClean="0">
                <a:solidFill>
                  <a:srgbClr val="FFFF00"/>
                </a:solidFill>
              </a:rPr>
              <a:t>catch</a:t>
            </a:r>
            <a:r>
              <a:rPr lang="tr-TR" sz="2000" dirty="0" smtClean="0"/>
              <a:t> ifadesi ile kullanılabilir.</a:t>
            </a:r>
          </a:p>
          <a:p>
            <a:r>
              <a:rPr lang="tr-TR" sz="2000" dirty="0" smtClean="0"/>
              <a:t>İstisna şartlarını sağlayan ilk </a:t>
            </a:r>
            <a:r>
              <a:rPr lang="tr-TR" sz="2000" dirty="0" smtClean="0">
                <a:solidFill>
                  <a:srgbClr val="FFFF00"/>
                </a:solidFill>
              </a:rPr>
              <a:t>catch</a:t>
            </a:r>
            <a:r>
              <a:rPr lang="tr-TR" sz="2000" dirty="0" smtClean="0"/>
              <a:t> bloğu çalıştırılır. Eğer şartları sağlayan başka </a:t>
            </a:r>
            <a:r>
              <a:rPr lang="tr-TR" sz="2000" dirty="0" smtClean="0">
                <a:solidFill>
                  <a:srgbClr val="FFFF00"/>
                </a:solidFill>
              </a:rPr>
              <a:t>catch</a:t>
            </a:r>
            <a:r>
              <a:rPr lang="tr-TR" sz="2000" dirty="0" smtClean="0"/>
              <a:t> blokları varsa dikkate alınmazlar.</a:t>
            </a:r>
          </a:p>
          <a:p>
            <a:r>
              <a:rPr lang="tr-TR" sz="2000" dirty="0" err="1" smtClean="0">
                <a:solidFill>
                  <a:srgbClr val="FFFF00"/>
                </a:solidFill>
              </a:rPr>
              <a:t>try</a:t>
            </a:r>
            <a:r>
              <a:rPr lang="tr-TR" sz="2000" dirty="0" smtClean="0"/>
              <a:t> ifadeniz birden fazla catch bloklarına sahip ise "</a:t>
            </a:r>
            <a:r>
              <a:rPr lang="tr-TR" sz="2000" dirty="0" smtClean="0">
                <a:solidFill>
                  <a:srgbClr val="FFFF00"/>
                </a:solidFill>
              </a:rPr>
              <a:t>daha özelden daha genele</a:t>
            </a:r>
            <a:r>
              <a:rPr lang="tr-TR" sz="2000" dirty="0" smtClean="0"/>
              <a:t>" olacak şekilde tasarlanmalıdırlar. </a:t>
            </a:r>
          </a:p>
          <a:p>
            <a:r>
              <a:rPr lang="tr-TR" sz="2000" dirty="0" err="1" smtClean="0">
                <a:solidFill>
                  <a:srgbClr val="FFFF00"/>
                </a:solidFill>
              </a:rPr>
              <a:t>finally</a:t>
            </a:r>
            <a:r>
              <a:rPr lang="tr-TR" sz="2000" dirty="0" smtClean="0">
                <a:solidFill>
                  <a:srgbClr val="FFFF00"/>
                </a:solidFill>
              </a:rPr>
              <a:t> </a:t>
            </a:r>
            <a:r>
              <a:rPr lang="tr-TR" sz="2000" dirty="0" smtClean="0"/>
              <a:t>bloğu da </a:t>
            </a:r>
            <a:r>
              <a:rPr lang="tr-TR" sz="2000" dirty="0" err="1" smtClean="0">
                <a:solidFill>
                  <a:srgbClr val="FFFF00"/>
                </a:solidFill>
              </a:rPr>
              <a:t>try</a:t>
            </a:r>
            <a:r>
              <a:rPr lang="tr-TR" sz="2000" dirty="0" smtClean="0"/>
              <a:t> bloğu gibi en fazla bir adet olabilir ve istisna oluştuğunda mutlaka çalışır</a:t>
            </a:r>
          </a:p>
          <a:p>
            <a:r>
              <a:rPr lang="tr-TR" sz="2000" dirty="0" err="1" smtClean="0">
                <a:solidFill>
                  <a:srgbClr val="FFFF00"/>
                </a:solidFill>
              </a:rPr>
              <a:t>finally</a:t>
            </a:r>
            <a:r>
              <a:rPr lang="tr-TR" sz="2000" dirty="0" smtClean="0">
                <a:solidFill>
                  <a:srgbClr val="FFFF00"/>
                </a:solidFill>
              </a:rPr>
              <a:t> </a:t>
            </a:r>
            <a:r>
              <a:rPr lang="tr-TR" sz="2000" dirty="0" smtClean="0"/>
              <a:t>programcının </a:t>
            </a:r>
            <a:r>
              <a:rPr lang="tr-TR" sz="2000" dirty="0" err="1" smtClean="0"/>
              <a:t>try</a:t>
            </a:r>
            <a:r>
              <a:rPr lang="tr-TR" sz="2000" dirty="0" smtClean="0"/>
              <a:t> bloğundan arta kalan artıkları temizlemesine ve istisnayı oluşturan durumu ortadan kaldırmaya çalışır . Çöp toplayıcısının çevrimini beklemeden işlemleri gerçekleştirir </a:t>
            </a:r>
            <a:endParaRPr lang="tr-TR" sz="2000" dirty="0"/>
          </a:p>
          <a:p>
            <a:endParaRPr lang="tr-TR" sz="2000" dirty="0" smtClean="0"/>
          </a:p>
          <a:p>
            <a:endParaRPr lang="tr-TR" sz="2000" dirty="0" smtClean="0"/>
          </a:p>
          <a:p>
            <a:endParaRPr lang="tr-TR" sz="2000" dirty="0" smtClean="0"/>
          </a:p>
        </p:txBody>
      </p:sp>
      <p:sp>
        <p:nvSpPr>
          <p:cNvPr id="9" name="Dikdörtgen 8"/>
          <p:cNvSpPr/>
          <p:nvPr/>
        </p:nvSpPr>
        <p:spPr>
          <a:xfrm>
            <a:off x="5113283" y="1046481"/>
            <a:ext cx="6616262" cy="5324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static void </a:t>
            </a:r>
            <a:r>
              <a:rPr lang="en-US" sz="2000" dirty="0" err="1" smtClean="0">
                <a:solidFill>
                  <a:srgbClr val="FFFF00"/>
                </a:solidFill>
              </a:rPr>
              <a:t>TestCatch</a:t>
            </a:r>
            <a:r>
              <a:rPr lang="tr-TR" sz="2000" dirty="0" smtClean="0">
                <a:solidFill>
                  <a:srgbClr val="FFFF00"/>
                </a:solidFill>
              </a:rPr>
              <a:t>es</a:t>
            </a:r>
            <a:r>
              <a:rPr lang="en-US" sz="2000" dirty="0" smtClean="0">
                <a:solidFill>
                  <a:srgbClr val="FFFF00"/>
                </a:solidFill>
              </a:rPr>
              <a:t>()</a:t>
            </a:r>
            <a:endParaRPr lang="en-US" sz="2000" dirty="0">
              <a:solidFill>
                <a:srgbClr val="FFFF00"/>
              </a:solidFill>
            </a:endParaRPr>
          </a:p>
          <a:p>
            <a:r>
              <a:rPr lang="en-US" sz="2000" dirty="0">
                <a:solidFill>
                  <a:srgbClr val="FFFF00"/>
                </a:solidFill>
              </a:rPr>
              <a:t>{</a:t>
            </a:r>
          </a:p>
          <a:p>
            <a:r>
              <a:rPr lang="en-US" sz="2000" dirty="0">
                <a:solidFill>
                  <a:srgbClr val="FFFF00"/>
                </a:solidFill>
              </a:rPr>
              <a:t>    </a:t>
            </a:r>
            <a:r>
              <a:rPr lang="en-US" sz="2000" dirty="0" err="1">
                <a:solidFill>
                  <a:srgbClr val="FFFF00"/>
                </a:solidFill>
              </a:rPr>
              <a:t>System.IO.StreamWriter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sw</a:t>
            </a:r>
            <a:r>
              <a:rPr lang="en-US" sz="2000" dirty="0">
                <a:solidFill>
                  <a:srgbClr val="FFFF00"/>
                </a:solidFill>
              </a:rPr>
              <a:t> = null;</a:t>
            </a:r>
          </a:p>
          <a:p>
            <a:r>
              <a:rPr lang="en-US" sz="2000" dirty="0">
                <a:solidFill>
                  <a:srgbClr val="FFFF00"/>
                </a:solidFill>
              </a:rPr>
              <a:t>    </a:t>
            </a:r>
            <a:r>
              <a:rPr lang="en-US" sz="2000" dirty="0" smtClean="0">
                <a:solidFill>
                  <a:srgbClr val="FFFF00"/>
                </a:solidFill>
              </a:rPr>
              <a:t>try  {</a:t>
            </a:r>
            <a:r>
              <a:rPr lang="tr-TR" sz="2000" dirty="0" smtClean="0">
                <a:solidFill>
                  <a:srgbClr val="FFFF00"/>
                </a:solidFill>
              </a:rPr>
              <a:t>    </a:t>
            </a:r>
            <a:r>
              <a:rPr lang="tr-TR" sz="2000" dirty="0" smtClean="0">
                <a:solidFill>
                  <a:schemeClr val="tx1"/>
                </a:solidFill>
              </a:rPr>
              <a:t>//Aşağıdaki dosya diskte mevcut değil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rgbClr val="FFFF00"/>
                </a:solidFill>
              </a:rPr>
              <a:t>        </a:t>
            </a:r>
            <a:r>
              <a:rPr lang="tr-TR" sz="2000" dirty="0" smtClean="0">
                <a:solidFill>
                  <a:srgbClr val="FFFF00"/>
                </a:solidFill>
              </a:rPr>
              <a:t> </a:t>
            </a:r>
            <a:r>
              <a:rPr lang="en-US" sz="2000" dirty="0" err="1" smtClean="0">
                <a:solidFill>
                  <a:srgbClr val="FFFF00"/>
                </a:solidFill>
              </a:rPr>
              <a:t>sw</a:t>
            </a:r>
            <a:r>
              <a:rPr lang="en-US" sz="2000" dirty="0" smtClean="0">
                <a:solidFill>
                  <a:srgbClr val="FFFF00"/>
                </a:solidFill>
              </a:rPr>
              <a:t> </a:t>
            </a:r>
            <a:r>
              <a:rPr lang="en-US" sz="2000" dirty="0">
                <a:solidFill>
                  <a:srgbClr val="FFFF00"/>
                </a:solidFill>
              </a:rPr>
              <a:t>= new </a:t>
            </a:r>
            <a:r>
              <a:rPr lang="en-US" sz="2000" dirty="0" err="1">
                <a:solidFill>
                  <a:srgbClr val="FFFF00"/>
                </a:solidFill>
              </a:rPr>
              <a:t>System.IO.StreamWriter</a:t>
            </a:r>
            <a:r>
              <a:rPr lang="en-US" sz="2000" dirty="0">
                <a:solidFill>
                  <a:srgbClr val="FFFF00"/>
                </a:solidFill>
              </a:rPr>
              <a:t>(@"C:\test\test.txt");</a:t>
            </a:r>
          </a:p>
          <a:p>
            <a:r>
              <a:rPr lang="en-US" sz="2000" dirty="0">
                <a:solidFill>
                  <a:srgbClr val="FFFF00"/>
                </a:solidFill>
              </a:rPr>
              <a:t>        </a:t>
            </a:r>
            <a:r>
              <a:rPr lang="tr-TR" sz="2000" dirty="0" smtClean="0">
                <a:solidFill>
                  <a:srgbClr val="FFFF00"/>
                </a:solidFill>
              </a:rPr>
              <a:t> </a:t>
            </a:r>
            <a:r>
              <a:rPr lang="en-US" sz="2000" dirty="0" err="1" smtClean="0">
                <a:solidFill>
                  <a:srgbClr val="FFFF00"/>
                </a:solidFill>
              </a:rPr>
              <a:t>sw.WriteLine</a:t>
            </a:r>
            <a:r>
              <a:rPr lang="en-US" sz="2000" dirty="0">
                <a:solidFill>
                  <a:srgbClr val="FFFF00"/>
                </a:solidFill>
              </a:rPr>
              <a:t>("Hello");</a:t>
            </a:r>
          </a:p>
          <a:p>
            <a:r>
              <a:rPr lang="en-US" sz="2000" dirty="0">
                <a:solidFill>
                  <a:srgbClr val="FFFF00"/>
                </a:solidFill>
              </a:rPr>
              <a:t>    }</a:t>
            </a:r>
          </a:p>
          <a:p>
            <a:r>
              <a:rPr lang="en-US" sz="2000" dirty="0" smtClean="0">
                <a:solidFill>
                  <a:srgbClr val="FFFF00"/>
                </a:solidFill>
              </a:rPr>
              <a:t>    </a:t>
            </a:r>
            <a:r>
              <a:rPr lang="en-US" sz="2000" dirty="0">
                <a:solidFill>
                  <a:srgbClr val="FFFF00"/>
                </a:solidFill>
              </a:rPr>
              <a:t>catch (</a:t>
            </a:r>
            <a:r>
              <a:rPr lang="en-US" sz="2000" dirty="0" err="1">
                <a:solidFill>
                  <a:srgbClr val="FFFF00"/>
                </a:solidFill>
              </a:rPr>
              <a:t>System.IO.FileNotFoundException</a:t>
            </a:r>
            <a:r>
              <a:rPr lang="en-US" sz="2000" dirty="0">
                <a:solidFill>
                  <a:srgbClr val="FFFF00"/>
                </a:solidFill>
              </a:rPr>
              <a:t> ex</a:t>
            </a:r>
            <a:r>
              <a:rPr lang="en-US" sz="2000" dirty="0" smtClean="0">
                <a:solidFill>
                  <a:srgbClr val="FFFF00"/>
                </a:solidFill>
              </a:rPr>
              <a:t>){</a:t>
            </a:r>
            <a:r>
              <a:rPr lang="tr-TR" sz="2000" dirty="0" smtClean="0">
                <a:solidFill>
                  <a:srgbClr val="FFFF00"/>
                </a:solidFill>
              </a:rPr>
              <a:t>  </a:t>
            </a:r>
            <a:r>
              <a:rPr lang="tr-TR" sz="2000" dirty="0" smtClean="0">
                <a:solidFill>
                  <a:schemeClr val="tx1"/>
                </a:solidFill>
              </a:rPr>
              <a:t>//daha özel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tr-TR" sz="2000" dirty="0">
                <a:solidFill>
                  <a:srgbClr val="FFFF00"/>
                </a:solidFill>
              </a:rPr>
              <a:t> </a:t>
            </a:r>
            <a:r>
              <a:rPr lang="tr-TR" sz="2000" dirty="0" smtClean="0">
                <a:solidFill>
                  <a:srgbClr val="FFFF00"/>
                </a:solidFill>
              </a:rPr>
              <a:t>         </a:t>
            </a:r>
            <a:r>
              <a:rPr lang="en-US" sz="2000" dirty="0" err="1" smtClean="0">
                <a:solidFill>
                  <a:srgbClr val="FFFF00"/>
                </a:solidFill>
              </a:rPr>
              <a:t>System.Console.WriteLine</a:t>
            </a:r>
            <a:r>
              <a:rPr lang="en-US" sz="2000" dirty="0" smtClean="0">
                <a:solidFill>
                  <a:srgbClr val="FFFF00"/>
                </a:solidFill>
              </a:rPr>
              <a:t>(</a:t>
            </a:r>
            <a:r>
              <a:rPr lang="en-US" sz="2000" dirty="0" err="1" smtClean="0">
                <a:solidFill>
                  <a:srgbClr val="FFFF00"/>
                </a:solidFill>
              </a:rPr>
              <a:t>ex.ToString</a:t>
            </a:r>
            <a:r>
              <a:rPr lang="en-US" sz="2000" dirty="0">
                <a:solidFill>
                  <a:srgbClr val="FFFF00"/>
                </a:solidFill>
              </a:rPr>
              <a:t>());  </a:t>
            </a:r>
          </a:p>
          <a:p>
            <a:r>
              <a:rPr lang="en-US" sz="2000" dirty="0">
                <a:solidFill>
                  <a:srgbClr val="FFFF00"/>
                </a:solidFill>
              </a:rPr>
              <a:t>    }</a:t>
            </a:r>
          </a:p>
          <a:p>
            <a:r>
              <a:rPr lang="en-US" sz="2000" dirty="0" smtClean="0">
                <a:solidFill>
                  <a:srgbClr val="FFFF00"/>
                </a:solidFill>
              </a:rPr>
              <a:t>    </a:t>
            </a:r>
            <a:r>
              <a:rPr lang="en-US" sz="2000" dirty="0">
                <a:solidFill>
                  <a:srgbClr val="FFFF00"/>
                </a:solidFill>
              </a:rPr>
              <a:t>catch (</a:t>
            </a:r>
            <a:r>
              <a:rPr lang="en-US" sz="2000" dirty="0" err="1" smtClean="0">
                <a:solidFill>
                  <a:srgbClr val="FFFF00"/>
                </a:solidFill>
              </a:rPr>
              <a:t>System.IO.IOException</a:t>
            </a:r>
            <a:r>
              <a:rPr lang="en-US" sz="2000" dirty="0" smtClean="0">
                <a:solidFill>
                  <a:srgbClr val="FFFF00"/>
                </a:solidFill>
              </a:rPr>
              <a:t> </a:t>
            </a:r>
            <a:r>
              <a:rPr lang="en-US" sz="2000" dirty="0">
                <a:solidFill>
                  <a:srgbClr val="FFFF00"/>
                </a:solidFill>
              </a:rPr>
              <a:t>ex</a:t>
            </a:r>
            <a:r>
              <a:rPr lang="en-US" sz="2000" dirty="0" smtClean="0">
                <a:solidFill>
                  <a:srgbClr val="FFFF00"/>
                </a:solidFill>
              </a:rPr>
              <a:t>){</a:t>
            </a:r>
            <a:r>
              <a:rPr lang="tr-TR" sz="2000" dirty="0" smtClean="0">
                <a:solidFill>
                  <a:srgbClr val="FFFF00"/>
                </a:solidFill>
              </a:rPr>
              <a:t>                     </a:t>
            </a:r>
            <a:r>
              <a:rPr lang="tr-TR" sz="2000" dirty="0" smtClean="0">
                <a:solidFill>
                  <a:schemeClr val="tx1"/>
                </a:solidFill>
              </a:rPr>
              <a:t>//daha genel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rgbClr val="FFFF00"/>
                </a:solidFill>
              </a:rPr>
              <a:t>        </a:t>
            </a:r>
            <a:r>
              <a:rPr lang="tr-TR" sz="2000" dirty="0" smtClean="0">
                <a:solidFill>
                  <a:srgbClr val="FFFF00"/>
                </a:solidFill>
              </a:rPr>
              <a:t> </a:t>
            </a:r>
            <a:r>
              <a:rPr lang="en-US" sz="2000" dirty="0" err="1" smtClean="0">
                <a:solidFill>
                  <a:srgbClr val="FFFF00"/>
                </a:solidFill>
              </a:rPr>
              <a:t>System.Console.WriteLine</a:t>
            </a:r>
            <a:r>
              <a:rPr lang="en-US" sz="2000" dirty="0" smtClean="0">
                <a:solidFill>
                  <a:srgbClr val="FFFF00"/>
                </a:solidFill>
              </a:rPr>
              <a:t>(</a:t>
            </a:r>
            <a:r>
              <a:rPr lang="en-US" sz="2000" dirty="0" err="1" smtClean="0">
                <a:solidFill>
                  <a:srgbClr val="FFFF00"/>
                </a:solidFill>
              </a:rPr>
              <a:t>ex.ToString</a:t>
            </a:r>
            <a:r>
              <a:rPr lang="en-US" sz="2000" dirty="0">
                <a:solidFill>
                  <a:srgbClr val="FFFF00"/>
                </a:solidFill>
              </a:rPr>
              <a:t>());  </a:t>
            </a:r>
          </a:p>
          <a:p>
            <a:r>
              <a:rPr lang="en-US" sz="2000" dirty="0">
                <a:solidFill>
                  <a:srgbClr val="FFFF00"/>
                </a:solidFill>
              </a:rPr>
              <a:t>    }</a:t>
            </a:r>
          </a:p>
          <a:p>
            <a:r>
              <a:rPr lang="en-US" sz="2000" dirty="0">
                <a:solidFill>
                  <a:srgbClr val="FFFF00"/>
                </a:solidFill>
              </a:rPr>
              <a:t>    finally </a:t>
            </a:r>
            <a:r>
              <a:rPr lang="en-US" sz="2000" dirty="0" smtClean="0">
                <a:solidFill>
                  <a:srgbClr val="FFFF00"/>
                </a:solidFill>
              </a:rPr>
              <a:t>{</a:t>
            </a:r>
            <a:endParaRPr lang="en-US" sz="2000" dirty="0">
              <a:solidFill>
                <a:srgbClr val="FFFF00"/>
              </a:solidFill>
            </a:endParaRPr>
          </a:p>
          <a:p>
            <a:r>
              <a:rPr lang="en-US" sz="2000" dirty="0">
                <a:solidFill>
                  <a:srgbClr val="FFFF00"/>
                </a:solidFill>
              </a:rPr>
              <a:t>        </a:t>
            </a:r>
            <a:r>
              <a:rPr lang="tr-TR" sz="2000" dirty="0" smtClean="0">
                <a:solidFill>
                  <a:srgbClr val="FFFF00"/>
                </a:solidFill>
              </a:rPr>
              <a:t>  </a:t>
            </a:r>
            <a:r>
              <a:rPr lang="en-US" sz="2000" dirty="0" err="1" smtClean="0">
                <a:solidFill>
                  <a:srgbClr val="FFFF00"/>
                </a:solidFill>
              </a:rPr>
              <a:t>sw.Close</a:t>
            </a:r>
            <a:r>
              <a:rPr lang="en-US" sz="2000" dirty="0" smtClean="0">
                <a:solidFill>
                  <a:srgbClr val="FFFF00"/>
                </a:solidFill>
              </a:rPr>
              <a:t>();</a:t>
            </a:r>
            <a:r>
              <a:rPr lang="tr-TR" sz="2000" dirty="0" smtClean="0">
                <a:solidFill>
                  <a:srgbClr val="FFFF00"/>
                </a:solidFill>
              </a:rPr>
              <a:t> 		</a:t>
            </a:r>
            <a:r>
              <a:rPr lang="tr-TR" sz="2000" dirty="0" smtClean="0">
                <a:solidFill>
                  <a:schemeClr val="tx1"/>
                </a:solidFill>
              </a:rPr>
              <a:t>//her durumda dosyayı kapat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rgbClr val="FFFF00"/>
                </a:solidFill>
              </a:rPr>
              <a:t>    </a:t>
            </a:r>
            <a:r>
              <a:rPr lang="en-US" sz="2000" dirty="0" smtClean="0">
                <a:solidFill>
                  <a:srgbClr val="FFFF00"/>
                </a:solidFill>
              </a:rPr>
              <a:t>} </a:t>
            </a:r>
            <a:endParaRPr lang="en-US" sz="2000" dirty="0">
              <a:solidFill>
                <a:srgbClr val="FFFF00"/>
              </a:solidFill>
            </a:endParaRPr>
          </a:p>
          <a:p>
            <a:r>
              <a:rPr lang="en-US" sz="2000" dirty="0">
                <a:solidFill>
                  <a:srgbClr val="FFFF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36411216"/>
      </p:ext>
    </p:extLst>
  </p:cSld>
  <p:clrMapOvr>
    <a:masterClrMapping/>
  </p:clrMapOvr>
  <p:transition spd="med" advClick="0" advTm="1000">
    <p:spli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3454401" y="0"/>
            <a:ext cx="6313714" cy="688427"/>
          </a:xfrm>
        </p:spPr>
        <p:txBody>
          <a:bodyPr/>
          <a:lstStyle/>
          <a:p>
            <a:r>
              <a:rPr lang="tr-TR" dirty="0" smtClean="0"/>
              <a:t>İstisna: Try-Catch-</a:t>
            </a:r>
            <a:r>
              <a:rPr lang="tr-TR" dirty="0" err="1" smtClean="0"/>
              <a:t>Finally</a:t>
            </a:r>
            <a:r>
              <a:rPr lang="tr-TR" dirty="0" smtClean="0"/>
              <a:t> </a:t>
            </a:r>
            <a:endParaRPr lang="en-US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FAB1EC-7A00-4607-8BF8-66EE9839B22B}" type="datetime1">
              <a:rPr lang="tr-TR" smtClean="0">
                <a:solidFill>
                  <a:srgbClr val="FFFFFF"/>
                </a:solidFill>
              </a:rPr>
              <a:t>13.04.2017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14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İçerik Yer Tutucusu 2"/>
          <p:cNvSpPr>
            <a:spLocks noGrp="1"/>
          </p:cNvSpPr>
          <p:nvPr>
            <p:ph idx="1"/>
          </p:nvPr>
        </p:nvSpPr>
        <p:spPr>
          <a:xfrm>
            <a:off x="206652" y="1058857"/>
            <a:ext cx="3608603" cy="5199529"/>
          </a:xfrm>
        </p:spPr>
        <p:txBody>
          <a:bodyPr/>
          <a:lstStyle/>
          <a:p>
            <a:endParaRPr lang="tr-TR" sz="2000" dirty="0" smtClean="0"/>
          </a:p>
          <a:p>
            <a:endParaRPr lang="tr-TR" sz="2000" dirty="0" smtClean="0"/>
          </a:p>
          <a:p>
            <a:endParaRPr lang="tr-TR" sz="2000" dirty="0" smtClean="0"/>
          </a:p>
        </p:txBody>
      </p:sp>
      <p:sp>
        <p:nvSpPr>
          <p:cNvPr id="9" name="Dikdörtgen 8"/>
          <p:cNvSpPr/>
          <p:nvPr/>
        </p:nvSpPr>
        <p:spPr>
          <a:xfrm>
            <a:off x="4417348" y="802991"/>
            <a:ext cx="7136023" cy="5632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static void </a:t>
            </a:r>
            <a:r>
              <a:rPr lang="en-US" dirty="0" err="1">
                <a:solidFill>
                  <a:srgbClr val="FFFF00"/>
                </a:solidFill>
              </a:rPr>
              <a:t>TestFinally</a:t>
            </a:r>
            <a:r>
              <a:rPr lang="en-US" dirty="0">
                <a:solidFill>
                  <a:srgbClr val="FFFF00"/>
                </a:solidFill>
              </a:rPr>
              <a:t>()</a:t>
            </a:r>
          </a:p>
          <a:p>
            <a:r>
              <a:rPr lang="en-US" dirty="0">
                <a:solidFill>
                  <a:srgbClr val="FFFF00"/>
                </a:solidFill>
              </a:rPr>
              <a:t>{</a:t>
            </a:r>
          </a:p>
          <a:p>
            <a:r>
              <a:rPr lang="en-US" dirty="0">
                <a:solidFill>
                  <a:srgbClr val="FFFF00"/>
                </a:solidFill>
              </a:rPr>
              <a:t>    </a:t>
            </a:r>
            <a:r>
              <a:rPr lang="en-US" dirty="0" err="1">
                <a:solidFill>
                  <a:srgbClr val="FFFF00"/>
                </a:solidFill>
              </a:rPr>
              <a:t>System.IO.FileStream</a:t>
            </a:r>
            <a:r>
              <a:rPr lang="en-US" dirty="0">
                <a:solidFill>
                  <a:srgbClr val="FFFF00"/>
                </a:solidFill>
              </a:rPr>
              <a:t> file = null</a:t>
            </a:r>
            <a:r>
              <a:rPr lang="en-US" dirty="0" smtClean="0">
                <a:solidFill>
                  <a:srgbClr val="FFFF00"/>
                </a:solidFill>
              </a:rPr>
              <a:t>;</a:t>
            </a:r>
            <a:r>
              <a:rPr lang="tr-TR" dirty="0" smtClean="0">
                <a:solidFill>
                  <a:srgbClr val="FFFF00"/>
                </a:solidFill>
              </a:rPr>
              <a:t> </a:t>
            </a:r>
            <a:r>
              <a:rPr lang="tr-TR" dirty="0" smtClean="0">
                <a:solidFill>
                  <a:schemeClr val="tx1"/>
                </a:solidFill>
              </a:rPr>
              <a:t>//Aşağıdaki dosya kök dizinde bulunmalı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tr-TR" dirty="0" smtClean="0">
                <a:solidFill>
                  <a:srgbClr val="FFFF00"/>
                </a:solidFill>
              </a:rPr>
              <a:t>    </a:t>
            </a:r>
            <a:r>
              <a:rPr lang="en-US" dirty="0" err="1" smtClean="0">
                <a:solidFill>
                  <a:srgbClr val="FFFF00"/>
                </a:solidFill>
              </a:rPr>
              <a:t>System.IO.FileInfo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fileInfo</a:t>
            </a:r>
            <a:r>
              <a:rPr lang="en-US" dirty="0">
                <a:solidFill>
                  <a:srgbClr val="FFFF00"/>
                </a:solidFill>
              </a:rPr>
              <a:t> = </a:t>
            </a:r>
            <a:r>
              <a:rPr lang="en-US" dirty="0" smtClean="0">
                <a:solidFill>
                  <a:srgbClr val="FFFF00"/>
                </a:solidFill>
              </a:rPr>
              <a:t>new</a:t>
            </a:r>
            <a:r>
              <a:rPr lang="tr-TR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System.IO.FileInfo</a:t>
            </a:r>
            <a:r>
              <a:rPr lang="en-US" dirty="0">
                <a:solidFill>
                  <a:srgbClr val="FFFF00"/>
                </a:solidFill>
              </a:rPr>
              <a:t>(@"C:\file.txt");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    try{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        </a:t>
            </a:r>
            <a:r>
              <a:rPr lang="tr-TR" dirty="0" smtClean="0">
                <a:solidFill>
                  <a:srgbClr val="FFFF00"/>
                </a:solidFill>
              </a:rPr>
              <a:t>	</a:t>
            </a:r>
            <a:r>
              <a:rPr lang="en-US" dirty="0" smtClean="0">
                <a:solidFill>
                  <a:srgbClr val="FFFF00"/>
                </a:solidFill>
              </a:rPr>
              <a:t>file </a:t>
            </a:r>
            <a:r>
              <a:rPr lang="en-US" dirty="0">
                <a:solidFill>
                  <a:srgbClr val="FFFF00"/>
                </a:solidFill>
              </a:rPr>
              <a:t>= </a:t>
            </a:r>
            <a:r>
              <a:rPr lang="en-US" dirty="0" err="1">
                <a:solidFill>
                  <a:srgbClr val="FFFF00"/>
                </a:solidFill>
              </a:rPr>
              <a:t>fileInfo.OpenWrite</a:t>
            </a:r>
            <a:r>
              <a:rPr lang="en-US" dirty="0">
                <a:solidFill>
                  <a:srgbClr val="FFFF00"/>
                </a:solidFill>
              </a:rPr>
              <a:t>();</a:t>
            </a:r>
          </a:p>
          <a:p>
            <a:r>
              <a:rPr lang="en-US" dirty="0">
                <a:solidFill>
                  <a:srgbClr val="FFFF00"/>
                </a:solidFill>
              </a:rPr>
              <a:t>       </a:t>
            </a:r>
            <a:r>
              <a:rPr lang="tr-TR" dirty="0" smtClean="0">
                <a:solidFill>
                  <a:srgbClr val="FFFF00"/>
                </a:solidFill>
              </a:rPr>
              <a:t>	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file.WriteByte</a:t>
            </a:r>
            <a:r>
              <a:rPr lang="en-US" dirty="0">
                <a:solidFill>
                  <a:srgbClr val="FFFF00"/>
                </a:solidFill>
              </a:rPr>
              <a:t>(0xF</a:t>
            </a:r>
            <a:r>
              <a:rPr lang="en-US" dirty="0" smtClean="0">
                <a:solidFill>
                  <a:srgbClr val="FFFF00"/>
                </a:solidFill>
              </a:rPr>
              <a:t>);</a:t>
            </a:r>
            <a:r>
              <a:rPr lang="tr-TR" dirty="0" smtClean="0">
                <a:solidFill>
                  <a:srgbClr val="FFFF00"/>
                </a:solidFill>
              </a:rPr>
              <a:t>  	</a:t>
            </a:r>
            <a:r>
              <a:rPr lang="tr-TR" dirty="0" smtClean="0">
                <a:solidFill>
                  <a:schemeClr val="tx1"/>
                </a:solidFill>
              </a:rPr>
              <a:t>//İstisna burada oluşabilir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    }</a:t>
            </a:r>
          </a:p>
          <a:p>
            <a:r>
              <a:rPr lang="en-US" dirty="0">
                <a:solidFill>
                  <a:srgbClr val="FFFF00"/>
                </a:solidFill>
              </a:rPr>
              <a:t>    </a:t>
            </a:r>
            <a:r>
              <a:rPr lang="en-US" dirty="0" smtClean="0">
                <a:solidFill>
                  <a:srgbClr val="FFFF00"/>
                </a:solidFill>
              </a:rPr>
              <a:t>finally{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tr-TR" dirty="0">
                <a:solidFill>
                  <a:srgbClr val="FFFF00"/>
                </a:solidFill>
              </a:rPr>
              <a:t>	</a:t>
            </a:r>
            <a:r>
              <a:rPr lang="en-US" dirty="0" smtClean="0">
                <a:solidFill>
                  <a:srgbClr val="FFFF00"/>
                </a:solidFill>
              </a:rPr>
              <a:t>if </a:t>
            </a:r>
            <a:r>
              <a:rPr lang="en-US" dirty="0">
                <a:solidFill>
                  <a:srgbClr val="FFFF00"/>
                </a:solidFill>
              </a:rPr>
              <a:t>(file != null)</a:t>
            </a:r>
          </a:p>
          <a:p>
            <a:r>
              <a:rPr lang="en-US" dirty="0">
                <a:solidFill>
                  <a:srgbClr val="FFFF00"/>
                </a:solidFill>
              </a:rPr>
              <a:t>        </a:t>
            </a:r>
            <a:r>
              <a:rPr lang="en-US" dirty="0" smtClean="0">
                <a:solidFill>
                  <a:srgbClr val="FFFF00"/>
                </a:solidFill>
              </a:rPr>
              <a:t>         </a:t>
            </a:r>
            <a:r>
              <a:rPr lang="tr-TR" dirty="0" smtClean="0">
                <a:solidFill>
                  <a:srgbClr val="FFFF00"/>
                </a:solidFill>
              </a:rPr>
              <a:t>		</a:t>
            </a:r>
            <a:r>
              <a:rPr lang="en-US" dirty="0" err="1" smtClean="0">
                <a:solidFill>
                  <a:srgbClr val="FFFF00"/>
                </a:solidFill>
              </a:rPr>
              <a:t>file.Close</a:t>
            </a:r>
            <a:r>
              <a:rPr lang="en-US" dirty="0" smtClean="0">
                <a:solidFill>
                  <a:srgbClr val="FFFF00"/>
                </a:solidFill>
              </a:rPr>
              <a:t>();</a:t>
            </a:r>
            <a:r>
              <a:rPr lang="tr-TR" dirty="0" smtClean="0">
                <a:solidFill>
                  <a:srgbClr val="FFFF00"/>
                </a:solidFill>
              </a:rPr>
              <a:t>	</a:t>
            </a:r>
            <a:r>
              <a:rPr lang="tr-TR" dirty="0" smtClean="0">
                <a:solidFill>
                  <a:schemeClr val="tx1"/>
                </a:solidFill>
              </a:rPr>
              <a:t>//Dosya açık ise kapat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    </a:t>
            </a:r>
            <a:r>
              <a:rPr lang="en-US" dirty="0" smtClean="0">
                <a:solidFill>
                  <a:srgbClr val="FFFF00"/>
                </a:solidFill>
              </a:rPr>
              <a:t>}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    try{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        </a:t>
            </a:r>
            <a:r>
              <a:rPr lang="tr-TR" dirty="0" smtClean="0">
                <a:solidFill>
                  <a:srgbClr val="FFFF00"/>
                </a:solidFill>
              </a:rPr>
              <a:t>	</a:t>
            </a:r>
            <a:r>
              <a:rPr lang="en-US" dirty="0" smtClean="0">
                <a:solidFill>
                  <a:srgbClr val="FFFF00"/>
                </a:solidFill>
              </a:rPr>
              <a:t>file </a:t>
            </a:r>
            <a:r>
              <a:rPr lang="en-US" dirty="0">
                <a:solidFill>
                  <a:srgbClr val="FFFF00"/>
                </a:solidFill>
              </a:rPr>
              <a:t>= </a:t>
            </a:r>
            <a:r>
              <a:rPr lang="en-US" dirty="0" err="1">
                <a:solidFill>
                  <a:srgbClr val="FFFF00"/>
                </a:solidFill>
              </a:rPr>
              <a:t>fileInfo.OpenWrite</a:t>
            </a:r>
            <a:r>
              <a:rPr lang="en-US" dirty="0">
                <a:solidFill>
                  <a:srgbClr val="FFFF00"/>
                </a:solidFill>
              </a:rPr>
              <a:t>();</a:t>
            </a:r>
          </a:p>
          <a:p>
            <a:r>
              <a:rPr lang="en-US" dirty="0">
                <a:solidFill>
                  <a:srgbClr val="FFFF00"/>
                </a:solidFill>
              </a:rPr>
              <a:t>       </a:t>
            </a:r>
            <a:r>
              <a:rPr lang="tr-TR" dirty="0" smtClean="0">
                <a:solidFill>
                  <a:srgbClr val="FFFF00"/>
                </a:solidFill>
              </a:rPr>
              <a:t>	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System.Console.WriteLine</a:t>
            </a:r>
            <a:r>
              <a:rPr lang="en-US" dirty="0">
                <a:solidFill>
                  <a:srgbClr val="FFFF00"/>
                </a:solidFill>
              </a:rPr>
              <a:t>("</a:t>
            </a:r>
            <a:r>
              <a:rPr lang="en-US" dirty="0" err="1">
                <a:solidFill>
                  <a:srgbClr val="FFFF00"/>
                </a:solidFill>
              </a:rPr>
              <a:t>OpenWrite</a:t>
            </a:r>
            <a:r>
              <a:rPr lang="en-US" dirty="0">
                <a:solidFill>
                  <a:srgbClr val="FFFF00"/>
                </a:solidFill>
              </a:rPr>
              <a:t>() </a:t>
            </a:r>
            <a:r>
              <a:rPr lang="tr-TR" dirty="0" smtClean="0">
                <a:solidFill>
                  <a:srgbClr val="FFFF00"/>
                </a:solidFill>
              </a:rPr>
              <a:t>başarılı</a:t>
            </a:r>
            <a:r>
              <a:rPr lang="en-US" dirty="0" smtClean="0">
                <a:solidFill>
                  <a:srgbClr val="FFFF00"/>
                </a:solidFill>
              </a:rPr>
              <a:t>");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    }</a:t>
            </a:r>
          </a:p>
          <a:p>
            <a:r>
              <a:rPr lang="en-US" dirty="0">
                <a:solidFill>
                  <a:srgbClr val="FFFF00"/>
                </a:solidFill>
              </a:rPr>
              <a:t>    catch (</a:t>
            </a:r>
            <a:r>
              <a:rPr lang="en-US" dirty="0" err="1">
                <a:solidFill>
                  <a:srgbClr val="FFFF00"/>
                </a:solidFill>
              </a:rPr>
              <a:t>System.IO.IOException</a:t>
            </a:r>
            <a:r>
              <a:rPr lang="en-US" dirty="0" smtClean="0">
                <a:solidFill>
                  <a:srgbClr val="FFFF00"/>
                </a:solidFill>
              </a:rPr>
              <a:t>){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       </a:t>
            </a:r>
            <a:r>
              <a:rPr lang="tr-TR" dirty="0" smtClean="0">
                <a:solidFill>
                  <a:srgbClr val="FFFF00"/>
                </a:solidFill>
              </a:rPr>
              <a:t>	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System.Console.WriteLine</a:t>
            </a:r>
            <a:r>
              <a:rPr lang="en-US" dirty="0">
                <a:solidFill>
                  <a:srgbClr val="FFFF00"/>
                </a:solidFill>
              </a:rPr>
              <a:t>("</a:t>
            </a:r>
            <a:r>
              <a:rPr lang="en-US" dirty="0" err="1">
                <a:solidFill>
                  <a:srgbClr val="FFFF00"/>
                </a:solidFill>
              </a:rPr>
              <a:t>OpenWrite</a:t>
            </a:r>
            <a:r>
              <a:rPr lang="en-US" dirty="0">
                <a:solidFill>
                  <a:srgbClr val="FFFF00"/>
                </a:solidFill>
              </a:rPr>
              <a:t>() </a:t>
            </a:r>
            <a:r>
              <a:rPr lang="tr-TR" dirty="0" smtClean="0">
                <a:solidFill>
                  <a:srgbClr val="FFFF00"/>
                </a:solidFill>
              </a:rPr>
              <a:t>başarısız</a:t>
            </a:r>
            <a:r>
              <a:rPr lang="en-US" dirty="0" smtClean="0">
                <a:solidFill>
                  <a:srgbClr val="FFFF00"/>
                </a:solidFill>
              </a:rPr>
              <a:t>");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    }</a:t>
            </a:r>
          </a:p>
          <a:p>
            <a:r>
              <a:rPr lang="en-US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10" name="İçerik Yer Tutucusu 2"/>
          <p:cNvSpPr txBox="1">
            <a:spLocks/>
          </p:cNvSpPr>
          <p:nvPr/>
        </p:nvSpPr>
        <p:spPr bwMode="auto">
          <a:xfrm>
            <a:off x="298742" y="807109"/>
            <a:ext cx="4070057" cy="5651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r>
              <a:rPr lang="tr-TR" sz="2400" kern="0" dirty="0" smtClean="0"/>
              <a:t>Eğer </a:t>
            </a:r>
            <a:r>
              <a:rPr lang="tr-TR" sz="2400" kern="0" dirty="0" err="1" smtClean="0">
                <a:solidFill>
                  <a:srgbClr val="FFFF00"/>
                </a:solidFill>
              </a:rPr>
              <a:t>file.WriteByte</a:t>
            </a:r>
            <a:r>
              <a:rPr lang="tr-TR" sz="2400" kern="0" dirty="0" smtClean="0"/>
              <a:t>() yöntemi bir istisna fırlatsaydı ve  </a:t>
            </a:r>
            <a:r>
              <a:rPr lang="tr-TR" sz="2400" kern="0" dirty="0" err="1" smtClean="0">
                <a:solidFill>
                  <a:srgbClr val="FFFF00"/>
                </a:solidFill>
              </a:rPr>
              <a:t>finally</a:t>
            </a:r>
            <a:r>
              <a:rPr lang="tr-TR" sz="2400" kern="0" dirty="0" smtClean="0">
                <a:solidFill>
                  <a:srgbClr val="FFFF00"/>
                </a:solidFill>
              </a:rPr>
              <a:t> </a:t>
            </a:r>
            <a:r>
              <a:rPr lang="tr-TR" sz="2400" kern="0" dirty="0" smtClean="0"/>
              <a:t>içerisindeki </a:t>
            </a:r>
            <a:r>
              <a:rPr lang="tr-TR" sz="2400" kern="0" dirty="0" err="1" smtClean="0">
                <a:solidFill>
                  <a:srgbClr val="FFFF00"/>
                </a:solidFill>
              </a:rPr>
              <a:t>file.Close</a:t>
            </a:r>
            <a:r>
              <a:rPr lang="tr-TR" sz="2400" kern="0" dirty="0">
                <a:solidFill>
                  <a:srgbClr val="FFFF00"/>
                </a:solidFill>
              </a:rPr>
              <a:t>() </a:t>
            </a:r>
            <a:r>
              <a:rPr lang="tr-TR" sz="2400" kern="0" dirty="0"/>
              <a:t>çağrılmasaydı </a:t>
            </a:r>
            <a:r>
              <a:rPr lang="tr-TR" sz="2400" kern="0" dirty="0" smtClean="0"/>
              <a:t>; dosyayı tekrar açmaya çalışan </a:t>
            </a:r>
            <a:r>
              <a:rPr lang="tr-TR" sz="2400" kern="0" dirty="0" smtClean="0">
                <a:solidFill>
                  <a:srgbClr val="FFFF00"/>
                </a:solidFill>
              </a:rPr>
              <a:t>2.</a:t>
            </a:r>
            <a:r>
              <a:rPr lang="tr-TR" sz="2400" kern="0" dirty="0" smtClean="0"/>
              <a:t> </a:t>
            </a:r>
            <a:r>
              <a:rPr lang="tr-TR" sz="2400" kern="0" dirty="0" err="1" smtClean="0">
                <a:solidFill>
                  <a:srgbClr val="FFFF00"/>
                </a:solidFill>
              </a:rPr>
              <a:t>try</a:t>
            </a:r>
            <a:r>
              <a:rPr lang="tr-TR" sz="2400" kern="0" dirty="0" smtClean="0"/>
              <a:t> bloğundaki kodlar dosya kilitli kaldığı için başarısız olabilirdi. </a:t>
            </a:r>
          </a:p>
          <a:p>
            <a:r>
              <a:rPr lang="tr-TR" sz="2400" kern="0" dirty="0" smtClean="0"/>
              <a:t>İstisna fırlatılsa bile </a:t>
            </a:r>
            <a:r>
              <a:rPr lang="tr-TR" sz="2400" kern="0" dirty="0" err="1" smtClean="0">
                <a:solidFill>
                  <a:srgbClr val="FFFF00"/>
                </a:solidFill>
              </a:rPr>
              <a:t>finally</a:t>
            </a:r>
            <a:r>
              <a:rPr lang="tr-TR" sz="2400" kern="0" dirty="0" smtClean="0">
                <a:solidFill>
                  <a:srgbClr val="FFFF00"/>
                </a:solidFill>
              </a:rPr>
              <a:t> </a:t>
            </a:r>
            <a:r>
              <a:rPr lang="tr-TR" sz="2400" kern="0" dirty="0" smtClean="0"/>
              <a:t>bloğu çalıştırılır. Yandaki örnekte </a:t>
            </a:r>
            <a:r>
              <a:rPr lang="tr-TR" sz="2400" kern="0" dirty="0" err="1" smtClean="0">
                <a:solidFill>
                  <a:srgbClr val="FFFF00"/>
                </a:solidFill>
              </a:rPr>
              <a:t>finally</a:t>
            </a:r>
            <a:r>
              <a:rPr lang="tr-TR" sz="2400" kern="0" dirty="0" smtClean="0">
                <a:solidFill>
                  <a:srgbClr val="FFFF00"/>
                </a:solidFill>
              </a:rPr>
              <a:t> </a:t>
            </a:r>
            <a:r>
              <a:rPr lang="tr-TR" sz="2400" kern="0" dirty="0" smtClean="0"/>
              <a:t>bloğu dosyayı düzgün olarak kapatır ve olası bir hatanın önüne geçer</a:t>
            </a:r>
          </a:p>
          <a:p>
            <a:endParaRPr lang="tr-TR" sz="2400" kern="0" dirty="0" smtClean="0"/>
          </a:p>
          <a:p>
            <a:endParaRPr lang="tr-TR" sz="2400" kern="0" dirty="0" smtClean="0"/>
          </a:p>
          <a:p>
            <a:endParaRPr lang="tr-TR" sz="2400" kern="0" dirty="0" smtClean="0"/>
          </a:p>
        </p:txBody>
      </p:sp>
    </p:spTree>
    <p:extLst>
      <p:ext uri="{BB962C8B-B14F-4D97-AF65-F5344CB8AC3E}">
        <p14:creationId xmlns:p14="http://schemas.microsoft.com/office/powerpoint/2010/main" val="1135311559"/>
      </p:ext>
    </p:extLst>
  </p:cSld>
  <p:clrMapOvr>
    <a:masterClrMapping/>
  </p:clrMapOvr>
  <p:transition spd="med" advClick="0" advTm="1000">
    <p:spli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3222172" y="203200"/>
            <a:ext cx="6313714" cy="688427"/>
          </a:xfrm>
        </p:spPr>
        <p:txBody>
          <a:bodyPr/>
          <a:lstStyle/>
          <a:p>
            <a:r>
              <a:rPr lang="tr-TR" dirty="0" smtClean="0"/>
              <a:t> Uygun catch bulunamazsa  </a:t>
            </a:r>
            <a:endParaRPr lang="en-US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FAB1EC-7A00-4607-8BF8-66EE9839B22B}" type="datetime1">
              <a:rPr lang="tr-TR" smtClean="0">
                <a:solidFill>
                  <a:srgbClr val="FFFFFF"/>
                </a:solidFill>
              </a:rPr>
              <a:t>13.04.2017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15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İçerik Yer Tutucusu 2"/>
          <p:cNvSpPr>
            <a:spLocks noGrp="1"/>
          </p:cNvSpPr>
          <p:nvPr>
            <p:ph idx="1"/>
          </p:nvPr>
        </p:nvSpPr>
        <p:spPr>
          <a:xfrm>
            <a:off x="206652" y="1058857"/>
            <a:ext cx="3608603" cy="5199529"/>
          </a:xfrm>
        </p:spPr>
        <p:txBody>
          <a:bodyPr/>
          <a:lstStyle/>
          <a:p>
            <a:endParaRPr lang="tr-TR" sz="2000" dirty="0" smtClean="0"/>
          </a:p>
          <a:p>
            <a:endParaRPr lang="tr-TR" sz="2000" dirty="0" smtClean="0"/>
          </a:p>
          <a:p>
            <a:endParaRPr lang="tr-TR" sz="2000" dirty="0" smtClean="0"/>
          </a:p>
        </p:txBody>
      </p:sp>
      <p:sp>
        <p:nvSpPr>
          <p:cNvPr id="10" name="İçerik Yer Tutucusu 2"/>
          <p:cNvSpPr txBox="1">
            <a:spLocks/>
          </p:cNvSpPr>
          <p:nvPr/>
        </p:nvSpPr>
        <p:spPr bwMode="auto">
          <a:xfrm>
            <a:off x="298742" y="807109"/>
            <a:ext cx="11283658" cy="5651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r>
              <a:rPr lang="tr-TR" sz="4000" kern="0" dirty="0" smtClean="0"/>
              <a:t>Herhangi bir istisna oluştuğunda, </a:t>
            </a:r>
            <a:r>
              <a:rPr lang="tr-TR" sz="4000" kern="0" dirty="0" smtClean="0">
                <a:solidFill>
                  <a:srgbClr val="FFFF00"/>
                </a:solidFill>
              </a:rPr>
              <a:t>uyumlu </a:t>
            </a:r>
            <a:r>
              <a:rPr lang="tr-TR" sz="4000" kern="0" dirty="0" smtClean="0"/>
              <a:t>bir catch bulunamazsa aşağıdaki 3 durumdan biri ortaya çıkar: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 smtClean="0"/>
              <a:t>Eğer istisna, yıkıcı bir yöntemde ise </a:t>
            </a:r>
            <a:r>
              <a:rPr lang="tr-TR" dirty="0" smtClean="0">
                <a:solidFill>
                  <a:srgbClr val="FFFF00"/>
                </a:solidFill>
              </a:rPr>
              <a:t>yıkıcı</a:t>
            </a:r>
            <a:r>
              <a:rPr lang="tr-TR" dirty="0" smtClean="0"/>
              <a:t> yöntem sonlandırılır ve eğer varsa temel sınıfın yıkıcı yöntemi çağrılır 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 smtClean="0"/>
              <a:t>Eğer yığın bellekte </a:t>
            </a:r>
            <a:r>
              <a:rPr lang="tr-TR" dirty="0" err="1" smtClean="0">
                <a:solidFill>
                  <a:srgbClr val="FFFF00"/>
                </a:solidFill>
              </a:rPr>
              <a:t>static</a:t>
            </a:r>
            <a:r>
              <a:rPr lang="tr-TR" dirty="0" smtClean="0">
                <a:solidFill>
                  <a:srgbClr val="FFFF00"/>
                </a:solidFill>
              </a:rPr>
              <a:t> </a:t>
            </a:r>
            <a:r>
              <a:rPr lang="tr-TR" dirty="0" smtClean="0"/>
              <a:t>yapıcı veya </a:t>
            </a:r>
            <a:r>
              <a:rPr lang="tr-TR" dirty="0" err="1" smtClean="0">
                <a:solidFill>
                  <a:srgbClr val="FFFF00"/>
                </a:solidFill>
              </a:rPr>
              <a:t>static</a:t>
            </a:r>
            <a:r>
              <a:rPr lang="tr-TR" dirty="0" smtClean="0">
                <a:solidFill>
                  <a:srgbClr val="FFFF00"/>
                </a:solidFill>
              </a:rPr>
              <a:t> </a:t>
            </a:r>
            <a:r>
              <a:rPr lang="tr-TR" dirty="0" smtClean="0"/>
              <a:t>alan başlatıcı varsa </a:t>
            </a:r>
            <a:r>
              <a:rPr lang="tr-TR" dirty="0" err="1" smtClean="0">
                <a:solidFill>
                  <a:srgbClr val="FFFF00"/>
                </a:solidFill>
              </a:rPr>
              <a:t>TypeInitializationException</a:t>
            </a:r>
            <a:r>
              <a:rPr lang="tr-TR" dirty="0" smtClean="0">
                <a:solidFill>
                  <a:srgbClr val="FFFF00"/>
                </a:solidFill>
              </a:rPr>
              <a:t> </a:t>
            </a:r>
            <a:r>
              <a:rPr lang="tr-TR" dirty="0" smtClean="0"/>
              <a:t>fırlatılır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 smtClean="0"/>
              <a:t>Eğer işlem parçacığının (</a:t>
            </a:r>
            <a:r>
              <a:rPr lang="tr-TR" dirty="0" err="1" smtClean="0">
                <a:solidFill>
                  <a:srgbClr val="FFFF00"/>
                </a:solidFill>
              </a:rPr>
              <a:t>thread</a:t>
            </a:r>
            <a:r>
              <a:rPr lang="tr-TR" dirty="0" smtClean="0"/>
              <a:t>) başlangıcına erişildiyse (</a:t>
            </a:r>
            <a:r>
              <a:rPr lang="tr-TR" dirty="0" smtClean="0">
                <a:solidFill>
                  <a:srgbClr val="FFFF00"/>
                </a:solidFill>
              </a:rPr>
              <a:t>catch</a:t>
            </a:r>
            <a:r>
              <a:rPr lang="tr-TR" dirty="0" smtClean="0"/>
              <a:t> araması geriye doğru yapılır), işlem parçacığı sonlandırılır. </a:t>
            </a:r>
            <a:endParaRPr lang="tr-TR" dirty="0"/>
          </a:p>
          <a:p>
            <a:endParaRPr lang="tr-TR" sz="2400" kern="0" dirty="0" smtClean="0"/>
          </a:p>
          <a:p>
            <a:endParaRPr lang="tr-TR" sz="2400" kern="0" dirty="0" smtClean="0"/>
          </a:p>
          <a:p>
            <a:endParaRPr lang="tr-TR" sz="2400" kern="0" dirty="0" smtClean="0"/>
          </a:p>
        </p:txBody>
      </p:sp>
    </p:spTree>
    <p:extLst>
      <p:ext uri="{BB962C8B-B14F-4D97-AF65-F5344CB8AC3E}">
        <p14:creationId xmlns:p14="http://schemas.microsoft.com/office/powerpoint/2010/main" val="3941159595"/>
      </p:ext>
    </p:extLst>
  </p:cSld>
  <p:clrMapOvr>
    <a:masterClrMapping/>
  </p:clrMapOvr>
  <p:transition spd="med" advClick="0" advTm="1000">
    <p:spli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3222172" y="203200"/>
            <a:ext cx="6313714" cy="688427"/>
          </a:xfrm>
        </p:spPr>
        <p:txBody>
          <a:bodyPr/>
          <a:lstStyle/>
          <a:p>
            <a:r>
              <a:rPr lang="tr-TR" dirty="0" smtClean="0"/>
              <a:t> Örnek-1</a:t>
            </a:r>
            <a:endParaRPr lang="en-US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FAB1EC-7A00-4607-8BF8-66EE9839B22B}" type="datetime1">
              <a:rPr lang="tr-TR" smtClean="0">
                <a:solidFill>
                  <a:srgbClr val="FFFFFF"/>
                </a:solidFill>
              </a:rPr>
              <a:t>13.04.2017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16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İçerik Yer Tutucusu 2"/>
          <p:cNvSpPr>
            <a:spLocks noGrp="1"/>
          </p:cNvSpPr>
          <p:nvPr>
            <p:ph idx="1"/>
          </p:nvPr>
        </p:nvSpPr>
        <p:spPr>
          <a:xfrm>
            <a:off x="206652" y="1058857"/>
            <a:ext cx="3608603" cy="5199529"/>
          </a:xfrm>
        </p:spPr>
        <p:txBody>
          <a:bodyPr/>
          <a:lstStyle/>
          <a:p>
            <a:endParaRPr lang="tr-TR" sz="2000" dirty="0" smtClean="0"/>
          </a:p>
          <a:p>
            <a:endParaRPr lang="tr-TR" sz="2000" dirty="0" smtClean="0"/>
          </a:p>
          <a:p>
            <a:endParaRPr lang="tr-TR" sz="2000" dirty="0" smtClean="0"/>
          </a:p>
        </p:txBody>
      </p:sp>
      <p:sp>
        <p:nvSpPr>
          <p:cNvPr id="10" name="İçerik Yer Tutucusu 2"/>
          <p:cNvSpPr txBox="1">
            <a:spLocks/>
          </p:cNvSpPr>
          <p:nvPr/>
        </p:nvSpPr>
        <p:spPr bwMode="auto">
          <a:xfrm>
            <a:off x="174172" y="937738"/>
            <a:ext cx="5181600" cy="510020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0" indent="0" defTabSz="360000">
              <a:buNone/>
            </a:pPr>
            <a:r>
              <a:rPr lang="en-US" sz="18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using </a:t>
            </a:r>
            <a:r>
              <a:rPr lang="en-US" sz="180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System;</a:t>
            </a:r>
          </a:p>
          <a:p>
            <a:pPr marL="0" indent="0" defTabSz="360000">
              <a:buNone/>
            </a:pPr>
            <a:r>
              <a:rPr lang="en-US" sz="180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class </a:t>
            </a:r>
            <a:r>
              <a:rPr lang="tr-TR" sz="18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Nesne</a:t>
            </a:r>
            <a:r>
              <a:rPr lang="en-US" sz="18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 </a:t>
            </a:r>
            <a:r>
              <a:rPr lang="en-US" sz="180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{</a:t>
            </a:r>
          </a:p>
          <a:p>
            <a:pPr marL="0" indent="0" defTabSz="360000">
              <a:buNone/>
            </a:pPr>
            <a:r>
              <a:rPr lang="tr-TR" sz="18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	</a:t>
            </a:r>
            <a:r>
              <a:rPr lang="en-US" sz="18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int </a:t>
            </a:r>
            <a:r>
              <a:rPr lang="en-US" sz="180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x;</a:t>
            </a:r>
          </a:p>
          <a:p>
            <a:pPr marL="0" indent="0" defTabSz="360000">
              <a:buNone/>
            </a:pPr>
            <a:r>
              <a:rPr lang="tr-TR" sz="18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	</a:t>
            </a:r>
            <a:r>
              <a:rPr lang="en-US" sz="18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public </a:t>
            </a:r>
            <a:r>
              <a:rPr lang="tr-TR" sz="18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Nesne</a:t>
            </a:r>
            <a:r>
              <a:rPr lang="en-US" sz="18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(int </a:t>
            </a:r>
            <a:r>
              <a:rPr lang="en-US" sz="180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a) {</a:t>
            </a:r>
          </a:p>
          <a:p>
            <a:pPr marL="0" indent="0" defTabSz="360000">
              <a:buNone/>
            </a:pPr>
            <a:r>
              <a:rPr lang="tr-TR" sz="18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		</a:t>
            </a:r>
            <a:r>
              <a:rPr lang="en-US" sz="18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x </a:t>
            </a:r>
            <a:r>
              <a:rPr lang="en-US" sz="180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= a;</a:t>
            </a:r>
          </a:p>
          <a:p>
            <a:pPr marL="0" indent="0" defTabSz="360000">
              <a:buNone/>
            </a:pPr>
            <a:r>
              <a:rPr lang="tr-TR" sz="18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	</a:t>
            </a:r>
            <a:r>
              <a:rPr lang="en-US" sz="18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}</a:t>
            </a:r>
            <a:endParaRPr lang="en-US" sz="1800" dirty="0">
              <a:solidFill>
                <a:srgbClr val="FFFF00"/>
              </a:solidFill>
              <a:latin typeface="Arial Rounded MT Bold" panose="020F0704030504030204" pitchFamily="34" charset="0"/>
            </a:endParaRPr>
          </a:p>
          <a:p>
            <a:pPr marL="0" indent="0" defTabSz="360000">
              <a:buNone/>
            </a:pPr>
            <a:r>
              <a:rPr lang="tr-TR" sz="18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	</a:t>
            </a:r>
            <a:r>
              <a:rPr lang="en-US" sz="18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public </a:t>
            </a:r>
            <a:r>
              <a:rPr lang="en-US" sz="180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int </a:t>
            </a:r>
            <a:r>
              <a:rPr lang="en-US" sz="18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Add(</a:t>
            </a:r>
            <a:r>
              <a:rPr lang="tr-TR" sz="18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Nesne n1</a:t>
            </a:r>
            <a:r>
              <a:rPr lang="en-US" sz="18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 ) </a:t>
            </a:r>
            <a:r>
              <a:rPr lang="en-US" sz="180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{</a:t>
            </a:r>
          </a:p>
          <a:p>
            <a:pPr marL="0" indent="0" defTabSz="360000">
              <a:buNone/>
            </a:pPr>
            <a:r>
              <a:rPr lang="tr-TR" sz="18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		</a:t>
            </a:r>
            <a:r>
              <a:rPr lang="en-US" sz="18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return </a:t>
            </a:r>
            <a:r>
              <a:rPr lang="en-US" sz="180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x + </a:t>
            </a:r>
            <a:r>
              <a:rPr lang="tr-TR" sz="18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n1</a:t>
            </a:r>
            <a:r>
              <a:rPr lang="en-US" sz="18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.x</a:t>
            </a:r>
            <a:r>
              <a:rPr lang="en-US" sz="180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;</a:t>
            </a:r>
          </a:p>
          <a:p>
            <a:pPr marL="0" indent="0" defTabSz="360000">
              <a:buNone/>
            </a:pPr>
            <a:r>
              <a:rPr lang="tr-TR" sz="18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	</a:t>
            </a:r>
            <a:r>
              <a:rPr lang="en-US" sz="18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}</a:t>
            </a:r>
            <a:endParaRPr lang="en-US" sz="1800" dirty="0">
              <a:solidFill>
                <a:srgbClr val="FFFF00"/>
              </a:solidFill>
              <a:latin typeface="Arial Rounded MT Bold" panose="020F0704030504030204" pitchFamily="34" charset="0"/>
            </a:endParaRPr>
          </a:p>
          <a:p>
            <a:pPr marL="0" indent="0" defTabSz="360000">
              <a:buNone/>
            </a:pPr>
            <a:r>
              <a:rPr lang="en-US" sz="180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}</a:t>
            </a:r>
          </a:p>
          <a:p>
            <a:pPr marL="0" indent="0" defTabSz="360000">
              <a:buNone/>
            </a:pPr>
            <a:r>
              <a:rPr lang="en-US" sz="18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class </a:t>
            </a:r>
            <a:r>
              <a:rPr lang="tr-TR" sz="18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Ornek1</a:t>
            </a:r>
            <a:r>
              <a:rPr lang="en-US" sz="18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{</a:t>
            </a:r>
            <a:endParaRPr lang="en-US" sz="1800" dirty="0">
              <a:solidFill>
                <a:srgbClr val="FFFF00"/>
              </a:solidFill>
              <a:latin typeface="Arial Rounded MT Bold" panose="020F0704030504030204" pitchFamily="34" charset="0"/>
            </a:endParaRPr>
          </a:p>
          <a:p>
            <a:pPr marL="0" indent="0" defTabSz="360000">
              <a:buNone/>
            </a:pPr>
            <a:r>
              <a:rPr lang="tr-TR" sz="18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	</a:t>
            </a:r>
            <a:r>
              <a:rPr lang="en-US" sz="18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static </a:t>
            </a:r>
            <a:r>
              <a:rPr lang="en-US" sz="180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void Main() {</a:t>
            </a:r>
          </a:p>
          <a:p>
            <a:pPr marL="0" indent="0" defTabSz="360000">
              <a:buNone/>
            </a:pPr>
            <a:r>
              <a:rPr lang="tr-TR" sz="18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		Nesne</a:t>
            </a:r>
            <a:r>
              <a:rPr lang="en-US" sz="18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 </a:t>
            </a:r>
            <a:r>
              <a:rPr lang="en-US" sz="180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p = new </a:t>
            </a:r>
            <a:r>
              <a:rPr lang="tr-TR" sz="18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Nesne(</a:t>
            </a:r>
            <a:r>
              <a:rPr lang="en-US" sz="18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10</a:t>
            </a:r>
            <a:r>
              <a:rPr lang="en-US" sz="180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);</a:t>
            </a:r>
          </a:p>
          <a:p>
            <a:pPr marL="0" indent="0" defTabSz="360000">
              <a:buNone/>
            </a:pPr>
            <a:r>
              <a:rPr lang="tr-TR" sz="18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		Nesne</a:t>
            </a:r>
            <a:r>
              <a:rPr lang="en-US" sz="18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 </a:t>
            </a:r>
            <a:r>
              <a:rPr lang="en-US" sz="180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q = null; </a:t>
            </a:r>
            <a:r>
              <a:rPr lang="en-US" sz="1800" dirty="0">
                <a:latin typeface="Arial Rounded MT Bold" panose="020F0704030504030204" pitchFamily="34" charset="0"/>
              </a:rPr>
              <a:t>// q </a:t>
            </a:r>
            <a:r>
              <a:rPr lang="en-US" sz="1800" dirty="0" smtClean="0">
                <a:latin typeface="Arial Rounded MT Bold" panose="020F0704030504030204" pitchFamily="34" charset="0"/>
              </a:rPr>
              <a:t>null</a:t>
            </a:r>
            <a:r>
              <a:rPr lang="tr-TR" sz="1800" dirty="0" smtClean="0">
                <a:latin typeface="Arial Rounded MT Bold" panose="020F0704030504030204" pitchFamily="34" charset="0"/>
              </a:rPr>
              <a:t> olarak atandı</a:t>
            </a:r>
            <a:endParaRPr lang="en-US" sz="1800" dirty="0">
              <a:latin typeface="Arial Rounded MT Bold" panose="020F0704030504030204" pitchFamily="34" charset="0"/>
            </a:endParaRPr>
          </a:p>
          <a:p>
            <a:pPr marL="0" indent="0" defTabSz="360000">
              <a:buNone/>
            </a:pPr>
            <a:r>
              <a:rPr lang="tr-TR" sz="18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		</a:t>
            </a:r>
            <a:r>
              <a:rPr lang="en-US" sz="18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int </a:t>
            </a:r>
            <a:r>
              <a:rPr lang="tr-TR" sz="1800" dirty="0" err="1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deger</a:t>
            </a:r>
            <a:r>
              <a:rPr lang="en-US" sz="18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;</a:t>
            </a:r>
            <a:endParaRPr lang="en-US" sz="1800" dirty="0">
              <a:solidFill>
                <a:srgbClr val="FFFF00"/>
              </a:solidFill>
              <a:latin typeface="Arial Rounded MT Bold" panose="020F0704030504030204" pitchFamily="34" charset="0"/>
            </a:endParaRPr>
          </a:p>
          <a:p>
            <a:pPr marL="0" indent="0" defTabSz="360000">
              <a:buNone/>
            </a:pPr>
            <a:r>
              <a:rPr lang="tr-TR" sz="18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		</a:t>
            </a:r>
            <a:endParaRPr lang="en-US" sz="1800" dirty="0">
              <a:solidFill>
                <a:srgbClr val="FFFF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İçerik Yer Tutucusu 2"/>
          <p:cNvSpPr txBox="1">
            <a:spLocks/>
          </p:cNvSpPr>
          <p:nvPr/>
        </p:nvSpPr>
        <p:spPr bwMode="auto">
          <a:xfrm>
            <a:off x="5413830" y="907456"/>
            <a:ext cx="6531427" cy="507117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800100" lvl="2" indent="0" defTabSz="360000">
              <a:buNone/>
            </a:pPr>
            <a:r>
              <a:rPr lang="en-US" sz="1800" kern="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try </a:t>
            </a:r>
            <a:r>
              <a:rPr lang="en-US" sz="1800" kern="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{</a:t>
            </a:r>
          </a:p>
          <a:p>
            <a:pPr marL="800100" lvl="2" indent="0" defTabSz="360000">
              <a:buNone/>
            </a:pPr>
            <a:r>
              <a:rPr lang="tr-TR" sz="1800" kern="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	</a:t>
            </a:r>
            <a:r>
              <a:rPr lang="tr-TR" sz="1800" kern="0" dirty="0" err="1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deger</a:t>
            </a:r>
            <a:r>
              <a:rPr lang="en-US" sz="1800" kern="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 </a:t>
            </a:r>
            <a:r>
              <a:rPr lang="en-US" sz="1800" kern="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= </a:t>
            </a:r>
            <a:r>
              <a:rPr lang="en-US" sz="1800" kern="0" dirty="0" err="1">
                <a:solidFill>
                  <a:srgbClr val="FFFF00"/>
                </a:solidFill>
                <a:latin typeface="Arial Rounded MT Bold" panose="020F0704030504030204" pitchFamily="34" charset="0"/>
              </a:rPr>
              <a:t>p.Add</a:t>
            </a:r>
            <a:r>
              <a:rPr lang="en-US" sz="1800" kern="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(q); </a:t>
            </a:r>
            <a:r>
              <a:rPr lang="en-US" sz="1800" kern="0" dirty="0">
                <a:latin typeface="Arial Rounded MT Bold" panose="020F0704030504030204" pitchFamily="34" charset="0"/>
              </a:rPr>
              <a:t>// </a:t>
            </a:r>
            <a:r>
              <a:rPr lang="tr-TR" sz="1800" kern="0" dirty="0">
                <a:latin typeface="Arial Rounded MT Bold" panose="020F0704030504030204" pitchFamily="34" charset="0"/>
              </a:rPr>
              <a:t>B</a:t>
            </a:r>
            <a:r>
              <a:rPr lang="tr-TR" sz="1800" kern="0" dirty="0" smtClean="0">
                <a:latin typeface="Arial Rounded MT Bold" panose="020F0704030504030204" pitchFamily="34" charset="0"/>
              </a:rPr>
              <a:t>u satır istisna oluşturacak</a:t>
            </a:r>
            <a:endParaRPr lang="en-US" sz="1800" kern="0" dirty="0">
              <a:latin typeface="Arial Rounded MT Bold" panose="020F0704030504030204" pitchFamily="34" charset="0"/>
            </a:endParaRPr>
          </a:p>
          <a:p>
            <a:pPr marL="800100" lvl="2" indent="0" defTabSz="360000">
              <a:buNone/>
            </a:pPr>
            <a:r>
              <a:rPr lang="en-US" sz="1800" kern="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} </a:t>
            </a:r>
            <a:endParaRPr lang="tr-TR" sz="1800" kern="0" dirty="0" smtClean="0">
              <a:solidFill>
                <a:srgbClr val="FFFF00"/>
              </a:solidFill>
              <a:latin typeface="Arial Rounded MT Bold" panose="020F0704030504030204" pitchFamily="34" charset="0"/>
            </a:endParaRPr>
          </a:p>
          <a:p>
            <a:pPr marL="800100" lvl="2" indent="0" defTabSz="360000">
              <a:buNone/>
            </a:pPr>
            <a:r>
              <a:rPr lang="en-US" sz="1800" kern="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catch </a:t>
            </a:r>
            <a:r>
              <a:rPr lang="en-US" sz="1800" kern="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(</a:t>
            </a:r>
            <a:r>
              <a:rPr lang="en-US" sz="1800" kern="0" dirty="0" err="1">
                <a:solidFill>
                  <a:srgbClr val="FFFF00"/>
                </a:solidFill>
                <a:latin typeface="Arial Rounded MT Bold" panose="020F0704030504030204" pitchFamily="34" charset="0"/>
              </a:rPr>
              <a:t>NullReferenceException</a:t>
            </a:r>
            <a:r>
              <a:rPr lang="en-US" sz="1800" kern="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) {</a:t>
            </a:r>
          </a:p>
          <a:p>
            <a:pPr marL="800100" lvl="2" indent="0" defTabSz="360000">
              <a:buNone/>
            </a:pPr>
            <a:r>
              <a:rPr lang="tr-TR" sz="1800" kern="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	</a:t>
            </a:r>
            <a:r>
              <a:rPr lang="en-US" sz="1800" kern="0" dirty="0" err="1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Console.WriteLine</a:t>
            </a:r>
            <a:r>
              <a:rPr lang="en-US" sz="1800" kern="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("</a:t>
            </a:r>
            <a:r>
              <a:rPr lang="en-US" sz="1800" kern="0" dirty="0" err="1">
                <a:solidFill>
                  <a:srgbClr val="FFFF00"/>
                </a:solidFill>
                <a:latin typeface="Arial Rounded MT Bold" panose="020F0704030504030204" pitchFamily="34" charset="0"/>
              </a:rPr>
              <a:t>NullReferenceException</a:t>
            </a:r>
            <a:r>
              <a:rPr lang="en-US" sz="1800" kern="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!");</a:t>
            </a:r>
          </a:p>
          <a:p>
            <a:pPr marL="800100" lvl="2" indent="0" defTabSz="360000">
              <a:buNone/>
            </a:pPr>
            <a:r>
              <a:rPr lang="tr-TR" sz="1800" kern="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	</a:t>
            </a:r>
            <a:r>
              <a:rPr lang="en-US" sz="1800" kern="0" dirty="0" err="1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Console.WriteLine</a:t>
            </a:r>
            <a:r>
              <a:rPr lang="en-US" sz="1800" kern="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("</a:t>
            </a:r>
            <a:r>
              <a:rPr lang="tr-TR" sz="1800" kern="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Hata Gideriliyor</a:t>
            </a:r>
            <a:r>
              <a:rPr lang="en-US" sz="1800" kern="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...\</a:t>
            </a:r>
            <a:r>
              <a:rPr lang="en-US" sz="1800" kern="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n</a:t>
            </a:r>
            <a:r>
              <a:rPr lang="en-US" sz="1800" kern="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")</a:t>
            </a:r>
            <a:r>
              <a:rPr lang="tr-TR" sz="1800" kern="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;</a:t>
            </a:r>
            <a:endParaRPr lang="en-US" sz="1800" kern="0" dirty="0">
              <a:solidFill>
                <a:srgbClr val="FFFF00"/>
              </a:solidFill>
              <a:latin typeface="Arial Rounded MT Bold" panose="020F0704030504030204" pitchFamily="34" charset="0"/>
            </a:endParaRPr>
          </a:p>
          <a:p>
            <a:pPr marL="800100" lvl="2" indent="0" defTabSz="360000">
              <a:buNone/>
            </a:pPr>
            <a:r>
              <a:rPr lang="en-US" sz="1800" kern="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}</a:t>
            </a:r>
            <a:endParaRPr lang="tr-TR" sz="1800" kern="0" dirty="0" smtClean="0">
              <a:solidFill>
                <a:srgbClr val="FFFF00"/>
              </a:solidFill>
              <a:latin typeface="Arial Rounded MT Bold" panose="020F0704030504030204" pitchFamily="34" charset="0"/>
            </a:endParaRPr>
          </a:p>
          <a:p>
            <a:pPr marL="800100" lvl="2" indent="0" defTabSz="360000">
              <a:buNone/>
            </a:pPr>
            <a:r>
              <a:rPr lang="en-US" sz="1800" kern="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final</a:t>
            </a:r>
            <a:r>
              <a:rPr lang="tr-TR" sz="1800" kern="0" dirty="0" err="1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ly</a:t>
            </a:r>
            <a:r>
              <a:rPr lang="en-US" sz="1800" kern="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{</a:t>
            </a:r>
            <a:endParaRPr lang="en-US" sz="1800" kern="0" dirty="0">
              <a:solidFill>
                <a:srgbClr val="FFFF00"/>
              </a:solidFill>
              <a:latin typeface="Arial Rounded MT Bold" panose="020F0704030504030204" pitchFamily="34" charset="0"/>
            </a:endParaRPr>
          </a:p>
          <a:p>
            <a:pPr marL="800100" lvl="2" indent="0" defTabSz="360000">
              <a:buNone/>
            </a:pPr>
            <a:r>
              <a:rPr lang="en-US" sz="1800" kern="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            </a:t>
            </a:r>
            <a:r>
              <a:rPr lang="en-US" sz="2000" kern="0" dirty="0">
                <a:latin typeface="Arial Rounded MT Bold" panose="020F0704030504030204" pitchFamily="34" charset="0"/>
              </a:rPr>
              <a:t>// </a:t>
            </a:r>
            <a:r>
              <a:rPr lang="en-US" sz="2000" kern="0" dirty="0" err="1">
                <a:latin typeface="Arial Rounded MT Bold" panose="020F0704030504030204" pitchFamily="34" charset="0"/>
              </a:rPr>
              <a:t>Hatayı</a:t>
            </a:r>
            <a:r>
              <a:rPr lang="en-US" sz="2000" kern="0" dirty="0">
                <a:latin typeface="Arial Rounded MT Bold" panose="020F0704030504030204" pitchFamily="34" charset="0"/>
              </a:rPr>
              <a:t> </a:t>
            </a:r>
            <a:r>
              <a:rPr lang="en-US" sz="2000" kern="0" dirty="0" err="1">
                <a:latin typeface="Arial Rounded MT Bold" panose="020F0704030504030204" pitchFamily="34" charset="0"/>
              </a:rPr>
              <a:t>gideren</a:t>
            </a:r>
            <a:r>
              <a:rPr lang="en-US" sz="2000" kern="0" dirty="0">
                <a:latin typeface="Arial Rounded MT Bold" panose="020F0704030504030204" pitchFamily="34" charset="0"/>
              </a:rPr>
              <a:t> </a:t>
            </a:r>
            <a:r>
              <a:rPr lang="en-US" sz="2000" kern="0" dirty="0" err="1">
                <a:latin typeface="Arial Rounded MT Bold" panose="020F0704030504030204" pitchFamily="34" charset="0"/>
              </a:rPr>
              <a:t>komutlar</a:t>
            </a:r>
            <a:endParaRPr lang="en-US" sz="1800" kern="0" dirty="0">
              <a:latin typeface="Arial Rounded MT Bold" panose="020F0704030504030204" pitchFamily="34" charset="0"/>
            </a:endParaRPr>
          </a:p>
          <a:p>
            <a:pPr marL="800100" lvl="2" indent="0" defTabSz="360000">
              <a:buNone/>
            </a:pPr>
            <a:r>
              <a:rPr lang="en-US" sz="1800" kern="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            q = new </a:t>
            </a:r>
            <a:r>
              <a:rPr lang="en-US" sz="1800" kern="0" dirty="0" err="1">
                <a:solidFill>
                  <a:srgbClr val="FFFF00"/>
                </a:solidFill>
                <a:latin typeface="Arial Rounded MT Bold" panose="020F0704030504030204" pitchFamily="34" charset="0"/>
              </a:rPr>
              <a:t>Nesne</a:t>
            </a:r>
            <a:r>
              <a:rPr lang="en-US" sz="1800" kern="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(9);</a:t>
            </a:r>
          </a:p>
          <a:p>
            <a:pPr marL="800100" lvl="2" indent="0" defTabSz="360000">
              <a:buNone/>
            </a:pPr>
            <a:r>
              <a:rPr lang="en-US" sz="1800" kern="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            </a:t>
            </a:r>
            <a:r>
              <a:rPr lang="en-US" sz="1800" kern="0" dirty="0" err="1">
                <a:solidFill>
                  <a:srgbClr val="FFFF00"/>
                </a:solidFill>
                <a:latin typeface="Arial Rounded MT Bold" panose="020F0704030504030204" pitchFamily="34" charset="0"/>
              </a:rPr>
              <a:t>deger</a:t>
            </a:r>
            <a:r>
              <a:rPr lang="en-US" sz="1800" kern="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 = </a:t>
            </a:r>
            <a:r>
              <a:rPr lang="en-US" sz="1800" kern="0" dirty="0" err="1">
                <a:solidFill>
                  <a:srgbClr val="FFFF00"/>
                </a:solidFill>
                <a:latin typeface="Arial Rounded MT Bold" panose="020F0704030504030204" pitchFamily="34" charset="0"/>
              </a:rPr>
              <a:t>p.Add</a:t>
            </a:r>
            <a:r>
              <a:rPr lang="en-US" sz="1800" kern="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(q);</a:t>
            </a:r>
          </a:p>
          <a:p>
            <a:pPr marL="800100" lvl="2" indent="0" defTabSz="360000">
              <a:buNone/>
            </a:pPr>
            <a:r>
              <a:rPr lang="en-US" sz="1800" kern="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 </a:t>
            </a:r>
            <a:r>
              <a:rPr lang="en-US" sz="1800" kern="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}</a:t>
            </a:r>
            <a:endParaRPr lang="en-US" sz="1800" kern="0" dirty="0">
              <a:solidFill>
                <a:srgbClr val="FFFF00"/>
              </a:solidFill>
              <a:latin typeface="Arial Rounded MT Bold" panose="020F0704030504030204" pitchFamily="34" charset="0"/>
            </a:endParaRPr>
          </a:p>
          <a:p>
            <a:pPr marL="800100" lvl="2" indent="0" defTabSz="360000">
              <a:buNone/>
            </a:pPr>
            <a:r>
              <a:rPr lang="en-US" sz="1800" kern="0" dirty="0" err="1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Console.WriteLine</a:t>
            </a:r>
            <a:r>
              <a:rPr lang="en-US" sz="1800" kern="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("</a:t>
            </a:r>
            <a:r>
              <a:rPr lang="tr-TR" sz="1800" kern="0" dirty="0" err="1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deger</a:t>
            </a:r>
            <a:r>
              <a:rPr lang="tr-TR" sz="1800" kern="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:</a:t>
            </a:r>
            <a:r>
              <a:rPr lang="en-US" sz="1800" kern="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{</a:t>
            </a:r>
            <a:r>
              <a:rPr lang="en-US" sz="1800" kern="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0}", </a:t>
            </a:r>
            <a:r>
              <a:rPr lang="tr-TR" sz="1800" kern="0" dirty="0" err="1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deger</a:t>
            </a:r>
            <a:r>
              <a:rPr lang="en-US" sz="1800" kern="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);</a:t>
            </a:r>
            <a:endParaRPr lang="en-US" sz="1800" kern="0" dirty="0">
              <a:solidFill>
                <a:srgbClr val="FFFF00"/>
              </a:solidFill>
              <a:latin typeface="Arial Rounded MT Bold" panose="020F0704030504030204" pitchFamily="34" charset="0"/>
            </a:endParaRPr>
          </a:p>
          <a:p>
            <a:pPr marL="0" indent="0" defTabSz="360000">
              <a:buNone/>
            </a:pPr>
            <a:r>
              <a:rPr lang="tr-TR" sz="1800" kern="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	</a:t>
            </a:r>
            <a:r>
              <a:rPr lang="en-US" sz="1800" kern="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}</a:t>
            </a:r>
            <a:endParaRPr lang="en-US" sz="1800" kern="0" dirty="0">
              <a:solidFill>
                <a:srgbClr val="FFFF00"/>
              </a:solidFill>
              <a:latin typeface="Arial Rounded MT Bold" panose="020F0704030504030204" pitchFamily="34" charset="0"/>
            </a:endParaRPr>
          </a:p>
          <a:p>
            <a:pPr marL="0" indent="0" defTabSz="360000">
              <a:buNone/>
            </a:pPr>
            <a:r>
              <a:rPr lang="en-US" sz="1800" kern="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}</a:t>
            </a:r>
            <a:endParaRPr lang="tr-TR" sz="1800" kern="0" dirty="0" smtClean="0">
              <a:solidFill>
                <a:srgbClr val="FFFF0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125801"/>
      </p:ext>
    </p:extLst>
  </p:cSld>
  <p:clrMapOvr>
    <a:masterClrMapping/>
  </p:clrMapOvr>
  <p:transition spd="med" advClick="0" advTm="1000">
    <p:spli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3222172" y="203200"/>
            <a:ext cx="6313714" cy="688427"/>
          </a:xfrm>
        </p:spPr>
        <p:txBody>
          <a:bodyPr/>
          <a:lstStyle/>
          <a:p>
            <a:r>
              <a:rPr lang="tr-TR" dirty="0" smtClean="0"/>
              <a:t> Örnek-2</a:t>
            </a:r>
            <a:endParaRPr lang="en-US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FAB1EC-7A00-4607-8BF8-66EE9839B22B}" type="datetime1">
              <a:rPr lang="tr-TR" smtClean="0">
                <a:solidFill>
                  <a:srgbClr val="FFFFFF"/>
                </a:solidFill>
              </a:rPr>
              <a:t>13.04.2017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İçerik Yer Tutucusu 2"/>
          <p:cNvSpPr>
            <a:spLocks noGrp="1"/>
          </p:cNvSpPr>
          <p:nvPr>
            <p:ph idx="1"/>
          </p:nvPr>
        </p:nvSpPr>
        <p:spPr>
          <a:xfrm>
            <a:off x="206652" y="1058857"/>
            <a:ext cx="3608603" cy="5199529"/>
          </a:xfrm>
        </p:spPr>
        <p:txBody>
          <a:bodyPr/>
          <a:lstStyle/>
          <a:p>
            <a:endParaRPr lang="tr-TR" sz="2000" dirty="0" smtClean="0"/>
          </a:p>
          <a:p>
            <a:endParaRPr lang="tr-TR" sz="2000" dirty="0" smtClean="0"/>
          </a:p>
          <a:p>
            <a:endParaRPr lang="tr-TR" sz="2000" dirty="0" smtClean="0"/>
          </a:p>
        </p:txBody>
      </p:sp>
      <p:sp>
        <p:nvSpPr>
          <p:cNvPr id="10" name="İçerik Yer Tutucusu 2"/>
          <p:cNvSpPr txBox="1">
            <a:spLocks/>
          </p:cNvSpPr>
          <p:nvPr/>
        </p:nvSpPr>
        <p:spPr bwMode="auto">
          <a:xfrm>
            <a:off x="402167" y="831131"/>
            <a:ext cx="11631429" cy="568259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0" indent="0" defTabSz="360000">
              <a:buNone/>
            </a:pPr>
            <a:r>
              <a:rPr lang="tr-TR" sz="1800" dirty="0" err="1">
                <a:solidFill>
                  <a:srgbClr val="FFFF00"/>
                </a:solidFill>
                <a:latin typeface="Arial Rounded MT Bold" panose="020F0704030504030204" pitchFamily="34" charset="0"/>
              </a:rPr>
              <a:t>u</a:t>
            </a:r>
            <a:r>
              <a:rPr lang="tr-TR" sz="1800" dirty="0" err="1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sing</a:t>
            </a:r>
            <a:r>
              <a:rPr lang="tr-TR" sz="18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 </a:t>
            </a:r>
            <a:r>
              <a:rPr lang="tr-TR" sz="1800" dirty="0" err="1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System</a:t>
            </a:r>
            <a:r>
              <a:rPr lang="tr-TR" sz="18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;</a:t>
            </a:r>
          </a:p>
          <a:p>
            <a:pPr marL="0" indent="0" defTabSz="360000">
              <a:buNone/>
            </a:pPr>
            <a:r>
              <a:rPr lang="en-US" sz="18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class </a:t>
            </a:r>
            <a:r>
              <a:rPr lang="tr-TR" sz="18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 Ornek2</a:t>
            </a:r>
            <a:r>
              <a:rPr lang="en-US" sz="18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 </a:t>
            </a:r>
            <a:r>
              <a:rPr lang="en-US" sz="180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{ </a:t>
            </a:r>
            <a:endParaRPr lang="tr-TR" sz="1800" dirty="0" smtClean="0">
              <a:solidFill>
                <a:srgbClr val="FFFF00"/>
              </a:solidFill>
              <a:latin typeface="Arial Rounded MT Bold" panose="020F0704030504030204" pitchFamily="34" charset="0"/>
            </a:endParaRPr>
          </a:p>
          <a:p>
            <a:pPr marL="0" indent="0" defTabSz="360000">
              <a:buNone/>
            </a:pPr>
            <a:r>
              <a:rPr lang="tr-TR" sz="180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	</a:t>
            </a:r>
            <a:r>
              <a:rPr lang="en-US" sz="18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static </a:t>
            </a:r>
            <a:r>
              <a:rPr lang="en-US" sz="180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void Main() {    </a:t>
            </a:r>
            <a:r>
              <a:rPr lang="en-US" sz="18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    </a:t>
            </a:r>
            <a:endParaRPr lang="tr-TR" sz="1800" dirty="0" smtClean="0">
              <a:solidFill>
                <a:srgbClr val="FFFF00"/>
              </a:solidFill>
              <a:latin typeface="Arial Rounded MT Bold" panose="020F0704030504030204" pitchFamily="34" charset="0"/>
            </a:endParaRPr>
          </a:p>
          <a:p>
            <a:pPr marL="0" indent="0" defTabSz="360000">
              <a:buNone/>
            </a:pPr>
            <a:r>
              <a:rPr lang="tr-TR" sz="18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		</a:t>
            </a:r>
            <a:r>
              <a:rPr lang="en-US" sz="1800" dirty="0" err="1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int</a:t>
            </a:r>
            <a:r>
              <a:rPr lang="en-US" sz="180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[] </a:t>
            </a:r>
            <a:r>
              <a:rPr lang="tr-TR" sz="1800" dirty="0" err="1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bolunen</a:t>
            </a:r>
            <a:r>
              <a:rPr lang="en-US" sz="18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 </a:t>
            </a:r>
            <a:r>
              <a:rPr lang="en-US" sz="180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= { 4, 8, 16, 32, 64, 128, 256, 512 }; </a:t>
            </a:r>
            <a:r>
              <a:rPr lang="en-US" sz="18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   </a:t>
            </a:r>
            <a:endParaRPr lang="tr-TR" sz="1800" dirty="0" smtClean="0">
              <a:solidFill>
                <a:srgbClr val="FFFF00"/>
              </a:solidFill>
              <a:latin typeface="Arial Rounded MT Bold" panose="020F0704030504030204" pitchFamily="34" charset="0"/>
            </a:endParaRPr>
          </a:p>
          <a:p>
            <a:pPr marL="400050" lvl="1" indent="0" defTabSz="360000">
              <a:buNone/>
            </a:pPr>
            <a:r>
              <a:rPr lang="tr-TR" sz="14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	</a:t>
            </a:r>
            <a:r>
              <a:rPr lang="en-US" sz="1800" dirty="0" err="1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int</a:t>
            </a:r>
            <a:r>
              <a:rPr lang="en-US" sz="180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[] </a:t>
            </a:r>
            <a:r>
              <a:rPr lang="tr-TR" sz="1800" dirty="0" err="1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bolen</a:t>
            </a:r>
            <a:r>
              <a:rPr lang="en-US" sz="18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 </a:t>
            </a:r>
            <a:r>
              <a:rPr lang="en-US" sz="180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= { 2, 0, 4, 4, 0, 8 };   </a:t>
            </a:r>
            <a:endParaRPr lang="tr-TR" sz="1800" dirty="0" smtClean="0">
              <a:solidFill>
                <a:srgbClr val="FFFF00"/>
              </a:solidFill>
              <a:latin typeface="Arial Rounded MT Bold" panose="020F0704030504030204" pitchFamily="34" charset="0"/>
            </a:endParaRPr>
          </a:p>
          <a:p>
            <a:pPr marL="400050" lvl="1" indent="0" defTabSz="360000">
              <a:buNone/>
            </a:pPr>
            <a:r>
              <a:rPr lang="en-US" sz="18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 </a:t>
            </a:r>
            <a:r>
              <a:rPr lang="tr-TR" sz="18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	</a:t>
            </a:r>
            <a:r>
              <a:rPr lang="en-US" sz="18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for(</a:t>
            </a:r>
            <a:r>
              <a:rPr lang="en-US" sz="1800" dirty="0" err="1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int</a:t>
            </a:r>
            <a:r>
              <a:rPr lang="en-US" sz="18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Arial Rounded MT Bold" panose="020F0704030504030204" pitchFamily="34" charset="0"/>
              </a:rPr>
              <a:t>i</a:t>
            </a:r>
            <a:r>
              <a:rPr lang="en-US" sz="180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=0; </a:t>
            </a:r>
            <a:r>
              <a:rPr lang="en-US" sz="1800" dirty="0" err="1">
                <a:solidFill>
                  <a:srgbClr val="FFFF00"/>
                </a:solidFill>
                <a:latin typeface="Arial Rounded MT Bold" panose="020F0704030504030204" pitchFamily="34" charset="0"/>
              </a:rPr>
              <a:t>i</a:t>
            </a:r>
            <a:r>
              <a:rPr lang="en-US" sz="180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 &lt; </a:t>
            </a:r>
            <a:r>
              <a:rPr lang="tr-TR" sz="1800" dirty="0" err="1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bolunen</a:t>
            </a:r>
            <a:r>
              <a:rPr lang="en-US" sz="18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.Length</a:t>
            </a:r>
            <a:r>
              <a:rPr lang="en-US" sz="180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; </a:t>
            </a:r>
            <a:r>
              <a:rPr lang="en-US" sz="1800" dirty="0" err="1">
                <a:solidFill>
                  <a:srgbClr val="FFFF00"/>
                </a:solidFill>
                <a:latin typeface="Arial Rounded MT Bold" panose="020F0704030504030204" pitchFamily="34" charset="0"/>
              </a:rPr>
              <a:t>i</a:t>
            </a:r>
            <a:r>
              <a:rPr lang="en-US" sz="180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++) {     </a:t>
            </a:r>
            <a:endParaRPr lang="tr-TR" sz="1800" dirty="0" smtClean="0">
              <a:solidFill>
                <a:srgbClr val="FFFF00"/>
              </a:solidFill>
              <a:latin typeface="Arial Rounded MT Bold" panose="020F0704030504030204" pitchFamily="34" charset="0"/>
            </a:endParaRPr>
          </a:p>
          <a:p>
            <a:pPr marL="400050" lvl="1" indent="0" defTabSz="360000">
              <a:buNone/>
            </a:pPr>
            <a:r>
              <a:rPr lang="tr-TR" sz="180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	</a:t>
            </a:r>
            <a:r>
              <a:rPr lang="en-US" sz="18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 </a:t>
            </a:r>
            <a:r>
              <a:rPr lang="tr-TR" sz="18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	</a:t>
            </a:r>
            <a:r>
              <a:rPr lang="en-US" sz="18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try </a:t>
            </a:r>
            <a:r>
              <a:rPr lang="en-US" sz="180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{       </a:t>
            </a:r>
            <a:endParaRPr lang="tr-TR" sz="1800" dirty="0" smtClean="0">
              <a:solidFill>
                <a:srgbClr val="FFFF00"/>
              </a:solidFill>
              <a:latin typeface="Arial Rounded MT Bold" panose="020F0704030504030204" pitchFamily="34" charset="0"/>
            </a:endParaRPr>
          </a:p>
          <a:p>
            <a:pPr marL="400050" lvl="1" indent="0" defTabSz="360000">
              <a:buNone/>
            </a:pPr>
            <a:r>
              <a:rPr lang="tr-TR" sz="180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		</a:t>
            </a:r>
            <a:r>
              <a:rPr lang="tr-TR" sz="18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	</a:t>
            </a:r>
            <a:r>
              <a:rPr lang="en-US" sz="18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 </a:t>
            </a:r>
            <a:r>
              <a:rPr lang="en-US" sz="1800" dirty="0" err="1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Console.WriteLine</a:t>
            </a:r>
            <a:r>
              <a:rPr lang="en-US" sz="18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(</a:t>
            </a:r>
            <a:r>
              <a:rPr lang="tr-TR" sz="1800" dirty="0" err="1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bolunen</a:t>
            </a:r>
            <a:r>
              <a:rPr lang="en-US" sz="18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[</a:t>
            </a:r>
            <a:r>
              <a:rPr lang="en-US" sz="1800" dirty="0" err="1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i</a:t>
            </a:r>
            <a:r>
              <a:rPr lang="en-US" sz="180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] + " / " + </a:t>
            </a:r>
            <a:r>
              <a:rPr lang="en-US" sz="18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 </a:t>
            </a:r>
            <a:r>
              <a:rPr lang="tr-TR" sz="1800" dirty="0" err="1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bolen</a:t>
            </a:r>
            <a:r>
              <a:rPr lang="en-US" sz="18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[</a:t>
            </a:r>
            <a:r>
              <a:rPr lang="en-US" sz="1800" dirty="0" err="1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i</a:t>
            </a:r>
            <a:r>
              <a:rPr lang="en-US" sz="180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] + " </a:t>
            </a:r>
            <a:r>
              <a:rPr lang="tr-TR" sz="180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:</a:t>
            </a:r>
            <a:r>
              <a:rPr lang="en-US" sz="18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" +  </a:t>
            </a:r>
            <a:r>
              <a:rPr lang="tr-TR" sz="1800" dirty="0" err="1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bolunen</a:t>
            </a:r>
            <a:r>
              <a:rPr lang="en-US" sz="18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[</a:t>
            </a:r>
            <a:r>
              <a:rPr lang="en-US" sz="1800" dirty="0" err="1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i</a:t>
            </a:r>
            <a:r>
              <a:rPr lang="en-US" sz="18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]/</a:t>
            </a:r>
            <a:r>
              <a:rPr lang="tr-TR" sz="1800" dirty="0" err="1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bolen</a:t>
            </a:r>
            <a:r>
              <a:rPr lang="en-US" sz="18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[</a:t>
            </a:r>
            <a:r>
              <a:rPr lang="en-US" sz="1800" dirty="0" err="1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i</a:t>
            </a:r>
            <a:r>
              <a:rPr lang="en-US" sz="180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]);      </a:t>
            </a:r>
            <a:endParaRPr lang="tr-TR" sz="1800" dirty="0" smtClean="0">
              <a:solidFill>
                <a:srgbClr val="FFFF00"/>
              </a:solidFill>
              <a:latin typeface="Arial Rounded MT Bold" panose="020F0704030504030204" pitchFamily="34" charset="0"/>
            </a:endParaRPr>
          </a:p>
          <a:p>
            <a:pPr marL="400050" lvl="1" indent="0" defTabSz="360000">
              <a:buNone/>
            </a:pPr>
            <a:r>
              <a:rPr lang="tr-TR" sz="180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	</a:t>
            </a:r>
            <a:r>
              <a:rPr lang="tr-TR" sz="18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	</a:t>
            </a:r>
            <a:r>
              <a:rPr lang="en-US" sz="18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}     </a:t>
            </a:r>
            <a:endParaRPr lang="tr-TR" sz="1800" dirty="0" smtClean="0">
              <a:solidFill>
                <a:srgbClr val="FFFF00"/>
              </a:solidFill>
              <a:latin typeface="Arial Rounded MT Bold" panose="020F0704030504030204" pitchFamily="34" charset="0"/>
            </a:endParaRPr>
          </a:p>
          <a:p>
            <a:pPr marL="400050" lvl="1" indent="0" defTabSz="360000">
              <a:buNone/>
            </a:pPr>
            <a:r>
              <a:rPr lang="tr-TR" sz="180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	</a:t>
            </a:r>
            <a:r>
              <a:rPr lang="en-US" sz="18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 </a:t>
            </a:r>
            <a:r>
              <a:rPr lang="tr-TR" sz="18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	</a:t>
            </a:r>
            <a:r>
              <a:rPr lang="en-US" sz="18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catch </a:t>
            </a:r>
            <a:r>
              <a:rPr lang="en-US" sz="180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(</a:t>
            </a:r>
            <a:r>
              <a:rPr lang="en-US" sz="1800" dirty="0" err="1">
                <a:solidFill>
                  <a:srgbClr val="FFFF00"/>
                </a:solidFill>
                <a:latin typeface="Arial Rounded MT Bold" panose="020F0704030504030204" pitchFamily="34" charset="0"/>
              </a:rPr>
              <a:t>DivideByZeroException</a:t>
            </a:r>
            <a:r>
              <a:rPr lang="en-US" sz="180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) {        </a:t>
            </a:r>
            <a:endParaRPr lang="tr-TR" sz="1800" dirty="0" smtClean="0">
              <a:solidFill>
                <a:srgbClr val="FFFF00"/>
              </a:solidFill>
              <a:latin typeface="Arial Rounded MT Bold" panose="020F0704030504030204" pitchFamily="34" charset="0"/>
            </a:endParaRPr>
          </a:p>
          <a:p>
            <a:pPr marL="400050" lvl="1" indent="0" defTabSz="360000">
              <a:buNone/>
            </a:pPr>
            <a:r>
              <a:rPr lang="tr-TR" sz="180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	</a:t>
            </a:r>
            <a:r>
              <a:rPr lang="tr-TR" sz="18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		</a:t>
            </a:r>
            <a:r>
              <a:rPr lang="en-US" sz="1800" dirty="0" err="1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Console.WriteLine</a:t>
            </a:r>
            <a:r>
              <a:rPr lang="en-US" sz="18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(</a:t>
            </a:r>
            <a:r>
              <a:rPr lang="tr-TR" sz="18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Sıfıra Bölme Hatası</a:t>
            </a:r>
            <a:r>
              <a:rPr lang="en-US" sz="18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!");      </a:t>
            </a:r>
            <a:endParaRPr lang="tr-TR" sz="1800" dirty="0" smtClean="0">
              <a:solidFill>
                <a:srgbClr val="FFFF00"/>
              </a:solidFill>
              <a:latin typeface="Arial Rounded MT Bold" panose="020F0704030504030204" pitchFamily="34" charset="0"/>
            </a:endParaRPr>
          </a:p>
          <a:p>
            <a:pPr marL="400050" lvl="1" indent="0" defTabSz="360000">
              <a:buNone/>
            </a:pPr>
            <a:r>
              <a:rPr lang="tr-TR" sz="180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	</a:t>
            </a:r>
            <a:r>
              <a:rPr lang="tr-TR" sz="18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	</a:t>
            </a:r>
            <a:r>
              <a:rPr lang="en-US" sz="18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}      </a:t>
            </a:r>
            <a:endParaRPr lang="tr-TR" sz="1800" dirty="0" smtClean="0">
              <a:solidFill>
                <a:srgbClr val="FFFF00"/>
              </a:solidFill>
              <a:latin typeface="Arial Rounded MT Bold" panose="020F0704030504030204" pitchFamily="34" charset="0"/>
            </a:endParaRPr>
          </a:p>
          <a:p>
            <a:pPr marL="400050" lvl="1" indent="0" defTabSz="360000">
              <a:buNone/>
            </a:pPr>
            <a:r>
              <a:rPr lang="tr-TR" sz="18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	</a:t>
            </a:r>
            <a:r>
              <a:rPr lang="tr-TR" sz="180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	</a:t>
            </a:r>
            <a:r>
              <a:rPr lang="en-US" sz="18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catch </a:t>
            </a:r>
            <a:r>
              <a:rPr lang="en-US" sz="180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(</a:t>
            </a:r>
            <a:r>
              <a:rPr lang="en-US" sz="1800" dirty="0" err="1">
                <a:solidFill>
                  <a:srgbClr val="FFFF00"/>
                </a:solidFill>
                <a:latin typeface="Arial Rounded MT Bold" panose="020F0704030504030204" pitchFamily="34" charset="0"/>
              </a:rPr>
              <a:t>IndexOutOfRangeException</a:t>
            </a:r>
            <a:r>
              <a:rPr lang="en-US" sz="180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) {       </a:t>
            </a:r>
            <a:endParaRPr lang="tr-TR" sz="1800" dirty="0" smtClean="0">
              <a:solidFill>
                <a:srgbClr val="FFFF00"/>
              </a:solidFill>
              <a:latin typeface="Arial Rounded MT Bold" panose="020F0704030504030204" pitchFamily="34" charset="0"/>
            </a:endParaRPr>
          </a:p>
          <a:p>
            <a:pPr marL="400050" lvl="1" indent="0" defTabSz="360000">
              <a:buNone/>
            </a:pPr>
            <a:r>
              <a:rPr lang="tr-TR" sz="180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	</a:t>
            </a:r>
            <a:r>
              <a:rPr lang="tr-TR" sz="18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	</a:t>
            </a:r>
            <a:r>
              <a:rPr lang="en-US" sz="18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 </a:t>
            </a:r>
            <a:r>
              <a:rPr lang="tr-TR" sz="18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	</a:t>
            </a:r>
            <a:r>
              <a:rPr lang="en-US" sz="1800" dirty="0" err="1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Console.WriteLine</a:t>
            </a:r>
            <a:r>
              <a:rPr lang="en-US" sz="18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("</a:t>
            </a:r>
            <a:r>
              <a:rPr lang="tr-TR" sz="18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Bu indekste eleman yok</a:t>
            </a:r>
            <a:r>
              <a:rPr lang="en-US" sz="18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");     </a:t>
            </a:r>
            <a:endParaRPr lang="tr-TR" sz="1800" dirty="0" smtClean="0">
              <a:solidFill>
                <a:srgbClr val="FFFF00"/>
              </a:solidFill>
              <a:latin typeface="Arial Rounded MT Bold" panose="020F0704030504030204" pitchFamily="34" charset="0"/>
            </a:endParaRPr>
          </a:p>
          <a:p>
            <a:pPr marL="400050" lvl="1" indent="0" defTabSz="360000">
              <a:buNone/>
            </a:pPr>
            <a:r>
              <a:rPr lang="en-US" sz="18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 </a:t>
            </a:r>
            <a:r>
              <a:rPr lang="tr-TR" sz="18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		</a:t>
            </a:r>
            <a:r>
              <a:rPr lang="en-US" sz="18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}   </a:t>
            </a:r>
            <a:endParaRPr lang="tr-TR" sz="1800" dirty="0" smtClean="0">
              <a:solidFill>
                <a:srgbClr val="FFFF00"/>
              </a:solidFill>
              <a:latin typeface="Arial Rounded MT Bold" panose="020F0704030504030204" pitchFamily="34" charset="0"/>
            </a:endParaRPr>
          </a:p>
          <a:p>
            <a:pPr marL="400050" lvl="1" indent="0" defTabSz="360000">
              <a:buNone/>
            </a:pPr>
            <a:r>
              <a:rPr lang="en-US" sz="18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 </a:t>
            </a:r>
            <a:r>
              <a:rPr lang="tr-TR" sz="18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	</a:t>
            </a:r>
            <a:r>
              <a:rPr lang="en-US" sz="18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}</a:t>
            </a:r>
            <a:r>
              <a:rPr lang="en-US" sz="14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  </a:t>
            </a:r>
            <a:endParaRPr lang="tr-TR" sz="1400" dirty="0" smtClean="0">
              <a:solidFill>
                <a:srgbClr val="FFFF00"/>
              </a:solidFill>
              <a:latin typeface="Arial Rounded MT Bold" panose="020F0704030504030204" pitchFamily="34" charset="0"/>
            </a:endParaRPr>
          </a:p>
          <a:p>
            <a:pPr marL="0" indent="0" defTabSz="360000">
              <a:buNone/>
            </a:pPr>
            <a:r>
              <a:rPr lang="tr-TR" sz="18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	</a:t>
            </a:r>
            <a:r>
              <a:rPr lang="en-US" sz="18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} </a:t>
            </a:r>
            <a:endParaRPr lang="tr-TR" sz="1800" dirty="0" smtClean="0">
              <a:solidFill>
                <a:srgbClr val="FFFF00"/>
              </a:solidFill>
              <a:latin typeface="Arial Rounded MT Bold" panose="020F0704030504030204" pitchFamily="34" charset="0"/>
            </a:endParaRPr>
          </a:p>
          <a:p>
            <a:pPr marL="0" indent="0" defTabSz="360000">
              <a:buNone/>
            </a:pPr>
            <a:r>
              <a:rPr lang="en-US" sz="18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} </a:t>
            </a:r>
            <a:r>
              <a:rPr lang="tr-TR" sz="18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		</a:t>
            </a:r>
            <a:endParaRPr lang="en-US" sz="1800" dirty="0">
              <a:solidFill>
                <a:srgbClr val="FFFF0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491864"/>
      </p:ext>
    </p:extLst>
  </p:cSld>
  <p:clrMapOvr>
    <a:masterClrMapping/>
  </p:clrMapOvr>
  <p:transition spd="med" advClick="0" advTm="1000">
    <p:spli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72055" y="203200"/>
            <a:ext cx="8463831" cy="695434"/>
          </a:xfrm>
        </p:spPr>
        <p:txBody>
          <a:bodyPr/>
          <a:lstStyle/>
          <a:p>
            <a:r>
              <a:rPr lang="tr-TR" dirty="0" smtClean="0"/>
              <a:t> </a:t>
            </a:r>
            <a:r>
              <a:rPr lang="tr-TR" dirty="0" err="1" smtClean="0"/>
              <a:t>checked</a:t>
            </a:r>
            <a:r>
              <a:rPr lang="tr-TR" dirty="0" smtClean="0"/>
              <a:t> ve </a:t>
            </a:r>
            <a:r>
              <a:rPr lang="tr-TR" dirty="0" err="1" smtClean="0"/>
              <a:t>unchecked</a:t>
            </a:r>
            <a:r>
              <a:rPr lang="tr-TR" dirty="0" smtClean="0"/>
              <a:t> Kullanımı </a:t>
            </a:r>
            <a:endParaRPr lang="en-US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FAB1EC-7A00-4607-8BF8-66EE9839B22B}" type="datetime1">
              <a:rPr lang="tr-TR" smtClean="0">
                <a:solidFill>
                  <a:srgbClr val="FFFFFF"/>
                </a:solidFill>
              </a:rPr>
              <a:t>13.04.2017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İçerik Yer Tutucusu 2"/>
          <p:cNvSpPr>
            <a:spLocks noGrp="1"/>
          </p:cNvSpPr>
          <p:nvPr>
            <p:ph idx="1"/>
          </p:nvPr>
        </p:nvSpPr>
        <p:spPr>
          <a:xfrm>
            <a:off x="206652" y="1058857"/>
            <a:ext cx="3608603" cy="5199529"/>
          </a:xfrm>
        </p:spPr>
        <p:txBody>
          <a:bodyPr/>
          <a:lstStyle/>
          <a:p>
            <a:endParaRPr lang="tr-TR" sz="2000" dirty="0" smtClean="0"/>
          </a:p>
          <a:p>
            <a:endParaRPr lang="tr-TR" sz="2000" dirty="0" smtClean="0"/>
          </a:p>
          <a:p>
            <a:endParaRPr lang="tr-TR" sz="2000" dirty="0" smtClean="0"/>
          </a:p>
        </p:txBody>
      </p:sp>
      <p:sp>
        <p:nvSpPr>
          <p:cNvPr id="6" name="Metin kutusu 5"/>
          <p:cNvSpPr txBox="1"/>
          <p:nvPr/>
        </p:nvSpPr>
        <p:spPr>
          <a:xfrm>
            <a:off x="1193975" y="980965"/>
            <a:ext cx="973310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Aritmetik taşmalar da (</a:t>
            </a:r>
            <a:r>
              <a:rPr lang="tr-TR" dirty="0" err="1" smtClean="0">
                <a:solidFill>
                  <a:srgbClr val="FFFF00"/>
                </a:solidFill>
              </a:rPr>
              <a:t>overflow</a:t>
            </a:r>
            <a:r>
              <a:rPr lang="tr-TR" dirty="0" smtClean="0"/>
              <a:t>)  istisnai durumlar oluşturabilir. </a:t>
            </a:r>
          </a:p>
          <a:p>
            <a:pPr lvl="1"/>
            <a:r>
              <a:rPr lang="tr-TR" dirty="0" err="1" smtClean="0"/>
              <a:t>byte</a:t>
            </a:r>
            <a:r>
              <a:rPr lang="tr-TR" dirty="0" smtClean="0"/>
              <a:t> a=255;</a:t>
            </a:r>
          </a:p>
          <a:p>
            <a:pPr lvl="1"/>
            <a:r>
              <a:rPr lang="tr-TR" dirty="0"/>
              <a:t>a</a:t>
            </a:r>
            <a:r>
              <a:rPr lang="tr-TR" dirty="0" smtClean="0"/>
              <a:t>++;  // a =256 mı? </a:t>
            </a:r>
          </a:p>
          <a:p>
            <a:pPr lvl="1"/>
            <a:r>
              <a:rPr lang="tr-TR" dirty="0" err="1" smtClean="0"/>
              <a:t>Console.WiteLine</a:t>
            </a:r>
            <a:r>
              <a:rPr lang="tr-TR" dirty="0" smtClean="0"/>
              <a:t>(a);</a:t>
            </a:r>
          </a:p>
          <a:p>
            <a:endParaRPr lang="tr-TR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 smtClean="0"/>
              <a:t>Taşma olduğunda programcı hatayı nasıl tespit edebilir: </a:t>
            </a:r>
            <a:r>
              <a:rPr lang="tr-TR" dirty="0" err="1" smtClean="0">
                <a:solidFill>
                  <a:srgbClr val="FFFF00"/>
                </a:solidFill>
              </a:rPr>
              <a:t>checked</a:t>
            </a:r>
            <a:r>
              <a:rPr lang="tr-TR" dirty="0" smtClean="0"/>
              <a:t> ve </a:t>
            </a:r>
            <a:r>
              <a:rPr lang="tr-TR" dirty="0" err="1" smtClean="0">
                <a:solidFill>
                  <a:srgbClr val="FFFF00"/>
                </a:solidFill>
              </a:rPr>
              <a:t>unchecked</a:t>
            </a:r>
            <a:endParaRPr lang="tr-TR" dirty="0" smtClean="0">
              <a:solidFill>
                <a:srgbClr val="FFFF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Taşmanın kontrol edilmesi için ilgili ifadeyi </a:t>
            </a:r>
            <a:r>
              <a:rPr lang="tr-TR" sz="1800" kern="1200" dirty="0" err="1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checked</a:t>
            </a:r>
            <a:r>
              <a:rPr lang="tr-TR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bloğuna yerleştiriniz.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Eğer taşma oluşursa </a:t>
            </a:r>
            <a:r>
              <a:rPr lang="tr-TR" sz="1800" kern="1200" dirty="0" err="1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OverflowException</a:t>
            </a:r>
            <a:r>
              <a:rPr lang="tr-TR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istisnası oluşur.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 smtClean="0"/>
              <a:t>Eğer taşmanın ihmal edilmesini istiyorsanız ilgili ifadeyi </a:t>
            </a:r>
            <a:r>
              <a:rPr lang="tr-TR" dirty="0" err="1" smtClean="0">
                <a:solidFill>
                  <a:srgbClr val="FFFF00"/>
                </a:solidFill>
              </a:rPr>
              <a:t>unchecked</a:t>
            </a:r>
            <a:r>
              <a:rPr lang="tr-TR" dirty="0" smtClean="0"/>
              <a:t> bloğuna yerleştiriniz</a:t>
            </a:r>
          </a:p>
          <a:p>
            <a:endParaRPr lang="tr-TR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tr-TR" dirty="0" err="1">
                <a:solidFill>
                  <a:srgbClr val="FFFF00"/>
                </a:solidFill>
              </a:rPr>
              <a:t>c</a:t>
            </a:r>
            <a:r>
              <a:rPr lang="tr-TR" dirty="0" err="1" smtClean="0">
                <a:solidFill>
                  <a:srgbClr val="FFFF00"/>
                </a:solidFill>
              </a:rPr>
              <a:t>hecked</a:t>
            </a:r>
            <a:r>
              <a:rPr lang="tr-TR" dirty="0" smtClean="0">
                <a:solidFill>
                  <a:srgbClr val="FFFF00"/>
                </a:solidFill>
              </a:rPr>
              <a:t> (ifade)   veya</a:t>
            </a:r>
            <a:endParaRPr lang="tr-TR" sz="1800" kern="1200" dirty="0" smtClean="0">
              <a:solidFill>
                <a:srgbClr val="FFFF00"/>
              </a:solidFill>
            </a:endParaRPr>
          </a:p>
          <a:p>
            <a:r>
              <a:rPr lang="tr-TR" dirty="0" err="1" smtClean="0">
                <a:solidFill>
                  <a:srgbClr val="FFFF00"/>
                </a:solidFill>
              </a:rPr>
              <a:t>checked</a:t>
            </a:r>
            <a:endParaRPr lang="tr-TR" dirty="0" smtClean="0">
              <a:solidFill>
                <a:srgbClr val="FFFF00"/>
              </a:solidFill>
            </a:endParaRPr>
          </a:p>
          <a:p>
            <a:r>
              <a:rPr lang="tr-TR" dirty="0" smtClean="0">
                <a:solidFill>
                  <a:srgbClr val="FFFF00"/>
                </a:solidFill>
              </a:rPr>
              <a:t>{</a:t>
            </a:r>
          </a:p>
          <a:p>
            <a:r>
              <a:rPr lang="tr-TR" dirty="0" smtClean="0">
                <a:solidFill>
                  <a:srgbClr val="FFFF00"/>
                </a:solidFill>
              </a:rPr>
              <a:t>      ifade;  </a:t>
            </a:r>
            <a:r>
              <a:rPr lang="tr-TR" dirty="0" smtClean="0"/>
              <a:t>//istisna oluşabilir</a:t>
            </a:r>
          </a:p>
          <a:p>
            <a:r>
              <a:rPr lang="tr-TR" dirty="0" smtClean="0">
                <a:solidFill>
                  <a:srgbClr val="FFFF00"/>
                </a:solidFill>
              </a:rPr>
              <a:t>}</a:t>
            </a:r>
          </a:p>
          <a:p>
            <a:r>
              <a:rPr lang="tr-TR" dirty="0" err="1">
                <a:solidFill>
                  <a:srgbClr val="FFFF00"/>
                </a:solidFill>
              </a:rPr>
              <a:t>u</a:t>
            </a:r>
            <a:r>
              <a:rPr lang="tr-TR" dirty="0" err="1" smtClean="0">
                <a:solidFill>
                  <a:srgbClr val="FFFF00"/>
                </a:solidFill>
              </a:rPr>
              <a:t>nchecked</a:t>
            </a:r>
            <a:endParaRPr lang="tr-TR" dirty="0">
              <a:solidFill>
                <a:srgbClr val="FFFF00"/>
              </a:solidFill>
            </a:endParaRPr>
          </a:p>
          <a:p>
            <a:r>
              <a:rPr lang="tr-TR" dirty="0">
                <a:solidFill>
                  <a:srgbClr val="FFFF00"/>
                </a:solidFill>
              </a:rPr>
              <a:t>{</a:t>
            </a:r>
          </a:p>
          <a:p>
            <a:r>
              <a:rPr lang="tr-TR" dirty="0">
                <a:solidFill>
                  <a:srgbClr val="FFFF00"/>
                </a:solidFill>
              </a:rPr>
              <a:t>      ifade;  </a:t>
            </a:r>
            <a:r>
              <a:rPr lang="tr-TR" dirty="0"/>
              <a:t>//istisna </a:t>
            </a:r>
            <a:r>
              <a:rPr lang="tr-TR" dirty="0" smtClean="0"/>
              <a:t>oluşmaz</a:t>
            </a:r>
            <a:endParaRPr lang="tr-TR" dirty="0"/>
          </a:p>
          <a:p>
            <a:r>
              <a:rPr lang="tr-TR" dirty="0" smtClean="0">
                <a:solidFill>
                  <a:srgbClr val="FFFF00"/>
                </a:solidFill>
              </a:rPr>
              <a:t>}</a:t>
            </a:r>
            <a:endParaRPr lang="tr-TR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894068"/>
      </p:ext>
    </p:extLst>
  </p:cSld>
  <p:clrMapOvr>
    <a:masterClrMapping/>
  </p:clrMapOvr>
  <p:transition spd="med" advClick="0" advTm="1000">
    <p:spli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85645" y="190039"/>
            <a:ext cx="10457336" cy="542513"/>
          </a:xfrm>
        </p:spPr>
        <p:txBody>
          <a:bodyPr/>
          <a:lstStyle/>
          <a:p>
            <a:r>
              <a:rPr lang="tr-TR" dirty="0" smtClean="0"/>
              <a:t> </a:t>
            </a:r>
            <a:r>
              <a:rPr lang="tr-TR" dirty="0" err="1" smtClean="0"/>
              <a:t>checked</a:t>
            </a:r>
            <a:r>
              <a:rPr lang="tr-TR" dirty="0" smtClean="0"/>
              <a:t> ve </a:t>
            </a:r>
            <a:r>
              <a:rPr lang="tr-TR" dirty="0" err="1" smtClean="0"/>
              <a:t>unchecked</a:t>
            </a:r>
            <a:r>
              <a:rPr lang="tr-TR" dirty="0"/>
              <a:t> </a:t>
            </a:r>
            <a:r>
              <a:rPr lang="tr-TR" dirty="0" smtClean="0"/>
              <a:t>İstisnaları: Örnek-1 </a:t>
            </a:r>
            <a:endParaRPr lang="en-US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FAB1EC-7A00-4607-8BF8-66EE9839B22B}" type="datetime1">
              <a:rPr lang="tr-TR" smtClean="0">
                <a:solidFill>
                  <a:srgbClr val="FFFFFF"/>
                </a:solidFill>
              </a:rPr>
              <a:t>13.04.2017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19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İçerik Yer Tutucusu 2"/>
          <p:cNvSpPr>
            <a:spLocks noGrp="1"/>
          </p:cNvSpPr>
          <p:nvPr>
            <p:ph idx="1"/>
          </p:nvPr>
        </p:nvSpPr>
        <p:spPr>
          <a:xfrm>
            <a:off x="206652" y="1058857"/>
            <a:ext cx="3608603" cy="5199529"/>
          </a:xfrm>
        </p:spPr>
        <p:txBody>
          <a:bodyPr/>
          <a:lstStyle/>
          <a:p>
            <a:endParaRPr lang="tr-TR" sz="2000" dirty="0" smtClean="0"/>
          </a:p>
          <a:p>
            <a:endParaRPr lang="tr-TR" sz="2000" dirty="0" smtClean="0"/>
          </a:p>
          <a:p>
            <a:endParaRPr lang="tr-TR" sz="2000" dirty="0" smtClean="0"/>
          </a:p>
        </p:txBody>
      </p:sp>
      <p:sp>
        <p:nvSpPr>
          <p:cNvPr id="6" name="Metin kutusu 5"/>
          <p:cNvSpPr txBox="1"/>
          <p:nvPr/>
        </p:nvSpPr>
        <p:spPr>
          <a:xfrm>
            <a:off x="1409875" y="987090"/>
            <a:ext cx="9733106" cy="5016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defTabSz="360000"/>
            <a:r>
              <a:rPr lang="tr-TR" sz="2000" dirty="0" err="1"/>
              <a:t>using</a:t>
            </a:r>
            <a:r>
              <a:rPr lang="tr-TR" sz="2000" dirty="0"/>
              <a:t> </a:t>
            </a:r>
            <a:r>
              <a:rPr lang="tr-TR" sz="2000" dirty="0" err="1"/>
              <a:t>System</a:t>
            </a:r>
            <a:r>
              <a:rPr lang="tr-TR" sz="2000" dirty="0"/>
              <a:t>; </a:t>
            </a:r>
            <a:endParaRPr lang="tr-TR" sz="2000" dirty="0" smtClean="0"/>
          </a:p>
          <a:p>
            <a:pPr defTabSz="360000"/>
            <a:r>
              <a:rPr lang="tr-TR" sz="2000" dirty="0" err="1" smtClean="0"/>
              <a:t>class</a:t>
            </a:r>
            <a:r>
              <a:rPr lang="tr-TR" sz="2000" dirty="0" smtClean="0"/>
              <a:t> </a:t>
            </a:r>
            <a:r>
              <a:rPr lang="tr-TR" sz="2000" dirty="0" err="1"/>
              <a:t>CheckedDemo</a:t>
            </a:r>
            <a:r>
              <a:rPr lang="tr-TR" sz="2000" dirty="0"/>
              <a:t> {  </a:t>
            </a:r>
            <a:endParaRPr lang="tr-TR" sz="2000" dirty="0" smtClean="0"/>
          </a:p>
          <a:p>
            <a:pPr defTabSz="360000"/>
            <a:r>
              <a:rPr lang="tr-TR" sz="2000" dirty="0"/>
              <a:t>	</a:t>
            </a:r>
            <a:r>
              <a:rPr lang="tr-TR" sz="2000" dirty="0" err="1" smtClean="0"/>
              <a:t>static</a:t>
            </a:r>
            <a:r>
              <a:rPr lang="tr-TR" sz="2000" dirty="0" smtClean="0"/>
              <a:t> </a:t>
            </a:r>
            <a:r>
              <a:rPr lang="tr-TR" sz="2000" dirty="0" err="1"/>
              <a:t>void</a:t>
            </a:r>
            <a:r>
              <a:rPr lang="tr-TR" sz="2000" dirty="0"/>
              <a:t> Main() {    </a:t>
            </a:r>
            <a:endParaRPr lang="tr-TR" sz="2000" dirty="0" smtClean="0"/>
          </a:p>
          <a:p>
            <a:pPr defTabSz="360000"/>
            <a:r>
              <a:rPr lang="tr-TR" sz="2000" dirty="0"/>
              <a:t>	</a:t>
            </a:r>
            <a:r>
              <a:rPr lang="tr-TR" sz="2000" dirty="0" smtClean="0"/>
              <a:t>	</a:t>
            </a:r>
            <a:r>
              <a:rPr lang="tr-TR" sz="2000" dirty="0" err="1" smtClean="0"/>
              <a:t>byte</a:t>
            </a:r>
            <a:r>
              <a:rPr lang="tr-TR" sz="2000" dirty="0" smtClean="0"/>
              <a:t> </a:t>
            </a:r>
            <a:r>
              <a:rPr lang="tr-TR" sz="2000" dirty="0"/>
              <a:t>a, </a:t>
            </a:r>
            <a:r>
              <a:rPr lang="tr-TR" sz="2000" dirty="0" err="1" smtClean="0"/>
              <a:t>b</a:t>
            </a:r>
            <a:r>
              <a:rPr lang="tr-TR" sz="2000" dirty="0" err="1"/>
              <a:t>,</a:t>
            </a:r>
            <a:r>
              <a:rPr lang="tr-TR" sz="2000" dirty="0" err="1" smtClean="0"/>
              <a:t>sonuc</a:t>
            </a:r>
            <a:r>
              <a:rPr lang="tr-TR" sz="2000" dirty="0" smtClean="0"/>
              <a:t>;    </a:t>
            </a:r>
          </a:p>
          <a:p>
            <a:pPr defTabSz="360000"/>
            <a:r>
              <a:rPr lang="tr-TR" sz="2000" dirty="0"/>
              <a:t>	</a:t>
            </a:r>
            <a:r>
              <a:rPr lang="tr-TR" sz="2000" dirty="0" smtClean="0"/>
              <a:t>	a </a:t>
            </a:r>
            <a:r>
              <a:rPr lang="tr-TR" sz="2000" dirty="0"/>
              <a:t>= 127;    b = 127;   </a:t>
            </a:r>
            <a:endParaRPr lang="tr-TR" sz="2000" dirty="0" smtClean="0"/>
          </a:p>
          <a:p>
            <a:pPr defTabSz="360000"/>
            <a:r>
              <a:rPr lang="tr-TR" sz="2000" dirty="0"/>
              <a:t>	</a:t>
            </a:r>
            <a:r>
              <a:rPr lang="tr-TR" sz="2000" dirty="0" smtClean="0"/>
              <a:t>	 </a:t>
            </a:r>
            <a:r>
              <a:rPr lang="tr-TR" sz="2000" dirty="0" err="1"/>
              <a:t>try</a:t>
            </a:r>
            <a:r>
              <a:rPr lang="tr-TR" sz="2000" dirty="0"/>
              <a:t> {      </a:t>
            </a:r>
            <a:endParaRPr lang="tr-TR" sz="2000" dirty="0" smtClean="0"/>
          </a:p>
          <a:p>
            <a:pPr defTabSz="360000"/>
            <a:r>
              <a:rPr lang="tr-TR" sz="2000" dirty="0"/>
              <a:t>	</a:t>
            </a:r>
            <a:r>
              <a:rPr lang="tr-TR" sz="2000" dirty="0" smtClean="0"/>
              <a:t>		</a:t>
            </a:r>
            <a:r>
              <a:rPr lang="tr-TR" sz="2000" dirty="0" err="1" smtClean="0"/>
              <a:t>sonuc</a:t>
            </a:r>
            <a:r>
              <a:rPr lang="tr-TR" sz="2000" dirty="0" smtClean="0"/>
              <a:t> </a:t>
            </a:r>
            <a:r>
              <a:rPr lang="tr-TR" sz="2000" dirty="0"/>
              <a:t>= </a:t>
            </a:r>
            <a:r>
              <a:rPr lang="tr-TR" sz="2000" dirty="0" err="1" smtClean="0"/>
              <a:t>unchecked</a:t>
            </a:r>
            <a:r>
              <a:rPr lang="tr-TR" sz="2000" dirty="0" smtClean="0"/>
              <a:t> ( (</a:t>
            </a:r>
            <a:r>
              <a:rPr lang="tr-TR" sz="2000" dirty="0" err="1"/>
              <a:t>byte</a:t>
            </a:r>
            <a:r>
              <a:rPr lang="tr-TR" sz="2000" dirty="0"/>
              <a:t>)(a * b</a:t>
            </a:r>
            <a:r>
              <a:rPr lang="tr-TR" sz="2000" dirty="0" smtClean="0"/>
              <a:t>) );      </a:t>
            </a:r>
          </a:p>
          <a:p>
            <a:pPr defTabSz="360000"/>
            <a:r>
              <a:rPr lang="tr-TR" sz="2000" dirty="0"/>
              <a:t>	</a:t>
            </a:r>
            <a:r>
              <a:rPr lang="tr-TR" sz="2000" dirty="0" smtClean="0"/>
              <a:t>		</a:t>
            </a:r>
            <a:r>
              <a:rPr lang="tr-TR" sz="2000" dirty="0" err="1" smtClean="0"/>
              <a:t>Console.WriteLine</a:t>
            </a:r>
            <a:r>
              <a:rPr lang="tr-TR" sz="2000" dirty="0" smtClean="0"/>
              <a:t>("</a:t>
            </a:r>
            <a:r>
              <a:rPr lang="tr-TR" sz="2000" dirty="0" err="1" smtClean="0"/>
              <a:t>unchecked</a:t>
            </a:r>
            <a:r>
              <a:rPr lang="tr-TR" sz="2000" dirty="0" smtClean="0"/>
              <a:t> </a:t>
            </a:r>
            <a:r>
              <a:rPr lang="tr-TR" sz="2000" dirty="0" err="1" smtClean="0"/>
              <a:t>sonuc</a:t>
            </a:r>
            <a:r>
              <a:rPr lang="tr-TR" sz="2000" dirty="0" smtClean="0"/>
              <a:t>: </a:t>
            </a:r>
            <a:r>
              <a:rPr lang="tr-TR" sz="2000" dirty="0"/>
              <a:t>" + </a:t>
            </a:r>
            <a:r>
              <a:rPr lang="tr-TR" sz="2000" dirty="0" err="1" smtClean="0"/>
              <a:t>sonuc</a:t>
            </a:r>
            <a:r>
              <a:rPr lang="tr-TR" sz="2000" dirty="0" smtClean="0"/>
              <a:t>);      </a:t>
            </a:r>
          </a:p>
          <a:p>
            <a:pPr defTabSz="360000"/>
            <a:r>
              <a:rPr lang="tr-TR" sz="2000" dirty="0"/>
              <a:t>	</a:t>
            </a:r>
            <a:r>
              <a:rPr lang="tr-TR" sz="2000" dirty="0" smtClean="0"/>
              <a:t>		</a:t>
            </a:r>
            <a:r>
              <a:rPr lang="tr-TR" sz="2000" dirty="0" err="1" smtClean="0"/>
              <a:t>sonuc</a:t>
            </a:r>
            <a:r>
              <a:rPr lang="tr-TR" sz="2000" dirty="0" smtClean="0"/>
              <a:t> </a:t>
            </a:r>
            <a:r>
              <a:rPr lang="tr-TR" sz="2000" dirty="0"/>
              <a:t>= </a:t>
            </a:r>
            <a:r>
              <a:rPr lang="tr-TR" sz="2000" dirty="0" err="1"/>
              <a:t>checked</a:t>
            </a:r>
            <a:r>
              <a:rPr lang="tr-TR" sz="2000" dirty="0" smtClean="0"/>
              <a:t>( (</a:t>
            </a:r>
            <a:r>
              <a:rPr lang="tr-TR" sz="2000" dirty="0" err="1"/>
              <a:t>byte</a:t>
            </a:r>
            <a:r>
              <a:rPr lang="tr-TR" sz="2000" dirty="0"/>
              <a:t>)(a * b</a:t>
            </a:r>
            <a:r>
              <a:rPr lang="tr-TR" sz="2000" dirty="0" smtClean="0"/>
              <a:t>) ); 				// istisna oluşur      										</a:t>
            </a:r>
            <a:r>
              <a:rPr lang="tr-TR" sz="2000" dirty="0" err="1" smtClean="0"/>
              <a:t>Console.WriteLine</a:t>
            </a:r>
            <a:r>
              <a:rPr lang="tr-TR" sz="2000" dirty="0" smtClean="0"/>
              <a:t>("</a:t>
            </a:r>
            <a:r>
              <a:rPr lang="tr-TR" sz="2000" dirty="0" err="1" smtClean="0"/>
              <a:t>checked</a:t>
            </a:r>
            <a:r>
              <a:rPr lang="tr-TR" sz="2000" dirty="0" smtClean="0"/>
              <a:t> </a:t>
            </a:r>
            <a:r>
              <a:rPr lang="tr-TR" sz="2000" dirty="0" err="1" smtClean="0"/>
              <a:t>sonuc</a:t>
            </a:r>
            <a:r>
              <a:rPr lang="tr-TR" sz="2000" dirty="0" smtClean="0"/>
              <a:t>: </a:t>
            </a:r>
            <a:r>
              <a:rPr lang="tr-TR" sz="2000" dirty="0"/>
              <a:t>" + </a:t>
            </a:r>
            <a:r>
              <a:rPr lang="tr-TR" sz="2000" dirty="0" err="1" smtClean="0"/>
              <a:t>sonuc</a:t>
            </a:r>
            <a:r>
              <a:rPr lang="tr-TR" sz="2000" dirty="0" smtClean="0"/>
              <a:t>); // çalışmaz</a:t>
            </a:r>
          </a:p>
          <a:p>
            <a:pPr defTabSz="360000"/>
            <a:r>
              <a:rPr lang="tr-TR" sz="2000" dirty="0"/>
              <a:t>	</a:t>
            </a:r>
            <a:r>
              <a:rPr lang="tr-TR" sz="2000" dirty="0" smtClean="0"/>
              <a:t>	 </a:t>
            </a:r>
            <a:r>
              <a:rPr lang="tr-TR" sz="2000" dirty="0"/>
              <a:t>}    </a:t>
            </a:r>
            <a:r>
              <a:rPr lang="tr-TR" sz="2000" dirty="0" smtClean="0"/>
              <a:t>				</a:t>
            </a:r>
          </a:p>
          <a:p>
            <a:pPr defTabSz="360000"/>
            <a:r>
              <a:rPr lang="tr-TR" sz="2000" dirty="0"/>
              <a:t>	</a:t>
            </a:r>
            <a:r>
              <a:rPr lang="tr-TR" sz="2000" dirty="0" smtClean="0"/>
              <a:t>	</a:t>
            </a:r>
            <a:r>
              <a:rPr lang="tr-TR" sz="2000" dirty="0" err="1" smtClean="0"/>
              <a:t>catch</a:t>
            </a:r>
            <a:r>
              <a:rPr lang="tr-TR" sz="2000" dirty="0" smtClean="0"/>
              <a:t> </a:t>
            </a:r>
            <a:r>
              <a:rPr lang="tr-TR" sz="2000" dirty="0"/>
              <a:t>(</a:t>
            </a:r>
            <a:r>
              <a:rPr lang="tr-TR" sz="2000" dirty="0" err="1"/>
              <a:t>OverflowException</a:t>
            </a:r>
            <a:r>
              <a:rPr lang="tr-TR" sz="2000" dirty="0"/>
              <a:t> </a:t>
            </a:r>
            <a:r>
              <a:rPr lang="tr-TR" sz="2000" dirty="0" err="1" smtClean="0"/>
              <a:t>excp</a:t>
            </a:r>
            <a:r>
              <a:rPr lang="tr-TR" sz="2000" dirty="0" smtClean="0"/>
              <a:t>) </a:t>
            </a:r>
            <a:r>
              <a:rPr lang="tr-TR" sz="2000" dirty="0"/>
              <a:t>{     </a:t>
            </a:r>
            <a:endParaRPr lang="tr-TR" sz="2000" dirty="0" smtClean="0"/>
          </a:p>
          <a:p>
            <a:pPr defTabSz="360000"/>
            <a:r>
              <a:rPr lang="tr-TR" sz="2000" dirty="0"/>
              <a:t>	</a:t>
            </a:r>
            <a:r>
              <a:rPr lang="tr-TR" sz="2000" dirty="0" smtClean="0"/>
              <a:t>			 </a:t>
            </a:r>
            <a:r>
              <a:rPr lang="tr-TR" sz="2000" dirty="0" err="1" smtClean="0"/>
              <a:t>Console.WriteLine</a:t>
            </a:r>
            <a:r>
              <a:rPr lang="tr-TR" sz="2000" dirty="0" smtClean="0"/>
              <a:t>(</a:t>
            </a:r>
            <a:r>
              <a:rPr lang="tr-TR" sz="2000" dirty="0" err="1" smtClean="0"/>
              <a:t>excp</a:t>
            </a:r>
            <a:r>
              <a:rPr lang="tr-TR" sz="2000" dirty="0" smtClean="0"/>
              <a:t>);    </a:t>
            </a:r>
          </a:p>
          <a:p>
            <a:pPr defTabSz="360000"/>
            <a:r>
              <a:rPr lang="tr-TR" sz="2000" dirty="0"/>
              <a:t>	</a:t>
            </a:r>
            <a:r>
              <a:rPr lang="tr-TR" sz="2000" dirty="0" smtClean="0"/>
              <a:t>	} </a:t>
            </a:r>
          </a:p>
          <a:p>
            <a:pPr defTabSz="360000"/>
            <a:r>
              <a:rPr lang="tr-TR" sz="2000" dirty="0"/>
              <a:t>	</a:t>
            </a:r>
            <a:r>
              <a:rPr lang="tr-TR" sz="2000" dirty="0" smtClean="0"/>
              <a:t> </a:t>
            </a:r>
            <a:r>
              <a:rPr lang="tr-TR" sz="2000" dirty="0"/>
              <a:t>} </a:t>
            </a:r>
            <a:endParaRPr lang="tr-TR" sz="2000" dirty="0" smtClean="0"/>
          </a:p>
          <a:p>
            <a:pPr defTabSz="360000"/>
            <a:r>
              <a:rPr lang="tr-TR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89880280"/>
      </p:ext>
    </p:extLst>
  </p:cSld>
  <p:clrMapOvr>
    <a:masterClrMapping/>
  </p:clrMapOvr>
  <p:transition spd="med" advClick="0" advTm="1000">
    <p:spli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35905" y="294860"/>
            <a:ext cx="11387667" cy="11430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tr-TR" altLang="tr-TR" dirty="0" smtClean="0">
                <a:effectLst/>
                <a:latin typeface="Arial" panose="020B0604020202020204" pitchFamily="34" charset="0"/>
              </a:rPr>
              <a:t>11. Hafta İçeriği</a:t>
            </a:r>
          </a:p>
        </p:txBody>
      </p:sp>
      <p:sp>
        <p:nvSpPr>
          <p:cNvPr id="3481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556591" y="1616765"/>
            <a:ext cx="9433570" cy="4878164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tr-TR" dirty="0" smtClean="0">
                <a:effectLst/>
                <a:latin typeface="American Typewriter"/>
                <a:cs typeface="American Typewriter"/>
              </a:rPr>
              <a:t>İstisnalar ve Temel Kavramlar</a:t>
            </a:r>
          </a:p>
          <a:p>
            <a:r>
              <a:rPr lang="tr-TR" dirty="0" smtClean="0">
                <a:effectLst/>
                <a:latin typeface="American Typewriter"/>
                <a:cs typeface="American Typewriter"/>
              </a:rPr>
              <a:t>İstisna Yönetimi</a:t>
            </a:r>
            <a:endParaRPr lang="tr-TR" dirty="0">
              <a:effectLst/>
              <a:latin typeface="American Typewriter"/>
              <a:cs typeface="American Typewriter"/>
            </a:endParaRPr>
          </a:p>
          <a:p>
            <a:pPr lvl="1">
              <a:lnSpc>
                <a:spcPct val="90000"/>
              </a:lnSpc>
            </a:pPr>
            <a:r>
              <a:rPr lang="tr-TR" altLang="tr-TR" dirty="0" err="1" smtClean="0">
                <a:effectLst/>
                <a:latin typeface="American Typewriter"/>
                <a:cs typeface="American Typewriter"/>
              </a:rPr>
              <a:t>try</a:t>
            </a:r>
            <a:endParaRPr lang="tr-TR" altLang="tr-TR" dirty="0" smtClean="0">
              <a:effectLst/>
              <a:latin typeface="American Typewriter"/>
              <a:cs typeface="American Typewriter"/>
            </a:endParaRPr>
          </a:p>
          <a:p>
            <a:pPr lvl="1">
              <a:lnSpc>
                <a:spcPct val="90000"/>
              </a:lnSpc>
            </a:pPr>
            <a:r>
              <a:rPr lang="tr-TR" altLang="tr-TR" dirty="0" smtClean="0">
                <a:effectLst/>
                <a:latin typeface="American Typewriter"/>
                <a:cs typeface="American Typewriter"/>
              </a:rPr>
              <a:t>catch</a:t>
            </a:r>
          </a:p>
          <a:p>
            <a:pPr lvl="1">
              <a:lnSpc>
                <a:spcPct val="90000"/>
              </a:lnSpc>
            </a:pPr>
            <a:r>
              <a:rPr lang="tr-TR" altLang="tr-TR" dirty="0" smtClean="0">
                <a:effectLst/>
                <a:latin typeface="American Typewriter"/>
                <a:cs typeface="American Typewriter"/>
              </a:rPr>
              <a:t>throw</a:t>
            </a:r>
          </a:p>
          <a:p>
            <a:pPr lvl="1">
              <a:lnSpc>
                <a:spcPct val="90000"/>
              </a:lnSpc>
            </a:pPr>
            <a:r>
              <a:rPr lang="tr-TR" altLang="tr-TR" dirty="0" err="1" smtClean="0">
                <a:effectLst/>
                <a:latin typeface="American Typewriter"/>
                <a:cs typeface="American Typewriter"/>
              </a:rPr>
              <a:t>finally</a:t>
            </a:r>
            <a:endParaRPr lang="tr-TR" altLang="tr-TR" dirty="0" smtClean="0">
              <a:effectLst/>
              <a:latin typeface="American Typewriter"/>
              <a:cs typeface="American Typewriter"/>
            </a:endParaRPr>
          </a:p>
          <a:p>
            <a:pPr>
              <a:lnSpc>
                <a:spcPct val="90000"/>
              </a:lnSpc>
            </a:pPr>
            <a:r>
              <a:rPr lang="tr-TR" altLang="tr-TR" dirty="0" err="1" smtClean="0">
                <a:solidFill>
                  <a:srgbClr val="FFFF00"/>
                </a:solidFill>
                <a:effectLst/>
                <a:latin typeface="American Typewriter"/>
                <a:cs typeface="American Typewriter"/>
              </a:rPr>
              <a:t>checked</a:t>
            </a:r>
            <a:r>
              <a:rPr lang="tr-TR" altLang="tr-TR" dirty="0" smtClean="0">
                <a:solidFill>
                  <a:srgbClr val="FFFF00"/>
                </a:solidFill>
                <a:effectLst/>
                <a:latin typeface="American Typewriter"/>
                <a:cs typeface="American Typewriter"/>
              </a:rPr>
              <a:t> </a:t>
            </a:r>
            <a:r>
              <a:rPr lang="tr-TR" altLang="tr-TR" dirty="0" smtClean="0">
                <a:effectLst/>
                <a:latin typeface="American Typewriter"/>
                <a:cs typeface="American Typewriter"/>
              </a:rPr>
              <a:t>ve </a:t>
            </a:r>
            <a:r>
              <a:rPr lang="tr-TR" altLang="tr-TR" dirty="0" err="1" smtClean="0">
                <a:solidFill>
                  <a:srgbClr val="FFFF00"/>
                </a:solidFill>
                <a:effectLst/>
                <a:latin typeface="American Typewriter"/>
                <a:cs typeface="American Typewriter"/>
              </a:rPr>
              <a:t>unchecked</a:t>
            </a:r>
            <a:r>
              <a:rPr lang="tr-TR" altLang="tr-TR" dirty="0" smtClean="0">
                <a:solidFill>
                  <a:srgbClr val="FFFF00"/>
                </a:solidFill>
                <a:effectLst/>
                <a:latin typeface="American Typewriter"/>
                <a:cs typeface="American Typewriter"/>
              </a:rPr>
              <a:t> </a:t>
            </a:r>
            <a:r>
              <a:rPr lang="tr-TR" altLang="tr-TR" dirty="0" smtClean="0">
                <a:effectLst/>
                <a:latin typeface="American Typewriter"/>
                <a:cs typeface="American Typewriter"/>
              </a:rPr>
              <a:t>Kullanımı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tr-TR" altLang="tr-TR" dirty="0" smtClean="0">
              <a:effectLst/>
              <a:latin typeface="American Typewriter"/>
              <a:cs typeface="American Typewriter"/>
            </a:endParaRPr>
          </a:p>
          <a:p>
            <a:pPr lvl="1">
              <a:lnSpc>
                <a:spcPct val="90000"/>
              </a:lnSpc>
            </a:pPr>
            <a:endParaRPr lang="tr-TR" altLang="tr-TR" dirty="0" smtClean="0">
              <a:effectLst/>
              <a:latin typeface="American Typewriter"/>
              <a:cs typeface="American Typewriter"/>
            </a:endParaRPr>
          </a:p>
          <a:p>
            <a:pPr lvl="1">
              <a:lnSpc>
                <a:spcPct val="90000"/>
              </a:lnSpc>
            </a:pPr>
            <a:endParaRPr lang="tr-TR" altLang="tr-TR" dirty="0">
              <a:effectLst/>
              <a:latin typeface="American Typewriter"/>
              <a:cs typeface="American Typewriter"/>
            </a:endParaRPr>
          </a:p>
        </p:txBody>
      </p:sp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57676C-642F-4623-98ED-A064C79F1E0D}" type="datetime1">
              <a:rPr lang="tr-TR" smtClean="0">
                <a:solidFill>
                  <a:srgbClr val="FFFFFF"/>
                </a:solidFill>
              </a:rPr>
              <a:t>13.04.2017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2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215830"/>
      </p:ext>
    </p:extLst>
  </p:cSld>
  <p:clrMapOvr>
    <a:masterClrMapping/>
  </p:clrMapOvr>
  <p:transition spd="med" advClick="0" advTm="1000">
    <p:spli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555220" y="73469"/>
            <a:ext cx="10546788" cy="800652"/>
          </a:xfrm>
        </p:spPr>
        <p:txBody>
          <a:bodyPr/>
          <a:lstStyle/>
          <a:p>
            <a:r>
              <a:rPr lang="tr-TR" dirty="0" smtClean="0"/>
              <a:t> </a:t>
            </a:r>
            <a:r>
              <a:rPr lang="tr-TR" dirty="0" err="1" smtClean="0"/>
              <a:t>checked</a:t>
            </a:r>
            <a:r>
              <a:rPr lang="tr-TR" dirty="0" smtClean="0"/>
              <a:t> ve </a:t>
            </a:r>
            <a:r>
              <a:rPr lang="tr-TR" dirty="0" err="1" smtClean="0"/>
              <a:t>unchecked</a:t>
            </a:r>
            <a:r>
              <a:rPr lang="tr-TR" dirty="0"/>
              <a:t> </a:t>
            </a:r>
            <a:r>
              <a:rPr lang="tr-TR" dirty="0" smtClean="0"/>
              <a:t>İstisnaları: Örnek-2</a:t>
            </a:r>
            <a:endParaRPr lang="en-US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FAB1EC-7A00-4607-8BF8-66EE9839B22B}" type="datetime1">
              <a:rPr lang="tr-TR" smtClean="0">
                <a:solidFill>
                  <a:srgbClr val="FFFFFF"/>
                </a:solidFill>
              </a:rPr>
              <a:t>13.04.2017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20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5635488" y="1225432"/>
            <a:ext cx="6470373" cy="4278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defTabSz="360000">
              <a:tabLst>
                <a:tab pos="360000" algn="l"/>
              </a:tabLst>
            </a:pPr>
            <a:r>
              <a:rPr lang="en-US" sz="1600" dirty="0" smtClean="0">
                <a:solidFill>
                  <a:srgbClr val="FFFF00"/>
                </a:solidFill>
              </a:rPr>
              <a:t>checked{</a:t>
            </a:r>
            <a:endParaRPr lang="en-US" sz="1600" dirty="0">
              <a:solidFill>
                <a:srgbClr val="FFFF00"/>
              </a:solidFill>
            </a:endParaRPr>
          </a:p>
          <a:p>
            <a:pPr defTabSz="360000">
              <a:tabLst>
                <a:tab pos="360000" algn="l"/>
              </a:tabLst>
            </a:pPr>
            <a:r>
              <a:rPr lang="en-US" sz="1600" dirty="0">
                <a:solidFill>
                  <a:srgbClr val="FFFF00"/>
                </a:solidFill>
              </a:rPr>
              <a:t>                a = 2; b = 7;</a:t>
            </a:r>
          </a:p>
          <a:p>
            <a:pPr defTabSz="360000">
              <a:tabLst>
                <a:tab pos="360000" algn="l"/>
              </a:tabLst>
            </a:pPr>
            <a:r>
              <a:rPr lang="en-US" sz="1600" dirty="0">
                <a:solidFill>
                  <a:srgbClr val="FFFF00"/>
                </a:solidFill>
              </a:rPr>
              <a:t>                </a:t>
            </a:r>
            <a:r>
              <a:rPr lang="tr-TR" sz="1600" dirty="0" err="1" smtClean="0">
                <a:solidFill>
                  <a:srgbClr val="FFFF00"/>
                </a:solidFill>
              </a:rPr>
              <a:t>sonuc</a:t>
            </a:r>
            <a:r>
              <a:rPr lang="en-US" sz="1600" dirty="0" smtClean="0">
                <a:solidFill>
                  <a:srgbClr val="FFFF00"/>
                </a:solidFill>
              </a:rPr>
              <a:t> </a:t>
            </a:r>
            <a:r>
              <a:rPr lang="en-US" sz="1600" dirty="0">
                <a:solidFill>
                  <a:srgbClr val="FFFF00"/>
                </a:solidFill>
              </a:rPr>
              <a:t>= (byte)(a * b); </a:t>
            </a:r>
            <a:r>
              <a:rPr lang="tr-TR" sz="1600" dirty="0" smtClean="0">
                <a:solidFill>
                  <a:srgbClr val="FFFF00"/>
                </a:solidFill>
              </a:rPr>
              <a:t>				</a:t>
            </a:r>
            <a:r>
              <a:rPr lang="en-US" sz="1600" dirty="0" smtClean="0">
                <a:solidFill>
                  <a:schemeClr val="tx1"/>
                </a:solidFill>
              </a:rPr>
              <a:t>// </a:t>
            </a:r>
            <a:r>
              <a:rPr lang="en-US" sz="1600" dirty="0" err="1">
                <a:solidFill>
                  <a:schemeClr val="tx1"/>
                </a:solidFill>
              </a:rPr>
              <a:t>Istisna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oluşmaz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rgbClr val="FFFF00"/>
                </a:solidFill>
              </a:rPr>
              <a:t>       </a:t>
            </a:r>
          </a:p>
          <a:p>
            <a:pPr defTabSz="360000">
              <a:tabLst>
                <a:tab pos="360000" algn="l"/>
              </a:tabLst>
            </a:pPr>
            <a:r>
              <a:rPr lang="en-US" sz="1600" dirty="0">
                <a:solidFill>
                  <a:srgbClr val="FFFF00"/>
                </a:solidFill>
              </a:rPr>
              <a:t>                </a:t>
            </a:r>
            <a:r>
              <a:rPr lang="en-US" sz="1600" dirty="0" err="1">
                <a:solidFill>
                  <a:srgbClr val="FFFF00"/>
                </a:solidFill>
              </a:rPr>
              <a:t>Console.WriteLine</a:t>
            </a:r>
            <a:r>
              <a:rPr lang="en-US" sz="1600" dirty="0">
                <a:solidFill>
                  <a:srgbClr val="FFFF00"/>
                </a:solidFill>
              </a:rPr>
              <a:t>("checked </a:t>
            </a:r>
            <a:r>
              <a:rPr lang="en-US" sz="1600" dirty="0" err="1">
                <a:solidFill>
                  <a:srgbClr val="FFFF00"/>
                </a:solidFill>
              </a:rPr>
              <a:t>sonuç</a:t>
            </a:r>
            <a:r>
              <a:rPr lang="en-US" sz="1600" dirty="0">
                <a:solidFill>
                  <a:srgbClr val="FFFF00"/>
                </a:solidFill>
              </a:rPr>
              <a:t>: " + </a:t>
            </a:r>
            <a:r>
              <a:rPr lang="tr-TR" sz="1600" dirty="0" err="1" smtClean="0">
                <a:solidFill>
                  <a:srgbClr val="FFFF00"/>
                </a:solidFill>
              </a:rPr>
              <a:t>sonuc</a:t>
            </a:r>
            <a:r>
              <a:rPr lang="en-US" sz="1600" dirty="0" smtClean="0">
                <a:solidFill>
                  <a:srgbClr val="FFFF00"/>
                </a:solidFill>
              </a:rPr>
              <a:t>);</a:t>
            </a:r>
            <a:endParaRPr lang="en-US" sz="1600" dirty="0">
              <a:solidFill>
                <a:srgbClr val="FFFF00"/>
              </a:solidFill>
            </a:endParaRPr>
          </a:p>
          <a:p>
            <a:pPr defTabSz="360000">
              <a:tabLst>
                <a:tab pos="360000" algn="l"/>
              </a:tabLst>
            </a:pPr>
            <a:r>
              <a:rPr lang="en-US" sz="1600" dirty="0">
                <a:solidFill>
                  <a:srgbClr val="FFFF00"/>
                </a:solidFill>
              </a:rPr>
              <a:t>                a = 127; b = 127;</a:t>
            </a:r>
          </a:p>
          <a:p>
            <a:pPr defTabSz="360000">
              <a:tabLst>
                <a:tab pos="360000" algn="l"/>
              </a:tabLst>
            </a:pPr>
            <a:r>
              <a:rPr lang="en-US" sz="1600" dirty="0">
                <a:solidFill>
                  <a:srgbClr val="FFFF00"/>
                </a:solidFill>
              </a:rPr>
              <a:t>                </a:t>
            </a:r>
            <a:r>
              <a:rPr lang="tr-TR" sz="1600" dirty="0" err="1" smtClean="0">
                <a:solidFill>
                  <a:srgbClr val="FFFF00"/>
                </a:solidFill>
              </a:rPr>
              <a:t>sonuc</a:t>
            </a:r>
            <a:r>
              <a:rPr lang="en-US" sz="1600" dirty="0" smtClean="0">
                <a:solidFill>
                  <a:srgbClr val="FFFF00"/>
                </a:solidFill>
              </a:rPr>
              <a:t> </a:t>
            </a:r>
            <a:r>
              <a:rPr lang="en-US" sz="1600" dirty="0">
                <a:solidFill>
                  <a:srgbClr val="FFFF00"/>
                </a:solidFill>
              </a:rPr>
              <a:t>= (byte)(a * b); </a:t>
            </a:r>
            <a:r>
              <a:rPr lang="tr-TR" sz="1600" dirty="0" smtClean="0">
                <a:solidFill>
                  <a:srgbClr val="FFFF00"/>
                </a:solidFill>
              </a:rPr>
              <a:t>				</a:t>
            </a:r>
            <a:r>
              <a:rPr lang="en-US" sz="1600" dirty="0" smtClean="0">
                <a:solidFill>
                  <a:schemeClr val="tx1"/>
                </a:solidFill>
              </a:rPr>
              <a:t>// </a:t>
            </a:r>
            <a:r>
              <a:rPr lang="en-US" sz="1600" dirty="0">
                <a:solidFill>
                  <a:schemeClr val="tx1"/>
                </a:solidFill>
              </a:rPr>
              <a:t>Overflow </a:t>
            </a:r>
            <a:r>
              <a:rPr lang="en-US" sz="1600" dirty="0" err="1">
                <a:solidFill>
                  <a:schemeClr val="tx1"/>
                </a:solidFill>
              </a:rPr>
              <a:t>Istisna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oluşur</a:t>
            </a:r>
            <a:r>
              <a:rPr lang="en-US" sz="1600" dirty="0">
                <a:solidFill>
                  <a:srgbClr val="FFFF00"/>
                </a:solidFill>
              </a:rPr>
              <a:t>        </a:t>
            </a:r>
          </a:p>
          <a:p>
            <a:pPr defTabSz="360000">
              <a:tabLst>
                <a:tab pos="360000" algn="l"/>
              </a:tabLst>
            </a:pPr>
            <a:r>
              <a:rPr lang="en-US" sz="1600" dirty="0">
                <a:solidFill>
                  <a:srgbClr val="FFFF00"/>
                </a:solidFill>
              </a:rPr>
              <a:t>                </a:t>
            </a:r>
            <a:r>
              <a:rPr lang="en-US" sz="1600" dirty="0" err="1">
                <a:solidFill>
                  <a:srgbClr val="FFFF00"/>
                </a:solidFill>
              </a:rPr>
              <a:t>Console.WriteLine</a:t>
            </a:r>
            <a:r>
              <a:rPr lang="en-US" sz="1600" dirty="0">
                <a:solidFill>
                  <a:srgbClr val="FFFF00"/>
                </a:solidFill>
              </a:rPr>
              <a:t>("checked </a:t>
            </a:r>
            <a:r>
              <a:rPr lang="en-US" sz="1600" dirty="0" err="1">
                <a:solidFill>
                  <a:srgbClr val="FFFF00"/>
                </a:solidFill>
              </a:rPr>
              <a:t>sonuç</a:t>
            </a:r>
            <a:r>
              <a:rPr lang="en-US" sz="1600" dirty="0">
                <a:solidFill>
                  <a:srgbClr val="FFFF00"/>
                </a:solidFill>
              </a:rPr>
              <a:t>: " </a:t>
            </a:r>
            <a:r>
              <a:rPr lang="en-US" sz="1600" dirty="0" smtClean="0">
                <a:solidFill>
                  <a:srgbClr val="FFFF00"/>
                </a:solidFill>
              </a:rPr>
              <a:t>+</a:t>
            </a:r>
            <a:r>
              <a:rPr lang="tr-TR" sz="1600" dirty="0" err="1" smtClean="0">
                <a:solidFill>
                  <a:srgbClr val="FFFF00"/>
                </a:solidFill>
              </a:rPr>
              <a:t>sonuc</a:t>
            </a:r>
            <a:r>
              <a:rPr lang="en-US" sz="1600" dirty="0" smtClean="0">
                <a:solidFill>
                  <a:srgbClr val="FFFF00"/>
                </a:solidFill>
              </a:rPr>
              <a:t>); </a:t>
            </a:r>
            <a:r>
              <a:rPr lang="en-US" sz="1600" dirty="0">
                <a:solidFill>
                  <a:schemeClr val="tx1"/>
                </a:solidFill>
              </a:rPr>
              <a:t>// Bu </a:t>
            </a:r>
            <a:r>
              <a:rPr lang="en-US" sz="1600" dirty="0" err="1">
                <a:solidFill>
                  <a:schemeClr val="tx1"/>
                </a:solidFill>
              </a:rPr>
              <a:t>satır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çalışmaz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rgbClr val="FFFF00"/>
                </a:solidFill>
              </a:rPr>
              <a:t>     </a:t>
            </a:r>
          </a:p>
          <a:p>
            <a:pPr defTabSz="360000">
              <a:tabLst>
                <a:tab pos="360000" algn="l"/>
              </a:tabLst>
            </a:pPr>
            <a:r>
              <a:rPr lang="en-US" sz="1600" dirty="0">
                <a:solidFill>
                  <a:srgbClr val="FFFF00"/>
                </a:solidFill>
              </a:rPr>
              <a:t>            }</a:t>
            </a:r>
          </a:p>
          <a:p>
            <a:pPr defTabSz="360000">
              <a:tabLst>
                <a:tab pos="360000" algn="l"/>
              </a:tabLst>
            </a:pPr>
            <a:r>
              <a:rPr lang="en-US" sz="1600" dirty="0">
                <a:solidFill>
                  <a:srgbClr val="FFFF00"/>
                </a:solidFill>
              </a:rPr>
              <a:t>        }</a:t>
            </a:r>
          </a:p>
          <a:p>
            <a:pPr defTabSz="360000">
              <a:tabLst>
                <a:tab pos="360000" algn="l"/>
              </a:tabLst>
            </a:pPr>
            <a:r>
              <a:rPr lang="en-US" sz="1600" dirty="0">
                <a:solidFill>
                  <a:srgbClr val="FFFF00"/>
                </a:solidFill>
              </a:rPr>
              <a:t>        catch (</a:t>
            </a:r>
            <a:r>
              <a:rPr lang="en-US" sz="1600" dirty="0" err="1">
                <a:solidFill>
                  <a:srgbClr val="FFFF00"/>
                </a:solidFill>
              </a:rPr>
              <a:t>OverflowException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 err="1">
                <a:solidFill>
                  <a:srgbClr val="FFFF00"/>
                </a:solidFill>
              </a:rPr>
              <a:t>exc</a:t>
            </a:r>
            <a:r>
              <a:rPr lang="en-US" sz="1600" dirty="0" smtClean="0">
                <a:solidFill>
                  <a:srgbClr val="FFFF00"/>
                </a:solidFill>
              </a:rPr>
              <a:t>){</a:t>
            </a:r>
            <a:endParaRPr lang="en-US" sz="1600" dirty="0">
              <a:solidFill>
                <a:srgbClr val="FFFF00"/>
              </a:solidFill>
            </a:endParaRPr>
          </a:p>
          <a:p>
            <a:pPr defTabSz="360000">
              <a:tabLst>
                <a:tab pos="360000" algn="l"/>
              </a:tabLst>
            </a:pPr>
            <a:r>
              <a:rPr lang="en-US" sz="1600" dirty="0">
                <a:solidFill>
                  <a:srgbClr val="FFFF00"/>
                </a:solidFill>
              </a:rPr>
              <a:t>            </a:t>
            </a:r>
            <a:r>
              <a:rPr lang="en-US" sz="1600" dirty="0" err="1">
                <a:solidFill>
                  <a:srgbClr val="FFFF00"/>
                </a:solidFill>
              </a:rPr>
              <a:t>Console.WriteLine</a:t>
            </a:r>
            <a:r>
              <a:rPr lang="en-US" sz="1600" dirty="0">
                <a:solidFill>
                  <a:srgbClr val="FFFF00"/>
                </a:solidFill>
              </a:rPr>
              <a:t>(</a:t>
            </a:r>
            <a:r>
              <a:rPr lang="en-US" sz="1600" dirty="0" err="1">
                <a:solidFill>
                  <a:srgbClr val="FFFF00"/>
                </a:solidFill>
              </a:rPr>
              <a:t>exc</a:t>
            </a:r>
            <a:r>
              <a:rPr lang="en-US" sz="1600" dirty="0">
                <a:solidFill>
                  <a:srgbClr val="FFFF00"/>
                </a:solidFill>
              </a:rPr>
              <a:t>);</a:t>
            </a:r>
          </a:p>
          <a:p>
            <a:pPr defTabSz="360000">
              <a:tabLst>
                <a:tab pos="360000" algn="l"/>
              </a:tabLst>
            </a:pPr>
            <a:r>
              <a:rPr lang="en-US" sz="1600" dirty="0">
                <a:solidFill>
                  <a:srgbClr val="FFFF00"/>
                </a:solidFill>
              </a:rPr>
              <a:t>        }</a:t>
            </a:r>
          </a:p>
          <a:p>
            <a:pPr defTabSz="360000">
              <a:tabLst>
                <a:tab pos="360000" algn="l"/>
              </a:tabLst>
            </a:pPr>
            <a:r>
              <a:rPr lang="en-US" sz="1600" dirty="0">
                <a:solidFill>
                  <a:srgbClr val="FFFF00"/>
                </a:solidFill>
              </a:rPr>
              <a:t>    }</a:t>
            </a:r>
          </a:p>
          <a:p>
            <a:pPr defTabSz="360000">
              <a:tabLst>
                <a:tab pos="360000" algn="l"/>
              </a:tabLst>
            </a:pPr>
            <a:r>
              <a:rPr lang="en-US" sz="1600" dirty="0" smtClean="0">
                <a:solidFill>
                  <a:srgbClr val="FFFF00"/>
                </a:solidFill>
              </a:rPr>
              <a:t>}</a:t>
            </a:r>
            <a:endParaRPr lang="tr-TR" sz="1600" dirty="0" smtClean="0">
              <a:solidFill>
                <a:srgbClr val="FFFF00"/>
              </a:solidFill>
            </a:endParaRPr>
          </a:p>
          <a:p>
            <a:pPr defTabSz="360000">
              <a:tabLst>
                <a:tab pos="360000" algn="l"/>
              </a:tabLst>
            </a:pPr>
            <a:endParaRPr lang="tr-TR" sz="1600" dirty="0">
              <a:solidFill>
                <a:srgbClr val="FFFF00"/>
              </a:solidFill>
            </a:endParaRPr>
          </a:p>
          <a:p>
            <a:pPr defTabSz="360000">
              <a:tabLst>
                <a:tab pos="360000" algn="l"/>
              </a:tabLst>
            </a:pPr>
            <a:endParaRPr lang="tr-TR" sz="1600" dirty="0" smtClean="0">
              <a:solidFill>
                <a:srgbClr val="FFFF00"/>
              </a:solidFill>
            </a:endParaRPr>
          </a:p>
          <a:p>
            <a:pPr defTabSz="360000">
              <a:tabLst>
                <a:tab pos="360000" algn="l"/>
              </a:tabLst>
            </a:pP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7" name="Metin kutusu 6"/>
          <p:cNvSpPr txBox="1"/>
          <p:nvPr/>
        </p:nvSpPr>
        <p:spPr>
          <a:xfrm>
            <a:off x="0" y="1215494"/>
            <a:ext cx="5635488" cy="4278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defTabSz="360000"/>
            <a:r>
              <a:rPr lang="en-US" sz="1600" dirty="0">
                <a:solidFill>
                  <a:srgbClr val="FFFF00"/>
                </a:solidFill>
              </a:rPr>
              <a:t>using System;</a:t>
            </a:r>
          </a:p>
          <a:p>
            <a:pPr defTabSz="360000"/>
            <a:r>
              <a:rPr lang="en-US" sz="1600" dirty="0">
                <a:solidFill>
                  <a:srgbClr val="FFFF00"/>
                </a:solidFill>
              </a:rPr>
              <a:t>class </a:t>
            </a:r>
            <a:r>
              <a:rPr lang="en-US" sz="1600" dirty="0" err="1">
                <a:solidFill>
                  <a:srgbClr val="FFFF00"/>
                </a:solidFill>
              </a:rPr>
              <a:t>CheckedBlocks</a:t>
            </a:r>
            <a:endParaRPr lang="en-US" sz="1600" dirty="0">
              <a:solidFill>
                <a:srgbClr val="FFFF00"/>
              </a:solidFill>
            </a:endParaRPr>
          </a:p>
          <a:p>
            <a:pPr defTabSz="360000"/>
            <a:r>
              <a:rPr lang="en-US" sz="1600" dirty="0">
                <a:solidFill>
                  <a:srgbClr val="FFFF00"/>
                </a:solidFill>
              </a:rPr>
              <a:t>{</a:t>
            </a:r>
          </a:p>
          <a:p>
            <a:pPr defTabSz="360000"/>
            <a:r>
              <a:rPr lang="en-US" sz="1600" dirty="0">
                <a:solidFill>
                  <a:srgbClr val="FFFF00"/>
                </a:solidFill>
              </a:rPr>
              <a:t>    static void Main()</a:t>
            </a:r>
          </a:p>
          <a:p>
            <a:pPr defTabSz="360000"/>
            <a:r>
              <a:rPr lang="en-US" sz="1600" dirty="0">
                <a:solidFill>
                  <a:srgbClr val="FFFF00"/>
                </a:solidFill>
              </a:rPr>
              <a:t>    {</a:t>
            </a:r>
          </a:p>
          <a:p>
            <a:pPr defTabSz="360000"/>
            <a:r>
              <a:rPr lang="en-US" sz="1600" dirty="0">
                <a:solidFill>
                  <a:srgbClr val="FFFF00"/>
                </a:solidFill>
              </a:rPr>
              <a:t>        byte </a:t>
            </a:r>
            <a:r>
              <a:rPr lang="en-US" sz="1600" dirty="0" smtClean="0">
                <a:solidFill>
                  <a:srgbClr val="FFFF00"/>
                </a:solidFill>
              </a:rPr>
              <a:t>a, </a:t>
            </a:r>
            <a:r>
              <a:rPr lang="tr-TR" sz="1600" dirty="0" smtClean="0">
                <a:solidFill>
                  <a:srgbClr val="FFFF00"/>
                </a:solidFill>
              </a:rPr>
              <a:t>b,</a:t>
            </a:r>
            <a:r>
              <a:rPr lang="en-US" sz="1600" dirty="0" smtClean="0">
                <a:solidFill>
                  <a:srgbClr val="FFFF00"/>
                </a:solidFill>
              </a:rPr>
              <a:t> </a:t>
            </a:r>
            <a:r>
              <a:rPr lang="tr-TR" sz="1600" dirty="0" err="1">
                <a:solidFill>
                  <a:srgbClr val="FFFF00"/>
                </a:solidFill>
              </a:rPr>
              <a:t>sonuc</a:t>
            </a:r>
            <a:r>
              <a:rPr lang="en-US" sz="1600" dirty="0">
                <a:solidFill>
                  <a:srgbClr val="FFFF00"/>
                </a:solidFill>
              </a:rPr>
              <a:t>; </a:t>
            </a:r>
          </a:p>
          <a:p>
            <a:pPr defTabSz="360000"/>
            <a:r>
              <a:rPr lang="en-US" sz="1600" dirty="0">
                <a:solidFill>
                  <a:srgbClr val="FFFF00"/>
                </a:solidFill>
              </a:rPr>
              <a:t>    </a:t>
            </a:r>
            <a:r>
              <a:rPr lang="tr-TR" sz="1600" dirty="0" smtClean="0">
                <a:solidFill>
                  <a:srgbClr val="FFFF00"/>
                </a:solidFill>
              </a:rPr>
              <a:t>  </a:t>
            </a:r>
            <a:r>
              <a:rPr lang="en-US" sz="1600" dirty="0" smtClean="0">
                <a:solidFill>
                  <a:srgbClr val="FFFF00"/>
                </a:solidFill>
              </a:rPr>
              <a:t> </a:t>
            </a:r>
            <a:r>
              <a:rPr lang="en-US" sz="1600" dirty="0">
                <a:solidFill>
                  <a:srgbClr val="FFFF00"/>
                </a:solidFill>
              </a:rPr>
              <a:t>try{</a:t>
            </a:r>
          </a:p>
          <a:p>
            <a:pPr defTabSz="360000"/>
            <a:r>
              <a:rPr lang="en-US" sz="1600" dirty="0">
                <a:solidFill>
                  <a:srgbClr val="FFFF00"/>
                </a:solidFill>
              </a:rPr>
              <a:t>            unchecked{</a:t>
            </a:r>
          </a:p>
          <a:p>
            <a:pPr defTabSz="360000"/>
            <a:r>
              <a:rPr lang="en-US" sz="1600" dirty="0">
                <a:solidFill>
                  <a:srgbClr val="FFFF00"/>
                </a:solidFill>
              </a:rPr>
              <a:t>                a = 127; b = 127;</a:t>
            </a:r>
          </a:p>
          <a:p>
            <a:pPr defTabSz="360000"/>
            <a:r>
              <a:rPr lang="en-US" sz="1600" dirty="0">
                <a:solidFill>
                  <a:srgbClr val="FFFF00"/>
                </a:solidFill>
              </a:rPr>
              <a:t>                </a:t>
            </a:r>
            <a:r>
              <a:rPr lang="tr-TR" sz="1600" dirty="0" err="1">
                <a:solidFill>
                  <a:srgbClr val="FFFF00"/>
                </a:solidFill>
              </a:rPr>
              <a:t>sonuc</a:t>
            </a:r>
            <a:r>
              <a:rPr lang="en-US" sz="1600" dirty="0">
                <a:solidFill>
                  <a:srgbClr val="FFFF00"/>
                </a:solidFill>
              </a:rPr>
              <a:t> = (byte)(a * b);</a:t>
            </a:r>
          </a:p>
          <a:p>
            <a:pPr defTabSz="360000"/>
            <a:r>
              <a:rPr lang="en-US" sz="1600" dirty="0">
                <a:solidFill>
                  <a:srgbClr val="FFFF00"/>
                </a:solidFill>
              </a:rPr>
              <a:t>                </a:t>
            </a:r>
            <a:r>
              <a:rPr lang="en-US" sz="1600" dirty="0" err="1">
                <a:solidFill>
                  <a:srgbClr val="FFFF00"/>
                </a:solidFill>
              </a:rPr>
              <a:t>Console.WriteLine</a:t>
            </a:r>
            <a:r>
              <a:rPr lang="en-US" sz="1600" dirty="0">
                <a:solidFill>
                  <a:srgbClr val="FFFF00"/>
                </a:solidFill>
              </a:rPr>
              <a:t>("unchecked </a:t>
            </a:r>
            <a:r>
              <a:rPr lang="en-US" sz="1600" dirty="0" err="1">
                <a:solidFill>
                  <a:srgbClr val="FFFF00"/>
                </a:solidFill>
              </a:rPr>
              <a:t>sonuç</a:t>
            </a:r>
            <a:r>
              <a:rPr lang="en-US" sz="1600" dirty="0">
                <a:solidFill>
                  <a:srgbClr val="FFFF00"/>
                </a:solidFill>
              </a:rPr>
              <a:t>: " + </a:t>
            </a:r>
            <a:r>
              <a:rPr lang="tr-TR" sz="1600" dirty="0" err="1">
                <a:solidFill>
                  <a:srgbClr val="FFFF00"/>
                </a:solidFill>
              </a:rPr>
              <a:t>sonuc</a:t>
            </a:r>
            <a:r>
              <a:rPr lang="en-US" sz="1600" dirty="0">
                <a:solidFill>
                  <a:srgbClr val="FFFF00"/>
                </a:solidFill>
              </a:rPr>
              <a:t>);</a:t>
            </a:r>
          </a:p>
          <a:p>
            <a:pPr defTabSz="360000"/>
            <a:r>
              <a:rPr lang="en-US" sz="1600" dirty="0">
                <a:solidFill>
                  <a:srgbClr val="FFFF00"/>
                </a:solidFill>
              </a:rPr>
              <a:t>                a = 125; b = 5;</a:t>
            </a:r>
          </a:p>
          <a:p>
            <a:pPr defTabSz="360000"/>
            <a:r>
              <a:rPr lang="en-US" sz="1600" dirty="0">
                <a:solidFill>
                  <a:srgbClr val="FFFF00"/>
                </a:solidFill>
              </a:rPr>
              <a:t>                </a:t>
            </a:r>
            <a:r>
              <a:rPr lang="tr-TR" sz="1600" dirty="0" err="1">
                <a:solidFill>
                  <a:srgbClr val="FFFF00"/>
                </a:solidFill>
              </a:rPr>
              <a:t>sonuc</a:t>
            </a:r>
            <a:r>
              <a:rPr lang="en-US" sz="1600" dirty="0">
                <a:solidFill>
                  <a:srgbClr val="FFFF00"/>
                </a:solidFill>
              </a:rPr>
              <a:t> = (byte)(a * b);</a:t>
            </a:r>
          </a:p>
          <a:p>
            <a:pPr defTabSz="360000"/>
            <a:r>
              <a:rPr lang="en-US" sz="1600" dirty="0">
                <a:solidFill>
                  <a:srgbClr val="FFFF00"/>
                </a:solidFill>
              </a:rPr>
              <a:t>                </a:t>
            </a:r>
            <a:r>
              <a:rPr lang="en-US" sz="1600" dirty="0" err="1">
                <a:solidFill>
                  <a:srgbClr val="FFFF00"/>
                </a:solidFill>
              </a:rPr>
              <a:t>Console.WriteLine</a:t>
            </a:r>
            <a:r>
              <a:rPr lang="en-US" sz="1600" dirty="0">
                <a:solidFill>
                  <a:srgbClr val="FFFF00"/>
                </a:solidFill>
              </a:rPr>
              <a:t>("unchecked </a:t>
            </a:r>
            <a:r>
              <a:rPr lang="en-US" sz="1600" dirty="0" err="1">
                <a:solidFill>
                  <a:srgbClr val="FFFF00"/>
                </a:solidFill>
              </a:rPr>
              <a:t>sonuç</a:t>
            </a:r>
            <a:r>
              <a:rPr lang="en-US" sz="1600" dirty="0">
                <a:solidFill>
                  <a:srgbClr val="FFFF00"/>
                </a:solidFill>
              </a:rPr>
              <a:t>: " + </a:t>
            </a:r>
            <a:r>
              <a:rPr lang="tr-TR" sz="1600" dirty="0" err="1">
                <a:solidFill>
                  <a:srgbClr val="FFFF00"/>
                </a:solidFill>
              </a:rPr>
              <a:t>sonuc</a:t>
            </a:r>
            <a:r>
              <a:rPr lang="en-US" sz="1600" dirty="0">
                <a:solidFill>
                  <a:srgbClr val="FFFF00"/>
                </a:solidFill>
              </a:rPr>
              <a:t>);</a:t>
            </a:r>
          </a:p>
          <a:p>
            <a:pPr defTabSz="360000"/>
            <a:r>
              <a:rPr lang="en-US" sz="1600" dirty="0">
                <a:solidFill>
                  <a:srgbClr val="FFFF00"/>
                </a:solidFill>
              </a:rPr>
              <a:t>            </a:t>
            </a:r>
            <a:r>
              <a:rPr lang="en-US" sz="1600" dirty="0" smtClean="0">
                <a:solidFill>
                  <a:srgbClr val="FFFF00"/>
                </a:solidFill>
              </a:rPr>
              <a:t>}</a:t>
            </a:r>
            <a:endParaRPr lang="tr-TR" sz="1600" dirty="0" smtClean="0">
              <a:solidFill>
                <a:srgbClr val="FFFF00"/>
              </a:solidFill>
            </a:endParaRPr>
          </a:p>
          <a:p>
            <a:pPr defTabSz="360000"/>
            <a:endParaRPr lang="tr-TR" sz="1600" dirty="0">
              <a:solidFill>
                <a:srgbClr val="FFFF00"/>
              </a:solidFill>
            </a:endParaRPr>
          </a:p>
          <a:p>
            <a:pPr defTabSz="360000"/>
            <a:endParaRPr lang="en-US" sz="1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88816"/>
      </p:ext>
    </p:extLst>
  </p:cSld>
  <p:clrMapOvr>
    <a:masterClrMapping/>
  </p:clrMapOvr>
  <p:transition spd="med" advClick="0" advTm="1000">
    <p:spli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DE9289-D200-41C4-8747-7ED0C3FE249F}" type="datetime1">
              <a:rPr lang="tr-TR" smtClean="0">
                <a:solidFill>
                  <a:srgbClr val="FFFFFF"/>
                </a:solidFill>
              </a:rPr>
              <a:t>13.04.2017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FD1CB8-63DB-4FCE-BE81-179D70A48255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21</a:t>
            </a:fld>
            <a:endParaRPr lang="tr-TR" dirty="0">
              <a:solidFill>
                <a:srgbClr val="FFFFFF"/>
              </a:solidFill>
            </a:endParaRPr>
          </a:p>
        </p:txBody>
      </p:sp>
      <p:sp>
        <p:nvSpPr>
          <p:cNvPr id="4" name="Metin kutusu 3"/>
          <p:cNvSpPr txBox="1"/>
          <p:nvPr/>
        </p:nvSpPr>
        <p:spPr>
          <a:xfrm>
            <a:off x="2502568" y="417095"/>
            <a:ext cx="7764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600" dirty="0" smtClean="0">
                <a:solidFill>
                  <a:srgbClr val="FFFF00"/>
                </a:solidFill>
              </a:rPr>
              <a:t>BÖLÜM ALIŞTIRMA ve SORULARI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5" name="İçerik Yer Tutucusu 2"/>
          <p:cNvSpPr txBox="1">
            <a:spLocks/>
          </p:cNvSpPr>
          <p:nvPr/>
        </p:nvSpPr>
        <p:spPr>
          <a:xfrm>
            <a:off x="366309" y="1111909"/>
            <a:ext cx="11387667" cy="519952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r>
              <a:rPr lang="tr-TR" sz="2400" kern="0" dirty="0" smtClean="0"/>
              <a:t>İstisna yönetiminin önemi nedir?</a:t>
            </a:r>
          </a:p>
          <a:p>
            <a:r>
              <a:rPr lang="tr-TR" sz="2400" kern="0" dirty="0" smtClean="0"/>
              <a:t>Çalışma zamanındaki hataların, derleme zamanındaki hatalardan farkı nedir?</a:t>
            </a:r>
          </a:p>
          <a:p>
            <a:r>
              <a:rPr lang="tr-TR" sz="2400" kern="0" dirty="0" smtClean="0"/>
              <a:t>Her </a:t>
            </a:r>
            <a:r>
              <a:rPr lang="tr-TR" sz="2400" kern="0" dirty="0" err="1" smtClean="0">
                <a:solidFill>
                  <a:srgbClr val="FFFF00"/>
                </a:solidFill>
              </a:rPr>
              <a:t>try</a:t>
            </a:r>
            <a:r>
              <a:rPr lang="tr-TR" sz="2400" kern="0" dirty="0"/>
              <a:t> </a:t>
            </a:r>
            <a:r>
              <a:rPr lang="tr-TR" sz="2400" kern="0" dirty="0" smtClean="0"/>
              <a:t>bloğunu en az kaç </a:t>
            </a:r>
            <a:r>
              <a:rPr lang="tr-TR" sz="2400" kern="0" dirty="0" err="1" smtClean="0">
                <a:solidFill>
                  <a:srgbClr val="FFFF00"/>
                </a:solidFill>
              </a:rPr>
              <a:t>catch</a:t>
            </a:r>
            <a:r>
              <a:rPr lang="tr-TR" sz="2400" kern="0" dirty="0" smtClean="0"/>
              <a:t> bloğu takip etmelidir</a:t>
            </a:r>
          </a:p>
          <a:p>
            <a:r>
              <a:rPr lang="tr-TR" sz="2400" kern="0" dirty="0" smtClean="0"/>
              <a:t>Hangi istisna sınıflarını </a:t>
            </a:r>
            <a:r>
              <a:rPr lang="tr-TR" sz="2400" kern="0" dirty="0" err="1" smtClean="0">
                <a:solidFill>
                  <a:srgbClr val="FFFF00"/>
                </a:solidFill>
              </a:rPr>
              <a:t>catch</a:t>
            </a:r>
            <a:r>
              <a:rPr lang="tr-TR" sz="2400" kern="0" dirty="0" smtClean="0">
                <a:solidFill>
                  <a:srgbClr val="FFFF00"/>
                </a:solidFill>
              </a:rPr>
              <a:t> </a:t>
            </a:r>
            <a:r>
              <a:rPr lang="tr-TR" sz="2400" kern="0" dirty="0" smtClean="0"/>
              <a:t>parametresi olarak kullanmamalıyız, neden?</a:t>
            </a:r>
          </a:p>
          <a:p>
            <a:r>
              <a:rPr lang="tr-TR" sz="2400" kern="0" dirty="0" err="1">
                <a:solidFill>
                  <a:srgbClr val="FFFF00"/>
                </a:solidFill>
              </a:rPr>
              <a:t>t</a:t>
            </a:r>
            <a:r>
              <a:rPr lang="tr-TR" sz="2400" kern="0" dirty="0" err="1" smtClean="0">
                <a:solidFill>
                  <a:srgbClr val="FFFF00"/>
                </a:solidFill>
              </a:rPr>
              <a:t>ry</a:t>
            </a:r>
            <a:r>
              <a:rPr lang="tr-TR" sz="2400" kern="0" dirty="0" smtClean="0">
                <a:solidFill>
                  <a:srgbClr val="FFFF00"/>
                </a:solidFill>
              </a:rPr>
              <a:t> </a:t>
            </a:r>
            <a:r>
              <a:rPr lang="tr-TR" sz="2400" kern="0" dirty="0" smtClean="0"/>
              <a:t>bloğunu takip eden bir </a:t>
            </a:r>
            <a:r>
              <a:rPr lang="tr-TR" sz="2400" kern="0" dirty="0" err="1" smtClean="0">
                <a:solidFill>
                  <a:srgbClr val="FFFF00"/>
                </a:solidFill>
              </a:rPr>
              <a:t>catch</a:t>
            </a:r>
            <a:r>
              <a:rPr lang="tr-TR" sz="2400" kern="0" dirty="0" smtClean="0">
                <a:solidFill>
                  <a:srgbClr val="FFFF00"/>
                </a:solidFill>
              </a:rPr>
              <a:t> </a:t>
            </a:r>
            <a:r>
              <a:rPr lang="tr-TR" sz="2400" kern="0" dirty="0" smtClean="0"/>
              <a:t>yoksa ne olur?</a:t>
            </a:r>
          </a:p>
          <a:p>
            <a:r>
              <a:rPr lang="tr-TR" sz="2400" kern="0" dirty="0" err="1">
                <a:solidFill>
                  <a:srgbClr val="FFFF00"/>
                </a:solidFill>
              </a:rPr>
              <a:t>f</a:t>
            </a:r>
            <a:r>
              <a:rPr lang="tr-TR" sz="2400" kern="0" dirty="0" err="1" smtClean="0">
                <a:solidFill>
                  <a:srgbClr val="FFFF00"/>
                </a:solidFill>
              </a:rPr>
              <a:t>inally</a:t>
            </a:r>
            <a:r>
              <a:rPr lang="tr-TR" sz="2400" kern="0" dirty="0" smtClean="0"/>
              <a:t> bloğunun görevi nedir, yokluğu hataya neden olur mu? </a:t>
            </a:r>
          </a:p>
          <a:p>
            <a:r>
              <a:rPr lang="tr-TR" sz="2400" kern="0" dirty="0" smtClean="0"/>
              <a:t>Birden fazla </a:t>
            </a:r>
            <a:r>
              <a:rPr lang="tr-TR" sz="2400" kern="0" dirty="0" err="1" smtClean="0">
                <a:solidFill>
                  <a:srgbClr val="FFFF00"/>
                </a:solidFill>
              </a:rPr>
              <a:t>catch</a:t>
            </a:r>
            <a:r>
              <a:rPr lang="tr-TR" sz="2400" kern="0" dirty="0" smtClean="0"/>
              <a:t> bloğunun tanımlanması durumunda, hangisi çalışır?</a:t>
            </a:r>
          </a:p>
          <a:p>
            <a:r>
              <a:rPr lang="tr-TR" sz="2400" kern="0" dirty="0" err="1" smtClean="0">
                <a:solidFill>
                  <a:srgbClr val="FFFF00"/>
                </a:solidFill>
              </a:rPr>
              <a:t>catch</a:t>
            </a:r>
            <a:r>
              <a:rPr lang="tr-TR" sz="2400" kern="0" dirty="0" smtClean="0">
                <a:solidFill>
                  <a:srgbClr val="FFFF00"/>
                </a:solidFill>
              </a:rPr>
              <a:t> </a:t>
            </a:r>
            <a:r>
              <a:rPr lang="tr-TR" sz="2400" kern="0" dirty="0" smtClean="0"/>
              <a:t>bloğundaki </a:t>
            </a:r>
            <a:r>
              <a:rPr lang="tr-TR" sz="2400" kern="0" dirty="0" smtClean="0">
                <a:solidFill>
                  <a:srgbClr val="FFFF00"/>
                </a:solidFill>
              </a:rPr>
              <a:t>e</a:t>
            </a:r>
            <a:r>
              <a:rPr lang="tr-TR" sz="2400" kern="0" dirty="0" smtClean="0"/>
              <a:t> parametresinin kullanım amacı ve içeriği nedir?</a:t>
            </a:r>
          </a:p>
          <a:p>
            <a:r>
              <a:rPr lang="tr-TR" sz="2400" kern="0" dirty="0" err="1">
                <a:solidFill>
                  <a:srgbClr val="FFFF00"/>
                </a:solidFill>
              </a:rPr>
              <a:t>c</a:t>
            </a:r>
            <a:r>
              <a:rPr lang="tr-TR" sz="2400" kern="0" dirty="0" err="1" smtClean="0">
                <a:solidFill>
                  <a:srgbClr val="FFFF00"/>
                </a:solidFill>
              </a:rPr>
              <a:t>hecked</a:t>
            </a:r>
            <a:r>
              <a:rPr lang="tr-TR" sz="2400" kern="0" dirty="0" smtClean="0">
                <a:solidFill>
                  <a:srgbClr val="FFFF00"/>
                </a:solidFill>
              </a:rPr>
              <a:t> </a:t>
            </a:r>
            <a:r>
              <a:rPr lang="tr-TR" sz="2400" kern="0" dirty="0" smtClean="0"/>
              <a:t>ve </a:t>
            </a:r>
            <a:r>
              <a:rPr lang="tr-TR" sz="2400" kern="0" dirty="0" err="1" smtClean="0">
                <a:solidFill>
                  <a:srgbClr val="FFFF00"/>
                </a:solidFill>
              </a:rPr>
              <a:t>unchecked</a:t>
            </a:r>
            <a:r>
              <a:rPr lang="tr-TR" sz="2400" kern="0" dirty="0" smtClean="0">
                <a:solidFill>
                  <a:srgbClr val="FFFF00"/>
                </a:solidFill>
              </a:rPr>
              <a:t> </a:t>
            </a:r>
            <a:r>
              <a:rPr lang="tr-TR" sz="2400" kern="0" dirty="0" smtClean="0"/>
              <a:t>komutlarının amacı nedir?</a:t>
            </a:r>
          </a:p>
          <a:p>
            <a:r>
              <a:rPr lang="tr-TR" sz="2400" kern="0" dirty="0" err="1" smtClean="0">
                <a:solidFill>
                  <a:srgbClr val="FFFF00"/>
                </a:solidFill>
              </a:rPr>
              <a:t>checked</a:t>
            </a:r>
            <a:r>
              <a:rPr lang="tr-TR" sz="2400" kern="0" dirty="0" smtClean="0">
                <a:solidFill>
                  <a:srgbClr val="FFFF00"/>
                </a:solidFill>
              </a:rPr>
              <a:t> </a:t>
            </a:r>
            <a:r>
              <a:rPr lang="tr-TR" sz="2400" kern="0" dirty="0" smtClean="0"/>
              <a:t>kaç türlü istisnaya yol açar?</a:t>
            </a:r>
          </a:p>
          <a:p>
            <a:r>
              <a:rPr lang="tr-TR" sz="2400" kern="0" dirty="0" err="1" smtClean="0">
                <a:solidFill>
                  <a:srgbClr val="FFFF00"/>
                </a:solidFill>
              </a:rPr>
              <a:t>checked</a:t>
            </a:r>
            <a:r>
              <a:rPr lang="tr-TR" sz="2400" kern="0" dirty="0" smtClean="0">
                <a:solidFill>
                  <a:srgbClr val="FFFF00"/>
                </a:solidFill>
              </a:rPr>
              <a:t> </a:t>
            </a:r>
            <a:r>
              <a:rPr lang="tr-TR" sz="2400" kern="0" dirty="0" smtClean="0"/>
              <a:t>komutu </a:t>
            </a:r>
            <a:r>
              <a:rPr lang="tr-TR" sz="2400" kern="0" dirty="0" err="1" smtClean="0">
                <a:solidFill>
                  <a:srgbClr val="FFFF00"/>
                </a:solidFill>
              </a:rPr>
              <a:t>try</a:t>
            </a:r>
            <a:r>
              <a:rPr lang="tr-TR" sz="2400" kern="0" dirty="0" smtClean="0">
                <a:solidFill>
                  <a:srgbClr val="FFFF00"/>
                </a:solidFill>
              </a:rPr>
              <a:t> </a:t>
            </a:r>
            <a:r>
              <a:rPr lang="tr-TR" sz="2400" kern="0" dirty="0" smtClean="0"/>
              <a:t>bloğu içerisinde kullanılması ile kullanılmaması arasındaki fark nedir?</a:t>
            </a:r>
          </a:p>
          <a:p>
            <a:endParaRPr lang="tr-TR" sz="2400" kern="0" dirty="0" smtClean="0"/>
          </a:p>
          <a:p>
            <a:endParaRPr lang="tr-TR" sz="2400" kern="0" dirty="0" smtClean="0"/>
          </a:p>
          <a:p>
            <a:endParaRPr lang="tr-TR" sz="2400" kern="0" dirty="0" smtClean="0"/>
          </a:p>
          <a:p>
            <a:endParaRPr lang="tr-TR" sz="2400" kern="0" dirty="0" smtClean="0"/>
          </a:p>
          <a:p>
            <a:endParaRPr lang="tr-TR" sz="2400" kern="0" dirty="0" smtClean="0"/>
          </a:p>
          <a:p>
            <a:endParaRPr lang="tr-TR" sz="2400" kern="0" dirty="0" smtClean="0"/>
          </a:p>
          <a:p>
            <a:endParaRPr lang="tr-TR" sz="2400" kern="0" dirty="0" smtClean="0"/>
          </a:p>
        </p:txBody>
      </p:sp>
    </p:spTree>
    <p:extLst>
      <p:ext uri="{BB962C8B-B14F-4D97-AF65-F5344CB8AC3E}">
        <p14:creationId xmlns:p14="http://schemas.microsoft.com/office/powerpoint/2010/main" val="2555993968"/>
      </p:ext>
    </p:extLst>
  </p:cSld>
  <p:clrMapOvr>
    <a:masterClrMapping/>
  </p:clrMapOvr>
  <p:transition spd="med" advClick="0" advTm="1000">
    <p:spli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420054" y="192823"/>
            <a:ext cx="11387667" cy="862598"/>
          </a:xfrm>
        </p:spPr>
        <p:txBody>
          <a:bodyPr/>
          <a:lstStyle/>
          <a:p>
            <a:r>
              <a:rPr lang="tr-TR" dirty="0" smtClean="0"/>
              <a:t>İstisnalar ve Temel Kavramlar 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80823" y="981281"/>
            <a:ext cx="11387667" cy="5199529"/>
          </a:xfrm>
        </p:spPr>
        <p:txBody>
          <a:bodyPr/>
          <a:lstStyle/>
          <a:p>
            <a:r>
              <a:rPr lang="tr-TR" sz="3000" dirty="0" smtClean="0"/>
              <a:t>İstisnalar, </a:t>
            </a:r>
            <a:r>
              <a:rPr lang="tr-TR" sz="3000" dirty="0" smtClean="0">
                <a:solidFill>
                  <a:schemeClr val="tx2">
                    <a:lumMod val="75000"/>
                  </a:schemeClr>
                </a:solidFill>
              </a:rPr>
              <a:t>çalışma-zamanında</a:t>
            </a:r>
            <a:r>
              <a:rPr lang="tr-TR" sz="3000" dirty="0" smtClean="0"/>
              <a:t> ortaya çıkan </a:t>
            </a:r>
            <a:r>
              <a:rPr lang="tr-TR" sz="3000" dirty="0" smtClean="0">
                <a:solidFill>
                  <a:schemeClr val="tx2">
                    <a:lumMod val="75000"/>
                  </a:schemeClr>
                </a:solidFill>
              </a:rPr>
              <a:t>öngörülmeyen</a:t>
            </a:r>
            <a:r>
              <a:rPr lang="tr-TR" sz="3000" dirty="0" smtClean="0"/>
              <a:t> </a:t>
            </a:r>
            <a:r>
              <a:rPr lang="tr-TR" sz="3000" dirty="0" smtClean="0">
                <a:solidFill>
                  <a:schemeClr val="tx2">
                    <a:lumMod val="75000"/>
                  </a:schemeClr>
                </a:solidFill>
              </a:rPr>
              <a:t>hatalar</a:t>
            </a:r>
            <a:r>
              <a:rPr lang="tr-TR" sz="3000" dirty="0" smtClean="0"/>
              <a:t> veya durumlardır. İstisnanın kaynağı ya </a:t>
            </a:r>
            <a:r>
              <a:rPr lang="tr-TR" sz="3000" dirty="0" smtClean="0">
                <a:solidFill>
                  <a:schemeClr val="tx2">
                    <a:lumMod val="50000"/>
                  </a:schemeClr>
                </a:solidFill>
              </a:rPr>
              <a:t>CLR</a:t>
            </a:r>
            <a:r>
              <a:rPr lang="tr-TR" sz="3000" dirty="0" smtClean="0"/>
              <a:t> </a:t>
            </a:r>
            <a:r>
              <a:rPr lang="tr-TR" sz="3000" dirty="0" err="1" smtClean="0"/>
              <a:t>dir</a:t>
            </a:r>
            <a:r>
              <a:rPr lang="tr-TR" sz="3000" dirty="0" smtClean="0"/>
              <a:t> ya da sizin yazdığınız koddur.</a:t>
            </a:r>
          </a:p>
          <a:p>
            <a:r>
              <a:rPr lang="tr-TR" sz="3000" dirty="0" smtClean="0"/>
              <a:t>İSTİSNA ÖRNEKLERİ</a:t>
            </a:r>
          </a:p>
          <a:p>
            <a:pPr lvl="1"/>
            <a:r>
              <a:rPr lang="tr-TR" sz="2600" dirty="0" smtClean="0"/>
              <a:t>Aritmetik işlem hataları: sıfıra bölme hatası, taşma hatası</a:t>
            </a:r>
          </a:p>
          <a:p>
            <a:pPr lvl="1"/>
            <a:r>
              <a:rPr lang="tr-TR" sz="2600" dirty="0" smtClean="0"/>
              <a:t>Bir dizinin indis sınırlarının aşılması</a:t>
            </a:r>
          </a:p>
          <a:p>
            <a:pPr lvl="1"/>
            <a:r>
              <a:rPr lang="tr-TR" sz="2600" dirty="0" smtClean="0"/>
              <a:t>Bir dosyadan okuma veya dosyaya yazma sorunu</a:t>
            </a:r>
          </a:p>
          <a:p>
            <a:pPr lvl="1"/>
            <a:r>
              <a:rPr lang="tr-TR" sz="2600" dirty="0" smtClean="0"/>
              <a:t>Sayı veya nesne dönüşümündeki uyumsuzluklar</a:t>
            </a:r>
          </a:p>
          <a:p>
            <a:pPr lvl="1"/>
            <a:r>
              <a:rPr lang="tr-TR" sz="2600" dirty="0" smtClean="0"/>
              <a:t>Sayı veya değerlerin yanlış formatta girilmesi</a:t>
            </a:r>
          </a:p>
          <a:p>
            <a:pPr lvl="1"/>
            <a:r>
              <a:rPr lang="tr-TR" sz="2600" dirty="0" smtClean="0"/>
              <a:t>Argüman olarak </a:t>
            </a:r>
            <a:r>
              <a:rPr lang="tr-TR" sz="2600" dirty="0" smtClean="0">
                <a:solidFill>
                  <a:schemeClr val="tx2">
                    <a:lumMod val="75000"/>
                  </a:schemeClr>
                </a:solidFill>
              </a:rPr>
              <a:t>null</a:t>
            </a:r>
            <a:r>
              <a:rPr lang="tr-TR" sz="2600" dirty="0" smtClean="0"/>
              <a:t> kabul etmeyen yöntemin </a:t>
            </a:r>
            <a:r>
              <a:rPr lang="tr-TR" sz="2600" dirty="0" smtClean="0">
                <a:solidFill>
                  <a:schemeClr val="tx2">
                    <a:lumMod val="75000"/>
                  </a:schemeClr>
                </a:solidFill>
              </a:rPr>
              <a:t>null</a:t>
            </a:r>
            <a:r>
              <a:rPr lang="tr-TR" sz="2600" dirty="0" smtClean="0"/>
              <a:t> ile çağrılması </a:t>
            </a:r>
          </a:p>
          <a:p>
            <a:pPr lvl="1"/>
            <a:r>
              <a:rPr lang="tr-TR" sz="2600" dirty="0" smtClean="0"/>
              <a:t>Boş bir yığın (</a:t>
            </a:r>
            <a:r>
              <a:rPr lang="tr-TR" sz="2600" dirty="0" err="1" smtClean="0"/>
              <a:t>stack</a:t>
            </a:r>
            <a:r>
              <a:rPr lang="tr-TR" sz="2600" dirty="0" smtClean="0"/>
              <a:t>) bellekten veri okunmaya çalışılması</a:t>
            </a:r>
          </a:p>
          <a:p>
            <a:endParaRPr lang="tr-TR" sz="3000" dirty="0" smtClean="0"/>
          </a:p>
          <a:p>
            <a:endParaRPr lang="tr-TR" sz="3000" dirty="0" smtClean="0"/>
          </a:p>
          <a:p>
            <a:endParaRPr lang="tr-TR" sz="3000" dirty="0" smtClean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FAB1EC-7A00-4607-8BF8-66EE9839B22B}" type="datetime1">
              <a:rPr lang="tr-TR" smtClean="0">
                <a:solidFill>
                  <a:srgbClr val="FFFFFF"/>
                </a:solidFill>
              </a:rPr>
              <a:t>13.04.2017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3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618800"/>
      </p:ext>
    </p:extLst>
  </p:cSld>
  <p:clrMapOvr>
    <a:masterClrMapping/>
  </p:clrMapOvr>
  <p:transition spd="med" advClick="0" advTm="1000">
    <p:spli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420054" y="192823"/>
            <a:ext cx="11387667" cy="862598"/>
          </a:xfrm>
        </p:spPr>
        <p:txBody>
          <a:bodyPr/>
          <a:lstStyle/>
          <a:p>
            <a:r>
              <a:rPr lang="tr-TR" dirty="0" smtClean="0"/>
              <a:t>İstisnalar ve Temel Kavramlar 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66309" y="1111909"/>
            <a:ext cx="5526491" cy="5199529"/>
          </a:xfrm>
        </p:spPr>
        <p:txBody>
          <a:bodyPr/>
          <a:lstStyle/>
          <a:p>
            <a:r>
              <a:rPr lang="tr-TR" sz="3000" dirty="0" smtClean="0"/>
              <a:t>İstisna Sınıflarının Hiyerarşisi			</a:t>
            </a:r>
          </a:p>
          <a:p>
            <a:endParaRPr lang="tr-TR" sz="3000" dirty="0" smtClean="0"/>
          </a:p>
          <a:p>
            <a:endParaRPr lang="tr-TR" sz="3000" dirty="0" smtClean="0"/>
          </a:p>
          <a:p>
            <a:endParaRPr lang="tr-TR" sz="3000" dirty="0" smtClean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FAB1EC-7A00-4607-8BF8-66EE9839B22B}" type="datetime1">
              <a:rPr lang="tr-TR" smtClean="0">
                <a:solidFill>
                  <a:srgbClr val="FFFFFF"/>
                </a:solidFill>
              </a:rPr>
              <a:t>13.04.2017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4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Yuvarlatılmış Dikdörtgen 5"/>
          <p:cNvSpPr/>
          <p:nvPr/>
        </p:nvSpPr>
        <p:spPr>
          <a:xfrm>
            <a:off x="2220686" y="1712685"/>
            <a:ext cx="1973944" cy="827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Object</a:t>
            </a:r>
            <a:endParaRPr lang="en-US" dirty="0"/>
          </a:p>
        </p:txBody>
      </p:sp>
      <p:sp>
        <p:nvSpPr>
          <p:cNvPr id="7" name="Yuvarlatılmış Dikdörtgen 6"/>
          <p:cNvSpPr/>
          <p:nvPr/>
        </p:nvSpPr>
        <p:spPr>
          <a:xfrm>
            <a:off x="2249715" y="3251200"/>
            <a:ext cx="1915887" cy="827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Exception</a:t>
            </a:r>
            <a:endParaRPr lang="en-US" dirty="0"/>
          </a:p>
        </p:txBody>
      </p:sp>
      <p:sp>
        <p:nvSpPr>
          <p:cNvPr id="8" name="Yuvarlatılmış Dikdörtgen 7"/>
          <p:cNvSpPr/>
          <p:nvPr/>
        </p:nvSpPr>
        <p:spPr>
          <a:xfrm>
            <a:off x="449945" y="5167087"/>
            <a:ext cx="1785256" cy="827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err="1" smtClean="0"/>
              <a:t>SystemException</a:t>
            </a:r>
            <a:endParaRPr lang="en-US" sz="1600" dirty="0"/>
          </a:p>
        </p:txBody>
      </p:sp>
      <p:sp>
        <p:nvSpPr>
          <p:cNvPr id="9" name="İçerik Yer Tutucusu 2"/>
          <p:cNvSpPr txBox="1">
            <a:spLocks/>
          </p:cNvSpPr>
          <p:nvPr/>
        </p:nvSpPr>
        <p:spPr bwMode="auto">
          <a:xfrm>
            <a:off x="6084937" y="1111910"/>
            <a:ext cx="5526491" cy="519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r>
              <a:rPr lang="tr-TR" sz="3000" kern="0" dirty="0" smtClean="0"/>
              <a:t>Önemli İstisna Sınıfları			</a:t>
            </a:r>
          </a:p>
          <a:p>
            <a:endParaRPr lang="tr-TR" sz="3000" kern="0" dirty="0" smtClean="0"/>
          </a:p>
          <a:p>
            <a:endParaRPr lang="tr-TR" sz="3000" kern="0" dirty="0" smtClean="0"/>
          </a:p>
          <a:p>
            <a:endParaRPr lang="tr-TR" sz="3000" kern="0" dirty="0" smtClean="0"/>
          </a:p>
        </p:txBody>
      </p:sp>
      <p:graphicFrame>
        <p:nvGraphicFramePr>
          <p:cNvPr id="10" name="Tablo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219825"/>
              </p:ext>
            </p:extLst>
          </p:nvPr>
        </p:nvGraphicFramePr>
        <p:xfrm>
          <a:off x="6255656" y="1735661"/>
          <a:ext cx="5558972" cy="3170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4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8361">
                <a:tc>
                  <a:txBody>
                    <a:bodyPr/>
                    <a:lstStyle/>
                    <a:p>
                      <a:r>
                        <a:rPr lang="tr-TR" dirty="0" smtClean="0"/>
                        <a:t>İstisna Sınıfı (Türetilen Sınıf)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Temel</a:t>
                      </a:r>
                      <a:r>
                        <a:rPr lang="tr-TR" baseline="0" dirty="0" smtClean="0"/>
                        <a:t> Sınıf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36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IndexOutOfRangeException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SystemException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36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NullReferenceException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SystemException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36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AccessViolationException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SystemException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836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ArgumentNullException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ArgumentException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836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COMException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ExternalException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Yuvarlatılmış Dikdörtgen 10"/>
          <p:cNvSpPr/>
          <p:nvPr/>
        </p:nvSpPr>
        <p:spPr>
          <a:xfrm>
            <a:off x="2336802" y="5138059"/>
            <a:ext cx="1944913" cy="827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err="1" smtClean="0"/>
              <a:t>ArgumentException</a:t>
            </a:r>
            <a:endParaRPr lang="en-US" sz="1600" dirty="0"/>
          </a:p>
        </p:txBody>
      </p:sp>
      <p:sp>
        <p:nvSpPr>
          <p:cNvPr id="12" name="Yuvarlatılmış Dikdörtgen 11"/>
          <p:cNvSpPr/>
          <p:nvPr/>
        </p:nvSpPr>
        <p:spPr>
          <a:xfrm>
            <a:off x="4354288" y="5138059"/>
            <a:ext cx="1944913" cy="827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/>
              <a:t>ExternalException</a:t>
            </a:r>
            <a:endParaRPr lang="en-US" sz="1600" dirty="0"/>
          </a:p>
        </p:txBody>
      </p:sp>
      <p:sp>
        <p:nvSpPr>
          <p:cNvPr id="13" name="Şeritli Sağ Ok 12"/>
          <p:cNvSpPr/>
          <p:nvPr/>
        </p:nvSpPr>
        <p:spPr>
          <a:xfrm rot="5400000">
            <a:off x="2888343" y="2743202"/>
            <a:ext cx="682171" cy="333829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Şeritli Sağ Ok 13"/>
          <p:cNvSpPr/>
          <p:nvPr/>
        </p:nvSpPr>
        <p:spPr>
          <a:xfrm rot="5400000">
            <a:off x="2873828" y="4296230"/>
            <a:ext cx="682171" cy="333829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1147"/>
      </p:ext>
    </p:extLst>
  </p:cSld>
  <p:clrMapOvr>
    <a:masterClrMapping/>
  </p:clrMapOvr>
  <p:transition spd="med" advClick="0" advTm="1000">
    <p:spli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420054" y="192823"/>
            <a:ext cx="11387667" cy="862598"/>
          </a:xfrm>
        </p:spPr>
        <p:txBody>
          <a:bodyPr/>
          <a:lstStyle/>
          <a:p>
            <a:r>
              <a:rPr lang="tr-TR" dirty="0" smtClean="0"/>
              <a:t>İstisnalar ve Temel Kavramlar-1 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09852" y="1097395"/>
            <a:ext cx="11387667" cy="5199529"/>
          </a:xfrm>
        </p:spPr>
        <p:txBody>
          <a:bodyPr/>
          <a:lstStyle/>
          <a:p>
            <a:r>
              <a:rPr lang="tr-TR" sz="3600" dirty="0"/>
              <a:t>İstisna yönetimi için dört komut kullanılmaktadır</a:t>
            </a:r>
          </a:p>
          <a:p>
            <a:pPr lvl="1"/>
            <a:r>
              <a:rPr lang="tr-TR" sz="3600" dirty="0" err="1">
                <a:solidFill>
                  <a:schemeClr val="tx2">
                    <a:lumMod val="90000"/>
                  </a:schemeClr>
                </a:solidFill>
              </a:rPr>
              <a:t>try</a:t>
            </a:r>
            <a:r>
              <a:rPr lang="tr-TR" sz="3600" dirty="0"/>
              <a:t>:    </a:t>
            </a:r>
            <a:r>
              <a:rPr lang="tr-TR" sz="3600" dirty="0" smtClean="0"/>
              <a:t>Potansiyel risk taşıyan </a:t>
            </a:r>
            <a:r>
              <a:rPr lang="tr-TR" sz="3600" dirty="0"/>
              <a:t>komutları barındıran blok</a:t>
            </a:r>
          </a:p>
          <a:p>
            <a:pPr lvl="1"/>
            <a:r>
              <a:rPr lang="tr-TR" sz="3600" dirty="0">
                <a:solidFill>
                  <a:schemeClr val="tx2">
                    <a:lumMod val="90000"/>
                  </a:schemeClr>
                </a:solidFill>
              </a:rPr>
              <a:t>catch</a:t>
            </a:r>
            <a:r>
              <a:rPr lang="tr-TR" sz="3600" dirty="0"/>
              <a:t>: </a:t>
            </a:r>
            <a:r>
              <a:rPr lang="tr-TR" sz="3600" dirty="0" smtClean="0"/>
              <a:t>İstisna </a:t>
            </a:r>
            <a:r>
              <a:rPr lang="tr-TR" sz="3600" dirty="0"/>
              <a:t>ortaya çıktığında </a:t>
            </a:r>
            <a:r>
              <a:rPr lang="tr-TR" sz="3600" dirty="0" smtClean="0"/>
              <a:t>yapılacak gerekli </a:t>
            </a:r>
            <a:r>
              <a:rPr lang="tr-TR" sz="3600" dirty="0"/>
              <a:t>işlemleri barındıran blok</a:t>
            </a:r>
          </a:p>
          <a:p>
            <a:pPr lvl="1"/>
            <a:r>
              <a:rPr lang="en-US" sz="3600" dirty="0" smtClean="0">
                <a:solidFill>
                  <a:schemeClr val="tx2">
                    <a:lumMod val="90000"/>
                  </a:schemeClr>
                </a:solidFill>
              </a:rPr>
              <a:t>finally</a:t>
            </a:r>
            <a:r>
              <a:rPr lang="tr-TR" sz="3600" dirty="0" smtClean="0"/>
              <a:t>: Bir istisna fırlatılıp fırlatılmamasına bakılmaksızın çalıştırılacak kodları barındıran </a:t>
            </a:r>
            <a:r>
              <a:rPr lang="tr-TR" sz="3600" dirty="0"/>
              <a:t>blok</a:t>
            </a:r>
          </a:p>
          <a:p>
            <a:pPr lvl="1"/>
            <a:r>
              <a:rPr lang="tr-TR" sz="3600" dirty="0">
                <a:solidFill>
                  <a:schemeClr val="tx2">
                    <a:lumMod val="90000"/>
                  </a:schemeClr>
                </a:solidFill>
              </a:rPr>
              <a:t>throw</a:t>
            </a:r>
            <a:r>
              <a:rPr lang="tr-TR" sz="3600" dirty="0"/>
              <a:t>: İstisnaları oluşturan komut</a:t>
            </a:r>
          </a:p>
          <a:p>
            <a:pPr marL="0" indent="0">
              <a:buNone/>
            </a:pPr>
            <a:endParaRPr lang="tr-TR" sz="3600" dirty="0"/>
          </a:p>
          <a:p>
            <a:endParaRPr lang="tr-TR" sz="3600" dirty="0" smtClean="0"/>
          </a:p>
          <a:p>
            <a:endParaRPr lang="tr-TR" sz="3600" dirty="0" smtClean="0"/>
          </a:p>
          <a:p>
            <a:endParaRPr lang="tr-TR" sz="3600" dirty="0" smtClean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FAB1EC-7A00-4607-8BF8-66EE9839B22B}" type="datetime1">
              <a:rPr lang="tr-TR" smtClean="0">
                <a:solidFill>
                  <a:srgbClr val="FFFFFF"/>
                </a:solidFill>
              </a:rPr>
              <a:t>13.04.2017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5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848153"/>
      </p:ext>
    </p:extLst>
  </p:cSld>
  <p:clrMapOvr>
    <a:masterClrMapping/>
  </p:clrMapOvr>
  <p:transition spd="med" advClick="0" advTm="1000">
    <p:spli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420054" y="192823"/>
            <a:ext cx="11387667" cy="862598"/>
          </a:xfrm>
        </p:spPr>
        <p:txBody>
          <a:bodyPr/>
          <a:lstStyle/>
          <a:p>
            <a:r>
              <a:rPr lang="tr-TR" dirty="0" smtClean="0"/>
              <a:t>İstisnalar ve Temel Kavramlar-2 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09852" y="1097395"/>
            <a:ext cx="11387667" cy="5199529"/>
          </a:xfrm>
        </p:spPr>
        <p:txBody>
          <a:bodyPr/>
          <a:lstStyle/>
          <a:p>
            <a:pPr lvl="1"/>
            <a:r>
              <a:rPr lang="tr-TR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try</a:t>
            </a:r>
            <a:r>
              <a:rPr lang="tr-TR" dirty="0"/>
              <a:t>:    </a:t>
            </a:r>
            <a:endParaRPr lang="tr-TR" dirty="0" smtClean="0"/>
          </a:p>
          <a:p>
            <a:pPr lvl="2"/>
            <a:r>
              <a:rPr lang="tr-TR" dirty="0" err="1" smtClean="0">
                <a:solidFill>
                  <a:srgbClr val="FFFF00"/>
                </a:solidFill>
              </a:rPr>
              <a:t>try</a:t>
            </a:r>
            <a:r>
              <a:rPr lang="tr-TR" dirty="0" smtClean="0"/>
              <a:t> bloğu bir veya birden fazla </a:t>
            </a:r>
            <a:r>
              <a:rPr lang="tr-TR" dirty="0" smtClean="0">
                <a:solidFill>
                  <a:srgbClr val="FFFF00"/>
                </a:solidFill>
              </a:rPr>
              <a:t>catch</a:t>
            </a:r>
            <a:r>
              <a:rPr lang="tr-TR" dirty="0" smtClean="0"/>
              <a:t> ve/veya bir </a:t>
            </a:r>
            <a:r>
              <a:rPr lang="tr-TR" dirty="0" err="1" smtClean="0">
                <a:solidFill>
                  <a:srgbClr val="FFFF00"/>
                </a:solidFill>
              </a:rPr>
              <a:t>finally</a:t>
            </a:r>
            <a:r>
              <a:rPr lang="tr-TR" dirty="0" smtClean="0">
                <a:solidFill>
                  <a:srgbClr val="FFFF00"/>
                </a:solidFill>
              </a:rPr>
              <a:t> </a:t>
            </a:r>
            <a:r>
              <a:rPr lang="tr-TR" dirty="0" smtClean="0"/>
              <a:t>bloğu içerebilir. </a:t>
            </a:r>
            <a:endParaRPr lang="tr-TR" dirty="0"/>
          </a:p>
          <a:p>
            <a:pPr lvl="1"/>
            <a:r>
              <a:rPr lang="tr-T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catch</a:t>
            </a:r>
            <a:r>
              <a:rPr lang="tr-TR" dirty="0" smtClean="0"/>
              <a:t>: </a:t>
            </a:r>
          </a:p>
          <a:p>
            <a:pPr lvl="2"/>
            <a:r>
              <a:rPr lang="tr-TR" dirty="0" smtClean="0">
                <a:solidFill>
                  <a:srgbClr val="FFFF00"/>
                </a:solidFill>
              </a:rPr>
              <a:t>catch</a:t>
            </a:r>
            <a:r>
              <a:rPr lang="tr-TR" dirty="0" smtClean="0"/>
              <a:t> blokları yukarıdan aşağıya doğru eşleştirilmeye çalışılır ancak her bir istisna için ilk eşleşen </a:t>
            </a:r>
            <a:r>
              <a:rPr lang="tr-TR" dirty="0" smtClean="0">
                <a:solidFill>
                  <a:srgbClr val="FFFF00"/>
                </a:solidFill>
              </a:rPr>
              <a:t>catch</a:t>
            </a:r>
            <a:r>
              <a:rPr lang="tr-TR" dirty="0" smtClean="0"/>
              <a:t> çalıştırılabilir. </a:t>
            </a:r>
          </a:p>
          <a:p>
            <a:pPr lvl="2"/>
            <a:r>
              <a:rPr lang="tr-TR" dirty="0" smtClean="0"/>
              <a:t>Eğer hiçbir </a:t>
            </a:r>
            <a:r>
              <a:rPr lang="tr-TR" dirty="0" smtClean="0">
                <a:solidFill>
                  <a:srgbClr val="FFFF00"/>
                </a:solidFill>
              </a:rPr>
              <a:t>catch</a:t>
            </a:r>
            <a:r>
              <a:rPr lang="tr-TR" dirty="0" smtClean="0"/>
              <a:t> eşleşmediyse herhangi bir istisna tipi belirtilmeyen ve tanımlı olan ( </a:t>
            </a:r>
            <a:r>
              <a:rPr lang="tr-TR" dirty="0" smtClean="0">
                <a:solidFill>
                  <a:srgbClr val="FFFF00"/>
                </a:solidFill>
              </a:rPr>
              <a:t>genel</a:t>
            </a:r>
            <a:r>
              <a:rPr lang="tr-TR" dirty="0" smtClean="0"/>
              <a:t> </a:t>
            </a:r>
            <a:r>
              <a:rPr lang="tr-TR" dirty="0" smtClean="0">
                <a:solidFill>
                  <a:srgbClr val="FFFF00"/>
                </a:solidFill>
              </a:rPr>
              <a:t>catch</a:t>
            </a:r>
            <a:r>
              <a:rPr lang="tr-TR" dirty="0" smtClean="0"/>
              <a:t>) </a:t>
            </a:r>
            <a:r>
              <a:rPr lang="tr-TR" dirty="0" smtClean="0">
                <a:solidFill>
                  <a:srgbClr val="FFFF00"/>
                </a:solidFill>
              </a:rPr>
              <a:t>catch</a:t>
            </a:r>
            <a:r>
              <a:rPr lang="tr-TR" dirty="0" smtClean="0"/>
              <a:t> bloğu çalıştırılır.</a:t>
            </a:r>
            <a:endParaRPr lang="tr-TR" dirty="0"/>
          </a:p>
          <a:p>
            <a:pPr lvl="1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finally</a:t>
            </a:r>
            <a:r>
              <a:rPr lang="tr-TR" dirty="0" smtClean="0"/>
              <a:t>: </a:t>
            </a:r>
          </a:p>
          <a:p>
            <a:pPr lvl="2"/>
            <a:r>
              <a:rPr lang="tr-TR" dirty="0" err="1" smtClean="0">
                <a:solidFill>
                  <a:srgbClr val="FFFF00"/>
                </a:solidFill>
              </a:rPr>
              <a:t>finally</a:t>
            </a:r>
            <a:r>
              <a:rPr lang="tr-TR" dirty="0" smtClean="0">
                <a:solidFill>
                  <a:srgbClr val="FFFF00"/>
                </a:solidFill>
              </a:rPr>
              <a:t> </a:t>
            </a:r>
            <a:r>
              <a:rPr lang="tr-TR" dirty="0" smtClean="0"/>
              <a:t>bloğu </a:t>
            </a:r>
            <a:r>
              <a:rPr lang="tr-TR" dirty="0" smtClean="0">
                <a:solidFill>
                  <a:srgbClr val="FFFF00"/>
                </a:solidFill>
              </a:rPr>
              <a:t>try-catch</a:t>
            </a:r>
            <a:r>
              <a:rPr lang="tr-TR" dirty="0" smtClean="0"/>
              <a:t> ikilisinden sonra çalışır</a:t>
            </a:r>
          </a:p>
          <a:p>
            <a:pPr lvl="2"/>
            <a:endParaRPr lang="tr-TR" dirty="0"/>
          </a:p>
          <a:p>
            <a:pPr marL="0" indent="0">
              <a:buNone/>
            </a:pPr>
            <a:endParaRPr lang="tr-TR" sz="2800" dirty="0"/>
          </a:p>
          <a:p>
            <a:endParaRPr lang="tr-TR" sz="2800" dirty="0" smtClean="0"/>
          </a:p>
          <a:p>
            <a:endParaRPr lang="tr-TR" sz="2800" dirty="0" smtClean="0"/>
          </a:p>
          <a:p>
            <a:endParaRPr lang="tr-TR" sz="2800" dirty="0" smtClean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FAB1EC-7A00-4607-8BF8-66EE9839B22B}" type="datetime1">
              <a:rPr lang="tr-TR" smtClean="0">
                <a:solidFill>
                  <a:srgbClr val="FFFFFF"/>
                </a:solidFill>
              </a:rPr>
              <a:t>13.04.2017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6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042747"/>
      </p:ext>
    </p:extLst>
  </p:cSld>
  <p:clrMapOvr>
    <a:masterClrMapping/>
  </p:clrMapOvr>
  <p:transition spd="med" advClick="0" advTm="1000">
    <p:spli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318454" y="163795"/>
            <a:ext cx="11387667" cy="862598"/>
          </a:xfrm>
        </p:spPr>
        <p:txBody>
          <a:bodyPr/>
          <a:lstStyle/>
          <a:p>
            <a:r>
              <a:rPr lang="tr-TR" dirty="0" err="1" smtClean="0"/>
              <a:t>İstisnalar:Temel</a:t>
            </a:r>
            <a:r>
              <a:rPr lang="tr-TR" dirty="0" smtClean="0"/>
              <a:t> Kavramlar-3 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06652" y="995795"/>
            <a:ext cx="11404777" cy="5199529"/>
          </a:xfrm>
        </p:spPr>
        <p:txBody>
          <a:bodyPr/>
          <a:lstStyle/>
          <a:p>
            <a:r>
              <a:rPr lang="tr-TR" sz="2400" dirty="0" smtClean="0"/>
              <a:t>İstisna oluştuğunda CLR ilgili istisnanın çözümlenmesi için belirli istisna tipli </a:t>
            </a:r>
            <a:r>
              <a:rPr lang="tr-TR" sz="2400" dirty="0" smtClean="0">
                <a:solidFill>
                  <a:schemeClr val="tx2">
                    <a:lumMod val="90000"/>
                  </a:schemeClr>
                </a:solidFill>
              </a:rPr>
              <a:t>catch </a:t>
            </a:r>
            <a:r>
              <a:rPr lang="tr-TR" sz="2400" dirty="0" smtClean="0"/>
              <a:t>bloğunu yığın bellekte (</a:t>
            </a:r>
            <a:r>
              <a:rPr lang="tr-TR" sz="2400" dirty="0" err="1" smtClean="0">
                <a:solidFill>
                  <a:schemeClr val="tx2">
                    <a:lumMod val="75000"/>
                  </a:schemeClr>
                </a:solidFill>
              </a:rPr>
              <a:t>stack</a:t>
            </a:r>
            <a:r>
              <a:rPr lang="tr-TR" sz="2400" dirty="0" smtClean="0"/>
              <a:t>) arar, bulamazsa bir hata mesajı ile programın çalışmasını durdurur</a:t>
            </a:r>
          </a:p>
          <a:p>
            <a:r>
              <a:rPr lang="tr-TR" sz="2400" dirty="0" smtClean="0"/>
              <a:t>Yönetilmeyecek istisna yakalanmamalıdır</a:t>
            </a:r>
          </a:p>
          <a:p>
            <a:r>
              <a:rPr lang="tr-TR" sz="2400" dirty="0" smtClean="0">
                <a:solidFill>
                  <a:schemeClr val="tx2">
                    <a:lumMod val="75000"/>
                  </a:schemeClr>
                </a:solidFill>
              </a:rPr>
              <a:t>System.Exception </a:t>
            </a:r>
            <a:r>
              <a:rPr lang="tr-TR" sz="2400" dirty="0" smtClean="0"/>
              <a:t>yaklarsanız, </a:t>
            </a:r>
            <a:r>
              <a:rPr lang="tr-TR" sz="2400" dirty="0" smtClean="0">
                <a:solidFill>
                  <a:schemeClr val="tx2">
                    <a:lumMod val="75000"/>
                  </a:schemeClr>
                </a:solidFill>
              </a:rPr>
              <a:t>catch</a:t>
            </a:r>
            <a:r>
              <a:rPr lang="tr-TR" sz="2400" dirty="0" smtClean="0"/>
              <a:t> bloğunun sonunda ilgili istisnayı tekrar fırlatın (</a:t>
            </a:r>
            <a:r>
              <a:rPr lang="tr-TR" sz="2400" dirty="0" smtClean="0">
                <a:solidFill>
                  <a:schemeClr val="tx2">
                    <a:lumMod val="75000"/>
                  </a:schemeClr>
                </a:solidFill>
              </a:rPr>
              <a:t>throw</a:t>
            </a:r>
            <a:r>
              <a:rPr lang="tr-TR" sz="2400" dirty="0" smtClean="0"/>
              <a:t>)</a:t>
            </a:r>
          </a:p>
          <a:p>
            <a:r>
              <a:rPr lang="tr-TR" sz="2400" dirty="0" smtClean="0">
                <a:solidFill>
                  <a:schemeClr val="tx2">
                    <a:lumMod val="75000"/>
                  </a:schemeClr>
                </a:solidFill>
              </a:rPr>
              <a:t>catch</a:t>
            </a:r>
            <a:r>
              <a:rPr lang="tr-TR" sz="2400" dirty="0" smtClean="0"/>
              <a:t> bloğunun </a:t>
            </a:r>
            <a:r>
              <a:rPr lang="tr-TR" sz="2400" dirty="0" smtClean="0">
                <a:solidFill>
                  <a:schemeClr val="tx2">
                    <a:lumMod val="75000"/>
                  </a:schemeClr>
                </a:solidFill>
              </a:rPr>
              <a:t>e</a:t>
            </a:r>
            <a:r>
              <a:rPr lang="tr-TR" sz="2400" dirty="0" smtClean="0"/>
              <a:t> parametresini istisnanın detaylarını öğrenmek için kullanabilirsiniz </a:t>
            </a:r>
          </a:p>
          <a:p>
            <a:r>
              <a:rPr lang="tr-TR" sz="2400" dirty="0" err="1" smtClean="0">
                <a:solidFill>
                  <a:schemeClr val="tx2">
                    <a:lumMod val="75000"/>
                  </a:schemeClr>
                </a:solidFill>
              </a:rPr>
              <a:t>finally</a:t>
            </a:r>
            <a:r>
              <a:rPr lang="tr-TR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tr-TR" sz="2400" dirty="0" smtClean="0"/>
              <a:t>bloğunun içindeki komutlar tekrar bir istisna fırlatılsa bile çalışır</a:t>
            </a:r>
          </a:p>
          <a:p>
            <a:r>
              <a:rPr lang="tr-TR" sz="2400" dirty="0" err="1" smtClean="0">
                <a:solidFill>
                  <a:schemeClr val="tx2">
                    <a:lumMod val="75000"/>
                  </a:schemeClr>
                </a:solidFill>
              </a:rPr>
              <a:t>finally</a:t>
            </a:r>
            <a:r>
              <a:rPr lang="tr-TR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tr-TR" sz="2400" dirty="0" smtClean="0"/>
              <a:t>bloğu hata oluşturulan kaynakların serbest kalmasını sağlamalıdır (dosya, bellek vb.)</a:t>
            </a:r>
          </a:p>
          <a:p>
            <a:r>
              <a:rPr lang="tr-TR" sz="2400" dirty="0" smtClean="0"/>
              <a:t>Yakalanamayan istisnalar, sistem tarafından sağlanan genel bir istisna işleyicisi ile yönetilir  </a:t>
            </a:r>
          </a:p>
          <a:p>
            <a:endParaRPr lang="tr-TR" sz="2400" dirty="0" smtClean="0"/>
          </a:p>
          <a:p>
            <a:endParaRPr lang="tr-TR" sz="2400" dirty="0"/>
          </a:p>
          <a:p>
            <a:endParaRPr lang="tr-TR" sz="2400" dirty="0" smtClean="0"/>
          </a:p>
          <a:p>
            <a:endParaRPr lang="tr-TR" sz="2400" dirty="0" smtClean="0"/>
          </a:p>
          <a:p>
            <a:endParaRPr lang="tr-TR" sz="2400" dirty="0" smtClean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FAB1EC-7A00-4607-8BF8-66EE9839B22B}" type="datetime1">
              <a:rPr lang="tr-TR" smtClean="0">
                <a:solidFill>
                  <a:srgbClr val="FFFFFF"/>
                </a:solidFill>
              </a:rPr>
              <a:t>13.04.2017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7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670919"/>
      </p:ext>
    </p:extLst>
  </p:cSld>
  <p:clrMapOvr>
    <a:masterClrMapping/>
  </p:clrMapOvr>
  <p:transition spd="med" advClick="0" advTm="1000">
    <p:spli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318454" y="163795"/>
            <a:ext cx="11387667" cy="862598"/>
          </a:xfrm>
        </p:spPr>
        <p:txBody>
          <a:bodyPr/>
          <a:lstStyle/>
          <a:p>
            <a:r>
              <a:rPr lang="tr-TR" dirty="0" smtClean="0"/>
              <a:t>İstisna Fırlatırken Dikkat Edilmesi Gerekenler  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69509" y="1024824"/>
            <a:ext cx="11404777" cy="5199529"/>
          </a:xfrm>
        </p:spPr>
        <p:txBody>
          <a:bodyPr/>
          <a:lstStyle/>
          <a:p>
            <a:r>
              <a:rPr lang="tr-T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İstisnalar </a:t>
            </a:r>
            <a:r>
              <a:rPr lang="tr-TR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programınızın akışını </a:t>
            </a:r>
            <a:r>
              <a:rPr lang="tr-T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değiştirmemeli, sadece </a:t>
            </a:r>
            <a:r>
              <a:rPr lang="tr-TR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raporlama ve hata yönetimi </a:t>
            </a:r>
            <a:r>
              <a:rPr lang="tr-T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için kullanılmalı</a:t>
            </a:r>
          </a:p>
          <a:p>
            <a:r>
              <a:rPr lang="tr-T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İstisnalar yöntemlerden döndürülecek bir </a:t>
            </a:r>
            <a:r>
              <a:rPr lang="tr-TR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değer veya parametre </a:t>
            </a:r>
            <a:r>
              <a:rPr lang="tr-T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gibi kullanılmamalı </a:t>
            </a:r>
          </a:p>
          <a:p>
            <a:r>
              <a:rPr lang="tr-T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Aşağıdaki </a:t>
            </a:r>
            <a:r>
              <a:rPr lang="tr-TR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istisnaları</a:t>
            </a:r>
            <a:r>
              <a:rPr lang="tr-T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doğrudan </a:t>
            </a:r>
            <a:r>
              <a:rPr lang="tr-TR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fırlatmayın</a:t>
            </a:r>
            <a:r>
              <a:rPr lang="tr-T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(çok genel)</a:t>
            </a:r>
            <a:endParaRPr lang="tr-T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tr-T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System.Exception</a:t>
            </a:r>
          </a:p>
          <a:p>
            <a:pPr lvl="1"/>
            <a:r>
              <a:rPr lang="tr-TR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System.SystemException</a:t>
            </a:r>
            <a:endParaRPr lang="tr-TR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tr-TR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System.NullReferenceException</a:t>
            </a:r>
            <a:endParaRPr lang="tr-TR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tr-T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SystemIndexOutOfRangeException</a:t>
            </a:r>
            <a:endParaRPr lang="tr-T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tr-T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tr-TR" sz="24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Debug</a:t>
            </a:r>
            <a:r>
              <a:rPr lang="tr-T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</a:t>
            </a:r>
            <a:r>
              <a:rPr lang="tr-TR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modda</a:t>
            </a:r>
            <a:r>
              <a:rPr lang="tr-T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fırlatılabilen fakat "</a:t>
            </a:r>
            <a:r>
              <a:rPr lang="tr-TR" sz="24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Release</a:t>
            </a:r>
            <a:r>
              <a:rPr lang="tr-T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</a:t>
            </a:r>
            <a:r>
              <a:rPr lang="tr-TR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modda</a:t>
            </a:r>
            <a:r>
              <a:rPr lang="tr-T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fırlatılamayan istisnalar oluşturmayın.  Çalışma zamanında hataları tespit etmek için "</a:t>
            </a:r>
            <a:r>
              <a:rPr lang="tr-TR" sz="24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Debug</a:t>
            </a:r>
            <a:r>
              <a:rPr lang="tr-TR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24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Assert</a:t>
            </a:r>
            <a:r>
              <a:rPr lang="tr-T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kullanınız</a:t>
            </a:r>
            <a:endParaRPr lang="tr-TR" sz="2400" dirty="0" smtClean="0"/>
          </a:p>
          <a:p>
            <a:endParaRPr lang="tr-TR" sz="2400" dirty="0" smtClean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FAB1EC-7A00-4607-8BF8-66EE9839B22B}" type="datetime1">
              <a:rPr lang="tr-TR" smtClean="0">
                <a:solidFill>
                  <a:srgbClr val="FFFFFF"/>
                </a:solidFill>
              </a:rPr>
              <a:t>13.04.2017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8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995047"/>
      </p:ext>
    </p:extLst>
  </p:cSld>
  <p:clrMapOvr>
    <a:masterClrMapping/>
  </p:clrMapOvr>
  <p:transition spd="med" advClick="0" advTm="1000">
    <p:spli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318454" y="163795"/>
            <a:ext cx="11387667" cy="862598"/>
          </a:xfrm>
        </p:spPr>
        <p:txBody>
          <a:bodyPr/>
          <a:lstStyle/>
          <a:p>
            <a:r>
              <a:rPr lang="tr-TR" dirty="0" smtClean="0"/>
              <a:t>Genel Yakalandığında Özele Yönlendir  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84023" y="1329624"/>
            <a:ext cx="11404777" cy="5199529"/>
          </a:xfrm>
        </p:spPr>
        <p:txBody>
          <a:bodyPr/>
          <a:lstStyle/>
          <a:p>
            <a:pPr marL="0" indent="0">
              <a:buNone/>
            </a:pPr>
            <a:r>
              <a:rPr lang="tr-T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tr-TR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TestTryCatch</a:t>
            </a:r>
            <a:r>
              <a:rPr lang="tr-T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endParaRPr lang="tr-T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tr-T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tr-T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</a:t>
            </a:r>
            <a:r>
              <a:rPr lang="tr-T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int </a:t>
            </a:r>
            <a:r>
              <a:rPr lang="tr-TR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DiziOku</a:t>
            </a:r>
            <a:r>
              <a:rPr lang="tr-T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(int</a:t>
            </a:r>
            <a:r>
              <a:rPr lang="tr-T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[] </a:t>
            </a:r>
            <a:r>
              <a:rPr lang="tr-T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dizi, </a:t>
            </a:r>
            <a:r>
              <a:rPr lang="tr-T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</a:t>
            </a:r>
            <a:r>
              <a:rPr lang="tr-TR" sz="2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indeks</a:t>
            </a:r>
            <a:r>
              <a:rPr lang="tr-T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){</a:t>
            </a:r>
            <a:endParaRPr lang="tr-T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tr-T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</a:t>
            </a:r>
            <a:r>
              <a:rPr lang="tr-TR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try</a:t>
            </a:r>
            <a:r>
              <a:rPr lang="tr-T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endParaRPr lang="tr-T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tr-T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</a:t>
            </a:r>
            <a:r>
              <a:rPr lang="tr-T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</a:t>
            </a:r>
            <a:r>
              <a:rPr lang="tr-T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dizi[</a:t>
            </a:r>
            <a:r>
              <a:rPr lang="tr-TR" sz="2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indeks</a:t>
            </a:r>
            <a:r>
              <a:rPr lang="tr-T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];</a:t>
            </a:r>
            <a:endParaRPr lang="tr-T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tr-T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}</a:t>
            </a:r>
          </a:p>
          <a:p>
            <a:pPr marL="0" indent="0">
              <a:buNone/>
            </a:pPr>
            <a:r>
              <a:rPr lang="tr-T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catch (</a:t>
            </a:r>
            <a:r>
              <a:rPr lang="tr-T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System.IndexOutOfRangeException</a:t>
            </a:r>
            <a:r>
              <a:rPr lang="tr-T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e)  </a:t>
            </a:r>
            <a:r>
              <a:rPr lang="tr-T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tr-T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tr-T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tr-T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{</a:t>
            </a:r>
            <a:endParaRPr lang="tr-T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tr-T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</a:t>
            </a:r>
            <a:r>
              <a:rPr lang="tr-T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System.Console.WriteLine</a:t>
            </a:r>
            <a:r>
              <a:rPr lang="tr-T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tr-T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e.Message</a:t>
            </a:r>
            <a:r>
              <a:rPr lang="tr-T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  <a:r>
              <a:rPr lang="tr-T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endParaRPr lang="tr-T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tr-T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</a:t>
            </a:r>
            <a:r>
              <a:rPr lang="tr-TR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throw new </a:t>
            </a:r>
            <a:r>
              <a:rPr lang="tr-TR" sz="20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System.ArgumentOutOfRangeException</a:t>
            </a:r>
            <a:r>
              <a:rPr lang="tr-TR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</a:t>
            </a:r>
            <a:r>
              <a:rPr lang="tr-TR" sz="2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indeks sınır dışında", </a:t>
            </a:r>
            <a:r>
              <a:rPr lang="tr-TR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tr-TR" sz="2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 </a:t>
            </a:r>
            <a:endParaRPr lang="tr-TR" sz="20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tr-T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</a:t>
            </a:r>
            <a:r>
              <a:rPr lang="tr-T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			//Dizinin indeksi </a:t>
            </a:r>
            <a:r>
              <a:rPr lang="tr-TR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DiziOku</a:t>
            </a:r>
            <a:r>
              <a:rPr lang="tr-T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tr-TR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nun</a:t>
            </a:r>
            <a:r>
              <a:rPr lang="tr-T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parametresi olduğu için </a:t>
            </a:r>
            <a:endParaRPr lang="tr-T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tr-T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tr-T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			//Esas sorun yanlış parametre kullanılması</a:t>
            </a:r>
            <a:endParaRPr lang="tr-T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tr-T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tr-TR" sz="2000" dirty="0" smtClean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FAB1EC-7A00-4607-8BF8-66EE9839B22B}" type="datetime1">
              <a:rPr lang="tr-TR" smtClean="0">
                <a:solidFill>
                  <a:srgbClr val="FFFFFF"/>
                </a:solidFill>
              </a:rPr>
              <a:t>13.04.2017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9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120234"/>
      </p:ext>
    </p:extLst>
  </p:cSld>
  <p:clrMapOvr>
    <a:masterClrMapping/>
  </p:clrMapOvr>
  <p:transition spd="med" advClick="0" advTm="1000">
    <p:spli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ass">
  <a:themeElements>
    <a:clrScheme name="Compass 2">
      <a:dk1>
        <a:srgbClr val="5B5D6B"/>
      </a:dk1>
      <a:lt1>
        <a:srgbClr val="FFFFFF"/>
      </a:lt1>
      <a:dk2>
        <a:srgbClr val="5A5C6C"/>
      </a:dk2>
      <a:lt2>
        <a:srgbClr val="FFFFCC"/>
      </a:lt2>
      <a:accent1>
        <a:srgbClr val="9966FF"/>
      </a:accent1>
      <a:accent2>
        <a:srgbClr val="9383B3"/>
      </a:accent2>
      <a:accent3>
        <a:srgbClr val="B5B5BA"/>
      </a:accent3>
      <a:accent4>
        <a:srgbClr val="DADADA"/>
      </a:accent4>
      <a:accent5>
        <a:srgbClr val="CAB8FF"/>
      </a:accent5>
      <a:accent6>
        <a:srgbClr val="8576A2"/>
      </a:accent6>
      <a:hlink>
        <a:srgbClr val="A3C145"/>
      </a:hlink>
      <a:folHlink>
        <a:srgbClr val="6FA9B7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mpass 1">
        <a:dk1>
          <a:srgbClr val="00007A"/>
        </a:dk1>
        <a:lt1>
          <a:srgbClr val="FFFFFF"/>
        </a:lt1>
        <a:dk2>
          <a:srgbClr val="000066"/>
        </a:dk2>
        <a:lt2>
          <a:srgbClr val="CCECFF"/>
        </a:lt2>
        <a:accent1>
          <a:srgbClr val="6F64C2"/>
        </a:accent1>
        <a:accent2>
          <a:srgbClr val="0089BA"/>
        </a:accent2>
        <a:accent3>
          <a:srgbClr val="AAAAB8"/>
        </a:accent3>
        <a:accent4>
          <a:srgbClr val="DADADA"/>
        </a:accent4>
        <a:accent5>
          <a:srgbClr val="BBB8DD"/>
        </a:accent5>
        <a:accent6>
          <a:srgbClr val="007CA8"/>
        </a:accent6>
        <a:hlink>
          <a:srgbClr val="66CCFF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2">
        <a:dk1>
          <a:srgbClr val="5B5D6B"/>
        </a:dk1>
        <a:lt1>
          <a:srgbClr val="FFFFFF"/>
        </a:lt1>
        <a:dk2>
          <a:srgbClr val="5A5C6C"/>
        </a:dk2>
        <a:lt2>
          <a:srgbClr val="FFFFCC"/>
        </a:lt2>
        <a:accent1>
          <a:srgbClr val="9966FF"/>
        </a:accent1>
        <a:accent2>
          <a:srgbClr val="9383B3"/>
        </a:accent2>
        <a:accent3>
          <a:srgbClr val="B5B5BA"/>
        </a:accent3>
        <a:accent4>
          <a:srgbClr val="DADADA"/>
        </a:accent4>
        <a:accent5>
          <a:srgbClr val="CAB8FF"/>
        </a:accent5>
        <a:accent6>
          <a:srgbClr val="8576A2"/>
        </a:accent6>
        <a:hlink>
          <a:srgbClr val="A3C145"/>
        </a:hlink>
        <a:folHlink>
          <a:srgbClr val="6FA9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3">
        <a:dk1>
          <a:srgbClr val="86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6600"/>
        </a:accent1>
        <a:accent2>
          <a:srgbClr val="FF9933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4">
        <a:dk1>
          <a:srgbClr val="676A5C"/>
        </a:dk1>
        <a:lt1>
          <a:srgbClr val="FFFFFF"/>
        </a:lt1>
        <a:dk2>
          <a:srgbClr val="686B5D"/>
        </a:dk2>
        <a:lt2>
          <a:srgbClr val="FFFFCC"/>
        </a:lt2>
        <a:accent1>
          <a:srgbClr val="CC660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E2B8AA"/>
        </a:accent5>
        <a:accent6>
          <a:srgbClr val="738F98"/>
        </a:accent6>
        <a:hlink>
          <a:srgbClr val="DDBF4F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5">
        <a:dk1>
          <a:srgbClr val="AC835E"/>
        </a:dk1>
        <a:lt1>
          <a:srgbClr val="FFFFFF"/>
        </a:lt1>
        <a:dk2>
          <a:srgbClr val="AE8764"/>
        </a:dk2>
        <a:lt2>
          <a:srgbClr val="FFFFCC"/>
        </a:lt2>
        <a:accent1>
          <a:srgbClr val="CC6600"/>
        </a:accent1>
        <a:accent2>
          <a:srgbClr val="FF5050"/>
        </a:accent2>
        <a:accent3>
          <a:srgbClr val="D3C3B8"/>
        </a:accent3>
        <a:accent4>
          <a:srgbClr val="DADADA"/>
        </a:accent4>
        <a:accent5>
          <a:srgbClr val="E2B8AA"/>
        </a:accent5>
        <a:accent6>
          <a:srgbClr val="E74848"/>
        </a:accent6>
        <a:hlink>
          <a:srgbClr val="FFCC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6">
        <a:dk1>
          <a:srgbClr val="526133"/>
        </a:dk1>
        <a:lt1>
          <a:srgbClr val="FFFFFF"/>
        </a:lt1>
        <a:dk2>
          <a:srgbClr val="4E5D31"/>
        </a:dk2>
        <a:lt2>
          <a:srgbClr val="FFFFCC"/>
        </a:lt2>
        <a:accent1>
          <a:srgbClr val="99CC00"/>
        </a:accent1>
        <a:accent2>
          <a:srgbClr val="7A9505"/>
        </a:accent2>
        <a:accent3>
          <a:srgbClr val="B2B6AD"/>
        </a:accent3>
        <a:accent4>
          <a:srgbClr val="DADADA"/>
        </a:accent4>
        <a:accent5>
          <a:srgbClr val="CAE2AA"/>
        </a:accent5>
        <a:accent6>
          <a:srgbClr val="6E8704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7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EBEBDF"/>
        </a:accent3>
        <a:accent4>
          <a:srgbClr val="000000"/>
        </a:accent4>
        <a:accent5>
          <a:srgbClr val="F3F3EE"/>
        </a:accent5>
        <a:accent6>
          <a:srgbClr val="8E9FA6"/>
        </a:accent6>
        <a:hlink>
          <a:srgbClr val="0099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 8">
        <a:dk1>
          <a:srgbClr val="007E7B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CC66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B95C"/>
        </a:accent6>
        <a:hlink>
          <a:srgbClr val="CCFFCC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9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5497</TotalTime>
  <Words>1355</Words>
  <Application>Microsoft Office PowerPoint</Application>
  <PresentationFormat>Geniş ekran</PresentationFormat>
  <Paragraphs>400</Paragraphs>
  <Slides>21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21</vt:i4>
      </vt:variant>
    </vt:vector>
  </HeadingPairs>
  <TitlesOfParts>
    <vt:vector size="29" baseType="lpstr">
      <vt:lpstr>American Typewriter</vt:lpstr>
      <vt:lpstr>Arial</vt:lpstr>
      <vt:lpstr>Arial Rounded MT Bold</vt:lpstr>
      <vt:lpstr>Calibri</vt:lpstr>
      <vt:lpstr>Segoe UI Mono</vt:lpstr>
      <vt:lpstr>Tahoma</vt:lpstr>
      <vt:lpstr>Wingdings</vt:lpstr>
      <vt:lpstr>Compass</vt:lpstr>
      <vt:lpstr>PowerPoint Sunusu</vt:lpstr>
      <vt:lpstr>11. Hafta İçeriği</vt:lpstr>
      <vt:lpstr>İstisnalar ve Temel Kavramlar </vt:lpstr>
      <vt:lpstr>İstisnalar ve Temel Kavramlar </vt:lpstr>
      <vt:lpstr>İstisnalar ve Temel Kavramlar-1 </vt:lpstr>
      <vt:lpstr>İstisnalar ve Temel Kavramlar-2 </vt:lpstr>
      <vt:lpstr>İstisnalar:Temel Kavramlar-3 </vt:lpstr>
      <vt:lpstr>İstisna Fırlatırken Dikkat Edilmesi Gerekenler  </vt:lpstr>
      <vt:lpstr>Genel Yakalandığında Özele Yönlendir  </vt:lpstr>
      <vt:lpstr>İstisna: Temel Örnek </vt:lpstr>
      <vt:lpstr>İstisna: Temel Örnek </vt:lpstr>
      <vt:lpstr>İstisna Sınıfı Oluşturma </vt:lpstr>
      <vt:lpstr>İstisna: Try-Catch-Finally </vt:lpstr>
      <vt:lpstr>İstisna: Try-Catch-Finally </vt:lpstr>
      <vt:lpstr> Uygun catch bulunamazsa  </vt:lpstr>
      <vt:lpstr> Örnek-1</vt:lpstr>
      <vt:lpstr> Örnek-2</vt:lpstr>
      <vt:lpstr> checked ve unchecked Kullanımı </vt:lpstr>
      <vt:lpstr> checked ve unchecked İstisnaları: Örnek-1 </vt:lpstr>
      <vt:lpstr> checked ve unchecked İstisnaları: Örnek-2</vt:lpstr>
      <vt:lpstr>PowerPoint Sunusu</vt:lpstr>
    </vt:vector>
  </TitlesOfParts>
  <Company>Sakarya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Ahmet</dc:creator>
  <cp:lastModifiedBy>Windows Kullanıcısı</cp:lastModifiedBy>
  <cp:revision>435</cp:revision>
  <dcterms:created xsi:type="dcterms:W3CDTF">2016-02-10T09:35:02Z</dcterms:created>
  <dcterms:modified xsi:type="dcterms:W3CDTF">2017-04-13T08:04:29Z</dcterms:modified>
</cp:coreProperties>
</file>