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4" r:id="rId1"/>
  </p:sldMasterIdLst>
  <p:notesMasterIdLst>
    <p:notesMasterId r:id="rId32"/>
  </p:notesMasterIdLst>
  <p:sldIdLst>
    <p:sldId id="257" r:id="rId2"/>
    <p:sldId id="259" r:id="rId3"/>
    <p:sldId id="289" r:id="rId4"/>
    <p:sldId id="290" r:id="rId5"/>
    <p:sldId id="291" r:id="rId6"/>
    <p:sldId id="292" r:id="rId7"/>
    <p:sldId id="293" r:id="rId8"/>
    <p:sldId id="294" r:id="rId9"/>
    <p:sldId id="295" r:id="rId10"/>
    <p:sldId id="296" r:id="rId11"/>
    <p:sldId id="297" r:id="rId12"/>
    <p:sldId id="298" r:id="rId13"/>
    <p:sldId id="299" r:id="rId14"/>
    <p:sldId id="302" r:id="rId15"/>
    <p:sldId id="301" r:id="rId16"/>
    <p:sldId id="303" r:id="rId17"/>
    <p:sldId id="304" r:id="rId18"/>
    <p:sldId id="306" r:id="rId19"/>
    <p:sldId id="305" r:id="rId20"/>
    <p:sldId id="307" r:id="rId21"/>
    <p:sldId id="310" r:id="rId22"/>
    <p:sldId id="309" r:id="rId23"/>
    <p:sldId id="311" r:id="rId24"/>
    <p:sldId id="312" r:id="rId25"/>
    <p:sldId id="315" r:id="rId26"/>
    <p:sldId id="316" r:id="rId27"/>
    <p:sldId id="317" r:id="rId28"/>
    <p:sldId id="318" r:id="rId29"/>
    <p:sldId id="313" r:id="rId30"/>
    <p:sldId id="31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t" initials="A"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895"/>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0" autoAdjust="0"/>
    <p:restoredTop sz="94660" autoAdjust="0"/>
  </p:normalViewPr>
  <p:slideViewPr>
    <p:cSldViewPr snapToGrid="0">
      <p:cViewPr varScale="1">
        <p:scale>
          <a:sx n="73" d="100"/>
          <a:sy n="73" d="100"/>
        </p:scale>
        <p:origin x="588" y="66"/>
      </p:cViewPr>
      <p:guideLst>
        <p:guide orient="horz" pos="2160"/>
        <p:guide pos="3840"/>
      </p:guideLst>
    </p:cSldViewPr>
  </p:slideViewPr>
  <p:outlineViewPr>
    <p:cViewPr>
      <p:scale>
        <a:sx n="33" d="100"/>
        <a:sy n="33" d="100"/>
      </p:scale>
      <p:origin x="0" y="9968"/>
    </p:cViewPr>
  </p:outlineViewPr>
  <p:notesTextViewPr>
    <p:cViewPr>
      <p:scale>
        <a:sx n="1" d="1"/>
        <a:sy n="1" d="1"/>
      </p:scale>
      <p:origin x="0" y="0"/>
    </p:cViewPr>
  </p:notesTextViewPr>
  <p:notesViewPr>
    <p:cSldViewPr snapToGrid="0" snapToObjects="1">
      <p:cViewPr varScale="1">
        <p:scale>
          <a:sx n="82" d="100"/>
          <a:sy n="82" d="100"/>
        </p:scale>
        <p:origin x="-2176"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6160C-4172-4CF6-B219-9A474A693A05}" type="datetimeFigureOut">
              <a:rPr lang="en-US" smtClean="0"/>
              <a:t>5/10/2018</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9EE3C-D850-48A7-88E0-5727FD83559D}" type="slidenum">
              <a:rPr lang="en-US" smtClean="0"/>
              <a:t>‹#›</a:t>
            </a:fld>
            <a:endParaRPr lang="en-US"/>
          </a:p>
        </p:txBody>
      </p:sp>
    </p:spTree>
    <p:extLst>
      <p:ext uri="{BB962C8B-B14F-4D97-AF65-F5344CB8AC3E}">
        <p14:creationId xmlns:p14="http://schemas.microsoft.com/office/powerpoint/2010/main" val="277662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fld id="{1069EE3C-D850-48A7-88E0-5727FD83559D}" type="slidenum">
              <a:rPr lang="en-US" smtClean="0"/>
              <a:t>1</a:t>
            </a:fld>
            <a:endParaRPr lang="en-US"/>
          </a:p>
        </p:txBody>
      </p:sp>
    </p:spTree>
    <p:extLst>
      <p:ext uri="{BB962C8B-B14F-4D97-AF65-F5344CB8AC3E}">
        <p14:creationId xmlns:p14="http://schemas.microsoft.com/office/powerpoint/2010/main" val="3189092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pPr>
              <a:defRPr/>
            </a:pPr>
            <a:fld id="{E411A031-0B37-4DB3-A715-49D83F648870}" type="datetime1">
              <a:rPr lang="tr-TR" smtClean="0">
                <a:solidFill>
                  <a:srgbClr val="FFFFFF"/>
                </a:solidFill>
              </a:rPr>
              <a:t>10.05.2018</a:t>
            </a:fld>
            <a:endParaRPr lang="tr-TR">
              <a:solidFill>
                <a:srgbClr val="FFFFFF"/>
              </a:solidFill>
            </a:endParaRPr>
          </a:p>
        </p:txBody>
      </p:sp>
      <p:sp>
        <p:nvSpPr>
          <p:cNvPr id="5" name="Footer Placeholder 4"/>
          <p:cNvSpPr>
            <a:spLocks noGrp="1"/>
          </p:cNvSpPr>
          <p:nvPr>
            <p:ph type="ftr" sz="quarter" idx="11"/>
          </p:nvPr>
        </p:nvSpPr>
        <p:spPr/>
        <p:txBody>
          <a:bodyPr/>
          <a:lstStyle/>
          <a:p>
            <a:pPr>
              <a:defRPr/>
            </a:pPr>
            <a:endParaRPr lang="tr-TR">
              <a:solidFill>
                <a:srgbClr val="FFFFFF"/>
              </a:solidFill>
            </a:endParaRPr>
          </a:p>
        </p:txBody>
      </p:sp>
      <p:sp>
        <p:nvSpPr>
          <p:cNvPr id="6" name="Slide Number Placeholder 5"/>
          <p:cNvSpPr>
            <a:spLocks noGrp="1"/>
          </p:cNvSpPr>
          <p:nvPr>
            <p:ph type="sldNum" sz="quarter" idx="12"/>
          </p:nvPr>
        </p:nvSpPr>
        <p:spPr/>
        <p:txBody>
          <a:bodyPr/>
          <a:lstStyle/>
          <a:p>
            <a:pPr>
              <a:defRPr/>
            </a:pPr>
            <a:fld id="{D9A2B160-4745-406D-88E7-CD9F33CECEE1}"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403116357"/>
      </p:ext>
    </p:extLst>
  </p:cSld>
  <p:clrMapOvr>
    <a:masterClrMapping/>
  </p:clrMapOvr>
  <p:transition spd="med">
    <p:spli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defRPr/>
            </a:pPr>
            <a:fld id="{16CAE498-DD1D-415A-8C1C-35469E870CAF}" type="datetime1">
              <a:rPr lang="tr-TR" smtClean="0">
                <a:solidFill>
                  <a:srgbClr val="FFFFFF"/>
                </a:solidFill>
              </a:rPr>
              <a:t>10.05.2018</a:t>
            </a:fld>
            <a:endParaRPr lang="tr-TR">
              <a:solidFill>
                <a:srgbClr val="FFFFFF"/>
              </a:solidFill>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endParaRPr lang="tr-TR">
              <a:solidFill>
                <a:srgbClr val="FFFFFF"/>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7CCE1FA2-129A-4228-AD95-E0E7FC92CB3B}" type="slidenum">
              <a:rPr lang="tr-TR" smtClean="0">
                <a:solidFill>
                  <a:srgbClr val="FFFFFF"/>
                </a:solidFill>
                <a:latin typeface="Arial" panose="020B0604020202020204" pitchFamily="34" charset="0"/>
              </a:rPr>
              <a:pPr fontAlgn="base">
                <a:spcBef>
                  <a:spcPct val="0"/>
                </a:spcBef>
                <a:spcAft>
                  <a:spcPct val="0"/>
                </a:spcAft>
                <a:defRPr/>
              </a:pPr>
              <a:t>‹#›</a:t>
            </a:fld>
            <a:endParaRPr lang="tr-TR">
              <a:solidFill>
                <a:srgbClr val="FFFFFF"/>
              </a:solidFill>
              <a:latin typeface="Arial" panose="020B0604020202020204" pitchFamily="34" charset="0"/>
            </a:endParaRPr>
          </a:p>
        </p:txBody>
      </p:sp>
    </p:spTree>
    <p:extLst>
      <p:ext uri="{BB962C8B-B14F-4D97-AF65-F5344CB8AC3E}">
        <p14:creationId xmlns:p14="http://schemas.microsoft.com/office/powerpoint/2010/main" val="3370674235"/>
      </p:ext>
    </p:extLst>
  </p:cSld>
  <p:clrMapOvr>
    <a:masterClrMapping/>
  </p:clrMapOvr>
  <p:timing>
    <p:tnLst>
      <p:par>
        <p:cTn id="1" dur="indefinite" restart="never" nodeType="tmRoot"/>
      </p:par>
    </p:tnLst>
  </p:timing>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a:defRPr/>
            </a:pPr>
            <a:fld id="{A45D35E1-9952-4B11-9E22-D6F2467EB5FD}" type="datetime1">
              <a:rPr lang="tr-TR" smtClean="0">
                <a:solidFill>
                  <a:srgbClr val="FFFFFF"/>
                </a:solidFill>
              </a:rPr>
              <a:t>10.05.2018</a:t>
            </a:fld>
            <a:endParaRPr lang="tr-TR">
              <a:solidFill>
                <a:srgbClr val="FFFFFF"/>
              </a:solidFill>
            </a:endParaRPr>
          </a:p>
        </p:txBody>
      </p:sp>
      <p:sp>
        <p:nvSpPr>
          <p:cNvPr id="5" name="Footer Placeholder 4"/>
          <p:cNvSpPr>
            <a:spLocks noGrp="1"/>
          </p:cNvSpPr>
          <p:nvPr>
            <p:ph type="ftr" sz="quarter" idx="11"/>
          </p:nvPr>
        </p:nvSpPr>
        <p:spPr/>
        <p:txBody>
          <a:bodyPr/>
          <a:lstStyle/>
          <a:p>
            <a:pPr>
              <a:defRPr/>
            </a:pPr>
            <a:endParaRPr lang="tr-TR">
              <a:solidFill>
                <a:srgbClr val="FFFFFF"/>
              </a:solidFill>
            </a:endParaRPr>
          </a:p>
        </p:txBody>
      </p:sp>
      <p:sp>
        <p:nvSpPr>
          <p:cNvPr id="6" name="Slide Number Placeholder 5"/>
          <p:cNvSpPr>
            <a:spLocks noGrp="1"/>
          </p:cNvSpPr>
          <p:nvPr>
            <p:ph type="sldNum" sz="quarter" idx="12"/>
          </p:nvPr>
        </p:nvSpPr>
        <p:spPr/>
        <p:txBody>
          <a:bodyPr/>
          <a:lstStyle/>
          <a:p>
            <a:pPr>
              <a:defRPr/>
            </a:pPr>
            <a:fld id="{D52D51FD-55D1-4047-B181-5F35DC412E00}"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613533004"/>
      </p:ext>
    </p:extLst>
  </p:cSld>
  <p:clrMapOvr>
    <a:masterClrMapping/>
  </p:clrMapOvr>
  <p:transition spd="med">
    <p:spli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a:defRPr/>
            </a:pPr>
            <a:fld id="{7413A151-EC64-4027-9AB7-70655E41D8F9}" type="datetime1">
              <a:rPr lang="tr-TR" smtClean="0">
                <a:solidFill>
                  <a:srgbClr val="FFFFFF"/>
                </a:solidFill>
              </a:rPr>
              <a:t>10.05.2018</a:t>
            </a:fld>
            <a:endParaRPr lang="tr-TR">
              <a:solidFill>
                <a:srgbClr val="FFFFFF"/>
              </a:solidFill>
            </a:endParaRPr>
          </a:p>
        </p:txBody>
      </p:sp>
      <p:sp>
        <p:nvSpPr>
          <p:cNvPr id="5" name="Footer Placeholder 4"/>
          <p:cNvSpPr>
            <a:spLocks noGrp="1"/>
          </p:cNvSpPr>
          <p:nvPr>
            <p:ph type="ftr" sz="quarter" idx="11"/>
          </p:nvPr>
        </p:nvSpPr>
        <p:spPr/>
        <p:txBody>
          <a:bodyPr/>
          <a:lstStyle/>
          <a:p>
            <a:pPr>
              <a:defRPr/>
            </a:pPr>
            <a:endParaRPr lang="tr-TR">
              <a:solidFill>
                <a:srgbClr val="FFFFFF"/>
              </a:solidFill>
            </a:endParaRPr>
          </a:p>
        </p:txBody>
      </p:sp>
      <p:sp>
        <p:nvSpPr>
          <p:cNvPr id="6" name="Slide Number Placeholder 5"/>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1967037591"/>
      </p:ext>
    </p:extLst>
  </p:cSld>
  <p:clrMapOvr>
    <a:masterClrMapping/>
  </p:clrMapOvr>
  <p:transition spd="med">
    <p:spli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pPr>
              <a:defRPr/>
            </a:pPr>
            <a:fld id="{30273915-0362-4A00-BDC4-113254B8625B}" type="datetime1">
              <a:rPr lang="tr-TR" smtClean="0">
                <a:solidFill>
                  <a:srgbClr val="FFFFFF"/>
                </a:solidFill>
              </a:rPr>
              <a:t>10.05.2018</a:t>
            </a:fld>
            <a:endParaRPr lang="tr-TR">
              <a:solidFill>
                <a:srgbClr val="FFFFFF"/>
              </a:solidFill>
            </a:endParaRPr>
          </a:p>
        </p:txBody>
      </p:sp>
      <p:sp>
        <p:nvSpPr>
          <p:cNvPr id="5" name="Footer Placeholder 4"/>
          <p:cNvSpPr>
            <a:spLocks noGrp="1"/>
          </p:cNvSpPr>
          <p:nvPr>
            <p:ph type="ftr" sz="quarter" idx="11"/>
          </p:nvPr>
        </p:nvSpPr>
        <p:spPr/>
        <p:txBody>
          <a:bodyPr/>
          <a:lstStyle/>
          <a:p>
            <a:pPr>
              <a:defRPr/>
            </a:pPr>
            <a:endParaRPr lang="tr-TR">
              <a:solidFill>
                <a:srgbClr val="FFFFFF"/>
              </a:solidFill>
            </a:endParaRPr>
          </a:p>
        </p:txBody>
      </p:sp>
      <p:sp>
        <p:nvSpPr>
          <p:cNvPr id="6" name="Slide Number Placeholder 5"/>
          <p:cNvSpPr>
            <a:spLocks noGrp="1"/>
          </p:cNvSpPr>
          <p:nvPr>
            <p:ph type="sldNum" sz="quarter" idx="12"/>
          </p:nvPr>
        </p:nvSpPr>
        <p:spPr/>
        <p:txBody>
          <a:bodyPr/>
          <a:lstStyle/>
          <a:p>
            <a:pPr>
              <a:defRPr/>
            </a:pPr>
            <a:fld id="{2B227849-D356-47DC-B53B-3DEA1B255C10}"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848894468"/>
      </p:ext>
    </p:extLst>
  </p:cSld>
  <p:clrMapOvr>
    <a:masterClrMapping/>
  </p:clrMapOvr>
  <p:transition spd="med">
    <p:spli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pPr>
              <a:defRPr/>
            </a:pPr>
            <a:fld id="{24379BE8-A69C-48FA-9C35-8506EA76902C}" type="datetime1">
              <a:rPr lang="tr-TR" smtClean="0">
                <a:solidFill>
                  <a:srgbClr val="FFFFFF"/>
                </a:solidFill>
              </a:rPr>
              <a:t>10.05.2018</a:t>
            </a:fld>
            <a:endParaRPr lang="tr-TR">
              <a:solidFill>
                <a:srgbClr val="FFFFFF"/>
              </a:solidFill>
            </a:endParaRPr>
          </a:p>
        </p:txBody>
      </p:sp>
      <p:sp>
        <p:nvSpPr>
          <p:cNvPr id="6" name="Footer Placeholder 5"/>
          <p:cNvSpPr>
            <a:spLocks noGrp="1"/>
          </p:cNvSpPr>
          <p:nvPr>
            <p:ph type="ftr" sz="quarter" idx="11"/>
          </p:nvPr>
        </p:nvSpPr>
        <p:spPr/>
        <p:txBody>
          <a:bodyPr/>
          <a:lstStyle/>
          <a:p>
            <a:pPr>
              <a:defRPr/>
            </a:pPr>
            <a:endParaRPr lang="tr-TR">
              <a:solidFill>
                <a:srgbClr val="FFFFFF"/>
              </a:solidFill>
            </a:endParaRPr>
          </a:p>
        </p:txBody>
      </p:sp>
      <p:sp>
        <p:nvSpPr>
          <p:cNvPr id="7" name="Slide Number Placeholder 6"/>
          <p:cNvSpPr>
            <a:spLocks noGrp="1"/>
          </p:cNvSpPr>
          <p:nvPr>
            <p:ph type="sldNum" sz="quarter" idx="12"/>
          </p:nvPr>
        </p:nvSpPr>
        <p:spPr/>
        <p:txBody>
          <a:bodyPr/>
          <a:lstStyle/>
          <a:p>
            <a:pPr>
              <a:defRPr/>
            </a:pPr>
            <a:fld id="{DC11F090-CA47-4FA3-B099-78D64967F773}"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193487436"/>
      </p:ext>
    </p:extLst>
  </p:cSld>
  <p:clrMapOvr>
    <a:masterClrMapping/>
  </p:clrMapOvr>
  <p:transition spd="med">
    <p:spli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pPr>
              <a:defRPr/>
            </a:pPr>
            <a:fld id="{BD408506-8551-4229-B153-BDA63C4B6913}" type="datetime1">
              <a:rPr lang="tr-TR" smtClean="0">
                <a:solidFill>
                  <a:srgbClr val="FFFFFF"/>
                </a:solidFill>
              </a:rPr>
              <a:t>10.05.2018</a:t>
            </a:fld>
            <a:endParaRPr lang="tr-TR">
              <a:solidFill>
                <a:srgbClr val="FFFFFF"/>
              </a:solidFill>
            </a:endParaRPr>
          </a:p>
        </p:txBody>
      </p:sp>
      <p:sp>
        <p:nvSpPr>
          <p:cNvPr id="8" name="Footer Placeholder 7"/>
          <p:cNvSpPr>
            <a:spLocks noGrp="1"/>
          </p:cNvSpPr>
          <p:nvPr>
            <p:ph type="ftr" sz="quarter" idx="11"/>
          </p:nvPr>
        </p:nvSpPr>
        <p:spPr/>
        <p:txBody>
          <a:bodyPr/>
          <a:lstStyle/>
          <a:p>
            <a:pPr>
              <a:defRPr/>
            </a:pPr>
            <a:endParaRPr lang="tr-TR">
              <a:solidFill>
                <a:srgbClr val="FFFFFF"/>
              </a:solidFill>
            </a:endParaRPr>
          </a:p>
        </p:txBody>
      </p:sp>
      <p:sp>
        <p:nvSpPr>
          <p:cNvPr id="9" name="Slide Number Placeholder 8"/>
          <p:cNvSpPr>
            <a:spLocks noGrp="1"/>
          </p:cNvSpPr>
          <p:nvPr>
            <p:ph type="sldNum" sz="quarter" idx="12"/>
          </p:nvPr>
        </p:nvSpPr>
        <p:spPr/>
        <p:txBody>
          <a:bodyPr/>
          <a:lstStyle/>
          <a:p>
            <a:pPr>
              <a:defRPr/>
            </a:pPr>
            <a:fld id="{DBFBB206-C8F8-41F1-9F41-E74E253E648F}"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1216992559"/>
      </p:ext>
    </p:extLst>
  </p:cSld>
  <p:clrMapOvr>
    <a:masterClrMapping/>
  </p:clrMapOvr>
  <p:transition spd="med">
    <p:spli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pPr>
              <a:defRPr/>
            </a:pPr>
            <a:fld id="{19FAFDA4-A380-49F4-BB0F-FAC67E1C7D43}" type="datetime1">
              <a:rPr lang="tr-TR" smtClean="0">
                <a:solidFill>
                  <a:srgbClr val="FFFFFF"/>
                </a:solidFill>
              </a:rPr>
              <a:t>10.05.2018</a:t>
            </a:fld>
            <a:endParaRPr lang="tr-TR">
              <a:solidFill>
                <a:srgbClr val="FFFFFF"/>
              </a:solidFill>
            </a:endParaRPr>
          </a:p>
        </p:txBody>
      </p:sp>
      <p:sp>
        <p:nvSpPr>
          <p:cNvPr id="4" name="Footer Placeholder 3"/>
          <p:cNvSpPr>
            <a:spLocks noGrp="1"/>
          </p:cNvSpPr>
          <p:nvPr>
            <p:ph type="ftr" sz="quarter" idx="11"/>
          </p:nvPr>
        </p:nvSpPr>
        <p:spPr/>
        <p:txBody>
          <a:bodyPr/>
          <a:lstStyle/>
          <a:p>
            <a:pPr>
              <a:defRPr/>
            </a:pPr>
            <a:endParaRPr lang="tr-TR">
              <a:solidFill>
                <a:srgbClr val="FFFFFF"/>
              </a:solidFill>
            </a:endParaRPr>
          </a:p>
        </p:txBody>
      </p:sp>
      <p:sp>
        <p:nvSpPr>
          <p:cNvPr id="5" name="Slide Number Placeholder 4"/>
          <p:cNvSpPr>
            <a:spLocks noGrp="1"/>
          </p:cNvSpPr>
          <p:nvPr>
            <p:ph type="sldNum" sz="quarter" idx="12"/>
          </p:nvPr>
        </p:nvSpPr>
        <p:spPr/>
        <p:txBody>
          <a:bodyPr/>
          <a:lstStyle/>
          <a:p>
            <a:pPr>
              <a:defRPr/>
            </a:pPr>
            <a:fld id="{9C7EAA5E-98A3-43EF-97FF-CAD613BD76C1}"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04889860"/>
      </p:ext>
    </p:extLst>
  </p:cSld>
  <p:clrMapOvr>
    <a:masterClrMapping/>
  </p:clrMapOvr>
  <p:transition spd="med">
    <p:spli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0EFE7E0-4DD7-4BFD-B25A-EF8EA815FC08}" type="datetime1">
              <a:rPr lang="tr-TR" smtClean="0">
                <a:solidFill>
                  <a:srgbClr val="FFFFFF"/>
                </a:solidFill>
              </a:rPr>
              <a:t>10.05.2018</a:t>
            </a:fld>
            <a:endParaRPr lang="tr-TR">
              <a:solidFill>
                <a:srgbClr val="FFFFFF"/>
              </a:solidFill>
            </a:endParaRPr>
          </a:p>
        </p:txBody>
      </p:sp>
      <p:sp>
        <p:nvSpPr>
          <p:cNvPr id="3" name="Footer Placeholder 2"/>
          <p:cNvSpPr>
            <a:spLocks noGrp="1"/>
          </p:cNvSpPr>
          <p:nvPr>
            <p:ph type="ftr" sz="quarter" idx="11"/>
          </p:nvPr>
        </p:nvSpPr>
        <p:spPr/>
        <p:txBody>
          <a:bodyPr/>
          <a:lstStyle/>
          <a:p>
            <a:pPr>
              <a:defRPr/>
            </a:pPr>
            <a:endParaRPr lang="tr-TR">
              <a:solidFill>
                <a:srgbClr val="FFFFFF"/>
              </a:solidFill>
            </a:endParaRPr>
          </a:p>
        </p:txBody>
      </p:sp>
      <p:sp>
        <p:nvSpPr>
          <p:cNvPr id="4" name="Slide Number Placeholder 3"/>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239529496"/>
      </p:ext>
    </p:extLst>
  </p:cSld>
  <p:clrMapOvr>
    <a:masterClrMapping/>
  </p:clrMapOvr>
  <p:transition spd="med">
    <p:spli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pPr>
              <a:defRPr/>
            </a:pPr>
            <a:fld id="{74AD8A3C-1762-428F-87A2-FEAAD0A8A98E}" type="datetime1">
              <a:rPr lang="tr-TR" smtClean="0">
                <a:solidFill>
                  <a:srgbClr val="FFFFFF"/>
                </a:solidFill>
              </a:rPr>
              <a:t>10.05.2018</a:t>
            </a:fld>
            <a:endParaRPr lang="tr-TR">
              <a:solidFill>
                <a:srgbClr val="FFFFFF"/>
              </a:solidFill>
            </a:endParaRPr>
          </a:p>
        </p:txBody>
      </p:sp>
      <p:sp>
        <p:nvSpPr>
          <p:cNvPr id="6" name="Footer Placeholder 5"/>
          <p:cNvSpPr>
            <a:spLocks noGrp="1"/>
          </p:cNvSpPr>
          <p:nvPr>
            <p:ph type="ftr" sz="quarter" idx="11"/>
          </p:nvPr>
        </p:nvSpPr>
        <p:spPr/>
        <p:txBody>
          <a:bodyPr/>
          <a:lstStyle/>
          <a:p>
            <a:pPr>
              <a:defRPr/>
            </a:pPr>
            <a:endParaRPr lang="tr-TR">
              <a:solidFill>
                <a:srgbClr val="FFFFFF"/>
              </a:solidFill>
            </a:endParaRPr>
          </a:p>
        </p:txBody>
      </p:sp>
      <p:sp>
        <p:nvSpPr>
          <p:cNvPr id="7" name="Slide Number Placeholder 6"/>
          <p:cNvSpPr>
            <a:spLocks noGrp="1"/>
          </p:cNvSpPr>
          <p:nvPr>
            <p:ph type="sldNum" sz="quarter" idx="12"/>
          </p:nvPr>
        </p:nvSpPr>
        <p:spPr/>
        <p:txBody>
          <a:bodyPr/>
          <a:lstStyle/>
          <a:p>
            <a:pPr>
              <a:defRPr/>
            </a:pPr>
            <a:fld id="{4D3A2C9E-4E16-458E-A79B-F085F6517BFD}"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641187520"/>
      </p:ext>
    </p:extLst>
  </p:cSld>
  <p:clrMapOvr>
    <a:masterClrMapping/>
  </p:clrMapOvr>
  <p:transition spd="med">
    <p:spli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pPr>
              <a:defRPr/>
            </a:pPr>
            <a:fld id="{A02C10D6-E0F5-464B-87E4-FCBAF1522038}" type="datetime1">
              <a:rPr lang="tr-TR" smtClean="0">
                <a:solidFill>
                  <a:srgbClr val="FFFFFF"/>
                </a:solidFill>
              </a:rPr>
              <a:t>10.05.2018</a:t>
            </a:fld>
            <a:endParaRPr lang="tr-TR">
              <a:solidFill>
                <a:srgbClr val="FFFFFF"/>
              </a:solidFill>
            </a:endParaRPr>
          </a:p>
        </p:txBody>
      </p:sp>
      <p:sp>
        <p:nvSpPr>
          <p:cNvPr id="6" name="Footer Placeholder 5"/>
          <p:cNvSpPr>
            <a:spLocks noGrp="1"/>
          </p:cNvSpPr>
          <p:nvPr>
            <p:ph type="ftr" sz="quarter" idx="11"/>
          </p:nvPr>
        </p:nvSpPr>
        <p:spPr/>
        <p:txBody>
          <a:bodyPr/>
          <a:lstStyle/>
          <a:p>
            <a:pPr>
              <a:defRPr/>
            </a:pPr>
            <a:endParaRPr lang="tr-TR">
              <a:solidFill>
                <a:srgbClr val="FFFFFF"/>
              </a:solidFill>
            </a:endParaRPr>
          </a:p>
        </p:txBody>
      </p:sp>
      <p:sp>
        <p:nvSpPr>
          <p:cNvPr id="7" name="Slide Number Placeholder 6"/>
          <p:cNvSpPr>
            <a:spLocks noGrp="1"/>
          </p:cNvSpPr>
          <p:nvPr>
            <p:ph type="sldNum" sz="quarter" idx="12"/>
          </p:nvPr>
        </p:nvSpPr>
        <p:spPr/>
        <p:txBody>
          <a:bodyPr/>
          <a:lstStyle/>
          <a:p>
            <a:pPr>
              <a:defRPr/>
            </a:pPr>
            <a:fld id="{A1B0C2AF-84FB-40D2-9400-4234F7687122}"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906827144"/>
      </p:ext>
    </p:extLst>
  </p:cSld>
  <p:clrMapOvr>
    <a:masterClrMapping/>
  </p:clrMapOvr>
  <p:transition spd="med">
    <p:spli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fld id="{16CAE498-DD1D-415A-8C1C-35469E870CAF}" type="datetime1">
              <a:rPr lang="tr-TR" smtClean="0">
                <a:solidFill>
                  <a:srgbClr val="FFFFFF"/>
                </a:solidFill>
              </a:rPr>
              <a:t>10.05.2018</a:t>
            </a:fld>
            <a:endParaRPr lang="tr-TR">
              <a:solidFill>
                <a:srgbClr val="FFFFFF"/>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tr-TR">
              <a:solidFill>
                <a:srgbClr val="FFFFFF"/>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7CCE1FA2-129A-4228-AD95-E0E7FC92CB3B}" type="slidenum">
              <a:rPr lang="tr-TR" smtClean="0">
                <a:solidFill>
                  <a:srgbClr val="FFFFFF"/>
                </a:solidFill>
                <a:latin typeface="Arial" panose="020B0604020202020204" pitchFamily="34" charset="0"/>
              </a:rPr>
              <a:pPr fontAlgn="base">
                <a:spcBef>
                  <a:spcPct val="0"/>
                </a:spcBef>
                <a:spcAft>
                  <a:spcPct val="0"/>
                </a:spcAft>
                <a:defRPr/>
              </a:pPr>
              <a:t>‹#›</a:t>
            </a:fld>
            <a:endParaRPr lang="tr-TR">
              <a:solidFill>
                <a:srgbClr val="FFFFFF"/>
              </a:solidFill>
              <a:latin typeface="Arial" panose="020B0604020202020204" pitchFamily="34" charset="0"/>
            </a:endParaRPr>
          </a:p>
        </p:txBody>
      </p:sp>
    </p:spTree>
    <p:extLst>
      <p:ext uri="{BB962C8B-B14F-4D97-AF65-F5344CB8AC3E}">
        <p14:creationId xmlns:p14="http://schemas.microsoft.com/office/powerpoint/2010/main" val="103595162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ransition spd="med">
    <p:split/>
  </p:transition>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lh5.ggpht.com/_5QKEM59gBEw/Sxt8HmVj8_I/AAAAAAAAALE/lrLaLcELJwI/s1600-h/image11.png"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lh4.ggpht.com/_5QKEM59gBEw/Sxt8IuNWZlI/AAAAAAAAALM/7KrGpWLYCdw/s1600-h/image16.p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aruml.io/download" TargetMode="External"/><Relationship Id="rId2" Type="http://schemas.openxmlformats.org/officeDocument/2006/relationships/hyperlink" Target="https://www.lucidchart.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644769" y="2159880"/>
            <a:ext cx="10902462" cy="3194721"/>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Sakarya Üniversitesi</a:t>
            </a:r>
          </a:p>
          <a:p>
            <a:pPr algn="ctr" fontAlgn="base">
              <a:lnSpc>
                <a:spcPct val="90000"/>
              </a:lnSpc>
              <a:spcBef>
                <a:spcPct val="0"/>
              </a:spcBef>
              <a:spcAft>
                <a:spcPct val="0"/>
              </a:spcAft>
              <a:defRPr/>
            </a:pPr>
            <a:r>
              <a:rPr lang="tr-TR" sz="2800" b="1" spc="50" dirty="0" smtClean="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Bilgisayar ve Bilişim Bilimleri Fakültesi</a:t>
            </a:r>
            <a:endPar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endParaRPr>
          </a:p>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Bilgisayar Mühendisliği</a:t>
            </a:r>
          </a:p>
          <a:p>
            <a:pPr algn="ctr" fontAlgn="base">
              <a:lnSpc>
                <a:spcPct val="90000"/>
              </a:lnSpc>
              <a:spcBef>
                <a:spcPct val="0"/>
              </a:spcBef>
              <a:spcAft>
                <a:spcPct val="0"/>
              </a:spcAft>
              <a:defRPr/>
            </a:pPr>
            <a:endPar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endParaRPr>
          </a:p>
          <a:p>
            <a:pPr algn="ctr" fontAlgn="base">
              <a:lnSpc>
                <a:spcPct val="90000"/>
              </a:lnSpc>
              <a:spcBef>
                <a:spcPct val="0"/>
              </a:spcBef>
              <a:spcAft>
                <a:spcPct val="0"/>
              </a:spcAft>
              <a:defRPr/>
            </a:pPr>
            <a:r>
              <a:rPr lang="tr-TR" sz="2800" b="1" spc="50" dirty="0" smtClean="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Prof. Dr. Ümit Kocabıçak</a:t>
            </a:r>
          </a:p>
          <a:p>
            <a:pPr algn="ctr" fontAlgn="base">
              <a:lnSpc>
                <a:spcPct val="90000"/>
              </a:lnSpc>
              <a:spcBef>
                <a:spcPct val="0"/>
              </a:spcBef>
              <a:spcAft>
                <a:spcPct val="0"/>
              </a:spcAft>
              <a:defRPr/>
            </a:pPr>
            <a:r>
              <a:rPr lang="tr-TR" sz="2800" b="1" spc="50" dirty="0" smtClean="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Prof. Dr. Cemil Öz</a:t>
            </a:r>
          </a:p>
          <a:p>
            <a:pPr algn="ctr" fontAlgn="base">
              <a:lnSpc>
                <a:spcPct val="90000"/>
              </a:lnSpc>
              <a:spcBef>
                <a:spcPct val="0"/>
              </a:spcBef>
              <a:spcAft>
                <a:spcPct val="0"/>
              </a:spcAft>
              <a:defRPr/>
            </a:pPr>
            <a:endPar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endParaRPr>
          </a:p>
          <a:p>
            <a:pPr algn="ctr" fontAlgn="base">
              <a:lnSpc>
                <a:spcPct val="90000"/>
              </a:lnSpc>
              <a:spcBef>
                <a:spcPct val="0"/>
              </a:spcBef>
              <a:spcAft>
                <a:spcPct val="0"/>
              </a:spcAft>
              <a:defRPr/>
            </a:pPr>
            <a:r>
              <a:rPr lang="tr-TR" sz="2800" b="1" spc="50" dirty="0" smtClean="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11. HAFTA</a:t>
            </a:r>
            <a:endPar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endParaRPr>
          </a:p>
        </p:txBody>
      </p:sp>
      <p:sp>
        <p:nvSpPr>
          <p:cNvPr id="10" name="9 Dikdörtgen"/>
          <p:cNvSpPr/>
          <p:nvPr/>
        </p:nvSpPr>
        <p:spPr>
          <a:xfrm>
            <a:off x="1809720" y="335839"/>
            <a:ext cx="8572560" cy="1588127"/>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base">
              <a:lnSpc>
                <a:spcPct val="90000"/>
              </a:lnSpc>
              <a:spcBef>
                <a:spcPct val="0"/>
              </a:spcBef>
              <a:spcAft>
                <a:spcPct val="0"/>
              </a:spcAft>
              <a:defRPr/>
            </a:pPr>
            <a:r>
              <a:rPr lang="tr-TR" sz="5400" b="1" spc="50" dirty="0" smtClean="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Nesneye Dayalı Programlama</a:t>
            </a:r>
            <a:endParaRPr lang="tr-TR" sz="54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endParaRPr>
          </a:p>
        </p:txBody>
      </p:sp>
    </p:spTree>
    <p:extLst>
      <p:ext uri="{BB962C8B-B14F-4D97-AF65-F5344CB8AC3E}">
        <p14:creationId xmlns:p14="http://schemas.microsoft.com/office/powerpoint/2010/main" val="1356132548"/>
      </p:ext>
    </p:extLst>
  </p:cSld>
  <p:clrMapOvr>
    <a:masterClrMapping/>
  </p:clrMapOvr>
  <p:transition spd="med">
    <p:spli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UML’in yararları</a:t>
            </a:r>
            <a:endParaRPr lang="en-US" dirty="0"/>
          </a:p>
        </p:txBody>
      </p:sp>
      <p:sp>
        <p:nvSpPr>
          <p:cNvPr id="3" name="İçerik Yer Tutucusu 2"/>
          <p:cNvSpPr>
            <a:spLocks noGrp="1"/>
          </p:cNvSpPr>
          <p:nvPr>
            <p:ph idx="1"/>
          </p:nvPr>
        </p:nvSpPr>
        <p:spPr>
          <a:xfrm>
            <a:off x="366309" y="1111909"/>
            <a:ext cx="11387667" cy="5479960"/>
          </a:xfrm>
        </p:spPr>
        <p:txBody>
          <a:bodyPr/>
          <a:lstStyle/>
          <a:p>
            <a:pPr>
              <a:defRPr/>
            </a:pPr>
            <a:r>
              <a:rPr lang="tr-TR" sz="2400" dirty="0" smtClean="0">
                <a:latin typeface="Arial" charset="0"/>
              </a:rPr>
              <a:t>Tekrar </a:t>
            </a:r>
            <a:r>
              <a:rPr lang="tr-TR" sz="2400" dirty="0">
                <a:latin typeface="Arial" charset="0"/>
              </a:rPr>
              <a:t>kullanılabilir bileşenleriniz artar, UML ile tüm sistem ve sistemin bileşenleri daha baştan belirlendiği için, o bölümler tekrar tekrar yazılmayacaktır.</a:t>
            </a:r>
          </a:p>
          <a:p>
            <a:pPr>
              <a:buFont typeface="Wingdings" pitchFamily="2" charset="2"/>
              <a:buChar char="ü"/>
              <a:defRPr/>
            </a:pPr>
            <a:endParaRPr lang="tr-TR" sz="2400" dirty="0">
              <a:latin typeface="Arial" charset="0"/>
            </a:endParaRPr>
          </a:p>
          <a:p>
            <a:pPr>
              <a:defRPr/>
            </a:pPr>
            <a:r>
              <a:rPr lang="tr-TR" sz="2400" dirty="0">
                <a:latin typeface="Arial" charset="0"/>
              </a:rPr>
              <a:t>Program kararlılığı artar, UML ile ayrıntılı gereksinim analizleri yapıldıktan sonra senaryolar belirlenir. Senaryoların baştan belirli olması programınızı daha kararlı hale getirmenizde size yardımcı olur.</a:t>
            </a:r>
          </a:p>
          <a:p>
            <a:pPr marL="0" indent="0">
              <a:buNone/>
            </a:pPr>
            <a:endParaRPr lang="tr-TR" sz="2400" b="1" dirty="0"/>
          </a:p>
          <a:p>
            <a:pPr marL="400050" lvl="1" indent="0">
              <a:buNone/>
            </a:pPr>
            <a:endParaRPr lang="tr-TR" sz="2000" b="1" dirty="0"/>
          </a:p>
          <a:p>
            <a:pPr marL="400050" lvl="1" indent="0">
              <a:buNone/>
            </a:pPr>
            <a:endParaRPr lang="tr-TR" sz="2000" b="1" dirty="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10</a:t>
            </a:fld>
            <a:endParaRPr lang="tr-TR">
              <a:solidFill>
                <a:srgbClr val="FFFFFF"/>
              </a:solidFill>
            </a:endParaRPr>
          </a:p>
        </p:txBody>
      </p:sp>
    </p:spTree>
    <p:extLst>
      <p:ext uri="{BB962C8B-B14F-4D97-AF65-F5344CB8AC3E}">
        <p14:creationId xmlns:p14="http://schemas.microsoft.com/office/powerpoint/2010/main" val="3261340754"/>
      </p:ext>
    </p:extLst>
  </p:cSld>
  <p:clrMapOvr>
    <a:masterClrMapping/>
  </p:clrMapOvr>
  <p:transition spd="med">
    <p:spli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UML Class Diyagramları</a:t>
            </a:r>
            <a:endParaRPr lang="en-US" dirty="0"/>
          </a:p>
        </p:txBody>
      </p:sp>
      <p:sp>
        <p:nvSpPr>
          <p:cNvPr id="3" name="İçerik Yer Tutucusu 2"/>
          <p:cNvSpPr>
            <a:spLocks noGrp="1"/>
          </p:cNvSpPr>
          <p:nvPr>
            <p:ph idx="1"/>
          </p:nvPr>
        </p:nvSpPr>
        <p:spPr>
          <a:xfrm>
            <a:off x="366309" y="1111909"/>
            <a:ext cx="11387667" cy="5479960"/>
          </a:xfrm>
        </p:spPr>
        <p:txBody>
          <a:bodyPr/>
          <a:lstStyle/>
          <a:p>
            <a:r>
              <a:rPr lang="tr-TR" dirty="0" smtClean="0"/>
              <a:t>Bir </a:t>
            </a:r>
            <a:r>
              <a:rPr lang="tr-TR" dirty="0"/>
              <a:t>sınıf, ortak yapısı, ortak davranışları, ortak ilişkileri ve ortak semantiği bulunan nesneler koleksiyonudur. </a:t>
            </a:r>
          </a:p>
          <a:p>
            <a:r>
              <a:rPr lang="tr-TR" dirty="0" smtClean="0"/>
              <a:t>UML</a:t>
            </a:r>
            <a:r>
              <a:rPr lang="tr-TR" dirty="0"/>
              <a:t>’ de üç farklı alanı olan bir dikdörtgen şeklinde gösterilirler. </a:t>
            </a:r>
          </a:p>
          <a:p>
            <a:r>
              <a:rPr lang="tr-TR" dirty="0" smtClean="0"/>
              <a:t>Bu </a:t>
            </a:r>
            <a:r>
              <a:rPr lang="tr-TR" dirty="0"/>
              <a:t>üç bölümden ilki sınıf ismini, ikinci kısım yapısını(attributes), ve üçüncü bölüm ise davranışını(operations) gösterir. </a:t>
            </a:r>
          </a:p>
          <a:p>
            <a:r>
              <a:rPr lang="tr-TR" dirty="0" smtClean="0"/>
              <a:t>Sınıfların </a:t>
            </a:r>
            <a:r>
              <a:rPr lang="tr-TR" dirty="0"/>
              <a:t>gösteriminde sadece sınıf ismini, yapısını ya da davranışlarını veya her üçünü de birden görebilirsiniz. </a:t>
            </a:r>
          </a:p>
          <a:p>
            <a:r>
              <a:rPr lang="tr-TR" dirty="0" smtClean="0"/>
              <a:t>Sınıflar </a:t>
            </a:r>
            <a:r>
              <a:rPr lang="tr-TR" dirty="0"/>
              <a:t>isimlendirilirken bir standardizasyon olması amacıyla bütün isimler büyük harf ile başlarlar. </a:t>
            </a:r>
          </a:p>
          <a:p>
            <a:pPr marL="400050" lvl="1" indent="0">
              <a:buNone/>
            </a:pPr>
            <a:endParaRPr lang="tr-TR" sz="2000" b="1" dirty="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11</a:t>
            </a:fld>
            <a:endParaRPr lang="tr-TR">
              <a:solidFill>
                <a:srgbClr val="FFFFFF"/>
              </a:solidFill>
            </a:endParaRPr>
          </a:p>
        </p:txBody>
      </p:sp>
    </p:spTree>
    <p:extLst>
      <p:ext uri="{BB962C8B-B14F-4D97-AF65-F5344CB8AC3E}">
        <p14:creationId xmlns:p14="http://schemas.microsoft.com/office/powerpoint/2010/main" val="308961309"/>
      </p:ext>
    </p:extLst>
  </p:cSld>
  <p:clrMapOvr>
    <a:masterClrMapping/>
  </p:clrMapOvr>
  <p:transition spd="med">
    <p:spli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UML Class Diyagramları</a:t>
            </a:r>
            <a:endParaRPr lang="en-US" dirty="0"/>
          </a:p>
        </p:txBody>
      </p:sp>
      <p:sp>
        <p:nvSpPr>
          <p:cNvPr id="3" name="İçerik Yer Tutucusu 2"/>
          <p:cNvSpPr>
            <a:spLocks noGrp="1"/>
          </p:cNvSpPr>
          <p:nvPr>
            <p:ph idx="1"/>
          </p:nvPr>
        </p:nvSpPr>
        <p:spPr>
          <a:xfrm>
            <a:off x="366310" y="1111908"/>
            <a:ext cx="8041992" cy="4510969"/>
          </a:xfrm>
        </p:spPr>
        <p:txBody>
          <a:bodyPr/>
          <a:lstStyle/>
          <a:p>
            <a:pPr marL="400050" lvl="1" indent="0">
              <a:buNone/>
            </a:pPr>
            <a:r>
              <a:rPr lang="tr-TR" sz="2000" b="1" dirty="0"/>
              <a:t>Sınıf Adı Bölgesi: </a:t>
            </a:r>
            <a:r>
              <a:rPr lang="tr-TR" sz="2000" dirty="0"/>
              <a:t>Sınıfların ve Interfacelerin adının yazıldığı bölgedir. Sınıf abstract ise sınıf adı italik yazılır. Interface olması durumunda ise bu sınıfın arayüz olduğu belirtebilmek amacıyla &lt;&lt;interface&gt;&gt; şeklinde stereotypes olarak belirtilir. </a:t>
            </a:r>
            <a:endParaRPr lang="tr-TR" sz="2000" dirty="0" smtClean="0"/>
          </a:p>
          <a:p>
            <a:pPr marL="400050" lvl="1" indent="0">
              <a:buNone/>
            </a:pPr>
            <a:endParaRPr lang="tr-TR" sz="2000" b="1" dirty="0"/>
          </a:p>
          <a:p>
            <a:pPr marL="400050" lvl="1" indent="0">
              <a:buNone/>
            </a:pPr>
            <a:r>
              <a:rPr lang="tr-TR" sz="2000" b="1" dirty="0"/>
              <a:t>Attribute Bölgesi: </a:t>
            </a:r>
            <a:r>
              <a:rPr lang="tr-TR" sz="2000" dirty="0"/>
              <a:t>Bu bölgede sınıf üyelerinden alanlar yer alır. Öncelikle erişim belirtice yazılır </a:t>
            </a:r>
            <a:r>
              <a:rPr lang="tr-TR" sz="2000" dirty="0" smtClean="0"/>
              <a:t>. Üyenin </a:t>
            </a:r>
            <a:r>
              <a:rPr lang="tr-TR" sz="2000" dirty="0"/>
              <a:t>adından sonra : (iki nokta üst üste) yazılır ve tipi belirtilir. </a:t>
            </a:r>
            <a:endParaRPr lang="tr-TR" sz="2000" dirty="0" smtClean="0"/>
          </a:p>
          <a:p>
            <a:pPr marL="400050" lvl="1" indent="0">
              <a:buNone/>
            </a:pPr>
            <a:endParaRPr lang="tr-TR" sz="2000" dirty="0" smtClean="0"/>
          </a:p>
          <a:p>
            <a:pPr marL="400050" lvl="1" indent="0">
              <a:buNone/>
            </a:pPr>
            <a:r>
              <a:rPr lang="tr-TR" sz="2000" b="1" dirty="0"/>
              <a:t>Operation Bölgesi: </a:t>
            </a:r>
            <a:r>
              <a:rPr lang="tr-TR" sz="2000" dirty="0"/>
              <a:t>Bu bölgede sınıf üyelerinden </a:t>
            </a:r>
            <a:r>
              <a:rPr lang="tr-TR" sz="2000" dirty="0" smtClean="0"/>
              <a:t>metotlar vb </a:t>
            </a:r>
            <a:r>
              <a:rPr lang="tr-TR" sz="2000" dirty="0"/>
              <a:t>yer alır. Öncelikle erişim belirtice </a:t>
            </a:r>
            <a:r>
              <a:rPr lang="tr-TR" sz="2000" dirty="0" smtClean="0"/>
              <a:t>yazılır. </a:t>
            </a:r>
            <a:r>
              <a:rPr lang="tr-TR" sz="2000" dirty="0"/>
              <a:t>Üyenin adından sonra varsa metot parametrelerinin türleri parantez içersinde yazılır. : (iki nokta üst üste) yazılır ve geri dönüş tipi belirtilir </a:t>
            </a:r>
            <a:endParaRPr lang="tr-TR" sz="2000" b="1" dirty="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12</a:t>
            </a:fld>
            <a:endParaRPr lang="tr-TR">
              <a:solidFill>
                <a:srgbClr val="FFFFFF"/>
              </a:solidFill>
            </a:endParaRPr>
          </a:p>
        </p:txBody>
      </p:sp>
      <p:pic>
        <p:nvPicPr>
          <p:cNvPr id="6" name="Picture 5"/>
          <p:cNvPicPr>
            <a:picLocks noChangeAspect="1"/>
          </p:cNvPicPr>
          <p:nvPr/>
        </p:nvPicPr>
        <p:blipFill>
          <a:blip r:embed="rId2"/>
          <a:stretch>
            <a:fillRect/>
          </a:stretch>
        </p:blipFill>
        <p:spPr>
          <a:xfrm>
            <a:off x="8626665" y="1111909"/>
            <a:ext cx="2990850" cy="2857500"/>
          </a:xfrm>
          <a:prstGeom prst="rect">
            <a:avLst/>
          </a:prstGeom>
        </p:spPr>
      </p:pic>
    </p:spTree>
    <p:extLst>
      <p:ext uri="{BB962C8B-B14F-4D97-AF65-F5344CB8AC3E}">
        <p14:creationId xmlns:p14="http://schemas.microsoft.com/office/powerpoint/2010/main" val="1590174612"/>
      </p:ext>
    </p:extLst>
  </p:cSld>
  <p:clrMapOvr>
    <a:masterClrMapping/>
  </p:clrMapOvr>
  <p:transition spd="med">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Sınıf Adı Bölgesi</a:t>
            </a:r>
            <a:endParaRPr lang="en-US" dirty="0"/>
          </a:p>
        </p:txBody>
      </p:sp>
      <p:sp>
        <p:nvSpPr>
          <p:cNvPr id="8" name="Content Placeholder 7"/>
          <p:cNvSpPr>
            <a:spLocks noGrp="1"/>
          </p:cNvSpPr>
          <p:nvPr>
            <p:ph idx="1"/>
          </p:nvPr>
        </p:nvSpPr>
        <p:spPr>
          <a:xfrm>
            <a:off x="224746" y="971224"/>
            <a:ext cx="11387667" cy="5142973"/>
          </a:xfrm>
        </p:spPr>
        <p:txBody>
          <a:bodyPr/>
          <a:lstStyle/>
          <a:p>
            <a:r>
              <a:rPr lang="tr-TR" dirty="0" smtClean="0"/>
              <a:t> İlk harf büyük olmalı</a:t>
            </a:r>
          </a:p>
          <a:p>
            <a:r>
              <a:rPr lang="tr-TR" dirty="0"/>
              <a:t> </a:t>
            </a:r>
            <a:r>
              <a:rPr lang="tr-TR" dirty="0" smtClean="0"/>
              <a:t>Sınıf abstract sınıf ise sınıf ismi italik</a:t>
            </a:r>
          </a:p>
          <a:p>
            <a:r>
              <a:rPr lang="tr-TR" dirty="0"/>
              <a:t> </a:t>
            </a:r>
            <a:r>
              <a:rPr lang="tr-TR" dirty="0" smtClean="0"/>
              <a:t>Interface ise &lt;&lt; interface &gt;&gt; sterotype ifadesi ismin üstüne yazılmalı</a:t>
            </a:r>
          </a:p>
          <a:p>
            <a:pPr marL="0" indent="0">
              <a:buNone/>
            </a:pPr>
            <a:endParaRPr lang="tr-TR" dirty="0"/>
          </a:p>
          <a:p>
            <a:pPr marL="0" indent="0">
              <a:buNone/>
            </a:pPr>
            <a:endParaRPr lang="tr-TR" dirty="0" smtClean="0"/>
          </a:p>
          <a:p>
            <a:pPr marL="0" indent="0">
              <a:buNone/>
            </a:pPr>
            <a:endParaRPr lang="tr-TR" dirty="0" smtClean="0"/>
          </a:p>
          <a:p>
            <a:pPr marL="0" indent="0">
              <a:buNone/>
            </a:pPr>
            <a:endParaRPr lang="tr-TR" dirty="0"/>
          </a:p>
          <a:p>
            <a:pPr marL="0" indent="0">
              <a:buNone/>
            </a:pPr>
            <a:r>
              <a:rPr lang="tr-TR" dirty="0" smtClean="0"/>
              <a:t>         </a:t>
            </a:r>
          </a:p>
          <a:p>
            <a:pPr marL="0" indent="0">
              <a:buNone/>
            </a:pPr>
            <a:r>
              <a:rPr lang="tr-TR" dirty="0"/>
              <a:t> </a:t>
            </a:r>
            <a:r>
              <a:rPr lang="tr-TR" dirty="0" smtClean="0"/>
              <a:t>           &lt;&lt;  .. &gt;&gt; işaretleri uml de streotype olarak adlandırılır.</a:t>
            </a:r>
            <a:endParaRPr lang="tr-TR" dirty="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13</a:t>
            </a:fld>
            <a:endParaRPr lang="tr-TR">
              <a:solidFill>
                <a:srgbClr val="FFFFFF"/>
              </a:solidFill>
            </a:endParaRPr>
          </a:p>
        </p:txBody>
      </p:sp>
      <p:pic>
        <p:nvPicPr>
          <p:cNvPr id="7" name="Picture 6"/>
          <p:cNvPicPr>
            <a:picLocks noChangeAspect="1"/>
          </p:cNvPicPr>
          <p:nvPr/>
        </p:nvPicPr>
        <p:blipFill>
          <a:blip r:embed="rId2"/>
          <a:stretch>
            <a:fillRect/>
          </a:stretch>
        </p:blipFill>
        <p:spPr>
          <a:xfrm>
            <a:off x="2403854" y="3337142"/>
            <a:ext cx="7029450" cy="2343150"/>
          </a:xfrm>
          <a:prstGeom prst="rect">
            <a:avLst/>
          </a:prstGeom>
        </p:spPr>
      </p:pic>
    </p:spTree>
    <p:extLst>
      <p:ext uri="{BB962C8B-B14F-4D97-AF65-F5344CB8AC3E}">
        <p14:creationId xmlns:p14="http://schemas.microsoft.com/office/powerpoint/2010/main" val="1611565632"/>
      </p:ext>
    </p:extLst>
  </p:cSld>
  <p:clrMapOvr>
    <a:masterClrMapping/>
  </p:clrMapOvr>
  <p:transition spd="med">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a:t>Attritube Bölgesi</a:t>
            </a:r>
            <a:endParaRPr lang="en-US" dirty="0"/>
          </a:p>
        </p:txBody>
      </p:sp>
      <p:sp>
        <p:nvSpPr>
          <p:cNvPr id="8" name="Content Placeholder 7"/>
          <p:cNvSpPr>
            <a:spLocks noGrp="1"/>
          </p:cNvSpPr>
          <p:nvPr>
            <p:ph idx="1"/>
          </p:nvPr>
        </p:nvSpPr>
        <p:spPr>
          <a:xfrm>
            <a:off x="224746" y="971224"/>
            <a:ext cx="11387667" cy="5274001"/>
          </a:xfrm>
        </p:spPr>
        <p:txBody>
          <a:bodyPr/>
          <a:lstStyle/>
          <a:p>
            <a:r>
              <a:rPr lang="tr-TR" dirty="0" smtClean="0"/>
              <a:t> </a:t>
            </a:r>
            <a:r>
              <a:rPr lang="tr-TR" dirty="0"/>
              <a:t>Bu bölgede sınıf üyelerinden alanlar yer alır. </a:t>
            </a:r>
            <a:endParaRPr lang="tr-TR" dirty="0" smtClean="0"/>
          </a:p>
          <a:p>
            <a:endParaRPr lang="tr-TR" dirty="0"/>
          </a:p>
          <a:p>
            <a:endParaRPr lang="tr-TR" dirty="0" smtClean="0"/>
          </a:p>
          <a:p>
            <a:endParaRPr lang="tr-TR" dirty="0" smtClean="0"/>
          </a:p>
          <a:p>
            <a:r>
              <a:rPr lang="tr-TR" dirty="0"/>
              <a:t>Görünürlük(Visibility</a:t>
            </a:r>
            <a:r>
              <a:rPr lang="tr-TR" b="1" dirty="0"/>
              <a:t>) </a:t>
            </a:r>
            <a:endParaRPr lang="tr-TR" b="1" dirty="0" smtClean="0"/>
          </a:p>
          <a:p>
            <a:pPr marL="457200" lvl="1" indent="0">
              <a:buNone/>
            </a:pPr>
            <a:endParaRPr lang="tr-TR" sz="2000" dirty="0" smtClean="0"/>
          </a:p>
          <a:p>
            <a:pPr marL="457200" lvl="1" indent="0">
              <a:buNone/>
            </a:pPr>
            <a:r>
              <a:rPr lang="tr-TR" sz="2000" dirty="0" smtClean="0"/>
              <a:t>Public</a:t>
            </a:r>
            <a:r>
              <a:rPr lang="tr-TR" sz="2000" dirty="0"/>
              <a:t>: </a:t>
            </a:r>
            <a:r>
              <a:rPr lang="tr-TR" sz="2000" dirty="0" smtClean="0"/>
              <a:t>UML’de </a:t>
            </a:r>
            <a:r>
              <a:rPr lang="tr-TR" sz="2000" dirty="0"/>
              <a:t>+ sembolü ile gösterilir. </a:t>
            </a:r>
          </a:p>
          <a:p>
            <a:pPr marL="457200" lvl="1" indent="0">
              <a:buNone/>
            </a:pPr>
            <a:r>
              <a:rPr lang="tr-TR" sz="2000" dirty="0"/>
              <a:t>Protected: </a:t>
            </a:r>
            <a:r>
              <a:rPr lang="tr-TR" sz="2000" dirty="0" smtClean="0"/>
              <a:t>UML’de </a:t>
            </a:r>
            <a:r>
              <a:rPr lang="tr-TR" sz="2000" dirty="0"/>
              <a:t># sembolü ile gösterilir. </a:t>
            </a:r>
          </a:p>
          <a:p>
            <a:pPr marL="457200" lvl="1" indent="0">
              <a:buNone/>
            </a:pPr>
            <a:r>
              <a:rPr lang="tr-TR" sz="2000" dirty="0"/>
              <a:t>Package: aynı paketteki </a:t>
            </a:r>
            <a:r>
              <a:rPr lang="tr-TR" sz="2000" dirty="0" smtClean="0"/>
              <a:t>diğer </a:t>
            </a:r>
            <a:r>
              <a:rPr lang="tr-TR" sz="2000" dirty="0"/>
              <a:t>sınıflar tarafında erişilebilir. UML’de ~ sembolü ile gösterilir. </a:t>
            </a:r>
          </a:p>
          <a:p>
            <a:pPr marL="457200" lvl="1" indent="0">
              <a:buNone/>
            </a:pPr>
            <a:r>
              <a:rPr lang="tr-TR" sz="2000" dirty="0"/>
              <a:t>Private: </a:t>
            </a:r>
            <a:r>
              <a:rPr lang="tr-TR" sz="2000" dirty="0" smtClean="0"/>
              <a:t>UML’de </a:t>
            </a:r>
            <a:r>
              <a:rPr lang="tr-TR" sz="2000" b="1" dirty="0"/>
              <a:t>-</a:t>
            </a:r>
            <a:r>
              <a:rPr lang="tr-TR" sz="2000" dirty="0"/>
              <a:t> sembolü ile gösterilir. </a:t>
            </a:r>
          </a:p>
          <a:p>
            <a:endParaRPr lang="tr-TR" dirty="0" smtClean="0"/>
          </a:p>
          <a:p>
            <a:endParaRPr lang="tr-TR" dirty="0"/>
          </a:p>
          <a:p>
            <a:endParaRPr lang="tr-TR" dirty="0" smtClean="0"/>
          </a:p>
          <a:p>
            <a:endParaRPr lang="tr-TR" dirty="0" smtClean="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14</a:t>
            </a:fld>
            <a:endParaRPr lang="tr-TR">
              <a:solidFill>
                <a:srgbClr val="FFFFFF"/>
              </a:solidFill>
            </a:endParaRPr>
          </a:p>
        </p:txBody>
      </p:sp>
      <p:pic>
        <p:nvPicPr>
          <p:cNvPr id="9" name="Content Placeholder 6"/>
          <p:cNvPicPr>
            <a:picLocks noChangeAspect="1"/>
          </p:cNvPicPr>
          <p:nvPr/>
        </p:nvPicPr>
        <p:blipFill>
          <a:blip r:embed="rId2"/>
          <a:stretch>
            <a:fillRect/>
          </a:stretch>
        </p:blipFill>
        <p:spPr bwMode="auto">
          <a:xfrm>
            <a:off x="7215117" y="1833822"/>
            <a:ext cx="2143125" cy="2095500"/>
          </a:xfrm>
          <a:prstGeom prst="rect">
            <a:avLst/>
          </a:prstGeom>
          <a:noFill/>
          <a:ln w="9525">
            <a:noFill/>
            <a:miter lim="800000"/>
            <a:headEnd/>
            <a:tailEnd/>
          </a:ln>
          <a:effectLst/>
        </p:spPr>
      </p:pic>
    </p:spTree>
    <p:extLst>
      <p:ext uri="{BB962C8B-B14F-4D97-AF65-F5344CB8AC3E}">
        <p14:creationId xmlns:p14="http://schemas.microsoft.com/office/powerpoint/2010/main" val="2835775626"/>
      </p:ext>
    </p:extLst>
  </p:cSld>
  <p:clrMapOvr>
    <a:masterClrMapping/>
  </p:clrMapOvr>
  <p:transition spd="med">
    <p:spli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Operation </a:t>
            </a:r>
            <a:r>
              <a:rPr lang="tr-TR" dirty="0"/>
              <a:t>Bölgesi</a:t>
            </a:r>
            <a:endParaRPr lang="en-US" dirty="0"/>
          </a:p>
        </p:txBody>
      </p:sp>
      <p:sp>
        <p:nvSpPr>
          <p:cNvPr id="8" name="Content Placeholder 7"/>
          <p:cNvSpPr>
            <a:spLocks noGrp="1"/>
          </p:cNvSpPr>
          <p:nvPr>
            <p:ph idx="1"/>
          </p:nvPr>
        </p:nvSpPr>
        <p:spPr>
          <a:xfrm>
            <a:off x="224746" y="971224"/>
            <a:ext cx="11387667" cy="2195057"/>
          </a:xfrm>
        </p:spPr>
        <p:txBody>
          <a:bodyPr/>
          <a:lstStyle/>
          <a:p>
            <a:r>
              <a:rPr lang="tr-TR" dirty="0" smtClean="0"/>
              <a:t> </a:t>
            </a:r>
            <a:r>
              <a:rPr lang="tr-TR" dirty="0"/>
              <a:t>Bu bölgede sınıf üyelerinden metotlar yer alır. Öncelikle erişim belirtice </a:t>
            </a:r>
            <a:r>
              <a:rPr lang="tr-TR" dirty="0" smtClean="0"/>
              <a:t>yazılır. </a:t>
            </a:r>
            <a:r>
              <a:rPr lang="tr-TR" dirty="0"/>
              <a:t>Üyenin adından sonra varsa metot parametrelerinin türleri parantez içersinde yazılır. : (iki nokta üst üste) yazılır ve geri dönüş tipi belirtilir. </a:t>
            </a:r>
          </a:p>
          <a:p>
            <a:endParaRPr lang="tr-TR" dirty="0" smtClean="0"/>
          </a:p>
          <a:p>
            <a:endParaRPr lang="tr-TR" dirty="0" smtClean="0"/>
          </a:p>
          <a:p>
            <a:endParaRPr lang="tr-TR" dirty="0"/>
          </a:p>
          <a:p>
            <a:endParaRPr lang="tr-TR" dirty="0" smtClean="0"/>
          </a:p>
          <a:p>
            <a:endParaRPr lang="tr-TR" dirty="0" smtClean="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15</a:t>
            </a:fld>
            <a:endParaRPr lang="tr-TR">
              <a:solidFill>
                <a:srgbClr val="FFFFFF"/>
              </a:solidFill>
            </a:endParaRPr>
          </a:p>
        </p:txBody>
      </p:sp>
      <p:pic>
        <p:nvPicPr>
          <p:cNvPr id="6" name="Picture 5"/>
          <p:cNvPicPr>
            <a:picLocks noChangeAspect="1"/>
          </p:cNvPicPr>
          <p:nvPr/>
        </p:nvPicPr>
        <p:blipFill>
          <a:blip r:embed="rId2"/>
          <a:stretch>
            <a:fillRect/>
          </a:stretch>
        </p:blipFill>
        <p:spPr>
          <a:xfrm>
            <a:off x="4737834" y="3166281"/>
            <a:ext cx="3150572" cy="3024549"/>
          </a:xfrm>
          <a:prstGeom prst="rect">
            <a:avLst/>
          </a:prstGeom>
        </p:spPr>
      </p:pic>
    </p:spTree>
    <p:extLst>
      <p:ext uri="{BB962C8B-B14F-4D97-AF65-F5344CB8AC3E}">
        <p14:creationId xmlns:p14="http://schemas.microsoft.com/office/powerpoint/2010/main" val="988475871"/>
      </p:ext>
    </p:extLst>
  </p:cSld>
  <p:clrMapOvr>
    <a:masterClrMapping/>
  </p:clrMapOvr>
  <p:transition spd="med">
    <p:spli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Sınıflar Arası İlişki 1: Kalıtım</a:t>
            </a:r>
            <a:endParaRPr lang="en-US" dirty="0"/>
          </a:p>
        </p:txBody>
      </p:sp>
      <p:sp>
        <p:nvSpPr>
          <p:cNvPr id="8" name="Content Placeholder 7"/>
          <p:cNvSpPr>
            <a:spLocks noGrp="1"/>
          </p:cNvSpPr>
          <p:nvPr>
            <p:ph idx="1"/>
          </p:nvPr>
        </p:nvSpPr>
        <p:spPr>
          <a:xfrm>
            <a:off x="224746" y="971224"/>
            <a:ext cx="11387667" cy="2195057"/>
          </a:xfrm>
        </p:spPr>
        <p:txBody>
          <a:bodyPr/>
          <a:lstStyle/>
          <a:p>
            <a:r>
              <a:rPr lang="tr-TR" dirty="0" smtClean="0"/>
              <a:t>Sınıflar </a:t>
            </a:r>
            <a:r>
              <a:rPr lang="tr-TR" dirty="0"/>
              <a:t>arası türetme işlemi ucu açık üçgen ve düz bir çizgiyle yapılır. </a:t>
            </a:r>
          </a:p>
          <a:p>
            <a:r>
              <a:rPr lang="tr-TR" dirty="0" smtClean="0"/>
              <a:t>Türetme </a:t>
            </a:r>
            <a:r>
              <a:rPr lang="tr-TR" dirty="0"/>
              <a:t>sınıflar arası ilişki açısından türetmenin “is kind of”(bir çeşit) ilişkisinin olduğu görülür(Bird is a kind of Animal)gibi </a:t>
            </a:r>
          </a:p>
          <a:p>
            <a:endParaRPr lang="tr-TR" dirty="0" smtClean="0"/>
          </a:p>
          <a:p>
            <a:endParaRPr lang="tr-TR" dirty="0" smtClean="0"/>
          </a:p>
          <a:p>
            <a:endParaRPr lang="tr-TR" dirty="0"/>
          </a:p>
          <a:p>
            <a:endParaRPr lang="tr-TR" dirty="0" smtClean="0"/>
          </a:p>
          <a:p>
            <a:endParaRPr lang="tr-TR" dirty="0" smtClean="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16</a:t>
            </a:fld>
            <a:endParaRPr lang="tr-TR">
              <a:solidFill>
                <a:srgbClr val="FFFFFF"/>
              </a:solidFill>
            </a:endParaRPr>
          </a:p>
        </p:txBody>
      </p:sp>
      <p:pic>
        <p:nvPicPr>
          <p:cNvPr id="3" name="Picture 2"/>
          <p:cNvPicPr>
            <a:picLocks noChangeAspect="1"/>
          </p:cNvPicPr>
          <p:nvPr/>
        </p:nvPicPr>
        <p:blipFill>
          <a:blip r:embed="rId2"/>
          <a:stretch>
            <a:fillRect/>
          </a:stretch>
        </p:blipFill>
        <p:spPr>
          <a:xfrm>
            <a:off x="2676490" y="3473524"/>
            <a:ext cx="6262793" cy="2464458"/>
          </a:xfrm>
          <a:prstGeom prst="rect">
            <a:avLst/>
          </a:prstGeom>
        </p:spPr>
      </p:pic>
    </p:spTree>
    <p:extLst>
      <p:ext uri="{BB962C8B-B14F-4D97-AF65-F5344CB8AC3E}">
        <p14:creationId xmlns:p14="http://schemas.microsoft.com/office/powerpoint/2010/main" val="1657214065"/>
      </p:ext>
    </p:extLst>
  </p:cSld>
  <p:clrMapOvr>
    <a:masterClrMapping/>
  </p:clrMapOvr>
  <p:transition spd="med">
    <p:spli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a:t>Sınıflar Arası İlişki 2</a:t>
            </a:r>
            <a:r>
              <a:rPr lang="tr-TR" dirty="0" smtClean="0"/>
              <a:t>: Gerçekleme</a:t>
            </a:r>
            <a:endParaRPr lang="en-US" dirty="0"/>
          </a:p>
        </p:txBody>
      </p:sp>
      <p:sp>
        <p:nvSpPr>
          <p:cNvPr id="8" name="Content Placeholder 7"/>
          <p:cNvSpPr>
            <a:spLocks noGrp="1"/>
          </p:cNvSpPr>
          <p:nvPr>
            <p:ph idx="1"/>
          </p:nvPr>
        </p:nvSpPr>
        <p:spPr>
          <a:xfrm>
            <a:off x="224746" y="971224"/>
            <a:ext cx="11387667" cy="2195057"/>
          </a:xfrm>
        </p:spPr>
        <p:txBody>
          <a:bodyPr/>
          <a:lstStyle/>
          <a:p>
            <a:r>
              <a:rPr lang="tr-TR" b="1" dirty="0" smtClean="0"/>
              <a:t> Gerçekleme(Realization</a:t>
            </a:r>
            <a:r>
              <a:rPr lang="tr-TR" b="1" dirty="0"/>
              <a:t>) </a:t>
            </a:r>
            <a:r>
              <a:rPr lang="tr-TR" dirty="0"/>
              <a:t>Bir sınıfın bir </a:t>
            </a:r>
            <a:r>
              <a:rPr lang="tr-TR" dirty="0" smtClean="0"/>
              <a:t>arayüze(interface) </a:t>
            </a:r>
            <a:r>
              <a:rPr lang="tr-TR" dirty="0"/>
              <a:t>erişerek, arayüzün fonksiyonlarını gerçekleştirmesine denir. </a:t>
            </a:r>
            <a:endParaRPr lang="tr-TR" dirty="0" smtClean="0"/>
          </a:p>
          <a:p>
            <a:r>
              <a:rPr lang="tr-TR" dirty="0"/>
              <a:t> </a:t>
            </a:r>
            <a:r>
              <a:rPr lang="tr-TR" dirty="0" smtClean="0"/>
              <a:t>Kesik </a:t>
            </a:r>
            <a:r>
              <a:rPr lang="tr-TR" dirty="0"/>
              <a:t>çizgilerle ve çizginin ucunda boş bir üçgen olacak şekilde gösterilir. </a:t>
            </a:r>
          </a:p>
          <a:p>
            <a:endParaRPr lang="tr-TR" dirty="0" smtClean="0"/>
          </a:p>
          <a:p>
            <a:endParaRPr lang="tr-TR" dirty="0" smtClean="0"/>
          </a:p>
          <a:p>
            <a:endParaRPr lang="tr-TR" dirty="0"/>
          </a:p>
          <a:p>
            <a:endParaRPr lang="tr-TR" dirty="0" smtClean="0"/>
          </a:p>
          <a:p>
            <a:endParaRPr lang="tr-TR" dirty="0" smtClean="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17</a:t>
            </a:fld>
            <a:endParaRPr lang="tr-TR">
              <a:solidFill>
                <a:srgbClr val="FFFFFF"/>
              </a:solidFill>
            </a:endParaRPr>
          </a:p>
        </p:txBody>
      </p:sp>
      <p:pic>
        <p:nvPicPr>
          <p:cNvPr id="6" name="Picture 5"/>
          <p:cNvPicPr>
            <a:picLocks noChangeAspect="1"/>
          </p:cNvPicPr>
          <p:nvPr/>
        </p:nvPicPr>
        <p:blipFill>
          <a:blip r:embed="rId2"/>
          <a:stretch>
            <a:fillRect/>
          </a:stretch>
        </p:blipFill>
        <p:spPr>
          <a:xfrm>
            <a:off x="2840250" y="3166281"/>
            <a:ext cx="4662588" cy="2542181"/>
          </a:xfrm>
          <a:prstGeom prst="rect">
            <a:avLst/>
          </a:prstGeom>
        </p:spPr>
      </p:pic>
    </p:spTree>
    <p:extLst>
      <p:ext uri="{BB962C8B-B14F-4D97-AF65-F5344CB8AC3E}">
        <p14:creationId xmlns:p14="http://schemas.microsoft.com/office/powerpoint/2010/main" val="1097316761"/>
      </p:ext>
    </p:extLst>
  </p:cSld>
  <p:clrMapOvr>
    <a:masterClrMapping/>
  </p:clrMapOvr>
  <p:transition spd="med">
    <p:spli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Sınıflar Arası İlişki 3: Association</a:t>
            </a:r>
            <a:endParaRPr lang="en-US" dirty="0"/>
          </a:p>
        </p:txBody>
      </p:sp>
      <p:sp>
        <p:nvSpPr>
          <p:cNvPr id="8" name="Content Placeholder 7"/>
          <p:cNvSpPr>
            <a:spLocks noGrp="1"/>
          </p:cNvSpPr>
          <p:nvPr>
            <p:ph idx="1"/>
          </p:nvPr>
        </p:nvSpPr>
        <p:spPr>
          <a:xfrm>
            <a:off x="224746" y="971224"/>
            <a:ext cx="11387667" cy="6234794"/>
          </a:xfrm>
        </p:spPr>
        <p:txBody>
          <a:bodyPr/>
          <a:lstStyle/>
          <a:p>
            <a:pPr marL="0" indent="0">
              <a:buNone/>
            </a:pPr>
            <a:r>
              <a:rPr lang="tr-TR" dirty="0"/>
              <a:t>Bağıntı İlişkisi (</a:t>
            </a:r>
            <a:r>
              <a:rPr lang="tr-TR" dirty="0" smtClean="0"/>
              <a:t>Association)</a:t>
            </a:r>
            <a:endParaRPr lang="tr-TR" dirty="0"/>
          </a:p>
          <a:p>
            <a:pPr marL="0" indent="0">
              <a:buNone/>
            </a:pPr>
            <a:r>
              <a:rPr lang="tr-TR" sz="2800" dirty="0"/>
              <a:t>Bağıntı ilişkisi, sınıf diyagramlarında en çok kullanılan ve en basit ilişki türüdür. Çoğu zaman referans tutma biçimindedir. İki nesne arasında varolan bağıntının çokluları (n:m), ilişki bağıntı sınıfı ile ifade edilebilir. Bağıntı ilişkisi iki nesne arasına çizilen düz çizgi ile belirtilir.  Bağıntı  ilişkileri için tanımlanmış bilgiler aşağıdaki gibidir;</a:t>
            </a:r>
          </a:p>
          <a:p>
            <a:pPr lvl="0">
              <a:buFont typeface="Wingdings" panose="05000000000000000000" pitchFamily="2" charset="2"/>
              <a:buChar char="§"/>
            </a:pPr>
            <a:r>
              <a:rPr lang="tr-TR" sz="2800" dirty="0"/>
              <a:t>Bağıntının Adı</a:t>
            </a:r>
          </a:p>
          <a:p>
            <a:pPr>
              <a:buFont typeface="Wingdings" panose="05000000000000000000" pitchFamily="2" charset="2"/>
              <a:buChar char="§"/>
            </a:pPr>
            <a:r>
              <a:rPr lang="tr-TR" sz="2800" dirty="0"/>
              <a:t>Sınıfın bağıntıdaki rolü</a:t>
            </a:r>
          </a:p>
          <a:p>
            <a:pPr lvl="0">
              <a:buFont typeface="Wingdings" panose="05000000000000000000" pitchFamily="2" charset="2"/>
              <a:buChar char="§"/>
            </a:pPr>
            <a:r>
              <a:rPr lang="tr-TR" sz="2800" dirty="0"/>
              <a:t>Bağıntının çokluğu</a:t>
            </a:r>
          </a:p>
          <a:p>
            <a:pPr marL="0" indent="0">
              <a:buNone/>
            </a:pPr>
            <a:r>
              <a:rPr lang="tr-TR" sz="2800" dirty="0"/>
              <a:t>Bağıntı adı, iki sınıf arasındaki ilişkinin küçük bir açıklamasıdır. Bu açıklama ile birlikte yön bilgisi de belirtilebilir. </a:t>
            </a:r>
          </a:p>
          <a:p>
            <a:endParaRPr lang="tr-TR" dirty="0" smtClean="0"/>
          </a:p>
          <a:p>
            <a:endParaRPr lang="tr-TR" dirty="0" smtClean="0"/>
          </a:p>
          <a:p>
            <a:endParaRPr lang="tr-TR" dirty="0"/>
          </a:p>
          <a:p>
            <a:endParaRPr lang="tr-TR" dirty="0" smtClean="0"/>
          </a:p>
          <a:p>
            <a:endParaRPr lang="tr-TR" dirty="0" smtClean="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18</a:t>
            </a:fld>
            <a:endParaRPr lang="tr-TR">
              <a:solidFill>
                <a:srgbClr val="FFFFFF"/>
              </a:solidFill>
            </a:endParaRPr>
          </a:p>
        </p:txBody>
      </p:sp>
    </p:spTree>
    <p:extLst>
      <p:ext uri="{BB962C8B-B14F-4D97-AF65-F5344CB8AC3E}">
        <p14:creationId xmlns:p14="http://schemas.microsoft.com/office/powerpoint/2010/main" val="485536613"/>
      </p:ext>
    </p:extLst>
  </p:cSld>
  <p:clrMapOvr>
    <a:masterClrMapping/>
  </p:clrMapOvr>
  <p:transition spd="med">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a:t>Sınıflar Arası İlişki 3: Association</a:t>
            </a:r>
            <a:endParaRPr lang="en-US" dirty="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19</a:t>
            </a:fld>
            <a:endParaRPr lang="tr-TR">
              <a:solidFill>
                <a:srgbClr val="FFFFFF"/>
              </a:solidFill>
            </a:endParaRPr>
          </a:p>
        </p:txBody>
      </p:sp>
      <p:pic>
        <p:nvPicPr>
          <p:cNvPr id="7" name="Picture 6"/>
          <p:cNvPicPr>
            <a:picLocks noChangeAspect="1"/>
          </p:cNvPicPr>
          <p:nvPr/>
        </p:nvPicPr>
        <p:blipFill>
          <a:blip r:embed="rId2"/>
          <a:stretch>
            <a:fillRect/>
          </a:stretch>
        </p:blipFill>
        <p:spPr>
          <a:xfrm>
            <a:off x="2071640" y="1196546"/>
            <a:ext cx="7672862" cy="4907554"/>
          </a:xfrm>
          <a:prstGeom prst="rect">
            <a:avLst/>
          </a:prstGeom>
        </p:spPr>
      </p:pic>
    </p:spTree>
    <p:extLst>
      <p:ext uri="{BB962C8B-B14F-4D97-AF65-F5344CB8AC3E}">
        <p14:creationId xmlns:p14="http://schemas.microsoft.com/office/powerpoint/2010/main" val="2469699496"/>
      </p:ext>
    </p:extLst>
  </p:cSld>
  <p:clrMapOvr>
    <a:masterClrMapping/>
  </p:clrMapOvr>
  <p:transition spd="med">
    <p:spli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335905" y="294860"/>
            <a:ext cx="11387667" cy="1143000"/>
          </a:xfrm>
          <a:noFill/>
          <a:extLst>
            <a:ext uri="{909E8E84-426E-40DD-AFC4-6F175D3DCCD1}">
              <a14:hiddenFill xmlns:a14="http://schemas.microsoft.com/office/drawing/2010/main">
                <a:solidFill>
                  <a:srgbClr val="FFFFFF"/>
                </a:solidFill>
              </a14:hiddenFill>
            </a:ext>
          </a:extLst>
        </p:spPr>
        <p:txBody>
          <a:bodyPr/>
          <a:lstStyle/>
          <a:p>
            <a:r>
              <a:rPr lang="tr-TR" altLang="tr-TR" dirty="0" smtClean="0">
                <a:effectLst/>
                <a:latin typeface="Arial" panose="020B0604020202020204" pitchFamily="34" charset="0"/>
              </a:rPr>
              <a:t>11. Hafta İçeriği</a:t>
            </a:r>
          </a:p>
        </p:txBody>
      </p:sp>
      <p:sp>
        <p:nvSpPr>
          <p:cNvPr id="34819" name="Rectangle 3"/>
          <p:cNvSpPr>
            <a:spLocks noGrp="1" noRot="1" noChangeArrowheads="1"/>
          </p:cNvSpPr>
          <p:nvPr>
            <p:ph idx="1"/>
          </p:nvPr>
        </p:nvSpPr>
        <p:spPr>
          <a:xfrm>
            <a:off x="556591" y="1616765"/>
            <a:ext cx="9433570" cy="4878164"/>
          </a:xfrm>
          <a:noFill/>
          <a:extLst>
            <a:ext uri="{909E8E84-426E-40DD-AFC4-6F175D3DCCD1}">
              <a14:hiddenFill xmlns:a14="http://schemas.microsoft.com/office/drawing/2010/main">
                <a:solidFill>
                  <a:srgbClr val="FFFFFF"/>
                </a:solidFill>
              </a14:hiddenFill>
            </a:ext>
          </a:extLst>
        </p:spPr>
        <p:txBody>
          <a:bodyPr/>
          <a:lstStyle/>
          <a:p>
            <a:r>
              <a:rPr lang="tr-TR" dirty="0" smtClean="0">
                <a:effectLst/>
                <a:latin typeface="American Typewriter"/>
                <a:cs typeface="American Typewriter"/>
              </a:rPr>
              <a:t>Modelleme Nedir?</a:t>
            </a:r>
          </a:p>
          <a:p>
            <a:pPr lvl="1"/>
            <a:r>
              <a:rPr lang="tr-TR" dirty="0" smtClean="0">
                <a:effectLst/>
                <a:latin typeface="American Typewriter"/>
                <a:cs typeface="American Typewriter"/>
              </a:rPr>
              <a:t>Avantajları</a:t>
            </a:r>
          </a:p>
          <a:p>
            <a:r>
              <a:rPr lang="tr-TR" dirty="0" smtClean="0">
                <a:effectLst/>
                <a:latin typeface="American Typewriter"/>
                <a:cs typeface="American Typewriter"/>
              </a:rPr>
              <a:t>UML </a:t>
            </a:r>
            <a:r>
              <a:rPr lang="tr-TR" smtClean="0">
                <a:effectLst/>
                <a:latin typeface="American Typewriter"/>
                <a:cs typeface="American Typewriter"/>
              </a:rPr>
              <a:t>Nedir?</a:t>
            </a:r>
          </a:p>
          <a:p>
            <a:r>
              <a:rPr lang="tr-TR" smtClean="0">
                <a:effectLst/>
                <a:latin typeface="American Typewriter"/>
                <a:cs typeface="American Typewriter"/>
              </a:rPr>
              <a:t> </a:t>
            </a:r>
            <a:r>
              <a:rPr lang="tr-TR" altLang="tr-TR" dirty="0" smtClean="0">
                <a:effectLst/>
                <a:latin typeface="American Typewriter"/>
                <a:cs typeface="American Typewriter"/>
              </a:rPr>
              <a:t>Sınıf Diyagramları</a:t>
            </a:r>
          </a:p>
          <a:p>
            <a:pPr>
              <a:lnSpc>
                <a:spcPct val="90000"/>
              </a:lnSpc>
            </a:pPr>
            <a:r>
              <a:rPr lang="tr-TR" altLang="tr-TR" dirty="0" smtClean="0">
                <a:effectLst/>
                <a:latin typeface="American Typewriter"/>
                <a:cs typeface="American Typewriter"/>
              </a:rPr>
              <a:t>Kullanım Senaryasu Diyagramları (Use Case)</a:t>
            </a:r>
            <a:endParaRPr lang="tr-TR" altLang="tr-TR" dirty="0">
              <a:effectLst/>
              <a:latin typeface="American Typewriter"/>
              <a:cs typeface="American Typewriter"/>
            </a:endParaRPr>
          </a:p>
          <a:p>
            <a:pPr>
              <a:lnSpc>
                <a:spcPct val="90000"/>
              </a:lnSpc>
            </a:pPr>
            <a:endParaRPr lang="tr-TR" altLang="tr-TR" dirty="0">
              <a:effectLst/>
              <a:latin typeface="American Typewriter"/>
              <a:cs typeface="American Typewriter"/>
            </a:endParaRPr>
          </a:p>
        </p:txBody>
      </p:sp>
      <p:sp>
        <p:nvSpPr>
          <p:cNvPr id="2" name="Veri Yer Tutucusu 1"/>
          <p:cNvSpPr>
            <a:spLocks noGrp="1"/>
          </p:cNvSpPr>
          <p:nvPr>
            <p:ph type="dt" sz="half" idx="10"/>
          </p:nvPr>
        </p:nvSpPr>
        <p:spPr/>
        <p:txBody>
          <a:bodyPr/>
          <a:lstStyle/>
          <a:p>
            <a:pPr>
              <a:defRPr/>
            </a:pPr>
            <a:fld id="{5F57676C-642F-4623-98ED-A064C79F1E0D}" type="datetime1">
              <a:rPr lang="tr-TR" smtClean="0">
                <a:solidFill>
                  <a:srgbClr val="FFFFFF"/>
                </a:solidFill>
              </a:rPr>
              <a:t>10.05.2018</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2</a:t>
            </a:fld>
            <a:endParaRPr lang="tr-TR">
              <a:solidFill>
                <a:srgbClr val="FFFFFF"/>
              </a:solidFill>
            </a:endParaRPr>
          </a:p>
        </p:txBody>
      </p:sp>
    </p:spTree>
    <p:extLst>
      <p:ext uri="{BB962C8B-B14F-4D97-AF65-F5344CB8AC3E}">
        <p14:creationId xmlns:p14="http://schemas.microsoft.com/office/powerpoint/2010/main" val="1283215830"/>
      </p:ext>
    </p:extLst>
  </p:cSld>
  <p:clrMapOvr>
    <a:masterClrMapping/>
  </p:clrMapOvr>
  <p:transition spd="med">
    <p:spli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a:t>Sınıflar Arası İlişki 3: Association</a:t>
            </a:r>
            <a:endParaRPr lang="en-US" dirty="0"/>
          </a:p>
        </p:txBody>
      </p:sp>
      <p:sp>
        <p:nvSpPr>
          <p:cNvPr id="8" name="Content Placeholder 7"/>
          <p:cNvSpPr>
            <a:spLocks noGrp="1"/>
          </p:cNvSpPr>
          <p:nvPr>
            <p:ph idx="1"/>
          </p:nvPr>
        </p:nvSpPr>
        <p:spPr>
          <a:xfrm>
            <a:off x="224746" y="971224"/>
            <a:ext cx="11387667" cy="6234794"/>
          </a:xfrm>
        </p:spPr>
        <p:txBody>
          <a:bodyPr/>
          <a:lstStyle/>
          <a:p>
            <a:endParaRPr lang="tr-TR" dirty="0" smtClean="0"/>
          </a:p>
          <a:p>
            <a:endParaRPr lang="tr-TR" dirty="0" smtClean="0"/>
          </a:p>
          <a:p>
            <a:r>
              <a:rPr lang="tr-TR" sz="2400" dirty="0"/>
              <a:t>Sınıf diyagramlarında sınıflar arasında bire n ilişki kurulabilir. Bir sınıf, n tane başka bir sınıf ile ilişkiliyse buna bire-çok (1-n) ilişki denir.</a:t>
            </a:r>
          </a:p>
          <a:p>
            <a:endParaRPr lang="tr-TR" dirty="0"/>
          </a:p>
          <a:p>
            <a:endParaRPr lang="tr-TR" dirty="0" smtClean="0"/>
          </a:p>
          <a:p>
            <a:r>
              <a:rPr lang="tr-TR" sz="2400" dirty="0" smtClean="0"/>
              <a:t>Sınıflar arasında yönlü bağıntıda olabilir. Normal ok ile gösterilir.</a:t>
            </a:r>
          </a:p>
          <a:p>
            <a:endParaRPr lang="tr-TR" dirty="0" smtClean="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20</a:t>
            </a:fld>
            <a:endParaRPr lang="tr-TR">
              <a:solidFill>
                <a:srgbClr val="FFFFFF"/>
              </a:solidFill>
            </a:endParaRPr>
          </a:p>
        </p:txBody>
      </p:sp>
      <p:pic>
        <p:nvPicPr>
          <p:cNvPr id="6" name="Resim 28" descr="image">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073097" y="1182226"/>
            <a:ext cx="5402162" cy="909378"/>
          </a:xfrm>
          <a:prstGeom prst="rect">
            <a:avLst/>
          </a:prstGeom>
          <a:noFill/>
          <a:ln>
            <a:noFill/>
          </a:ln>
        </p:spPr>
      </p:pic>
      <p:pic>
        <p:nvPicPr>
          <p:cNvPr id="7" name="Resim 27" descr="image">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3073097" y="2733553"/>
            <a:ext cx="5402162" cy="993616"/>
          </a:xfrm>
          <a:prstGeom prst="rect">
            <a:avLst/>
          </a:prstGeom>
          <a:noFill/>
          <a:ln>
            <a:noFill/>
          </a:ln>
        </p:spPr>
      </p:pic>
    </p:spTree>
    <p:extLst>
      <p:ext uri="{BB962C8B-B14F-4D97-AF65-F5344CB8AC3E}">
        <p14:creationId xmlns:p14="http://schemas.microsoft.com/office/powerpoint/2010/main" val="532376615"/>
      </p:ext>
    </p:extLst>
  </p:cSld>
  <p:clrMapOvr>
    <a:masterClrMapping/>
  </p:clrMapOvr>
  <p:transition spd="med">
    <p:spli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a:t>Sınıflar Arası İlişki 4: Dependency</a:t>
            </a:r>
            <a:endParaRPr lang="en-US" dirty="0"/>
          </a:p>
        </p:txBody>
      </p:sp>
      <p:sp>
        <p:nvSpPr>
          <p:cNvPr id="8" name="Content Placeholder 7"/>
          <p:cNvSpPr>
            <a:spLocks noGrp="1"/>
          </p:cNvSpPr>
          <p:nvPr>
            <p:ph idx="1"/>
          </p:nvPr>
        </p:nvSpPr>
        <p:spPr>
          <a:xfrm>
            <a:off x="224746" y="971224"/>
            <a:ext cx="11387667" cy="4706245"/>
          </a:xfrm>
        </p:spPr>
        <p:txBody>
          <a:bodyPr>
            <a:normAutofit lnSpcReduction="10000"/>
          </a:bodyPr>
          <a:lstStyle/>
          <a:p>
            <a:pPr marL="0" indent="0">
              <a:buNone/>
            </a:pPr>
            <a:r>
              <a:rPr lang="tr-TR" dirty="0"/>
              <a:t>Bağımlılık İlişkisi (Dependency)</a:t>
            </a:r>
          </a:p>
          <a:p>
            <a:endParaRPr lang="tr-TR" sz="2800" dirty="0"/>
          </a:p>
          <a:p>
            <a:r>
              <a:rPr lang="tr-TR" sz="2800" dirty="0"/>
              <a:t>Birliktelik nesneler arası uzun süreli ilişkidir. </a:t>
            </a:r>
          </a:p>
          <a:p>
            <a:r>
              <a:rPr lang="tr-TR" sz="2800" dirty="0"/>
              <a:t>• Gerçek hayatta , örneğin , insanlar ve arabaları bir ilişki oluştururlar. Bu ilişki bir birlikteliktir, bir yerden başka bir yere gitme olayında , ne kullanıcı arabasız düşünülebilir nede araba kullanıcısız düşünülebilir. </a:t>
            </a:r>
          </a:p>
          <a:p>
            <a:pPr marL="0" indent="0">
              <a:buNone/>
            </a:pPr>
            <a:r>
              <a:rPr lang="tr-TR" sz="2800" dirty="0"/>
              <a:t>İki tür birliktelik vardır: </a:t>
            </a:r>
          </a:p>
          <a:p>
            <a:r>
              <a:rPr lang="tr-TR" sz="2800" dirty="0"/>
              <a:t>1. İçerme (Aggregation) </a:t>
            </a:r>
          </a:p>
          <a:p>
            <a:r>
              <a:rPr lang="tr-TR" sz="2800" dirty="0"/>
              <a:t>2. Kompozisyon - Oluşum (Composition) </a:t>
            </a:r>
          </a:p>
          <a:p>
            <a:pPr marL="0" indent="0">
              <a:buNone/>
            </a:pPr>
            <a:r>
              <a:rPr lang="tr-TR" sz="2800" dirty="0"/>
              <a:t> </a:t>
            </a:r>
          </a:p>
          <a:p>
            <a:endParaRPr lang="tr-TR" dirty="0" smtClean="0"/>
          </a:p>
          <a:p>
            <a:endParaRPr lang="tr-TR" dirty="0" smtClean="0"/>
          </a:p>
          <a:p>
            <a:endParaRPr lang="tr-TR" dirty="0"/>
          </a:p>
          <a:p>
            <a:endParaRPr lang="tr-TR" dirty="0" smtClean="0"/>
          </a:p>
          <a:p>
            <a:endParaRPr lang="tr-TR" dirty="0" smtClean="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21</a:t>
            </a:fld>
            <a:endParaRPr lang="tr-TR">
              <a:solidFill>
                <a:srgbClr val="FFFFFF"/>
              </a:solidFill>
            </a:endParaRPr>
          </a:p>
        </p:txBody>
      </p:sp>
    </p:spTree>
    <p:extLst>
      <p:ext uri="{BB962C8B-B14F-4D97-AF65-F5344CB8AC3E}">
        <p14:creationId xmlns:p14="http://schemas.microsoft.com/office/powerpoint/2010/main" val="3187131462"/>
      </p:ext>
    </p:extLst>
  </p:cSld>
  <p:clrMapOvr>
    <a:masterClrMapping/>
  </p:clrMapOvr>
  <p:transition spd="med">
    <p:spli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a:t>Sınıflar Arası İlişki </a:t>
            </a:r>
            <a:r>
              <a:rPr lang="tr-TR" dirty="0" smtClean="0"/>
              <a:t>4.1: Aggregation</a:t>
            </a:r>
            <a:endParaRPr lang="en-US" dirty="0"/>
          </a:p>
        </p:txBody>
      </p:sp>
      <p:sp>
        <p:nvSpPr>
          <p:cNvPr id="8" name="Content Placeholder 7"/>
          <p:cNvSpPr>
            <a:spLocks noGrp="1"/>
          </p:cNvSpPr>
          <p:nvPr>
            <p:ph idx="1"/>
          </p:nvPr>
        </p:nvSpPr>
        <p:spPr>
          <a:xfrm>
            <a:off x="224746" y="971224"/>
            <a:ext cx="11387667" cy="2672728"/>
          </a:xfrm>
        </p:spPr>
        <p:txBody>
          <a:bodyPr/>
          <a:lstStyle/>
          <a:p>
            <a:r>
              <a:rPr lang="tr-TR" dirty="0" smtClean="0"/>
              <a:t>Bütün </a:t>
            </a:r>
            <a:r>
              <a:rPr lang="tr-TR" dirty="0"/>
              <a:t>parça yukarıda olacak şekilde ve bütün parçanın uçuna içi boş elmas yerleştirilecek şekilde gösteririz. </a:t>
            </a:r>
          </a:p>
          <a:p>
            <a:r>
              <a:rPr lang="tr-TR" dirty="0" smtClean="0"/>
              <a:t>İçi </a:t>
            </a:r>
            <a:r>
              <a:rPr lang="tr-TR" dirty="0"/>
              <a:t>boş elmas ile gösterilen ilişkilerde herbir parça ayrı bir sınıftır ve tekbaşlarına anlam ifade eder. Parça bütün arasında sıkı bir ilişki yoktur. </a:t>
            </a:r>
            <a:endParaRPr lang="tr-TR" dirty="0" smtClean="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22</a:t>
            </a:fld>
            <a:endParaRPr lang="tr-TR">
              <a:solidFill>
                <a:srgbClr val="FFFFFF"/>
              </a:solidFill>
            </a:endParaRPr>
          </a:p>
        </p:txBody>
      </p:sp>
      <p:pic>
        <p:nvPicPr>
          <p:cNvPr id="3" name="Picture 2"/>
          <p:cNvPicPr>
            <a:picLocks noChangeAspect="1"/>
          </p:cNvPicPr>
          <p:nvPr/>
        </p:nvPicPr>
        <p:blipFill>
          <a:blip r:embed="rId2"/>
          <a:stretch>
            <a:fillRect/>
          </a:stretch>
        </p:blipFill>
        <p:spPr>
          <a:xfrm>
            <a:off x="2339151" y="3656694"/>
            <a:ext cx="7513700" cy="2768665"/>
          </a:xfrm>
          <a:prstGeom prst="rect">
            <a:avLst/>
          </a:prstGeom>
        </p:spPr>
      </p:pic>
    </p:spTree>
    <p:extLst>
      <p:ext uri="{BB962C8B-B14F-4D97-AF65-F5344CB8AC3E}">
        <p14:creationId xmlns:p14="http://schemas.microsoft.com/office/powerpoint/2010/main" val="3605659220"/>
      </p:ext>
    </p:extLst>
  </p:cSld>
  <p:clrMapOvr>
    <a:masterClrMapping/>
  </p:clrMapOvr>
  <p:transition spd="med">
    <p:spli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a:t>Sınıflar Arası İlişki 4: Composition </a:t>
            </a:r>
            <a:endParaRPr lang="en-US" dirty="0"/>
          </a:p>
        </p:txBody>
      </p:sp>
      <p:sp>
        <p:nvSpPr>
          <p:cNvPr id="8" name="Content Placeholder 7"/>
          <p:cNvSpPr>
            <a:spLocks noGrp="1"/>
          </p:cNvSpPr>
          <p:nvPr>
            <p:ph idx="1"/>
          </p:nvPr>
        </p:nvSpPr>
        <p:spPr>
          <a:xfrm>
            <a:off x="224746" y="971224"/>
            <a:ext cx="11387667" cy="5156621"/>
          </a:xfrm>
        </p:spPr>
        <p:txBody>
          <a:bodyPr/>
          <a:lstStyle/>
          <a:p>
            <a:r>
              <a:rPr lang="tr-TR" dirty="0" smtClean="0"/>
              <a:t>Bazı </a:t>
            </a:r>
            <a:r>
              <a:rPr lang="tr-TR" dirty="0"/>
              <a:t>durumlarda bütün nesne yaratıldığında parçalarının da yaratılmasını isteriz. </a:t>
            </a:r>
          </a:p>
          <a:p>
            <a:r>
              <a:rPr lang="tr-TR" dirty="0" smtClean="0"/>
              <a:t>Bu </a:t>
            </a:r>
            <a:r>
              <a:rPr lang="tr-TR" dirty="0"/>
              <a:t>ilişki daha sıkıdır. </a:t>
            </a:r>
            <a:r>
              <a:rPr lang="tr-TR" dirty="0" smtClean="0"/>
              <a:t>İçi dolu elmas ile gösterilir.</a:t>
            </a:r>
            <a:endParaRPr lang="tr-TR" dirty="0"/>
          </a:p>
          <a:p>
            <a:pPr marL="0" indent="0">
              <a:buNone/>
            </a:pPr>
            <a:r>
              <a:rPr lang="tr-TR" sz="2800" dirty="0"/>
              <a:t> </a:t>
            </a:r>
          </a:p>
          <a:p>
            <a:endParaRPr lang="tr-TR" dirty="0" smtClean="0"/>
          </a:p>
          <a:p>
            <a:endParaRPr lang="tr-TR" dirty="0" smtClean="0"/>
          </a:p>
          <a:p>
            <a:endParaRPr lang="tr-TR" dirty="0"/>
          </a:p>
          <a:p>
            <a:endParaRPr lang="tr-TR" dirty="0" smtClean="0"/>
          </a:p>
          <a:p>
            <a:r>
              <a:rPr lang="tr-TR" dirty="0" smtClean="0"/>
              <a:t>Beden olmadan gövdenin tek başına bulunmasının anlamı yoktur.</a:t>
            </a:r>
          </a:p>
          <a:p>
            <a:endParaRPr lang="tr-TR" dirty="0" smtClean="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23</a:t>
            </a:fld>
            <a:endParaRPr lang="tr-TR">
              <a:solidFill>
                <a:srgbClr val="FFFFFF"/>
              </a:solidFill>
            </a:endParaRPr>
          </a:p>
        </p:txBody>
      </p:sp>
      <p:pic>
        <p:nvPicPr>
          <p:cNvPr id="3" name="Picture 2"/>
          <p:cNvPicPr>
            <a:picLocks noChangeAspect="1"/>
          </p:cNvPicPr>
          <p:nvPr/>
        </p:nvPicPr>
        <p:blipFill>
          <a:blip r:embed="rId2"/>
          <a:stretch>
            <a:fillRect/>
          </a:stretch>
        </p:blipFill>
        <p:spPr>
          <a:xfrm>
            <a:off x="1676140" y="2317531"/>
            <a:ext cx="7453347" cy="2257588"/>
          </a:xfrm>
          <a:prstGeom prst="rect">
            <a:avLst/>
          </a:prstGeom>
        </p:spPr>
      </p:pic>
    </p:spTree>
    <p:extLst>
      <p:ext uri="{BB962C8B-B14F-4D97-AF65-F5344CB8AC3E}">
        <p14:creationId xmlns:p14="http://schemas.microsoft.com/office/powerpoint/2010/main" val="2161290068"/>
      </p:ext>
    </p:extLst>
  </p:cSld>
  <p:clrMapOvr>
    <a:masterClrMapping/>
  </p:clrMapOvr>
  <p:transition spd="med">
    <p:spli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Örnek</a:t>
            </a:r>
            <a:endParaRPr lang="en-US" dirty="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24</a:t>
            </a:fld>
            <a:endParaRPr lang="tr-TR">
              <a:solidFill>
                <a:srgbClr val="FFFFFF"/>
              </a:solidFill>
            </a:endParaRPr>
          </a:p>
        </p:txBody>
      </p:sp>
      <p:pic>
        <p:nvPicPr>
          <p:cNvPr id="7" name="Picture 6"/>
          <p:cNvPicPr>
            <a:picLocks noChangeAspect="1"/>
          </p:cNvPicPr>
          <p:nvPr/>
        </p:nvPicPr>
        <p:blipFill>
          <a:blip r:embed="rId2"/>
          <a:stretch>
            <a:fillRect/>
          </a:stretch>
        </p:blipFill>
        <p:spPr>
          <a:xfrm>
            <a:off x="1928283" y="1055421"/>
            <a:ext cx="7754485" cy="5268072"/>
          </a:xfrm>
          <a:prstGeom prst="rect">
            <a:avLst/>
          </a:prstGeom>
        </p:spPr>
      </p:pic>
    </p:spTree>
    <p:extLst>
      <p:ext uri="{BB962C8B-B14F-4D97-AF65-F5344CB8AC3E}">
        <p14:creationId xmlns:p14="http://schemas.microsoft.com/office/powerpoint/2010/main" val="3855423248"/>
      </p:ext>
    </p:extLst>
  </p:cSld>
  <p:clrMapOvr>
    <a:masterClrMapping/>
  </p:clrMapOvr>
  <p:transition spd="med">
    <p:spli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UML Use Case Diyagramları</a:t>
            </a:r>
            <a:endParaRPr lang="en-US" dirty="0"/>
          </a:p>
        </p:txBody>
      </p:sp>
      <p:sp>
        <p:nvSpPr>
          <p:cNvPr id="3" name="İçerik Yer Tutucusu 2"/>
          <p:cNvSpPr>
            <a:spLocks noGrp="1"/>
          </p:cNvSpPr>
          <p:nvPr>
            <p:ph idx="1"/>
          </p:nvPr>
        </p:nvSpPr>
        <p:spPr>
          <a:xfrm>
            <a:off x="366309" y="1111909"/>
            <a:ext cx="11387667" cy="5479960"/>
          </a:xfrm>
        </p:spPr>
        <p:txBody>
          <a:bodyPr/>
          <a:lstStyle/>
          <a:p>
            <a:r>
              <a:rPr lang="tr-TR" b="1" dirty="0" smtClean="0"/>
              <a:t>Kullanım Senaryosu (Use Case) </a:t>
            </a:r>
            <a:r>
              <a:rPr lang="tr-TR" dirty="0"/>
              <a:t>sistemin kullanıcılara sunacağı bir hizmetin senaryo şeklinde anlatımıdır. Sistem gereksinimleri Use Case diyagramları ile </a:t>
            </a:r>
            <a:r>
              <a:rPr lang="tr-TR" dirty="0" smtClean="0"/>
              <a:t>belirtilir.</a:t>
            </a:r>
            <a:endParaRPr lang="tr-TR" dirty="0"/>
          </a:p>
          <a:p>
            <a:r>
              <a:rPr lang="tr-TR" sz="3000" dirty="0"/>
              <a:t>Yazılım geliştirme için gerekli değildir, fakat gereksinimler ve nesnesel modeller arasında en önemli bağlantıdır. </a:t>
            </a:r>
          </a:p>
          <a:p>
            <a:r>
              <a:rPr lang="tr-TR" sz="3000" dirty="0"/>
              <a:t>Bu diyagramlar ilk olarak aktörlere bakılarak oluşturulurlar. Aktör sistemin sunduğu hizmetleri kullanan bir kişi veya başka bir sistemdir. Aktörler sistemin dışında olan ve sistemle etkileşimde bulunması olası bir şahıs veya farklı bir sistem olarak belirtilirler. İlk olarak sorulacak soru sistemle kim iletişimde bulunacak sorusudur. </a:t>
            </a:r>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25</a:t>
            </a:fld>
            <a:endParaRPr lang="tr-TR">
              <a:solidFill>
                <a:srgbClr val="FFFFFF"/>
              </a:solidFill>
            </a:endParaRPr>
          </a:p>
        </p:txBody>
      </p:sp>
    </p:spTree>
    <p:extLst>
      <p:ext uri="{BB962C8B-B14F-4D97-AF65-F5344CB8AC3E}">
        <p14:creationId xmlns:p14="http://schemas.microsoft.com/office/powerpoint/2010/main" val="3716172591"/>
      </p:ext>
    </p:extLst>
  </p:cSld>
  <p:clrMapOvr>
    <a:masterClrMapping/>
  </p:clrMapOvr>
  <p:transition spd="med">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UML Use Case Diyagramları</a:t>
            </a:r>
            <a:endParaRPr lang="en-US" dirty="0"/>
          </a:p>
        </p:txBody>
      </p:sp>
      <p:sp>
        <p:nvSpPr>
          <p:cNvPr id="3" name="İçerik Yer Tutucusu 2"/>
          <p:cNvSpPr>
            <a:spLocks noGrp="1"/>
          </p:cNvSpPr>
          <p:nvPr>
            <p:ph idx="1"/>
          </p:nvPr>
        </p:nvSpPr>
        <p:spPr>
          <a:xfrm>
            <a:off x="366309" y="1111909"/>
            <a:ext cx="11387667" cy="5479960"/>
          </a:xfrm>
        </p:spPr>
        <p:txBody>
          <a:bodyPr/>
          <a:lstStyle/>
          <a:p>
            <a:r>
              <a:rPr lang="tr-TR" dirty="0"/>
              <a:t>Diyagramı hazırlayanlar Sistem Analisti’dir. </a:t>
            </a:r>
          </a:p>
          <a:p>
            <a:r>
              <a:rPr lang="tr-TR" dirty="0"/>
              <a:t>Diyagramı kullananlar ise Müşteri, Proje Yöneticisi, Tasarımcı, Veritabanı analisti, tasarımcı </a:t>
            </a:r>
            <a:endParaRPr lang="tr-TR" dirty="0" smtClean="0"/>
          </a:p>
          <a:p>
            <a:pPr lvl="1" indent="-342900">
              <a:buFont typeface="Wingdings" panose="05000000000000000000" pitchFamily="2" charset="2"/>
              <a:buChar char="v"/>
            </a:pPr>
            <a:r>
              <a:rPr lang="tr-TR" sz="2400" dirty="0" smtClean="0"/>
              <a:t>Ders </a:t>
            </a:r>
            <a:r>
              <a:rPr lang="tr-TR" sz="2400" dirty="0"/>
              <a:t>seçim modeli için aktör olarak şu hususlardan bahsedebiliriz. Kayıt memuru, öğrenci, profesör ve de dış bir ödeme sistemini ele alabiliriz. (aktör illaki bir insan olmak zorunda değildir farklı bir sitem de aktör olabilir) </a:t>
            </a:r>
            <a:endParaRPr lang="tr-TR" sz="2400" dirty="0" smtClean="0"/>
          </a:p>
          <a:p>
            <a:pPr lvl="1" indent="-342900">
              <a:buFont typeface="Wingdings" panose="05000000000000000000" pitchFamily="2" charset="2"/>
              <a:buChar char="v"/>
            </a:pPr>
            <a:r>
              <a:rPr lang="tr-TR" sz="2400" dirty="0"/>
              <a:t>Kullanıcı durumu (use case) sistemdeki aktör tarafından sistem ile bir etkileşim esnasında gerçekleştirilecek işlemler dizisinin referansıdır. Kullanım durumları birer yazılım modülü değillerdir. Sistem ile etkileşimde bulunacak aktörlerin sistem için önemini gösterirler. </a:t>
            </a:r>
            <a:endParaRPr lang="tr-TR" sz="2400" dirty="0" smtClean="0"/>
          </a:p>
          <a:p>
            <a:pPr lvl="1" indent="-342900">
              <a:buFont typeface="Wingdings" panose="05000000000000000000" pitchFamily="2" charset="2"/>
              <a:buChar char="v"/>
            </a:pPr>
            <a:r>
              <a:rPr lang="tr-TR" sz="2400" dirty="0"/>
              <a:t> </a:t>
            </a:r>
            <a:r>
              <a:rPr lang="tr-TR" sz="2400" dirty="0" smtClean="0">
                <a:ea typeface="+mn-ea"/>
                <a:cs typeface="+mn-cs"/>
              </a:rPr>
              <a:t>Sistemdeki </a:t>
            </a:r>
            <a:r>
              <a:rPr lang="tr-TR" sz="2400" dirty="0">
                <a:ea typeface="+mn-ea"/>
                <a:cs typeface="+mn-cs"/>
              </a:rPr>
              <a:t>kullanım durumlarını bulmak için o sisteme kısaca aktörlerin sistemi ne amaçla kullanmak istediklerini sormak yeterli olacaktır. </a:t>
            </a:r>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26</a:t>
            </a:fld>
            <a:endParaRPr lang="tr-TR">
              <a:solidFill>
                <a:srgbClr val="FFFFFF"/>
              </a:solidFill>
            </a:endParaRPr>
          </a:p>
        </p:txBody>
      </p:sp>
    </p:spTree>
    <p:extLst>
      <p:ext uri="{BB962C8B-B14F-4D97-AF65-F5344CB8AC3E}">
        <p14:creationId xmlns:p14="http://schemas.microsoft.com/office/powerpoint/2010/main" val="2900308428"/>
      </p:ext>
    </p:extLst>
  </p:cSld>
  <p:clrMapOvr>
    <a:masterClrMapping/>
  </p:clrMapOvr>
  <p:transition spd="med">
    <p:spli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UML Use Case Diyagramları</a:t>
            </a:r>
            <a:endParaRPr lang="en-US" dirty="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27</a:t>
            </a:fld>
            <a:endParaRPr lang="tr-TR">
              <a:solidFill>
                <a:srgbClr val="FFFFFF"/>
              </a:solidFill>
            </a:endParaRPr>
          </a:p>
        </p:txBody>
      </p:sp>
      <p:pic>
        <p:nvPicPr>
          <p:cNvPr id="7" name="Picture 6"/>
          <p:cNvPicPr>
            <a:picLocks noChangeAspect="1"/>
          </p:cNvPicPr>
          <p:nvPr/>
        </p:nvPicPr>
        <p:blipFill>
          <a:blip r:embed="rId2"/>
          <a:stretch>
            <a:fillRect/>
          </a:stretch>
        </p:blipFill>
        <p:spPr>
          <a:xfrm>
            <a:off x="1928282" y="1127186"/>
            <a:ext cx="8175195" cy="5451035"/>
          </a:xfrm>
          <a:prstGeom prst="rect">
            <a:avLst/>
          </a:prstGeom>
        </p:spPr>
      </p:pic>
    </p:spTree>
    <p:extLst>
      <p:ext uri="{BB962C8B-B14F-4D97-AF65-F5344CB8AC3E}">
        <p14:creationId xmlns:p14="http://schemas.microsoft.com/office/powerpoint/2010/main" val="2311145198"/>
      </p:ext>
    </p:extLst>
  </p:cSld>
  <p:clrMapOvr>
    <a:masterClrMapping/>
  </p:clrMapOvr>
  <p:transition spd="med">
    <p:spli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UML Use Case Diyagramları</a:t>
            </a:r>
            <a:endParaRPr lang="en-US" dirty="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28</a:t>
            </a:fld>
            <a:endParaRPr lang="tr-TR">
              <a:solidFill>
                <a:srgbClr val="FFFFFF"/>
              </a:solidFill>
            </a:endParaRPr>
          </a:p>
        </p:txBody>
      </p:sp>
      <p:pic>
        <p:nvPicPr>
          <p:cNvPr id="3" name="Picture 2"/>
          <p:cNvPicPr>
            <a:picLocks noChangeAspect="1"/>
          </p:cNvPicPr>
          <p:nvPr/>
        </p:nvPicPr>
        <p:blipFill>
          <a:blip r:embed="rId2"/>
          <a:stretch>
            <a:fillRect/>
          </a:stretch>
        </p:blipFill>
        <p:spPr>
          <a:xfrm>
            <a:off x="305652" y="1983469"/>
            <a:ext cx="3580484" cy="2424758"/>
          </a:xfrm>
          <a:prstGeom prst="rect">
            <a:avLst/>
          </a:prstGeom>
        </p:spPr>
      </p:pic>
      <p:pic>
        <p:nvPicPr>
          <p:cNvPr id="6" name="Picture 5"/>
          <p:cNvPicPr>
            <a:picLocks noChangeAspect="1"/>
          </p:cNvPicPr>
          <p:nvPr/>
        </p:nvPicPr>
        <p:blipFill>
          <a:blip r:embed="rId3"/>
          <a:stretch>
            <a:fillRect/>
          </a:stretch>
        </p:blipFill>
        <p:spPr>
          <a:xfrm>
            <a:off x="4240684" y="1318826"/>
            <a:ext cx="7549150" cy="4772173"/>
          </a:xfrm>
          <a:prstGeom prst="rect">
            <a:avLst/>
          </a:prstGeom>
        </p:spPr>
      </p:pic>
    </p:spTree>
    <p:extLst>
      <p:ext uri="{BB962C8B-B14F-4D97-AF65-F5344CB8AC3E}">
        <p14:creationId xmlns:p14="http://schemas.microsoft.com/office/powerpoint/2010/main" val="3379923706"/>
      </p:ext>
    </p:extLst>
  </p:cSld>
  <p:clrMapOvr>
    <a:masterClrMapping/>
  </p:clrMapOvr>
  <p:transition spd="med">
    <p:spli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Ek 1: 2.5 Standartına göre UML Diyagramları</a:t>
            </a:r>
            <a:endParaRPr lang="en-US" dirty="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29</a:t>
            </a:fld>
            <a:endParaRPr lang="tr-TR">
              <a:solidFill>
                <a:srgbClr val="FFFFFF"/>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9198" y="858535"/>
            <a:ext cx="5991027" cy="5999465"/>
          </a:xfrm>
          <a:prstGeom prst="rect">
            <a:avLst/>
          </a:prstGeom>
        </p:spPr>
      </p:pic>
    </p:spTree>
    <p:extLst>
      <p:ext uri="{BB962C8B-B14F-4D97-AF65-F5344CB8AC3E}">
        <p14:creationId xmlns:p14="http://schemas.microsoft.com/office/powerpoint/2010/main" val="690149418"/>
      </p:ext>
    </p:extLst>
  </p:cSld>
  <p:clrMapOvr>
    <a:masterClrMapping/>
  </p:clrMapOvr>
  <p:transition spd="med">
    <p:spli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Modelleme Nedir?</a:t>
            </a:r>
            <a:endParaRPr lang="en-US" dirty="0"/>
          </a:p>
        </p:txBody>
      </p:sp>
      <p:sp>
        <p:nvSpPr>
          <p:cNvPr id="3" name="İçerik Yer Tutucusu 2"/>
          <p:cNvSpPr>
            <a:spLocks noGrp="1"/>
          </p:cNvSpPr>
          <p:nvPr>
            <p:ph idx="1"/>
          </p:nvPr>
        </p:nvSpPr>
        <p:spPr>
          <a:xfrm>
            <a:off x="366309" y="1111909"/>
            <a:ext cx="11387667" cy="5199529"/>
          </a:xfrm>
        </p:spPr>
        <p:txBody>
          <a:bodyPr/>
          <a:lstStyle/>
          <a:p>
            <a:pPr algn="just" eaLnBrk="1" hangingPunct="1"/>
            <a:r>
              <a:rPr lang="tr-TR" altLang="tr-TR" sz="2400" dirty="0">
                <a:latin typeface="Arial" panose="020B0604020202020204" pitchFamily="34" charset="0"/>
                <a:cs typeface="Arial" panose="020B0604020202020204" pitchFamily="34" charset="0"/>
              </a:rPr>
              <a:t>Gerçek hayatta karşılaşılan sistemler genellikle karmaşıktır ve bu sistemlerin kişiler tarafından tüm yönleriyle  bir defada kavranabilmesi için, sistemin parçalar halinde incelenebilmesini ve tasarlanabilmesini sağlayacak  başka yöntemlerin kullanılması gerekir. Modelleme kavramı, insanlığın sistemlerin karmaşıklığı ile baş etmede kullandığı bilinen en eski ve en etkin yöntemdir.</a:t>
            </a:r>
          </a:p>
          <a:p>
            <a:pPr algn="just" eaLnBrk="1" hangingPunct="1"/>
            <a:endParaRPr lang="tr-TR" altLang="tr-TR" sz="2400" dirty="0">
              <a:latin typeface="Arial" panose="020B0604020202020204" pitchFamily="34" charset="0"/>
              <a:cs typeface="Arial" panose="020B0604020202020204" pitchFamily="34" charset="0"/>
            </a:endParaRPr>
          </a:p>
          <a:p>
            <a:pPr algn="just" eaLnBrk="1" hangingPunct="1"/>
            <a:r>
              <a:rPr lang="tr-TR" altLang="tr-TR" sz="2400" dirty="0">
                <a:latin typeface="Arial" panose="020B0604020202020204" pitchFamily="34" charset="0"/>
                <a:cs typeface="Arial" panose="020B0604020202020204" pitchFamily="34" charset="0"/>
              </a:rPr>
              <a:t>Bir sistem modellenirken, sistemin özelliklerinden o an için ilgilenilen kısımlar öne çıkarılırken, diğerlerini arka planda saklayan soyut yapılar kurulur. </a:t>
            </a:r>
          </a:p>
          <a:p>
            <a:pPr algn="just" eaLnBrk="1" hangingPunct="1"/>
            <a:endParaRPr lang="tr-TR" altLang="tr-TR" sz="2400" dirty="0">
              <a:latin typeface="Arial" panose="020B0604020202020204" pitchFamily="34" charset="0"/>
              <a:cs typeface="Arial" panose="020B0604020202020204" pitchFamily="34" charset="0"/>
            </a:endParaRPr>
          </a:p>
          <a:p>
            <a:pPr algn="just" eaLnBrk="1" hangingPunct="1"/>
            <a:r>
              <a:rPr lang="tr-TR" altLang="tr-TR" sz="2400" dirty="0">
                <a:latin typeface="Arial" panose="020B0604020202020204" pitchFamily="34" charset="0"/>
                <a:cs typeface="Arial" panose="020B0604020202020204" pitchFamily="34" charset="0"/>
              </a:rPr>
              <a:t>"Hiçbir model, tanımı gereği, sistemin tüm özelliklerini gerçeğe özdeş biçimde içermez. Her model aslının yalınlaştırılmış bir kopyasıdır ve tüm ayrıntıları içinde barındırması olanaklı değildir."</a:t>
            </a:r>
          </a:p>
          <a:p>
            <a:pPr marL="0" indent="0">
              <a:buNone/>
            </a:pPr>
            <a:endParaRPr lang="tr-TR" sz="2400" dirty="0" smtClean="0"/>
          </a:p>
          <a:p>
            <a:endParaRPr lang="tr-TR" sz="2400" dirty="0" smtClean="0"/>
          </a:p>
          <a:p>
            <a:endParaRPr lang="tr-TR" sz="2400" dirty="0" smtClean="0"/>
          </a:p>
          <a:p>
            <a:endParaRPr lang="tr-TR" sz="2400" dirty="0" smtClean="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3</a:t>
            </a:fld>
            <a:endParaRPr lang="tr-TR">
              <a:solidFill>
                <a:srgbClr val="FFFFFF"/>
              </a:solidFill>
            </a:endParaRPr>
          </a:p>
        </p:txBody>
      </p:sp>
    </p:spTree>
    <p:extLst>
      <p:ext uri="{BB962C8B-B14F-4D97-AF65-F5344CB8AC3E}">
        <p14:creationId xmlns:p14="http://schemas.microsoft.com/office/powerpoint/2010/main" val="4065618800"/>
      </p:ext>
    </p:extLst>
  </p:cSld>
  <p:clrMapOvr>
    <a:masterClrMapping/>
  </p:clrMapOvr>
  <p:transition spd="med">
    <p:spli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a:t>Ek </a:t>
            </a:r>
            <a:r>
              <a:rPr lang="tr-TR" dirty="0" smtClean="0"/>
              <a:t>2: UML Çizim Programları</a:t>
            </a:r>
            <a:endParaRPr lang="en-US" dirty="0"/>
          </a:p>
        </p:txBody>
      </p:sp>
      <p:sp>
        <p:nvSpPr>
          <p:cNvPr id="8" name="Content Placeholder 7"/>
          <p:cNvSpPr>
            <a:spLocks noGrp="1"/>
          </p:cNvSpPr>
          <p:nvPr>
            <p:ph idx="1"/>
          </p:nvPr>
        </p:nvSpPr>
        <p:spPr>
          <a:xfrm>
            <a:off x="279337" y="943928"/>
            <a:ext cx="11387667" cy="2672728"/>
          </a:xfrm>
        </p:spPr>
        <p:txBody>
          <a:bodyPr/>
          <a:lstStyle/>
          <a:p>
            <a:r>
              <a:rPr lang="tr-TR" dirty="0"/>
              <a:t> LucidChart : </a:t>
            </a:r>
            <a:r>
              <a:rPr lang="tr-TR" dirty="0">
                <a:hlinkClick r:id="rId2"/>
              </a:rPr>
              <a:t>https://www.lucidchart.com</a:t>
            </a:r>
            <a:r>
              <a:rPr lang="tr-TR" dirty="0" smtClean="0">
                <a:hlinkClick r:id="rId2"/>
              </a:rPr>
              <a:t>/</a:t>
            </a:r>
            <a:r>
              <a:rPr lang="tr-TR" dirty="0" smtClean="0"/>
              <a:t>   (browser bazlı)</a:t>
            </a:r>
          </a:p>
          <a:p>
            <a:r>
              <a:rPr lang="tr-TR" dirty="0" smtClean="0"/>
              <a:t>Microsoft Visio, Visual Studio 2015 Enterprise </a:t>
            </a:r>
          </a:p>
          <a:p>
            <a:r>
              <a:rPr lang="tr-TR" dirty="0" smtClean="0"/>
              <a:t>Visual Pradigm</a:t>
            </a:r>
          </a:p>
          <a:p>
            <a:r>
              <a:rPr lang="tr-TR" dirty="0" smtClean="0"/>
              <a:t>starUML: </a:t>
            </a:r>
            <a:r>
              <a:rPr lang="tr-TR" dirty="0" smtClean="0">
                <a:hlinkClick r:id="rId3"/>
              </a:rPr>
              <a:t>http</a:t>
            </a:r>
            <a:r>
              <a:rPr lang="tr-TR" dirty="0">
                <a:hlinkClick r:id="rId3"/>
              </a:rPr>
              <a:t>://</a:t>
            </a:r>
            <a:r>
              <a:rPr lang="tr-TR" dirty="0" smtClean="0">
                <a:hlinkClick r:id="rId3"/>
              </a:rPr>
              <a:t>staruml.io/download</a:t>
            </a:r>
            <a:endParaRPr lang="tr-TR" dirty="0" smtClean="0"/>
          </a:p>
          <a:p>
            <a:endParaRPr lang="tr-TR" dirty="0" smtClean="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30</a:t>
            </a:fld>
            <a:endParaRPr lang="tr-TR">
              <a:solidFill>
                <a:srgbClr val="FFFFFF"/>
              </a:solidFill>
            </a:endParaRPr>
          </a:p>
        </p:txBody>
      </p:sp>
    </p:spTree>
    <p:extLst>
      <p:ext uri="{BB962C8B-B14F-4D97-AF65-F5344CB8AC3E}">
        <p14:creationId xmlns:p14="http://schemas.microsoft.com/office/powerpoint/2010/main" val="2716019331"/>
      </p:ext>
    </p:extLst>
  </p:cSld>
  <p:clrMapOvr>
    <a:masterClrMapping/>
  </p:clrMapOvr>
  <p:transition spd="med">
    <p:spli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Modelleme Nedir?</a:t>
            </a:r>
            <a:endParaRPr lang="en-US" dirty="0"/>
          </a:p>
        </p:txBody>
      </p:sp>
      <p:sp>
        <p:nvSpPr>
          <p:cNvPr id="3" name="İçerik Yer Tutucusu 2"/>
          <p:cNvSpPr>
            <a:spLocks noGrp="1"/>
          </p:cNvSpPr>
          <p:nvPr>
            <p:ph idx="1"/>
          </p:nvPr>
        </p:nvSpPr>
        <p:spPr>
          <a:xfrm>
            <a:off x="366309" y="1111909"/>
            <a:ext cx="11387667" cy="5479960"/>
          </a:xfrm>
        </p:spPr>
        <p:txBody>
          <a:bodyPr/>
          <a:lstStyle/>
          <a:p>
            <a:pPr algn="just" eaLnBrk="1" hangingPunct="1"/>
            <a:r>
              <a:rPr lang="tr-TR" altLang="tr-TR" sz="2400" dirty="0">
                <a:latin typeface="Arial" panose="020B0604020202020204" pitchFamily="34" charset="0"/>
                <a:cs typeface="Arial" panose="020B0604020202020204" pitchFamily="34" charset="0"/>
              </a:rPr>
              <a:t>Yazılımcı tümüyle soyut yapılar üzerinde çalışır. Tasarım ve </a:t>
            </a:r>
            <a:r>
              <a:rPr lang="tr-TR" altLang="tr-TR" sz="2400" dirty="0" smtClean="0">
                <a:latin typeface="Arial" panose="020B0604020202020204" pitchFamily="34" charset="0"/>
                <a:cs typeface="Arial" panose="020B0604020202020204" pitchFamily="34" charset="0"/>
              </a:rPr>
              <a:t>programlama </a:t>
            </a:r>
            <a:r>
              <a:rPr lang="tr-TR" altLang="tr-TR" sz="2400" dirty="0">
                <a:latin typeface="Arial" panose="020B0604020202020204" pitchFamily="34" charset="0"/>
                <a:cs typeface="Arial" panose="020B0604020202020204" pitchFamily="34" charset="0"/>
              </a:rPr>
              <a:t>süresince kullandığı listeler, döngüler, nesneler, veritabanı tabloları gibi yapıların hiçbirisi elle tutulabilir somut nesneler değildir. Geliştirdiği sistemin, örneğin mimarların yaptığı gibi, bir maketinin yapılması ve masanın üzerine konarak incelenmesi de mümkün değildir. Bu nedenle yazılımcı soyut yapılarla çalışabilme ve soyut düşünebilme yeteneğini olabildiğince geliştirmek zorundadır. </a:t>
            </a:r>
          </a:p>
          <a:p>
            <a:pPr algn="just" eaLnBrk="1" hangingPunct="1"/>
            <a:endParaRPr lang="tr-TR" altLang="tr-TR" sz="2400" dirty="0">
              <a:latin typeface="Arial" panose="020B0604020202020204" pitchFamily="34" charset="0"/>
              <a:cs typeface="Arial" panose="020B0604020202020204" pitchFamily="34" charset="0"/>
            </a:endParaRPr>
          </a:p>
          <a:p>
            <a:pPr algn="just" eaLnBrk="1" hangingPunct="1"/>
            <a:r>
              <a:rPr lang="tr-TR" altLang="tr-TR" sz="2400" dirty="0">
                <a:latin typeface="Arial" panose="020B0604020202020204" pitchFamily="34" charset="0"/>
                <a:cs typeface="Arial" panose="020B0604020202020204" pitchFamily="34" charset="0"/>
              </a:rPr>
              <a:t>Modeller, sistem karmaşıklığını yönetilir boyutlara indirgemenin yanı sıra, tasarımcılar arasında bir etkileşim biçimi olarak da hizmet veriler. Bir tasarımın temel özelliklerinin açıklanması ve çeşitli seçeneklerin değerlendirilmesi bir model üzerinde daha etkin olarak yapılabilir. Bunun yapılabilmesi için modellemede ortak bir gösterim biçiminin, bir başka deyişle ortak bir modelleme dilinin kullanılması zorunludur.</a:t>
            </a:r>
          </a:p>
          <a:p>
            <a:pPr marL="0" indent="0">
              <a:buNone/>
            </a:pPr>
            <a:endParaRPr lang="tr-TR" sz="2400" dirty="0" smtClean="0"/>
          </a:p>
          <a:p>
            <a:endParaRPr lang="tr-TR" sz="2400" dirty="0" smtClean="0"/>
          </a:p>
          <a:p>
            <a:endParaRPr lang="tr-TR" sz="2400" dirty="0" smtClean="0"/>
          </a:p>
          <a:p>
            <a:endParaRPr lang="tr-TR" sz="2400" dirty="0" smtClean="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4</a:t>
            </a:fld>
            <a:endParaRPr lang="tr-TR">
              <a:solidFill>
                <a:srgbClr val="FFFFFF"/>
              </a:solidFill>
            </a:endParaRPr>
          </a:p>
        </p:txBody>
      </p:sp>
    </p:spTree>
    <p:extLst>
      <p:ext uri="{BB962C8B-B14F-4D97-AF65-F5344CB8AC3E}">
        <p14:creationId xmlns:p14="http://schemas.microsoft.com/office/powerpoint/2010/main" val="3404624740"/>
      </p:ext>
    </p:extLst>
  </p:cSld>
  <p:clrMapOvr>
    <a:masterClrMapping/>
  </p:clrMapOvr>
  <p:transition spd="med">
    <p:spli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UML Nedir?</a:t>
            </a:r>
            <a:endParaRPr lang="en-US" dirty="0"/>
          </a:p>
        </p:txBody>
      </p:sp>
      <p:sp>
        <p:nvSpPr>
          <p:cNvPr id="3" name="İçerik Yer Tutucusu 2"/>
          <p:cNvSpPr>
            <a:spLocks noGrp="1"/>
          </p:cNvSpPr>
          <p:nvPr>
            <p:ph idx="1"/>
          </p:nvPr>
        </p:nvSpPr>
        <p:spPr>
          <a:xfrm>
            <a:off x="366309" y="1111909"/>
            <a:ext cx="11387667" cy="5479960"/>
          </a:xfrm>
        </p:spPr>
        <p:txBody>
          <a:bodyPr/>
          <a:lstStyle/>
          <a:p>
            <a:pPr algn="just" eaLnBrk="1" hangingPunct="1"/>
            <a:r>
              <a:rPr lang="tr-TR" sz="2400" b="1" dirty="0">
                <a:solidFill>
                  <a:srgbClr val="FF0000"/>
                </a:solidFill>
                <a:effectLst/>
              </a:rPr>
              <a:t>UML (Unified Modelling Language) </a:t>
            </a:r>
            <a:r>
              <a:rPr lang="tr-TR" sz="2400" dirty="0">
                <a:effectLst/>
              </a:rPr>
              <a:t>Türkçe olarak </a:t>
            </a:r>
            <a:r>
              <a:rPr lang="tr-TR" sz="2400" dirty="0">
                <a:solidFill>
                  <a:srgbClr val="FF0000"/>
                </a:solidFill>
                <a:effectLst/>
              </a:rPr>
              <a:t>"</a:t>
            </a:r>
            <a:r>
              <a:rPr lang="tr-TR" sz="2400" b="1" dirty="0">
                <a:solidFill>
                  <a:srgbClr val="FF0000"/>
                </a:solidFill>
                <a:effectLst/>
              </a:rPr>
              <a:t>Birleşik Modelleme Dili</a:t>
            </a:r>
            <a:r>
              <a:rPr lang="tr-TR" sz="2400" dirty="0">
                <a:solidFill>
                  <a:srgbClr val="FF0000"/>
                </a:solidFill>
                <a:effectLst/>
              </a:rPr>
              <a:t>"</a:t>
            </a:r>
            <a:r>
              <a:rPr lang="tr-TR" sz="2400" dirty="0">
                <a:effectLst/>
              </a:rPr>
              <a:t> şeklinde adlandırılabilir. UML bir programlama (ya da yazılım geliştirme) dili olmaktan ziyade iş sistemlerinin nasıl modellenebileceğini belirleyen ve açıklayan yöntemlerin bir araya toplanmış halidir. Daha çok yazılım geliştiriciler tarafından kullanılıyor olsa da UML ile yapılan modellemeler sadece yazılım projelerinde kullanılmak zorunda değildir: </a:t>
            </a:r>
            <a:r>
              <a:rPr lang="tr-TR" dirty="0">
                <a:solidFill>
                  <a:srgbClr val="FF0000"/>
                </a:solidFill>
                <a:effectLst/>
              </a:rPr>
              <a:t>Resmi UML dokumantasyonlarında </a:t>
            </a:r>
            <a:r>
              <a:rPr lang="tr-TR" dirty="0" smtClean="0">
                <a:solidFill>
                  <a:srgbClr val="FF0000"/>
                </a:solidFill>
                <a:effectLst/>
              </a:rPr>
              <a:t>UML'in </a:t>
            </a:r>
            <a:r>
              <a:rPr lang="tr-TR" dirty="0">
                <a:solidFill>
                  <a:srgbClr val="FF0000"/>
                </a:solidFill>
                <a:effectLst/>
              </a:rPr>
              <a:t>yazılımın yanısıra "İş Sistemleri </a:t>
            </a:r>
            <a:r>
              <a:rPr lang="tr-TR" dirty="0" smtClean="0">
                <a:solidFill>
                  <a:srgbClr val="FF0000"/>
                </a:solidFill>
                <a:effectLst/>
              </a:rPr>
              <a:t>Modellenmesi"nde </a:t>
            </a:r>
            <a:r>
              <a:rPr lang="tr-TR" dirty="0">
                <a:solidFill>
                  <a:srgbClr val="FF0000"/>
                </a:solidFill>
                <a:effectLst/>
              </a:rPr>
              <a:t>de kullanılabilir. </a:t>
            </a:r>
            <a:endParaRPr lang="tr-TR" dirty="0" smtClean="0">
              <a:solidFill>
                <a:srgbClr val="FF0000"/>
              </a:solidFill>
              <a:effectLst/>
            </a:endParaRPr>
          </a:p>
          <a:p>
            <a:endParaRPr lang="tr-TR" sz="2400" dirty="0" smtClean="0">
              <a:effectLst/>
            </a:endParaRPr>
          </a:p>
          <a:p>
            <a:r>
              <a:rPr lang="tr-TR" sz="2400" dirty="0">
                <a:effectLst/>
              </a:rPr>
              <a:t>Örneğin bir iş sistemin yapısını sade ve anlaşılır şekilde ortaya çıkarmak için Paket Diyagramı ("Package Diagram") kullanılabilir. Sınıf Diyagramı ("Class Diagram") vasıtası ile Nesnel Yönelimli Programlamada temel teşkil eden sınıflar net şekilde gösterilebilir ve böylece sağlanan ek görsellik ile yazılım tasarlamanın ilerleyen aşamalarında daha yüksek verimlilik sağlanabilir. </a:t>
            </a:r>
            <a:endParaRPr lang="tr-TR" sz="2400" dirty="0" smtClean="0">
              <a:effectLst/>
            </a:endParaRPr>
          </a:p>
          <a:p>
            <a:endParaRPr lang="tr-TR" sz="2400" dirty="0" smtClean="0">
              <a:effectLst/>
            </a:endParaRPr>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5</a:t>
            </a:fld>
            <a:endParaRPr lang="tr-TR">
              <a:solidFill>
                <a:srgbClr val="FFFFFF"/>
              </a:solidFill>
            </a:endParaRPr>
          </a:p>
        </p:txBody>
      </p:sp>
    </p:spTree>
    <p:extLst>
      <p:ext uri="{BB962C8B-B14F-4D97-AF65-F5344CB8AC3E}">
        <p14:creationId xmlns:p14="http://schemas.microsoft.com/office/powerpoint/2010/main" val="3611851147"/>
      </p:ext>
    </p:extLst>
  </p:cSld>
  <p:clrMapOvr>
    <a:masterClrMapping/>
  </p:clrMapOvr>
  <p:transition spd="med">
    <p:spli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UML Diyagramları</a:t>
            </a:r>
            <a:endParaRPr lang="en-US" dirty="0"/>
          </a:p>
        </p:txBody>
      </p:sp>
      <p:sp>
        <p:nvSpPr>
          <p:cNvPr id="3" name="İçerik Yer Tutucusu 2"/>
          <p:cNvSpPr>
            <a:spLocks noGrp="1"/>
          </p:cNvSpPr>
          <p:nvPr>
            <p:ph idx="1"/>
          </p:nvPr>
        </p:nvSpPr>
        <p:spPr>
          <a:xfrm>
            <a:off x="366309" y="1111909"/>
            <a:ext cx="11387667" cy="5479960"/>
          </a:xfrm>
        </p:spPr>
        <p:txBody>
          <a:bodyPr/>
          <a:lstStyle/>
          <a:p>
            <a:pPr algn="just" eaLnBrk="1" hangingPunct="1"/>
            <a:r>
              <a:rPr lang="tr-TR" sz="2400" dirty="0">
                <a:effectLst/>
              </a:rPr>
              <a:t>UML 2.0, 3 ana bölümde 13 çeşit diyagram içerir. Yapısal diyagramlarda modellenen sistemde nelerin var olması gerektiği vurgulanır. Davranış diyagramlarında modellenen sistemde nelerin meydana gelmesi gerektiğini belirtir. Davranış diyagramlarının bir alt kümesi olan Etkileşim diyagramlarında ise modellenen sistemdeki elemanlar arasındaki veri ve komut akışı gösterilir. </a:t>
            </a:r>
            <a:r>
              <a:rPr lang="tr-TR" sz="2400" dirty="0" smtClean="0">
                <a:effectLst/>
              </a:rPr>
              <a:t> UML Diyagramları 3 başlık altında toplanabilir.</a:t>
            </a:r>
          </a:p>
          <a:p>
            <a:pPr marL="0" indent="0" algn="just" eaLnBrk="1" hangingPunct="1">
              <a:buNone/>
            </a:pPr>
            <a:endParaRPr lang="tr-TR" sz="2400" dirty="0" smtClean="0">
              <a:effectLst/>
            </a:endParaRPr>
          </a:p>
          <a:p>
            <a:r>
              <a:rPr lang="tr-TR" sz="2400" b="1" dirty="0">
                <a:solidFill>
                  <a:srgbClr val="FF0000"/>
                </a:solidFill>
              </a:rPr>
              <a:t>Yapısal Diyagramlar </a:t>
            </a:r>
          </a:p>
          <a:p>
            <a:pPr marL="400050" lvl="1" indent="0">
              <a:buNone/>
            </a:pPr>
            <a:r>
              <a:rPr lang="tr-TR" sz="2000" b="1" dirty="0">
                <a:solidFill>
                  <a:srgbClr val="FF0000"/>
                </a:solidFill>
              </a:rPr>
              <a:t>1. Sınıf (Class) diyagramı, </a:t>
            </a:r>
            <a:r>
              <a:rPr lang="tr-TR" sz="2000" b="1" dirty="0">
                <a:effectLst/>
              </a:rPr>
              <a:t>sistemin yapısını anlatmak için sistemde var olan sınıfları, sınıfların özelliklerini ve sınıflar arası ilişkileri kullanır. Nesneye yönelik sistemleri modellemede kullanılan en yaygın diyagramdır. </a:t>
            </a:r>
          </a:p>
          <a:p>
            <a:pPr marL="400050" lvl="1" indent="0">
              <a:buNone/>
            </a:pPr>
            <a:r>
              <a:rPr lang="tr-TR" sz="2000" b="1" dirty="0">
                <a:solidFill>
                  <a:srgbClr val="FF0000"/>
                </a:solidFill>
              </a:rPr>
              <a:t>2. Nesne (Object) diyagramı</a:t>
            </a:r>
            <a:r>
              <a:rPr lang="tr-TR" sz="2000" dirty="0">
                <a:effectLst/>
              </a:rPr>
              <a:t>, </a:t>
            </a:r>
            <a:r>
              <a:rPr lang="tr-TR" sz="2000" b="1" dirty="0">
                <a:effectLst/>
              </a:rPr>
              <a:t>modellenen sistemin yapısının belirli bir andaki bütün ya da kısmi görünüşü tarif edilir. </a:t>
            </a:r>
            <a:endParaRPr lang="tr-TR" b="1" dirty="0">
              <a:effectLst/>
            </a:endParaRPr>
          </a:p>
          <a:p>
            <a:pPr marL="400050" lvl="1" indent="0">
              <a:buNone/>
            </a:pPr>
            <a:r>
              <a:rPr lang="tr-TR" sz="2000" b="1" dirty="0">
                <a:solidFill>
                  <a:srgbClr val="FF0000"/>
                </a:solidFill>
              </a:rPr>
              <a:t>3. Bileşen (Component) diyagramı</a:t>
            </a:r>
            <a:r>
              <a:rPr lang="tr-TR" sz="2000" b="1" dirty="0">
                <a:solidFill>
                  <a:srgbClr val="FF0000"/>
                </a:solidFill>
                <a:effectLst/>
              </a:rPr>
              <a:t>, </a:t>
            </a:r>
            <a:r>
              <a:rPr lang="tr-TR" sz="2000" b="1" dirty="0">
                <a:effectLst/>
              </a:rPr>
              <a:t>bir yazılım sisteminin hangi tür bileşenlere ayrıldığını ve bu bileşenlerin nasıl birbiriyle ilişkili olduğunu betimler. Bir bileşen genellikle bir veya birden fazla sınıf, arayüz ve iletişime karşılık gelir. </a:t>
            </a:r>
          </a:p>
          <a:p>
            <a:pPr marL="400050" lvl="1" indent="0">
              <a:buNone/>
            </a:pPr>
            <a:endParaRPr lang="tr-TR" sz="2000" b="1" dirty="0">
              <a:effectLst/>
            </a:endParaRPr>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6</a:t>
            </a:fld>
            <a:endParaRPr lang="tr-TR">
              <a:solidFill>
                <a:srgbClr val="FFFFFF"/>
              </a:solidFill>
            </a:endParaRPr>
          </a:p>
        </p:txBody>
      </p:sp>
    </p:spTree>
    <p:extLst>
      <p:ext uri="{BB962C8B-B14F-4D97-AF65-F5344CB8AC3E}">
        <p14:creationId xmlns:p14="http://schemas.microsoft.com/office/powerpoint/2010/main" val="921865301"/>
      </p:ext>
    </p:extLst>
  </p:cSld>
  <p:clrMapOvr>
    <a:masterClrMapping/>
  </p:clrMapOvr>
  <p:transition spd="med">
    <p:spli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UML Diyagramları</a:t>
            </a:r>
            <a:endParaRPr lang="en-US" dirty="0"/>
          </a:p>
        </p:txBody>
      </p:sp>
      <p:sp>
        <p:nvSpPr>
          <p:cNvPr id="3" name="İçerik Yer Tutucusu 2"/>
          <p:cNvSpPr>
            <a:spLocks noGrp="1"/>
          </p:cNvSpPr>
          <p:nvPr>
            <p:ph idx="1"/>
          </p:nvPr>
        </p:nvSpPr>
        <p:spPr>
          <a:xfrm>
            <a:off x="366309" y="1111909"/>
            <a:ext cx="11387667" cy="5479960"/>
          </a:xfrm>
        </p:spPr>
        <p:txBody>
          <a:bodyPr/>
          <a:lstStyle/>
          <a:p>
            <a:pPr marL="400050" lvl="1" indent="0">
              <a:buNone/>
            </a:pPr>
            <a:r>
              <a:rPr lang="tr-TR" sz="2000" b="1" dirty="0" smtClean="0">
                <a:solidFill>
                  <a:srgbClr val="FF0000"/>
                </a:solidFill>
              </a:rPr>
              <a:t>4</a:t>
            </a:r>
            <a:r>
              <a:rPr lang="tr-TR" sz="2000" b="1" dirty="0">
                <a:solidFill>
                  <a:srgbClr val="FF0000"/>
                </a:solidFill>
              </a:rPr>
              <a:t>. Paket (Package) diyagramı, </a:t>
            </a:r>
            <a:r>
              <a:rPr lang="tr-TR" sz="2000" b="1" dirty="0"/>
              <a:t>bir sistemin hangi mantıksal gruplara bölündüğünü ve bu gruplar arasındaki bağımlılıkları betimler. </a:t>
            </a:r>
          </a:p>
          <a:p>
            <a:pPr marL="400050" lvl="1" indent="0">
              <a:buNone/>
            </a:pPr>
            <a:r>
              <a:rPr lang="tr-TR" sz="2000" b="1" dirty="0">
                <a:solidFill>
                  <a:srgbClr val="FF0000"/>
                </a:solidFill>
              </a:rPr>
              <a:t>5. Dağılım (Deployment) diyagramı, </a:t>
            </a:r>
            <a:r>
              <a:rPr lang="tr-TR" sz="2000" b="1" dirty="0"/>
              <a:t>sistemde kullanılan donanımları, bu donanımların içinde yer alan bileşenleri ve bu bileşenlerin arasındaki bağlantıları gösterir. </a:t>
            </a:r>
          </a:p>
          <a:p>
            <a:pPr marL="400050" lvl="1" indent="0">
              <a:buNone/>
            </a:pPr>
            <a:r>
              <a:rPr lang="tr-TR" sz="2000" b="1" dirty="0">
                <a:solidFill>
                  <a:srgbClr val="FF0000"/>
                </a:solidFill>
              </a:rPr>
              <a:t>6. Birleşik Yapı (Composite Structure) diyagramı, </a:t>
            </a:r>
            <a:r>
              <a:rPr lang="tr-TR" sz="2000" b="1" dirty="0"/>
              <a:t>bir sınıfın iç yapısını ve bu yapının mümkün kıldığı iletişimleri tarif eder. </a:t>
            </a:r>
          </a:p>
          <a:p>
            <a:pPr marL="0" indent="0">
              <a:buNone/>
            </a:pPr>
            <a:endParaRPr lang="tr-TR" sz="2400" b="1" dirty="0"/>
          </a:p>
          <a:p>
            <a:r>
              <a:rPr lang="tr-TR" sz="2400" b="1" dirty="0">
                <a:solidFill>
                  <a:srgbClr val="FF0000"/>
                </a:solidFill>
              </a:rPr>
              <a:t>Davranış Diyagramları </a:t>
            </a:r>
          </a:p>
          <a:p>
            <a:pPr marL="400050" lvl="1" indent="0">
              <a:buNone/>
            </a:pPr>
            <a:r>
              <a:rPr lang="tr-TR" sz="2000" b="1" dirty="0">
                <a:solidFill>
                  <a:srgbClr val="FF0000"/>
                </a:solidFill>
              </a:rPr>
              <a:t>1. Kullanım Senaryosu (Use-Case) diyagramı, </a:t>
            </a:r>
            <a:r>
              <a:rPr lang="tr-TR" sz="2000" b="1" dirty="0"/>
              <a:t>modellenen sistem tarafından sağlanan işlevselliği sistemde yer alan aktörleri, aktörlerin sahip olduğu kullanım senaryolarını ve bu senaryolar arasındaki bağımlılıkları göstererek açıklar. </a:t>
            </a:r>
          </a:p>
          <a:p>
            <a:pPr marL="400050" lvl="1" indent="0">
              <a:buNone/>
            </a:pPr>
            <a:r>
              <a:rPr lang="tr-TR" sz="2000" b="1" dirty="0">
                <a:solidFill>
                  <a:srgbClr val="FF0000"/>
                </a:solidFill>
              </a:rPr>
              <a:t>2. Durum (Statechart) diyagramı, </a:t>
            </a:r>
            <a:r>
              <a:rPr lang="tr-TR" sz="2000" b="1" dirty="0"/>
              <a:t>bilgisayar programlarından iş süreçlerine kadar birçok sistemi tarif eden standartlaşmış bir gösterimdir. Durumlar, geçişler, olaylar ve faaliyetler gösterilir. </a:t>
            </a:r>
          </a:p>
          <a:p>
            <a:pPr marL="400050" lvl="1" indent="0">
              <a:buNone/>
            </a:pPr>
            <a:r>
              <a:rPr lang="tr-TR" sz="2000" b="1" dirty="0">
                <a:solidFill>
                  <a:srgbClr val="FF0000"/>
                </a:solidFill>
              </a:rPr>
              <a:t>3. Faaliyet (Activity) diyagramı, </a:t>
            </a:r>
            <a:r>
              <a:rPr lang="tr-TR" sz="2000" b="1" dirty="0"/>
              <a:t>modellenen sistemdeki iş akışını adım adım gösterir. Faaliyet diyagramı kapsamlı bir komut akışını tarif eder. Faaliyetler arası akışı gösteren Durum diyagramıdır. </a:t>
            </a:r>
          </a:p>
          <a:p>
            <a:pPr marL="0" indent="0">
              <a:buNone/>
            </a:pPr>
            <a:endParaRPr lang="tr-TR" sz="2400" b="1" dirty="0"/>
          </a:p>
          <a:p>
            <a:pPr marL="400050" lvl="1" indent="0">
              <a:buNone/>
            </a:pPr>
            <a:endParaRPr lang="tr-TR" sz="2000" b="1" dirty="0"/>
          </a:p>
          <a:p>
            <a:pPr marL="400050" lvl="1" indent="0">
              <a:buNone/>
            </a:pPr>
            <a:endParaRPr lang="tr-TR" sz="2000" b="1" dirty="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7</a:t>
            </a:fld>
            <a:endParaRPr lang="tr-TR">
              <a:solidFill>
                <a:srgbClr val="FFFFFF"/>
              </a:solidFill>
            </a:endParaRPr>
          </a:p>
        </p:txBody>
      </p:sp>
    </p:spTree>
    <p:extLst>
      <p:ext uri="{BB962C8B-B14F-4D97-AF65-F5344CB8AC3E}">
        <p14:creationId xmlns:p14="http://schemas.microsoft.com/office/powerpoint/2010/main" val="2085769515"/>
      </p:ext>
    </p:extLst>
  </p:cSld>
  <p:clrMapOvr>
    <a:masterClrMapping/>
  </p:clrMapOvr>
  <p:transition spd="med">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UML Diyagramları</a:t>
            </a:r>
            <a:endParaRPr lang="en-US" dirty="0"/>
          </a:p>
        </p:txBody>
      </p:sp>
      <p:sp>
        <p:nvSpPr>
          <p:cNvPr id="3" name="İçerik Yer Tutucusu 2"/>
          <p:cNvSpPr>
            <a:spLocks noGrp="1"/>
          </p:cNvSpPr>
          <p:nvPr>
            <p:ph idx="1"/>
          </p:nvPr>
        </p:nvSpPr>
        <p:spPr>
          <a:xfrm>
            <a:off x="366309" y="1111909"/>
            <a:ext cx="11387667" cy="5479960"/>
          </a:xfrm>
        </p:spPr>
        <p:txBody>
          <a:bodyPr/>
          <a:lstStyle/>
          <a:p>
            <a:r>
              <a:rPr lang="tr-TR" sz="2400" b="1" dirty="0">
                <a:solidFill>
                  <a:srgbClr val="FF0000"/>
                </a:solidFill>
                <a:effectLst>
                  <a:outerShdw blurRad="38100" dist="38100" dir="2700000" algn="tl">
                    <a:srgbClr val="000000">
                      <a:alpha val="43137"/>
                    </a:srgbClr>
                  </a:outerShdw>
                </a:effectLst>
              </a:rPr>
              <a:t>Etkileşim Diyagramları </a:t>
            </a:r>
            <a:endParaRPr lang="tr-TR" sz="2400" b="1" dirty="0" smtClean="0">
              <a:solidFill>
                <a:srgbClr val="FF0000"/>
              </a:solidFill>
              <a:effectLst>
                <a:outerShdw blurRad="38100" dist="38100" dir="2700000" algn="tl">
                  <a:srgbClr val="000000">
                    <a:alpha val="43137"/>
                  </a:srgbClr>
                </a:outerShdw>
              </a:effectLst>
            </a:endParaRPr>
          </a:p>
          <a:p>
            <a:pPr marL="400050" lvl="1" indent="0">
              <a:buNone/>
            </a:pPr>
            <a:r>
              <a:rPr lang="tr-TR" sz="2000" b="1" dirty="0" smtClean="0">
                <a:solidFill>
                  <a:srgbClr val="FF0000"/>
                </a:solidFill>
                <a:effectLst>
                  <a:outerShdw blurRad="38100" dist="38100" dir="2700000" algn="tl">
                    <a:srgbClr val="000000">
                      <a:alpha val="43137"/>
                    </a:srgbClr>
                  </a:outerShdw>
                </a:effectLst>
              </a:rPr>
              <a:t>1. Sıralama </a:t>
            </a:r>
            <a:r>
              <a:rPr lang="tr-TR" sz="2000" b="1" dirty="0">
                <a:solidFill>
                  <a:srgbClr val="FF0000"/>
                </a:solidFill>
                <a:effectLst>
                  <a:outerShdw blurRad="38100" dist="38100" dir="2700000" algn="tl">
                    <a:srgbClr val="000000">
                      <a:alpha val="43137"/>
                    </a:srgbClr>
                  </a:outerShdw>
                </a:effectLst>
              </a:rPr>
              <a:t>(Sequence) diyagramı</a:t>
            </a:r>
            <a:r>
              <a:rPr lang="tr-TR" dirty="0">
                <a:solidFill>
                  <a:srgbClr val="FF0000"/>
                </a:solidFill>
                <a:effectLst>
                  <a:outerShdw blurRad="38100" dist="38100" dir="2700000" algn="tl">
                    <a:srgbClr val="000000">
                      <a:alpha val="43137"/>
                    </a:srgbClr>
                  </a:outerShdw>
                </a:effectLst>
              </a:rPr>
              <a:t>, </a:t>
            </a:r>
            <a:r>
              <a:rPr lang="tr-TR" sz="2000" b="1" dirty="0">
                <a:effectLst>
                  <a:outerShdw blurRad="38100" dist="38100" dir="2700000" algn="tl">
                    <a:srgbClr val="000000">
                      <a:alpha val="43137"/>
                    </a:srgbClr>
                  </a:outerShdw>
                </a:effectLst>
              </a:rPr>
              <a:t>nesnelerin birbiriyle nasıl iletişim sağladıklarını sıralı iletiler şeklinde gösterir. Ayrıca nesnelerin yaşam süreleri de gösterilir. </a:t>
            </a:r>
          </a:p>
          <a:p>
            <a:pPr marL="400050" lvl="1" indent="0">
              <a:buNone/>
            </a:pPr>
            <a:r>
              <a:rPr lang="tr-TR" sz="2000" b="1" dirty="0" smtClean="0">
                <a:solidFill>
                  <a:srgbClr val="FF0000"/>
                </a:solidFill>
                <a:effectLst>
                  <a:outerShdw blurRad="38100" dist="38100" dir="2700000" algn="tl">
                    <a:srgbClr val="000000">
                      <a:alpha val="43137"/>
                    </a:srgbClr>
                  </a:outerShdw>
                </a:effectLst>
              </a:rPr>
              <a:t>2. İletişim </a:t>
            </a:r>
            <a:r>
              <a:rPr lang="tr-TR" sz="2000" b="1" dirty="0">
                <a:solidFill>
                  <a:srgbClr val="FF0000"/>
                </a:solidFill>
                <a:effectLst>
                  <a:outerShdw blurRad="38100" dist="38100" dir="2700000" algn="tl">
                    <a:srgbClr val="000000">
                      <a:alpha val="43137"/>
                    </a:srgbClr>
                  </a:outerShdw>
                </a:effectLst>
              </a:rPr>
              <a:t>(Communication) diyagramı</a:t>
            </a:r>
            <a:r>
              <a:rPr lang="tr-TR" dirty="0">
                <a:solidFill>
                  <a:srgbClr val="FF0000"/>
                </a:solidFill>
                <a:effectLst>
                  <a:outerShdw blurRad="38100" dist="38100" dir="2700000" algn="tl">
                    <a:srgbClr val="000000">
                      <a:alpha val="43137"/>
                    </a:srgbClr>
                  </a:outerShdw>
                </a:effectLst>
              </a:rPr>
              <a:t>, </a:t>
            </a:r>
            <a:r>
              <a:rPr lang="tr-TR" sz="2000" b="1" dirty="0">
                <a:effectLst>
                  <a:outerShdw blurRad="38100" dist="38100" dir="2700000" algn="tl">
                    <a:srgbClr val="000000">
                      <a:alpha val="43137"/>
                    </a:srgbClr>
                  </a:outerShdw>
                </a:effectLst>
              </a:rPr>
              <a:t>nesneler ve parçalar arasındaki etkileşimi sıralı iletiler olarak gösterir. Sınıf, Sıralama ve Kullanım Senaryoları diyagramlarındaki bilgileri kullanarak sistemin hem statik yapısını hem de dinamik davranışını gösterir. </a:t>
            </a:r>
          </a:p>
          <a:p>
            <a:pPr marL="400050" lvl="1" indent="0">
              <a:buNone/>
            </a:pPr>
            <a:r>
              <a:rPr lang="tr-TR" dirty="0">
                <a:solidFill>
                  <a:srgbClr val="FF0000"/>
                </a:solidFill>
                <a:effectLst>
                  <a:outerShdw blurRad="38100" dist="38100" dir="2700000" algn="tl">
                    <a:srgbClr val="000000">
                      <a:alpha val="43137"/>
                    </a:srgbClr>
                  </a:outerShdw>
                </a:effectLst>
              </a:rPr>
              <a:t> </a:t>
            </a:r>
            <a:r>
              <a:rPr lang="tr-TR" sz="2000" b="1" dirty="0">
                <a:solidFill>
                  <a:srgbClr val="FF0000"/>
                </a:solidFill>
                <a:effectLst>
                  <a:outerShdw blurRad="38100" dist="38100" dir="2700000" algn="tl">
                    <a:srgbClr val="000000">
                      <a:alpha val="43137"/>
                    </a:srgbClr>
                  </a:outerShdw>
                </a:effectLst>
              </a:rPr>
              <a:t>3. Etkileşime Bakış (Interaction Overview) diyagramı</a:t>
            </a:r>
            <a:r>
              <a:rPr lang="tr-TR" dirty="0">
                <a:solidFill>
                  <a:srgbClr val="FF0000"/>
                </a:solidFill>
                <a:effectLst>
                  <a:outerShdw blurRad="38100" dist="38100" dir="2700000" algn="tl">
                    <a:srgbClr val="000000">
                      <a:alpha val="43137"/>
                    </a:srgbClr>
                  </a:outerShdw>
                </a:effectLst>
              </a:rPr>
              <a:t>, </a:t>
            </a:r>
            <a:r>
              <a:rPr lang="tr-TR" sz="2000" b="1" dirty="0">
                <a:effectLst>
                  <a:outerShdw blurRad="38100" dist="38100" dir="2700000" algn="tl">
                    <a:srgbClr val="000000">
                      <a:alpha val="43137"/>
                    </a:srgbClr>
                  </a:outerShdw>
                </a:effectLst>
              </a:rPr>
              <a:t>farklı etkileşim diyagramları kullanarak, bunlar arasındaki komut akışını gösterir. Bir başka deyişle, elemanları etkileşim diyagramları olan faaliyet diyagramlarıdır. </a:t>
            </a:r>
          </a:p>
          <a:p>
            <a:pPr marL="400050" lvl="1" indent="0">
              <a:buNone/>
            </a:pPr>
            <a:r>
              <a:rPr lang="tr-TR" sz="2000" b="1" dirty="0">
                <a:solidFill>
                  <a:srgbClr val="FF0000"/>
                </a:solidFill>
                <a:effectLst>
                  <a:outerShdw blurRad="38100" dist="38100" dir="2700000" algn="tl">
                    <a:srgbClr val="000000">
                      <a:alpha val="43137"/>
                    </a:srgbClr>
                  </a:outerShdw>
                </a:effectLst>
              </a:rPr>
              <a:t>4. Zaman Akış (Timing) diyagramı</a:t>
            </a:r>
            <a:r>
              <a:rPr lang="tr-TR" dirty="0">
                <a:solidFill>
                  <a:srgbClr val="FF0000"/>
                </a:solidFill>
                <a:effectLst>
                  <a:outerShdw blurRad="38100" dist="38100" dir="2700000" algn="tl">
                    <a:srgbClr val="000000">
                      <a:alpha val="43137"/>
                    </a:srgbClr>
                  </a:outerShdw>
                </a:effectLst>
              </a:rPr>
              <a:t>, </a:t>
            </a:r>
            <a:r>
              <a:rPr lang="tr-TR" sz="2000" b="1" dirty="0">
                <a:effectLst>
                  <a:outerShdw blurRad="38100" dist="38100" dir="2700000" algn="tl">
                    <a:srgbClr val="000000">
                      <a:alpha val="43137"/>
                    </a:srgbClr>
                  </a:outerShdw>
                </a:effectLst>
              </a:rPr>
              <a:t>odağın zaman kısıtlamarı olduğu etkileşim diyagramıdır. </a:t>
            </a:r>
          </a:p>
          <a:p>
            <a:pPr marL="0" indent="0">
              <a:buNone/>
            </a:pPr>
            <a:endParaRPr lang="tr-TR" sz="2400" b="1" dirty="0">
              <a:effectLst>
                <a:outerShdw blurRad="38100" dist="38100" dir="2700000" algn="tl">
                  <a:srgbClr val="000000">
                    <a:alpha val="43137"/>
                  </a:srgbClr>
                </a:outerShdw>
              </a:effectLst>
            </a:endParaRPr>
          </a:p>
          <a:p>
            <a:pPr marL="400050" lvl="1" indent="0">
              <a:buNone/>
            </a:pPr>
            <a:endParaRPr lang="tr-TR" sz="2000" b="1" dirty="0">
              <a:effectLst>
                <a:outerShdw blurRad="38100" dist="38100" dir="2700000" algn="tl">
                  <a:srgbClr val="000000">
                    <a:alpha val="43137"/>
                  </a:srgbClr>
                </a:outerShdw>
              </a:effectLst>
            </a:endParaRPr>
          </a:p>
          <a:p>
            <a:pPr marL="400050" lvl="1" indent="0">
              <a:buNone/>
            </a:pPr>
            <a:endParaRPr lang="tr-TR" sz="2000" b="1" dirty="0">
              <a:effectLst>
                <a:outerShdw blurRad="38100" dist="38100" dir="2700000" algn="tl">
                  <a:srgbClr val="000000">
                    <a:alpha val="43137"/>
                  </a:srgbClr>
                </a:outerShdw>
              </a:effectLst>
            </a:endParaRPr>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8</a:t>
            </a:fld>
            <a:endParaRPr lang="tr-TR">
              <a:solidFill>
                <a:srgbClr val="FFFFFF"/>
              </a:solidFill>
            </a:endParaRPr>
          </a:p>
        </p:txBody>
      </p:sp>
    </p:spTree>
    <p:extLst>
      <p:ext uri="{BB962C8B-B14F-4D97-AF65-F5344CB8AC3E}">
        <p14:creationId xmlns:p14="http://schemas.microsoft.com/office/powerpoint/2010/main" val="3452634819"/>
      </p:ext>
    </p:extLst>
  </p:cSld>
  <p:clrMapOvr>
    <a:masterClrMapping/>
  </p:clrMapOvr>
  <p:transition spd="med">
    <p:spli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054" y="192823"/>
            <a:ext cx="11387667" cy="862598"/>
          </a:xfrm>
        </p:spPr>
        <p:txBody>
          <a:bodyPr/>
          <a:lstStyle/>
          <a:p>
            <a:r>
              <a:rPr lang="tr-TR" dirty="0" smtClean="0"/>
              <a:t>UML’in yararları</a:t>
            </a:r>
            <a:endParaRPr lang="en-US" dirty="0"/>
          </a:p>
        </p:txBody>
      </p:sp>
      <p:sp>
        <p:nvSpPr>
          <p:cNvPr id="3" name="İçerik Yer Tutucusu 2"/>
          <p:cNvSpPr>
            <a:spLocks noGrp="1"/>
          </p:cNvSpPr>
          <p:nvPr>
            <p:ph idx="1"/>
          </p:nvPr>
        </p:nvSpPr>
        <p:spPr>
          <a:xfrm>
            <a:off x="366309" y="1111909"/>
            <a:ext cx="11387667" cy="5479960"/>
          </a:xfrm>
        </p:spPr>
        <p:txBody>
          <a:bodyPr/>
          <a:lstStyle/>
          <a:p>
            <a:pPr>
              <a:defRPr/>
            </a:pPr>
            <a:r>
              <a:rPr lang="tr-TR" sz="2400" dirty="0">
                <a:latin typeface="Arial" charset="0"/>
              </a:rPr>
              <a:t>Takım çalışmasında yardımcı olur, UML standartlaşmış uluslararası bir dildir ve bu dili bilen herkes diyagramlardan aynı şeyleri anlar. Müşteri ve teknik sorumlular diyagramlar üzerinden rahatça iletişim kurabilirler. Ekibinizde yer alan çalışma arkadaşlarınızla uyumlu bir şekilde çalışabilirsiniz ve ekibe yeni giren bir çalışan da projeye rahatlıkla dahil edilebilir.</a:t>
            </a:r>
          </a:p>
          <a:p>
            <a:pPr>
              <a:defRPr/>
            </a:pPr>
            <a:endParaRPr lang="tr-TR" sz="2400" dirty="0">
              <a:latin typeface="Arial" charset="0"/>
            </a:endParaRPr>
          </a:p>
          <a:p>
            <a:pPr>
              <a:defRPr/>
            </a:pPr>
            <a:r>
              <a:rPr lang="tr-TR" sz="2400" dirty="0">
                <a:latin typeface="Arial" charset="0"/>
              </a:rPr>
              <a:t>Kodlamayı kolaylaştırır, UML ile uygulamanızın tasarımı analiz aşamasında yapıldığı için, modellemeniz bittikten hemen sonra kod yazmaya başlayabilirsiniz.</a:t>
            </a:r>
          </a:p>
          <a:p>
            <a:pPr>
              <a:buFont typeface="Wingdings" pitchFamily="2" charset="2"/>
              <a:buChar char="ü"/>
              <a:defRPr/>
            </a:pPr>
            <a:endParaRPr lang="tr-TR" sz="2400" dirty="0">
              <a:latin typeface="Arial" charset="0"/>
            </a:endParaRPr>
          </a:p>
          <a:p>
            <a:pPr>
              <a:defRPr/>
            </a:pPr>
            <a:r>
              <a:rPr lang="tr-TR" sz="2400" dirty="0">
                <a:latin typeface="Arial" charset="0"/>
              </a:rPr>
              <a:t>Hataları en aza indirir, UML ile bütün sistem tasarlandığı için sistemde hata çıkma olasılığı azdır. Çıkan hataları düzeltmek ise çok daha kolaydır</a:t>
            </a:r>
            <a:r>
              <a:rPr lang="tr-TR" sz="2400" dirty="0" smtClean="0">
                <a:latin typeface="Arial" charset="0"/>
              </a:rPr>
              <a:t>.</a:t>
            </a:r>
            <a:endParaRPr lang="tr-TR" sz="2400" b="1" dirty="0"/>
          </a:p>
          <a:p>
            <a:pPr marL="400050" lvl="1" indent="0">
              <a:buNone/>
            </a:pPr>
            <a:endParaRPr lang="tr-TR" sz="2000" b="1" dirty="0"/>
          </a:p>
          <a:p>
            <a:pPr marL="400050" lvl="1" indent="0">
              <a:buNone/>
            </a:pPr>
            <a:endParaRPr lang="tr-TR" sz="2000" b="1" dirty="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10.05.2018</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9</a:t>
            </a:fld>
            <a:endParaRPr lang="tr-TR" dirty="0">
              <a:solidFill>
                <a:srgbClr val="FFFFFF"/>
              </a:solidFill>
            </a:endParaRPr>
          </a:p>
        </p:txBody>
      </p:sp>
    </p:spTree>
    <p:extLst>
      <p:ext uri="{BB962C8B-B14F-4D97-AF65-F5344CB8AC3E}">
        <p14:creationId xmlns:p14="http://schemas.microsoft.com/office/powerpoint/2010/main" val="112222185"/>
      </p:ext>
    </p:extLst>
  </p:cSld>
  <p:clrMapOvr>
    <a:masterClrMapping/>
  </p:clrMapOvr>
  <p:transition spd="med">
    <p:split/>
  </p:transition>
  <p:timing>
    <p:tnLst>
      <p:par>
        <p:cTn id="1" dur="indefinite" restart="never" nodeType="tmRoot"/>
      </p:par>
    </p:tnLst>
  </p:timing>
</p:sld>
</file>

<file path=ppt/theme/theme1.xml><?xml version="1.0" encoding="utf-8"?>
<a:theme xmlns:a="http://schemas.openxmlformats.org/drawingml/2006/main" name="Office Theme">
  <a:themeElements>
    <a:clrScheme name="Kırmızı">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4696</TotalTime>
  <Words>1960</Words>
  <Application>Microsoft Office PowerPoint</Application>
  <PresentationFormat>Geniş ekran</PresentationFormat>
  <Paragraphs>240</Paragraphs>
  <Slides>30</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30</vt:i4>
      </vt:variant>
    </vt:vector>
  </HeadingPairs>
  <TitlesOfParts>
    <vt:vector size="37" baseType="lpstr">
      <vt:lpstr>American Typewriter</vt:lpstr>
      <vt:lpstr>Arial</vt:lpstr>
      <vt:lpstr>Calibri</vt:lpstr>
      <vt:lpstr>Calibri Light</vt:lpstr>
      <vt:lpstr>Tahoma</vt:lpstr>
      <vt:lpstr>Wingdings</vt:lpstr>
      <vt:lpstr>Office Theme</vt:lpstr>
      <vt:lpstr>PowerPoint Sunusu</vt:lpstr>
      <vt:lpstr>11. Hafta İçeriği</vt:lpstr>
      <vt:lpstr>Modelleme Nedir?</vt:lpstr>
      <vt:lpstr>Modelleme Nedir?</vt:lpstr>
      <vt:lpstr>UML Nedir?</vt:lpstr>
      <vt:lpstr>UML Diyagramları</vt:lpstr>
      <vt:lpstr>UML Diyagramları</vt:lpstr>
      <vt:lpstr>UML Diyagramları</vt:lpstr>
      <vt:lpstr>UML’in yararları</vt:lpstr>
      <vt:lpstr>UML’in yararları</vt:lpstr>
      <vt:lpstr>UML Class Diyagramları</vt:lpstr>
      <vt:lpstr>UML Class Diyagramları</vt:lpstr>
      <vt:lpstr>Sınıf Adı Bölgesi</vt:lpstr>
      <vt:lpstr>Attritube Bölgesi</vt:lpstr>
      <vt:lpstr>Operation Bölgesi</vt:lpstr>
      <vt:lpstr>Sınıflar Arası İlişki 1: Kalıtım</vt:lpstr>
      <vt:lpstr>Sınıflar Arası İlişki 2: Gerçekleme</vt:lpstr>
      <vt:lpstr>Sınıflar Arası İlişki 3: Association</vt:lpstr>
      <vt:lpstr>Sınıflar Arası İlişki 3: Association</vt:lpstr>
      <vt:lpstr>Sınıflar Arası İlişki 3: Association</vt:lpstr>
      <vt:lpstr>Sınıflar Arası İlişki 4: Dependency</vt:lpstr>
      <vt:lpstr>Sınıflar Arası İlişki 4.1: Aggregation</vt:lpstr>
      <vt:lpstr>Sınıflar Arası İlişki 4: Composition </vt:lpstr>
      <vt:lpstr>Örnek</vt:lpstr>
      <vt:lpstr>UML Use Case Diyagramları</vt:lpstr>
      <vt:lpstr>UML Use Case Diyagramları</vt:lpstr>
      <vt:lpstr>UML Use Case Diyagramları</vt:lpstr>
      <vt:lpstr>UML Use Case Diyagramları</vt:lpstr>
      <vt:lpstr>Ek 1: 2.5 Standartına göre UML Diyagramları</vt:lpstr>
      <vt:lpstr>Ek 2: UML Çizim Programları</vt:lpstr>
    </vt:vector>
  </TitlesOfParts>
  <Company>Sakarya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Ahmet</dc:creator>
  <cp:lastModifiedBy>ronaldinho424</cp:lastModifiedBy>
  <cp:revision>414</cp:revision>
  <dcterms:created xsi:type="dcterms:W3CDTF">2016-02-10T09:35:02Z</dcterms:created>
  <dcterms:modified xsi:type="dcterms:W3CDTF">2018-05-10T04:06:38Z</dcterms:modified>
</cp:coreProperties>
</file>