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0"/>
  </p:notesMasterIdLst>
  <p:sldIdLst>
    <p:sldId id="291" r:id="rId2"/>
    <p:sldId id="292" r:id="rId3"/>
    <p:sldId id="293" r:id="rId4"/>
    <p:sldId id="295" r:id="rId5"/>
    <p:sldId id="294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9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00" d="100"/>
          <a:sy n="100" d="100"/>
        </p:scale>
        <p:origin x="7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96594"/>
      </p:ext>
    </p:extLst>
  </p:cSld>
  <p:clrMapOvr>
    <a:masterClrMapping/>
  </p:clrMapOvr>
  <p:transition spd="med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0408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4887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68206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8643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482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905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85986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41314"/>
      </p:ext>
    </p:extLst>
  </p:cSld>
  <p:clrMapOvr>
    <a:masterClrMapping/>
  </p:clrMapOvr>
  <p:transition spd="med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50092"/>
      </p:ext>
    </p:extLst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842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01334"/>
      </p:ext>
    </p:extLst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15960"/>
      </p:ext>
    </p:extLst>
  </p:cSld>
  <p:clrMapOvr>
    <a:masterClrMapping/>
  </p:clrMapOvr>
  <p:transition spd="med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52547"/>
      </p:ext>
    </p:extLst>
  </p:cSld>
  <p:clrMapOvr>
    <a:masterClrMapping/>
  </p:clrMapOvr>
  <p:transition spd="med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17886"/>
      </p:ext>
    </p:extLst>
  </p:cSld>
  <p:clrMapOvr>
    <a:masterClrMapping/>
  </p:clrMapOvr>
  <p:transition spd="med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27935"/>
      </p:ext>
    </p:extLst>
  </p:cSld>
  <p:clrMapOvr>
    <a:masterClrMapping/>
  </p:clrMapOvr>
  <p:transition spd="med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38610"/>
      </p:ext>
    </p:extLst>
  </p:cSld>
  <p:clrMapOvr>
    <a:masterClrMapping/>
  </p:clrMapOvr>
  <p:transition spd="med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ransition spd="med">
    <p:split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34163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0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 err="1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 err="1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. Gör. Sinan İLYAS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0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13. HAFTA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7017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44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</a:p>
        </p:txBody>
      </p:sp>
    </p:spTree>
    <p:extLst>
      <p:ext uri="{BB962C8B-B14F-4D97-AF65-F5344CB8AC3E}">
        <p14:creationId xmlns:p14="http://schemas.microsoft.com/office/powerpoint/2010/main" val="3932518120"/>
      </p:ext>
    </p:extLst>
  </p:cSld>
  <p:clrMapOvr>
    <a:masterClrMapping/>
  </p:clrMapOvr>
  <p:transition spd="med"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6599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ÖRNEK-5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50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delegate void Temsilci(string mesaj);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Temsilci _temsilci;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 void MesajGoster(string mesaj)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    MessageBox.Show(mesaj);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void SelamVer()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    _temsilci = MesajGoster;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    _temsilci("Merhaba");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78617"/>
      </p:ext>
    </p:extLst>
  </p:cSld>
  <p:clrMapOvr>
    <a:masterClrMapping/>
  </p:clrMapOvr>
  <p:transition spd="med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9508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ÖRNEK-6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453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delegate void Komut();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void KomutCalistir(Komut komut)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    komut();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void SelamVer()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    MessageBox.Show("Merhaba.");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private void selamVerButton_Click(object sender, EventArgs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    KomutCalistir(SelamVer);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906987"/>
      </p:ext>
    </p:extLst>
  </p:cSld>
  <p:clrMapOvr>
    <a:masterClrMapping/>
  </p:clrMapOvr>
  <p:transition spd="med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</a:t>
            </a:r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7930"/>
            <a:ext cx="10515600" cy="248099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Olay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bir nesneyi ilgilendiren herhangi bir durum olduğunda diğer nesneleri 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bilgilendirmek için kullanılır.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grafiksel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arayüzlerinde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karşımıza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çıkar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bununla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sınırlı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80008"/>
      </p:ext>
    </p:extLst>
  </p:cSld>
  <p:clrMapOvr>
    <a:masterClrMapping/>
  </p:clrMapOvr>
  <p:transition spd="med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event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Tiklandi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TiklanmaOlayi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dugme.TiklanmaOlayi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DugmeyeTiklandi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dugme.Tiklandi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55906409"/>
      </p:ext>
    </p:extLst>
  </p:cSld>
  <p:clrMapOvr>
    <a:masterClrMapping/>
  </p:clrMapOvr>
  <p:transition spd="med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71525" y="2276783"/>
            <a:ext cx="10515600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tekKullanimlikButton_Click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daha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çalışmayacak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tekKullanimlikButton.Click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tekKullanimlikButton_Click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87047"/>
      </p:ext>
    </p:extLst>
  </p:cSld>
  <p:clrMapOvr>
    <a:masterClrMapping/>
  </p:clrMapOvr>
  <p:transition spd="med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3339" y="211714"/>
            <a:ext cx="11387667" cy="935716"/>
          </a:xfrm>
        </p:spPr>
        <p:txBody>
          <a:bodyPr/>
          <a:lstStyle/>
          <a:p>
            <a:r>
              <a:rPr lang="tr-TR" sz="3600" dirty="0"/>
              <a:t>Operatör Aşırı Yükleme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191731" y="1231445"/>
            <a:ext cx="11456930" cy="505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yükleme, kullanıcı tanımlı tipler üzerinde operatör tabanlı işlemleri gerçekleştirmek için tanımlanmış yöntemlerdir ve </a:t>
            </a:r>
            <a:r>
              <a:rPr lang="tr-TR" sz="1800" kern="0" dirty="0">
                <a:solidFill>
                  <a:schemeClr val="tx2">
                    <a:lumMod val="75000"/>
                  </a:schemeClr>
                </a:solidFill>
              </a:rPr>
              <a:t>asla void </a:t>
            </a:r>
            <a:r>
              <a:rPr lang="tr-TR" sz="1800" kern="0" dirty="0"/>
              <a:t>döndürmezler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 yerine yöntemler de kullanılabilir, ancak operatörlerin kullanımı basit ve doğaldır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Kullanıcı tanımlı operatörler dil tanımlı operatörlere göre daha yüksek önceliklidir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yüklemesine ait yöntemler de aşırı yüklenebilir, aynı operatörün faklı modelleri tanımlanabilir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Orijinal operatör normalde ne kadar parametreye ihtiyaç duyuyorsa, aşırı yüklü hali de o kadar parametre ile kurgulanır. Örneğin + operatörü iki parametreye ihtiyaç duyar, aşırı yüklü hali de aynı sayıda parametre ile çalışır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Operatörleri simetrik olarak aşırı yükleyin. Örneğin == operatörünü aşırı yüklediyseniz != operatörünü de aşırı yükleyiniz  &lt;=  ve &gt;= de aynı şekilde…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 yöntemi DAİMA </a:t>
            </a:r>
            <a:r>
              <a:rPr lang="tr-TR" sz="1800" kern="0" dirty="0" err="1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tr-TR" sz="1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kern="0" dirty="0"/>
              <a:t>olarak belirtilmeli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Orijinal operatör hangi tipler üzerinde çalışıyorsa, aşırı yüklenen operatör de aynı tipler üzerinde çalışmalı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"+" operatörünü aşırı yüklediyseniz "+=" operatörü de aşırı yüklenir, tüm bileşik operatörlerde bu kural geçerlidir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tr-TR" sz="1800" kern="0" dirty="0"/>
          </a:p>
          <a:p>
            <a:pPr marL="0" indent="0">
              <a:spcBef>
                <a:spcPts val="0"/>
              </a:spcBef>
              <a:buNone/>
            </a:pPr>
            <a:endParaRPr lang="tr-TR" sz="1800" kern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tr-TR" sz="1800" kern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626197381"/>
      </p:ext>
    </p:extLst>
  </p:cSld>
  <p:clrMapOvr>
    <a:masterClrMapping/>
  </p:clrMapOvr>
  <p:transition spd="med" advClick="0" advTm="1000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6AD01F-0011-44EA-ABF5-3820019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C3DED-206C-49AB-BC3B-ADCD0D8B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B017BB-82CE-44A0-AA9D-52E3F7ED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AC93ADD-AB4B-4526-90A2-AEDB91F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C667CB16-D3B8-4037-9772-2A62ED6F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82056"/>
              </p:ext>
            </p:extLst>
          </p:nvPr>
        </p:nvGraphicFramePr>
        <p:xfrm>
          <a:off x="646111" y="2638070"/>
          <a:ext cx="10544628" cy="210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154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Parametre Sayısı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Aşırı</a:t>
                      </a:r>
                      <a:r>
                        <a:rPr lang="tr-TR" sz="2000" baseline="0" dirty="0"/>
                        <a:t> YÜKLENEBİLİR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Aşırı YÜKLENEMEZ Operatörler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07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Tek</a:t>
                      </a:r>
                      <a:r>
                        <a:rPr lang="tr-TR" sz="2000" baseline="0" dirty="0"/>
                        <a:t> parametreli </a:t>
                      </a:r>
                      <a:r>
                        <a:rPr lang="tr-TR" sz="2000" dirty="0"/>
                        <a:t>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   -    !    ~   ++  --  true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new</a:t>
                      </a:r>
                      <a:r>
                        <a:rPr lang="tr-TR" sz="20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tr-TR" sz="20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typeof</a:t>
                      </a:r>
                      <a:r>
                        <a:rPr lang="tr-TR" sz="20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as   is   []  ()  .   -&gt;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65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Çift veya Üç parametreli</a:t>
                      </a:r>
                      <a:r>
                        <a:rPr lang="tr-TR" sz="2000" baseline="0" dirty="0"/>
                        <a:t>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  -   *   /   %   &amp;   |   ^   &lt;&lt;   &gt;&gt;   ==   !=   &gt;   &lt;   &gt;=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     &amp;&amp;     ||    ?:  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90990"/>
      </p:ext>
    </p:extLst>
  </p:cSld>
  <p:clrMapOvr>
    <a:masterClrMapping/>
  </p:clrMapOvr>
  <p:transition spd="med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211714"/>
            <a:ext cx="11387667" cy="935716"/>
          </a:xfrm>
        </p:spPr>
        <p:txBody>
          <a:bodyPr/>
          <a:lstStyle/>
          <a:p>
            <a:r>
              <a:rPr lang="tr-TR" sz="3600" dirty="0"/>
              <a:t>Operatör Aşırı Yükleme: Örnek-1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04800" y="1217252"/>
            <a:ext cx="4966146" cy="47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using System;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public </a:t>
            </a:r>
            <a:r>
              <a:rPr lang="en-US" sz="1600" dirty="0" err="1">
                <a:latin typeface="Arial Narrow" panose="020B0606020202030204" pitchFamily="34" charset="0"/>
              </a:rPr>
              <a:t>struct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>
                <a:latin typeface="Arial Narrow" panose="020B0606020202030204" pitchFamily="34" charset="0"/>
              </a:rPr>
              <a:t> 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</a:t>
            </a:r>
            <a:r>
              <a:rPr lang="tr-TR" sz="1600" dirty="0">
                <a:latin typeface="Arial Narrow" panose="020B0606020202030204" pitchFamily="34" charset="0"/>
              </a:rPr>
              <a:t>, 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</a:t>
            </a:r>
            <a:r>
              <a:rPr lang="tr-TR" sz="1600" dirty="0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l, int </a:t>
            </a:r>
            <a:r>
              <a:rPr lang="tr-TR" sz="1600" dirty="0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this.reel</a:t>
            </a:r>
            <a:r>
              <a:rPr lang="en-US" sz="1600" dirty="0">
                <a:latin typeface="Arial Narrow" panose="020B0606020202030204" pitchFamily="34" charset="0"/>
              </a:rPr>
              <a:t> = reel;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this.sanal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p</a:t>
            </a:r>
            <a:r>
              <a:rPr lang="en-US" sz="1600" dirty="0" err="1">
                <a:latin typeface="Arial Narrow" panose="020B0606020202030204" pitchFamily="34" charset="0"/>
              </a:rPr>
              <a:t>ublic</a:t>
            </a:r>
            <a:r>
              <a:rPr lang="en-US" sz="1600" dirty="0">
                <a:latin typeface="Arial Narrow" panose="020B0606020202030204" pitchFamily="34" charset="0"/>
              </a:rPr>
              <a:t> static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operator +(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c1,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c2)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return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(c1.reel + c2.reel, c1.sanal + c2.sanal);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420412" y="1217251"/>
            <a:ext cx="6466788" cy="47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   public static void Main()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num1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(2,3);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num2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(3,4);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 err="1">
                <a:latin typeface="Arial Narrow" panose="020B0606020202030204" pitchFamily="34" charset="0"/>
              </a:rPr>
              <a:t>topl</a:t>
            </a:r>
            <a:r>
              <a:rPr lang="en-US" sz="1600" dirty="0">
                <a:latin typeface="Arial Narrow" panose="020B0606020202030204" pitchFamily="34" charset="0"/>
              </a:rPr>
              <a:t>= num1 + num2;</a:t>
            </a:r>
            <a:r>
              <a:rPr lang="tr-TR" sz="16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1.reel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num1.sanal:{1}</a:t>
            </a:r>
            <a:r>
              <a:rPr lang="en-US" sz="1600" dirty="0">
                <a:latin typeface="Arial Narrow" panose="020B0606020202030204" pitchFamily="34" charset="0"/>
              </a:rPr>
              <a:t>",num1</a:t>
            </a:r>
            <a:r>
              <a:rPr lang="tr-TR" sz="1600" dirty="0">
                <a:latin typeface="Arial Narrow" panose="020B0606020202030204" pitchFamily="34" charset="0"/>
              </a:rPr>
              <a:t>.reel, num1.sanal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num2.sanal:{1}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2.reel, num2.sanal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tr-TR" sz="1600" dirty="0" err="1">
                <a:latin typeface="Arial Narrow" panose="020B0606020202030204" pitchFamily="34" charset="0"/>
              </a:rPr>
              <a:t>top.reel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tr-TR" sz="1600" dirty="0">
                <a:latin typeface="Arial Narrow" panose="020B0606020202030204" pitchFamily="34" charset="0"/>
              </a:rPr>
              <a:t>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tr-TR" sz="1600" dirty="0" err="1">
                <a:latin typeface="Arial Narrow" panose="020B0606020202030204" pitchFamily="34" charset="0"/>
              </a:rPr>
              <a:t>topl.reel</a:t>
            </a:r>
            <a:r>
              <a:rPr lang="tr-TR" sz="1600" dirty="0">
                <a:latin typeface="Arial Narrow" panose="020B0606020202030204" pitchFamily="34" charset="0"/>
              </a:rPr>
              <a:t>,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}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Önemli NOT!!!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operatör aşırı yüklemesi kullanmasaydık kodumuz aşağıdaki gibi olacaktı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Kompleks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topl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=num1.Topla(num2);                    //statik olmayan bir yöntemle  veya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Kompleks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topl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=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Kompleks.Topla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(num1,num2);  //statik olan bir nesne  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//Görüldüğü gibi operatör yerine yöntemlerin kullanılması doğal olmayan zorlama //yazımlara neden olmaktadır.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77327"/>
      </p:ext>
    </p:extLst>
  </p:cSld>
  <p:clrMapOvr>
    <a:masterClrMapping/>
  </p:clrMapOvr>
  <p:transition spd="med" advClick="0" advTm="1000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7893" y="211714"/>
            <a:ext cx="11387667" cy="935716"/>
          </a:xfrm>
        </p:spPr>
        <p:txBody>
          <a:bodyPr/>
          <a:lstStyle/>
          <a:p>
            <a:r>
              <a:rPr lang="tr-TR" sz="3600" dirty="0"/>
              <a:t>Operatör Aşırı Yükleme: Örnek-2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7893" y="1431358"/>
            <a:ext cx="4966146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using System;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public </a:t>
            </a:r>
            <a:r>
              <a:rPr lang="en-US" sz="1600" dirty="0" err="1">
                <a:latin typeface="Arial Narrow" panose="020B0606020202030204" pitchFamily="34" charset="0"/>
              </a:rPr>
              <a:t>struct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>
                <a:latin typeface="Arial Narrow" panose="020B0606020202030204" pitchFamily="34" charset="0"/>
              </a:rPr>
              <a:t> 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</a:t>
            </a:r>
            <a:r>
              <a:rPr lang="tr-TR" sz="1600" dirty="0">
                <a:latin typeface="Arial Narrow" panose="020B0606020202030204" pitchFamily="34" charset="0"/>
              </a:rPr>
              <a:t>, 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</a:t>
            </a:r>
            <a:r>
              <a:rPr lang="tr-TR" sz="1600" dirty="0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l, int </a:t>
            </a:r>
            <a:r>
              <a:rPr lang="tr-TR" sz="1600" dirty="0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this.reel</a:t>
            </a:r>
            <a:r>
              <a:rPr lang="en-US" sz="1600" dirty="0">
                <a:latin typeface="Arial Narrow" panose="020B0606020202030204" pitchFamily="34" charset="0"/>
              </a:rPr>
              <a:t> = reel;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this.sanal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p</a:t>
            </a:r>
            <a:r>
              <a:rPr lang="en-US" sz="1600" dirty="0" err="1">
                <a:latin typeface="Arial Narrow" panose="020B0606020202030204" pitchFamily="34" charset="0"/>
              </a:rPr>
              <a:t>ublic</a:t>
            </a:r>
            <a:r>
              <a:rPr lang="en-US" sz="1600" dirty="0">
                <a:latin typeface="Arial Narrow" panose="020B0606020202030204" pitchFamily="34" charset="0"/>
              </a:rPr>
              <a:t> static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operator +(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c1,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c2)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return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(c1.reel + c2.reel, c1.sanal + c2.sanal);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380656" y="1420153"/>
            <a:ext cx="6297105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   public static void Main()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num1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(2,3);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num2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(3,4);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 err="1">
                <a:latin typeface="Arial Narrow" panose="020B0606020202030204" pitchFamily="34" charset="0"/>
              </a:rPr>
              <a:t>topl</a:t>
            </a:r>
            <a:r>
              <a:rPr lang="en-US" sz="1600" dirty="0">
                <a:latin typeface="Arial Narrow" panose="020B0606020202030204" pitchFamily="34" charset="0"/>
              </a:rPr>
              <a:t>= num1 + num2;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1.reel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num1.sanal:{1}</a:t>
            </a:r>
            <a:r>
              <a:rPr lang="en-US" sz="1600" dirty="0">
                <a:latin typeface="Arial Narrow" panose="020B0606020202030204" pitchFamily="34" charset="0"/>
              </a:rPr>
              <a:t>",num1</a:t>
            </a:r>
            <a:r>
              <a:rPr lang="tr-TR" sz="1600" dirty="0">
                <a:latin typeface="Arial Narrow" panose="020B0606020202030204" pitchFamily="34" charset="0"/>
              </a:rPr>
              <a:t>.reel, num1.sanal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num2.sanal:{1}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2.reel, num2.sanal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tr-TR" sz="1600" dirty="0" err="1">
                <a:latin typeface="Arial Narrow" panose="020B0606020202030204" pitchFamily="34" charset="0"/>
              </a:rPr>
              <a:t>top.reel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tr-TR" sz="1600" dirty="0">
                <a:latin typeface="Arial Narrow" panose="020B0606020202030204" pitchFamily="34" charset="0"/>
              </a:rPr>
              <a:t>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tr-TR" sz="1600" dirty="0" err="1">
                <a:latin typeface="Arial Narrow" panose="020B0606020202030204" pitchFamily="34" charset="0"/>
              </a:rPr>
              <a:t>topl.reel</a:t>
            </a:r>
            <a:r>
              <a:rPr lang="tr-TR" sz="1600" dirty="0">
                <a:latin typeface="Arial Narrow" panose="020B0606020202030204" pitchFamily="34" charset="0"/>
              </a:rPr>
              <a:t>,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}</a:t>
            </a: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63482"/>
      </p:ext>
    </p:extLst>
  </p:cSld>
  <p:clrMapOvr>
    <a:masterClrMapping/>
  </p:clrMapOvr>
  <p:transition spd="med" advClick="0" advTm="1000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5147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6299"/>
            <a:ext cx="10515600" cy="13143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Program yazarken bazen metotları değişkenlerde saklama ya da başka bir metoda parametre olarak göndermek gerekebilir. Bu durumlarda temsilciler kullanılır.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515601" y="296764"/>
            <a:ext cx="838199" cy="767687"/>
          </a:xfrm>
        </p:spPr>
        <p:txBody>
          <a:bodyPr/>
          <a:lstStyle/>
          <a:p>
            <a:pPr algn="l"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 algn="l">
                <a:defRPr/>
              </a:pPr>
              <a:t>2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2873268"/>
            <a:ext cx="105156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Topla 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sayi1,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sayi2);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Oku();</a:t>
            </a:r>
          </a:p>
        </p:txBody>
      </p:sp>
    </p:spTree>
    <p:extLst>
      <p:ext uri="{BB962C8B-B14F-4D97-AF65-F5344CB8AC3E}">
        <p14:creationId xmlns:p14="http://schemas.microsoft.com/office/powerpoint/2010/main" val="2862151847"/>
      </p:ext>
    </p:extLst>
  </p:cSld>
  <p:clrMapOvr>
    <a:masterClrMapping/>
  </p:clrMapOvr>
  <p:transition spd="med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7931"/>
            <a:ext cx="10515600" cy="124047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Temsilciler, metotları saklayacak değişkenlerin şablonlarıdır. 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Tanımlanan temsilciler, metotları saklayacak değişkenlerin veri tipi olarak kullanılır.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250566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Islem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islemMetodu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Oku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Oku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okuma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Metodu;</a:t>
            </a:r>
          </a:p>
        </p:txBody>
      </p:sp>
    </p:spTree>
    <p:extLst>
      <p:ext uri="{BB962C8B-B14F-4D97-AF65-F5344CB8AC3E}">
        <p14:creationId xmlns:p14="http://schemas.microsoft.com/office/powerpoint/2010/main" val="1046593654"/>
      </p:ext>
    </p:extLst>
  </p:cSld>
  <p:clrMapOvr>
    <a:masterClrMapping/>
  </p:clrMapOvr>
  <p:transition spd="med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TEMSİLCİ (DELEGATE)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01628"/>
            <a:ext cx="10515600" cy="63642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Temsilci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tipli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değişkenlerde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saklanır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2084230"/>
            <a:ext cx="105156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değişkende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saklanıyor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Değişkende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saklanan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çalıştırılıyor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95761"/>
      </p:ext>
    </p:extLst>
  </p:cSld>
  <p:clrMapOvr>
    <a:masterClrMapping/>
  </p:clrMapOvr>
  <p:transition spd="med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4366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Temsilci();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Temsilci _temsilci;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Selam()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_temsilci = Selam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_temsilci();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39763"/>
      </p:ext>
    </p:extLst>
  </p:cSld>
  <p:clrMapOvr>
    <a:masterClrMapping/>
  </p:clrMapOvr>
  <p:transition spd="med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yeniButton.Text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"Selam Ver";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yeniButton.Left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yeniButton.Top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yeniButton.Click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Controls.Add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yeniButton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0281649"/>
      </p:ext>
    </p:extLst>
  </p:cSld>
  <p:clrMapOvr>
    <a:masterClrMapping/>
  </p:clrMapOvr>
  <p:transition spd="med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ÖRNEK-3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("Ben Sinan.");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Butona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basılınca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çalışır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tanisButton.Click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tanisButton.Click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5381047"/>
      </p:ext>
    </p:extLst>
  </p:cSld>
  <p:clrMapOvr>
    <a:masterClrMapping/>
  </p:clrMapOvr>
  <p:transition spd="med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ÖRNEK-4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0"/>
            <a:ext cx="105156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Komut();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Dictionary&lt;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Komut&gt; komutlar;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("Merhaba.");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("Ben Sinan.");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ağ Ok 2"/>
          <p:cNvSpPr/>
          <p:nvPr/>
        </p:nvSpPr>
        <p:spPr>
          <a:xfrm>
            <a:off x="10436772" y="5833241"/>
            <a:ext cx="1182414" cy="6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411816"/>
      </p:ext>
    </p:extLst>
  </p:cSld>
  <p:clrMapOvr>
    <a:masterClrMapping/>
  </p:clrMapOvr>
  <p:transition spd="med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8471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ÖRNEK-4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17.05.2018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197931"/>
            <a:ext cx="10515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Dictionary&lt;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Komut&gt;();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komutlar.Add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("Selam Ver",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SelamVer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komutlar.Add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("Kendini Tanıt",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KendiniTanit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"Selam Ver"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komutlar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Kendini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Tanıt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3707684303"/>
      </p:ext>
    </p:extLst>
  </p:cSld>
  <p:clrMapOvr>
    <a:masterClrMapping/>
  </p:clrMapOvr>
  <p:transition spd="med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964</TotalTime>
  <Words>1382</Words>
  <Application>Microsoft Office PowerPoint</Application>
  <PresentationFormat>Geniş ekran</PresentationFormat>
  <Paragraphs>293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Courier New</vt:lpstr>
      <vt:lpstr>Tahoma</vt:lpstr>
      <vt:lpstr>Wingdings</vt:lpstr>
      <vt:lpstr>Wingdings 3</vt:lpstr>
      <vt:lpstr>İyon</vt:lpstr>
      <vt:lpstr>PowerPoint Sunusu</vt:lpstr>
      <vt:lpstr>TEMSİLCİ (DELEGATE)</vt:lpstr>
      <vt:lpstr>TEMSİLCİ (DELEGATE)</vt:lpstr>
      <vt:lpstr>TEMSİLCİ (DELEGATE)</vt:lpstr>
      <vt:lpstr>ÖRNEK-1</vt:lpstr>
      <vt:lpstr>ÖRNEK-2</vt:lpstr>
      <vt:lpstr>ÖRNEK-3</vt:lpstr>
      <vt:lpstr>ÖRNEK-4</vt:lpstr>
      <vt:lpstr>ÖRNEK-4</vt:lpstr>
      <vt:lpstr>ÖRNEK-5</vt:lpstr>
      <vt:lpstr>ÖRNEK-6</vt:lpstr>
      <vt:lpstr>OLAY (EVENT)</vt:lpstr>
      <vt:lpstr>ÖRNEK-1</vt:lpstr>
      <vt:lpstr>ÖRNEK-2</vt:lpstr>
      <vt:lpstr>Operatör Aşırı Yükleme</vt:lpstr>
      <vt:lpstr>PowerPoint Sunusu</vt:lpstr>
      <vt:lpstr>Operatör Aşırı Yükleme: Örnek-1</vt:lpstr>
      <vt:lpstr>Operatör Aşırı Yükleme: Örnek-2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ronaldinho424</cp:lastModifiedBy>
  <cp:revision>154</cp:revision>
  <dcterms:created xsi:type="dcterms:W3CDTF">2016-02-10T09:35:02Z</dcterms:created>
  <dcterms:modified xsi:type="dcterms:W3CDTF">2018-05-17T01:18:01Z</dcterms:modified>
</cp:coreProperties>
</file>