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6"/>
  </p:notesMasterIdLst>
  <p:sldIdLst>
    <p:sldId id="257" r:id="rId2"/>
    <p:sldId id="289" r:id="rId3"/>
    <p:sldId id="262" r:id="rId4"/>
    <p:sldId id="263" r:id="rId5"/>
    <p:sldId id="259" r:id="rId6"/>
    <p:sldId id="260" r:id="rId7"/>
    <p:sldId id="261" r:id="rId8"/>
    <p:sldId id="265" r:id="rId9"/>
    <p:sldId id="266" r:id="rId10"/>
    <p:sldId id="268" r:id="rId11"/>
    <p:sldId id="264" r:id="rId12"/>
    <p:sldId id="267" r:id="rId13"/>
    <p:sldId id="258" r:id="rId14"/>
    <p:sldId id="290" r:id="rId15"/>
    <p:sldId id="269" r:id="rId16"/>
    <p:sldId id="270" r:id="rId17"/>
    <p:sldId id="271" r:id="rId18"/>
    <p:sldId id="272" r:id="rId19"/>
    <p:sldId id="276" r:id="rId20"/>
    <p:sldId id="273" r:id="rId21"/>
    <p:sldId id="284" r:id="rId22"/>
    <p:sldId id="285" r:id="rId23"/>
    <p:sldId id="286" r:id="rId24"/>
    <p:sldId id="287" r:id="rId25"/>
    <p:sldId id="283" r:id="rId26"/>
    <p:sldId id="274" r:id="rId27"/>
    <p:sldId id="275" r:id="rId28"/>
    <p:sldId id="277" r:id="rId29"/>
    <p:sldId id="278" r:id="rId30"/>
    <p:sldId id="279" r:id="rId31"/>
    <p:sldId id="280" r:id="rId32"/>
    <p:sldId id="282" r:id="rId33"/>
    <p:sldId id="281" r:id="rId34"/>
    <p:sldId id="288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51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08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793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76080-877D-4E08-AB69-371CA975D04C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3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0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509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49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57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1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20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39703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Sinan İLYAS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2017</a:t>
            </a:r>
            <a:endParaRPr lang="tr-TR" sz="2800" b="1" spc="50" dirty="0" smtClean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809720" y="428605"/>
            <a:ext cx="8572560" cy="158812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254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İŞLEM SONUÇ TİPLERİ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100403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5, sayi2 = 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sayi1 / sayi2; 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tr-TR" sz="2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=2.0f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İşleme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giren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tüm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sonucun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olacağı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kabul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işlem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sonucundaki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virgülden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sonraki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kısım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atılır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sayi1 = 5, sayi2 = 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(float)sayi1 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 sayi2; 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tr-TR" sz="2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altLang="tr-TR" sz="2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=2.5f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İşleme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giren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elemanlardan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float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biri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sonucun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float (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büyük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olacağı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kabul</a:t>
            </a:r>
            <a:r>
              <a:rPr lang="en-US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en-US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11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TİP DÖNÜŞÜMÜ: Parse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9440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1234”;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=“12.345”;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çalışma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zamanı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hatası 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long.Parse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“123456”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8815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TİP DÖNÜŞÜMÜ: Convert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944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Convert.ToInt32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“123”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1" y="1987151"/>
            <a:ext cx="11035507" cy="289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9289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KONSOLA YAZDIRMA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 = “Ahmet”;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soyad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Öztürk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soyad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Ahmet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Öztürk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7180"/>
      </p:ext>
    </p:extLst>
  </p:cSld>
  <p:clrMapOvr>
    <a:masterClrMapping/>
  </p:clrMapOvr>
  <p:transition spd="med"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KONSOLA YAZDIRMA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100;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200;</a:t>
            </a: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(sayi1);</a:t>
            </a:r>
          </a:p>
          <a:p>
            <a:pPr marL="0" indent="0"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(sayi2);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100200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54486"/>
      </p:ext>
    </p:extLst>
  </p:cSld>
  <p:clrMapOvr>
    <a:masterClrMapping/>
  </p:clrMapOvr>
  <p:transition spd="med"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ARİTMETİK OPERATÖRLER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99634"/>
              </p:ext>
            </p:extLst>
          </p:nvPr>
        </p:nvGraphicFramePr>
        <p:xfrm>
          <a:off x="838198" y="1419706"/>
          <a:ext cx="854564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548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848548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2848548">
                  <a:extLst>
                    <a:ext uri="{9D8B030D-6E8A-4147-A177-3AD203B41FA5}">
                      <a16:colId xmlns:a16="http://schemas.microsoft.com/office/drawing/2014/main" val="13728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Toplama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+ 3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Çıkarma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- 3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Çarpma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*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Bölme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/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 Alma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%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 %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0787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KARŞILAŞTIRMA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76769"/>
              </p:ext>
            </p:extLst>
          </p:nvPr>
        </p:nvGraphicFramePr>
        <p:xfrm>
          <a:off x="838197" y="1419706"/>
          <a:ext cx="872552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734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593299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2293494">
                  <a:extLst>
                    <a:ext uri="{9D8B030D-6E8A-4147-A177-3AD203B41FA5}">
                      <a16:colId xmlns:a16="http://schemas.microsoft.com/office/drawing/2014/main" val="1741587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Büyüktür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&gt;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&gt;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Küçüktür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&lt;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&lt; 3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Büyük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&gt;=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&gt;=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Küçük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&lt;=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&lt;=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Eşittir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==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Farklıdır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!=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x</a:t>
                      </a:r>
                      <a:r>
                        <a:rPr lang="en-US" sz="3200" baseline="0" dirty="0" smtClean="0"/>
                        <a:t> != 3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6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3701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MANTIKSAL OPERATÖRLER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26447"/>
              </p:ext>
            </p:extLst>
          </p:nvPr>
        </p:nvGraphicFramePr>
        <p:xfrm>
          <a:off x="838198" y="1419706"/>
          <a:ext cx="904032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440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699064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327816">
                  <a:extLst>
                    <a:ext uri="{9D8B030D-6E8A-4147-A177-3AD203B41FA5}">
                      <a16:colId xmlns:a16="http://schemas.microsoft.com/office/drawing/2014/main" val="419336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&amp;&amp;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(x &gt; 5) &amp;&amp; (y &lt; 4)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Veya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||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(x &gt; 5) || (y &lt; 4)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Değil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!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!(x &gt; 5)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18333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BİT İŞLEM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24858"/>
              </p:ext>
            </p:extLst>
          </p:nvPr>
        </p:nvGraphicFramePr>
        <p:xfrm>
          <a:off x="838198" y="1419706"/>
          <a:ext cx="904032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440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699064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327816">
                  <a:extLst>
                    <a:ext uri="{9D8B030D-6E8A-4147-A177-3AD203B41FA5}">
                      <a16:colId xmlns:a16="http://schemas.microsoft.com/office/drawing/2014/main" val="419336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&amp;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 &amp; 3 (</a:t>
                      </a:r>
                      <a:r>
                        <a:rPr lang="en-US" sz="3200" dirty="0" err="1" smtClean="0"/>
                        <a:t>sonuç</a:t>
                      </a:r>
                      <a:r>
                        <a:rPr lang="en-US" sz="3200" dirty="0" smtClean="0"/>
                        <a:t> = 1)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Veya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|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</a:t>
                      </a:r>
                      <a:r>
                        <a:rPr lang="en-US" sz="3200" baseline="0" dirty="0" smtClean="0"/>
                        <a:t> | 3 (</a:t>
                      </a:r>
                      <a:r>
                        <a:rPr lang="en-US" sz="3200" baseline="0" dirty="0" err="1" smtClean="0"/>
                        <a:t>sonuç</a:t>
                      </a:r>
                      <a:r>
                        <a:rPr lang="en-US" sz="3200" baseline="0" dirty="0" smtClean="0"/>
                        <a:t> = 7)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Exor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^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 ^ 3 (</a:t>
                      </a:r>
                      <a:r>
                        <a:rPr lang="en-US" sz="3200" dirty="0" err="1" smtClean="0"/>
                        <a:t>sonuç</a:t>
                      </a:r>
                      <a:r>
                        <a:rPr lang="en-US" sz="3200" dirty="0" smtClean="0"/>
                        <a:t> = 6)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Değil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~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~5</a:t>
                      </a:r>
                      <a:r>
                        <a:rPr lang="en-US" sz="3200" baseline="0" dirty="0" smtClean="0"/>
                        <a:t> (</a:t>
                      </a:r>
                      <a:r>
                        <a:rPr lang="en-US" sz="3200" baseline="0" dirty="0" err="1" smtClean="0"/>
                        <a:t>sonuç</a:t>
                      </a:r>
                      <a:r>
                        <a:rPr lang="en-US" sz="3200" baseline="0" dirty="0" smtClean="0"/>
                        <a:t> = -6)</a:t>
                      </a:r>
                      <a:endParaRPr lang="tr-TR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22984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838200" y="4991725"/>
            <a:ext cx="10677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~5 </a:t>
            </a:r>
            <a:r>
              <a:rPr lang="en-US" sz="2800" dirty="0" err="1" smtClean="0"/>
              <a:t>ifadesinin</a:t>
            </a:r>
            <a:r>
              <a:rPr lang="en-US" sz="2800" dirty="0" smtClean="0"/>
              <a:t> </a:t>
            </a:r>
            <a:r>
              <a:rPr lang="en-US" sz="2800" dirty="0" err="1" smtClean="0"/>
              <a:t>sonucunun</a:t>
            </a:r>
            <a:r>
              <a:rPr lang="en-US" sz="2800" dirty="0" smtClean="0"/>
              <a:t> -6 </a:t>
            </a:r>
            <a:r>
              <a:rPr lang="en-US" sz="2800" dirty="0" err="1" smtClean="0"/>
              <a:t>çıkmasının</a:t>
            </a:r>
            <a:r>
              <a:rPr lang="en-US" sz="2800" dirty="0" smtClean="0"/>
              <a:t> </a:t>
            </a:r>
            <a:r>
              <a:rPr lang="en-US" sz="2800" dirty="0" err="1" smtClean="0"/>
              <a:t>sebebi</a:t>
            </a:r>
            <a:r>
              <a:rPr lang="en-US" sz="2800" dirty="0" smtClean="0"/>
              <a:t> </a:t>
            </a:r>
            <a:r>
              <a:rPr lang="en-US" sz="2800" dirty="0" err="1" smtClean="0"/>
              <a:t>işaretli</a:t>
            </a:r>
            <a:r>
              <a:rPr lang="en-US" sz="2800" dirty="0" smtClean="0"/>
              <a:t> </a:t>
            </a:r>
            <a:r>
              <a:rPr lang="en-US" sz="2800" dirty="0" err="1" smtClean="0"/>
              <a:t>tamsayıların</a:t>
            </a:r>
            <a:r>
              <a:rPr lang="en-US" sz="2800" dirty="0" smtClean="0"/>
              <a:t> </a:t>
            </a:r>
            <a:r>
              <a:rPr lang="en-US" sz="2800" dirty="0" err="1" smtClean="0"/>
              <a:t>ikiye</a:t>
            </a:r>
            <a:r>
              <a:rPr lang="en-US" sz="2800" dirty="0" smtClean="0"/>
              <a:t> </a:t>
            </a:r>
            <a:r>
              <a:rPr lang="en-US" sz="2800" dirty="0" err="1" smtClean="0"/>
              <a:t>tümleyen</a:t>
            </a:r>
            <a:r>
              <a:rPr lang="en-US" sz="2800" dirty="0" smtClean="0"/>
              <a:t> </a:t>
            </a:r>
            <a:r>
              <a:rPr lang="en-US" sz="2800" dirty="0" err="1" smtClean="0"/>
              <a:t>formunda</a:t>
            </a:r>
            <a:r>
              <a:rPr lang="en-US" sz="2800" dirty="0" smtClean="0"/>
              <a:t> </a:t>
            </a:r>
            <a:r>
              <a:rPr lang="en-US" sz="2800" dirty="0" err="1" smtClean="0"/>
              <a:t>saklanmasıdır</a:t>
            </a:r>
            <a:r>
              <a:rPr lang="en-US" sz="2800" dirty="0" smtClean="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0105079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ATAMA OPERATÖRLERİ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72621"/>
              </p:ext>
            </p:extLst>
          </p:nvPr>
        </p:nvGraphicFramePr>
        <p:xfrm>
          <a:off x="838198" y="1419706"/>
          <a:ext cx="954998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097">
                  <a:extLst>
                    <a:ext uri="{9D8B030D-6E8A-4147-A177-3AD203B41FA5}">
                      <a16:colId xmlns:a16="http://schemas.microsoft.com/office/drawing/2014/main" val="1826799401"/>
                    </a:ext>
                  </a:extLst>
                </a:gridCol>
                <a:gridCol w="2119180">
                  <a:extLst>
                    <a:ext uri="{9D8B030D-6E8A-4147-A177-3AD203B41FA5}">
                      <a16:colId xmlns:a16="http://schemas.microsoft.com/office/drawing/2014/main" val="2612971640"/>
                    </a:ext>
                  </a:extLst>
                </a:gridCol>
                <a:gridCol w="3492709">
                  <a:extLst>
                    <a:ext uri="{9D8B030D-6E8A-4147-A177-3AD203B41FA5}">
                      <a16:colId xmlns:a16="http://schemas.microsoft.com/office/drawing/2014/main" val="13728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İŞLEM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OPERATÖR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ÖRNEK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a</a:t>
                      </a:r>
                      <a:r>
                        <a:rPr lang="en-US" sz="3200" dirty="0" err="1" smtClean="0"/>
                        <a:t>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Toplayarak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+=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Çıkararak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-=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Çarparak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*=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Bölerek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atama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/=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 /= 5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Değeri</a:t>
                      </a:r>
                      <a:r>
                        <a:rPr lang="en-US" sz="3200" dirty="0" smtClean="0"/>
                        <a:t> 1 </a:t>
                      </a:r>
                      <a:r>
                        <a:rPr lang="en-US" sz="3200" dirty="0" err="1" smtClean="0"/>
                        <a:t>arttırma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++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++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veya</a:t>
                      </a:r>
                      <a:r>
                        <a:rPr lang="en-US" sz="3200" baseline="0" dirty="0" smtClean="0"/>
                        <a:t> ++</a:t>
                      </a:r>
                      <a:r>
                        <a:rPr lang="en-US" sz="3200" baseline="0" dirty="0" err="1" smtClean="0"/>
                        <a:t>Sayi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8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Değeri</a:t>
                      </a:r>
                      <a:r>
                        <a:rPr lang="en-US" sz="3200" dirty="0" smtClean="0"/>
                        <a:t> 1 </a:t>
                      </a:r>
                      <a:r>
                        <a:rPr lang="en-US" sz="3200" dirty="0" err="1" smtClean="0"/>
                        <a:t>azaltma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--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Sayi</a:t>
                      </a:r>
                      <a:r>
                        <a:rPr lang="en-US" sz="3200" dirty="0" smtClean="0"/>
                        <a:t>-- </a:t>
                      </a:r>
                      <a:r>
                        <a:rPr lang="en-US" sz="3200" dirty="0" err="1" smtClean="0"/>
                        <a:t>veya</a:t>
                      </a:r>
                      <a:r>
                        <a:rPr lang="en-US" sz="3200" dirty="0" smtClean="0"/>
                        <a:t> --</a:t>
                      </a:r>
                      <a:r>
                        <a:rPr lang="en-US" sz="3200" dirty="0" err="1" smtClean="0"/>
                        <a:t>Sayi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3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82632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DEĞİŞKENLER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44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Değişkenler bir bilginin bellekteki konumunu temsil eden sembolik isimlerdir.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çalıştırıldığında değişken ve bu değişkenin türüne göre bellekte yer ayrılır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isimlendirmesinde bazı kurallara uyulmalıdır.</a:t>
            </a:r>
          </a:p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mutlaka bir harf ile başlamalıdır. Rakam ve alt çizgi (_) karakterleri de değişken isminde kullanılabilir.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#  komutları ve fonksiyonları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değişken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kullanıl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adı arasında boşluk bulundurmamalıdır.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’ta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değişken adlandırmada küçük-büyük harf ayırımı vardır.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ad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Ad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farklı değişkenleri ifade etmektedir.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#’ta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Türkçe karakterler isimlendirmede </a:t>
            </a:r>
            <a:r>
              <a:rPr lang="tr-T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kullanılabilir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ancak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tavsiye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edilmez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  <a:defRPr/>
            </a:pPr>
            <a:r>
              <a:rPr lang="tr-TR" u="sng" dirty="0">
                <a:latin typeface="Arial" panose="020B0604020202020204" pitchFamily="34" charset="0"/>
                <a:cs typeface="Arial" panose="020B0604020202020204" pitchFamily="34" charset="0"/>
              </a:rPr>
              <a:t>Geçerli değişken isimleri :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başlamaZamanı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ad_soyad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x5</a:t>
            </a:r>
          </a:p>
          <a:p>
            <a:pPr marL="0" indent="0">
              <a:buNone/>
              <a:defRPr/>
            </a:pPr>
            <a:r>
              <a:rPr lang="tr-TR" u="sng" dirty="0">
                <a:latin typeface="Arial" panose="020B0604020202020204" pitchFamily="34" charset="0"/>
                <a:cs typeface="Arial" panose="020B0604020202020204" pitchFamily="34" charset="0"/>
              </a:rPr>
              <a:t>Geçersiz değişken isimleri :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3x,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data?in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data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67289"/>
      </p:ext>
    </p:extLst>
  </p:cSld>
  <p:clrMapOvr>
    <a:masterClrMapping/>
  </p:clrMapOvr>
  <p:transition spd="med">
    <p:spli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{1,2,3};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kelimeler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Sakarya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Üniversitesi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[] s = {‘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M’,’e’,’r’,’h’,’a’,’b’,’a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"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ile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aynı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değil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elemanSayisiTextBox.Text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Diziler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dinamik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olarak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başlatılabilir</a:t>
            </a:r>
            <a:endParaRPr lang="en-US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3842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renkler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Kırmızı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Yeşil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Sarı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838199" y="4433562"/>
            <a:ext cx="10677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Kırmızı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Yeşil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Mavi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Sarı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838200" y="373255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aşağıdaki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462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 BOYUTLU 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[,] dizi1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[,] dizi2 = {{1, 2}, {3, 4}, {10, 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[,,] dizi3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5, 5];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38199" y="4072985"/>
            <a:ext cx="1067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dizi1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dizi2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{{1, 2}, {3, 4}, {10, 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dizi3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5, 5];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838200" y="325493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9984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 BOYUTLU DİZİLER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1" y="1267326"/>
            <a:ext cx="68667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{10, 12, 20, 22},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{17, 22, 19, 13},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10, 12, 20, 22},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17, 22, 19, 13}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 j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j] + " 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8610600" y="1892528"/>
            <a:ext cx="1963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10 12 20 22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17 22 19 13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10 12 20 22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17 22 19 13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8610601" y="126732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endParaRPr lang="tr-TR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9088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DÜZENSİZ DİZİLER (JAGGED ARRAYS)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1" y="1267326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Elemanları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dizilere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düzensiz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verilir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Düzensiz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dizilerin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başka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dizidir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birbirinden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farklı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olabilir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jagged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[3][];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[4] {0, 1, 2, 3};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[2] {4, 5};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jagged[2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 {6, 7, 8};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6973"/>
          <a:stretch/>
        </p:blipFill>
        <p:spPr>
          <a:xfrm>
            <a:off x="8165432" y="4075116"/>
            <a:ext cx="3188368" cy="17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874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KARAR YAPILARI: if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6770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40)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geçti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40)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geçti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kaldı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40)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“FF”;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“DD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“CC”;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“CB”;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“BB”;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ogrNot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“BA”;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harfNotu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“AA”;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1978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KARAR YAPILARI: switch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53377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(gun)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1: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pazartesi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2: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3: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çarşamba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4: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perşembe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6611917" y="1869434"/>
            <a:ext cx="49155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5: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6: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cumartesi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case 7: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ad = "HATA";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00385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838200" y="3416668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812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2) break;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3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509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for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2) continue;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4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6804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DEĞİŞKEN TANIMLAMA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Tip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adı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ile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değişken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tanımlama</a:t>
            </a:r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tr-TR" sz="2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sayi1;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10;</a:t>
            </a:r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var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anahtar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kelimesi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ile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değişken</a:t>
            </a:r>
            <a:r>
              <a:rPr lang="en-US" altLang="tr-T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tanımlama</a:t>
            </a:r>
            <a:endParaRPr lang="en-US" altLang="tr-TR" sz="2800" dirty="0" smtClean="0">
              <a:solidFill>
                <a:schemeClr val="accent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endParaRPr lang="en-US" altLang="tr-TR" sz="2800" dirty="0">
              <a:solidFill>
                <a:schemeClr val="accent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10;    //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tr-T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sayi2 = 10.0;  // double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sayi3 = 10.0f; // float</a:t>
            </a:r>
          </a:p>
          <a:p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sayi4; // HATA: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derleyici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tipi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bilemez</a:t>
            </a:r>
            <a:endParaRPr lang="tr-TR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395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9189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100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1996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do-while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101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do-while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8200" y="3732551"/>
            <a:ext cx="68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101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661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DÖNGÜLER: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38200" y="1267326"/>
            <a:ext cx="10119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{ 1, 2, 3, 4 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838200" y="358100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parçası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çalıştırıldığında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aşağıdaki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38200" y="4417357"/>
            <a:ext cx="10119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47814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SABİT TANIMLAMA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0659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yukseklik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“Visual C#”;</a:t>
            </a:r>
          </a:p>
          <a:p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genislik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HATA: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değer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belirtilmemiş</a:t>
            </a:r>
            <a:endParaRPr lang="en-US" altLang="tr-T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0550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VE REFERENCE TİPLER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7" name="Group 7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482954"/>
              </p:ext>
            </p:extLst>
          </p:nvPr>
        </p:nvGraphicFramePr>
        <p:xfrm>
          <a:off x="838200" y="1531351"/>
          <a:ext cx="10515600" cy="1564775"/>
        </p:xfrm>
        <a:graphic>
          <a:graphicData uri="http://schemas.openxmlformats.org/drawingml/2006/table">
            <a:tbl>
              <a:tblPr/>
              <a:tblGrid>
                <a:gridCol w="301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7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8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tipler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sbyte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char,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double, float, int,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uint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long,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ulong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ushort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ve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enum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9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 tipler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delegate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ve 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6543"/>
              </p:ext>
            </p:extLst>
          </p:nvPr>
        </p:nvGraphicFramePr>
        <p:xfrm>
          <a:off x="6240464" y="3357564"/>
          <a:ext cx="2663825" cy="1093787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Heap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x=5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2208214" y="3573463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4400">
                <a:solidFill>
                  <a:schemeClr val="tx2"/>
                </a:solidFill>
                <a:latin typeface="Arial" panose="020B0604020202020204" pitchFamily="34" charset="0"/>
              </a:rPr>
              <a:t>int x=5;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2208214" y="4724400"/>
            <a:ext cx="331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4400" dirty="0" err="1">
                <a:solidFill>
                  <a:schemeClr val="tx2"/>
                </a:solidFill>
                <a:latin typeface="Arial" panose="020B0604020202020204" pitchFamily="34" charset="0"/>
              </a:rPr>
              <a:t>object</a:t>
            </a:r>
            <a:r>
              <a:rPr lang="tr-TR" altLang="tr-TR" sz="4400" dirty="0">
                <a:solidFill>
                  <a:schemeClr val="tx2"/>
                </a:solidFill>
                <a:latin typeface="Arial" panose="020B0604020202020204" pitchFamily="34" charset="0"/>
              </a:rPr>
              <a:t> y=1;</a:t>
            </a:r>
          </a:p>
        </p:txBody>
      </p:sp>
      <p:graphicFrame>
        <p:nvGraphicFramePr>
          <p:cNvPr id="1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622"/>
              </p:ext>
            </p:extLst>
          </p:nvPr>
        </p:nvGraphicFramePr>
        <p:xfrm>
          <a:off x="6311901" y="4724400"/>
          <a:ext cx="2663825" cy="1554234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</a:rPr>
                        <a:t>Heap</a:t>
                      </a: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x=5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&amp;y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y=1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4367213" y="4076700"/>
            <a:ext cx="18732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Line 74"/>
          <p:cNvSpPr>
            <a:spLocks noChangeShapeType="1"/>
          </p:cNvSpPr>
          <p:nvPr/>
        </p:nvSpPr>
        <p:spPr bwMode="auto">
          <a:xfrm>
            <a:off x="5016500" y="5157788"/>
            <a:ext cx="1150938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07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BOXING VE UNBOXING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830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Boxing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Stack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alanından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Heap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alanına taşıma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r-TR" sz="2400" dirty="0" smtClean="0">
              <a:solidFill>
                <a:srgbClr val="C1F90D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altLang="tr-TR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x=i;</a:t>
            </a:r>
          </a:p>
          <a:p>
            <a:pPr lvl="1">
              <a:buFont typeface="Wingdings" panose="05000000000000000000" pitchFamily="2" charset="2"/>
              <a:buNone/>
            </a:pPr>
            <a:endParaRPr lang="tr-TR" altLang="tr-TR" sz="2400" dirty="0">
              <a:solidFill>
                <a:srgbClr val="C1F90D"/>
              </a:solidFill>
              <a:latin typeface="Arial" panose="020B0604020202020204" pitchFamily="34" charset="0"/>
            </a:endParaRPr>
          </a:p>
          <a:p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Unboxing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Heap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alanından </a:t>
            </a:r>
            <a:r>
              <a:rPr lang="tr-TR" altLang="tr-TR" sz="2800" dirty="0" err="1">
                <a:solidFill>
                  <a:schemeClr val="accent2"/>
                </a:solidFill>
                <a:latin typeface="Arial" panose="020B0604020202020204" pitchFamily="34" charset="0"/>
              </a:rPr>
              <a:t>Stack</a:t>
            </a:r>
            <a:r>
              <a:rPr lang="tr-TR" altLang="tr-TR" sz="2800" dirty="0">
                <a:solidFill>
                  <a:schemeClr val="accent2"/>
                </a:solidFill>
                <a:latin typeface="Arial" panose="020B0604020202020204" pitchFamily="34" charset="0"/>
              </a:rPr>
              <a:t> alanına taşıma</a:t>
            </a:r>
          </a:p>
          <a:p>
            <a:pPr lvl="1"/>
            <a:endParaRPr lang="en-US" altLang="tr-TR" sz="24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r-TR" altLang="tr-TR" sz="24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altLang="tr-TR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lvl="1"/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i=10, j=20;</a:t>
            </a:r>
          </a:p>
          <a:p>
            <a:pPr lvl="1"/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x=j;</a:t>
            </a:r>
          </a:p>
          <a:p>
            <a:pPr lvl="1"/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i=(</a:t>
            </a:r>
            <a:r>
              <a:rPr lang="tr-TR" altLang="tr-TR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)x;</a:t>
            </a:r>
          </a:p>
        </p:txBody>
      </p:sp>
    </p:spTree>
    <p:extLst>
      <p:ext uri="{BB962C8B-B14F-4D97-AF65-F5344CB8AC3E}">
        <p14:creationId xmlns:p14="http://schemas.microsoft.com/office/powerpoint/2010/main" val="123735976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VERİ TİPLERİ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5" y="1280160"/>
            <a:ext cx="10723418" cy="514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104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 VE EXPLICIT TİP DÖNÜŞÜMLERİ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93985" y="1267326"/>
            <a:ext cx="110040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sayi1 = 10;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sayi2 = sayi1;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sayi3 = 20.0f;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sayi4 = sayi3; // HATA: float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int’ten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büyüktür</a:t>
            </a: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sayi5 = 30.0f;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sayi6 = (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)sayi5;</a:t>
            </a:r>
          </a:p>
        </p:txBody>
      </p:sp>
    </p:spTree>
    <p:extLst>
      <p:ext uri="{BB962C8B-B14F-4D97-AF65-F5344CB8AC3E}">
        <p14:creationId xmlns:p14="http://schemas.microsoft.com/office/powerpoint/2010/main" val="411819991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VERİ TİPİ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20.03.2018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100403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2;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Derleme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hatası</a:t>
            </a: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tr-T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Yukarıdaki kod derleme hatası verecektir çünkü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 sayı olarak kabul edilmez, 8 bitlik grup olarak kabul edilir. Bu yüzden de toplama işlemi yapılmadan önce otomatik olarak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tipine dönüştürülür. Bu sebeple de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işleminin sonucu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olur. Sonucu </a:t>
            </a:r>
            <a:r>
              <a:rPr lang="tr-TR" alt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tipindeki bir değişkene atayabilmek için tip dönüşümü yapılmalıdır.</a:t>
            </a:r>
          </a:p>
          <a:p>
            <a:pPr>
              <a:buFont typeface="Arial" panose="020B0604020202020204" pitchFamily="34" charset="0"/>
              <a:buNone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r-TR" alt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(byte)(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tr-TR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r-TR" altLang="tr-T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0367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1583</Words>
  <Application>Microsoft Office PowerPoint</Application>
  <PresentationFormat>Geniş ekran</PresentationFormat>
  <Paragraphs>481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Tahoma</vt:lpstr>
      <vt:lpstr>Wingdings</vt:lpstr>
      <vt:lpstr>Office Teması</vt:lpstr>
      <vt:lpstr>PowerPoint Sunusu</vt:lpstr>
      <vt:lpstr>DEĞİŞKENLER</vt:lpstr>
      <vt:lpstr>DEĞİŞKEN TANIMLAMA</vt:lpstr>
      <vt:lpstr>SABİT TANIMLAMA</vt:lpstr>
      <vt:lpstr>VALUE VE REFERENCE TİPLER</vt:lpstr>
      <vt:lpstr>BOXING VE UNBOXING</vt:lpstr>
      <vt:lpstr>VERİ TİPLERİ</vt:lpstr>
      <vt:lpstr>IMPLICIT VE EXPLICIT TİP DÖNÜŞÜMLERİ</vt:lpstr>
      <vt:lpstr>byte VERİ TİPİ</vt:lpstr>
      <vt:lpstr>İŞLEM SONUÇ TİPLERİ</vt:lpstr>
      <vt:lpstr>TİP DÖNÜŞÜMÜ: Parse</vt:lpstr>
      <vt:lpstr>TİP DÖNÜŞÜMÜ: Convert</vt:lpstr>
      <vt:lpstr>KONSOLA YAZDIRMA</vt:lpstr>
      <vt:lpstr>KONSOLA YAZDIRMA</vt:lpstr>
      <vt:lpstr>ARİTMETİK OPERATÖRLER</vt:lpstr>
      <vt:lpstr>KARŞILAŞTIRMA OPERATÖRLERİ</vt:lpstr>
      <vt:lpstr>MANTIKSAL OPERATÖRLER</vt:lpstr>
      <vt:lpstr>BİT İŞLEM OPERATÖRLERİ</vt:lpstr>
      <vt:lpstr>ATAMA OPERATÖRLERİ</vt:lpstr>
      <vt:lpstr>DİZİLER</vt:lpstr>
      <vt:lpstr>DİZİLER</vt:lpstr>
      <vt:lpstr>ÇOK BOYUTLU DİZİLER</vt:lpstr>
      <vt:lpstr>ÇOK BOYUTLU DİZİLER</vt:lpstr>
      <vt:lpstr>DÜZENSİZ DİZİLER (JAGGED ARRAYS)</vt:lpstr>
      <vt:lpstr>KARAR YAPILARI: if</vt:lpstr>
      <vt:lpstr>KARAR YAPILARI: switch</vt:lpstr>
      <vt:lpstr>DÖNGÜLER: for</vt:lpstr>
      <vt:lpstr>DÖNGÜLER: for</vt:lpstr>
      <vt:lpstr>DÖNGÜLER: for</vt:lpstr>
      <vt:lpstr>DÖNGÜLER: while</vt:lpstr>
      <vt:lpstr>DÖNGÜLER: while</vt:lpstr>
      <vt:lpstr>DÖNGÜLER: do-while</vt:lpstr>
      <vt:lpstr>DÖNGÜLER: do-while</vt:lpstr>
      <vt:lpstr>DÖNGÜLER: foreach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ronaldinho424</cp:lastModifiedBy>
  <cp:revision>108</cp:revision>
  <dcterms:created xsi:type="dcterms:W3CDTF">2016-02-10T09:35:02Z</dcterms:created>
  <dcterms:modified xsi:type="dcterms:W3CDTF">2018-03-20T07:04:13Z</dcterms:modified>
</cp:coreProperties>
</file>