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5" r:id="rId3"/>
    <p:sldId id="264" r:id="rId4"/>
    <p:sldId id="261" r:id="rId5"/>
    <p:sldId id="262" r:id="rId6"/>
    <p:sldId id="257" r:id="rId7"/>
    <p:sldId id="258" r:id="rId8"/>
    <p:sldId id="263" r:id="rId9"/>
    <p:sldId id="269" r:id="rId10"/>
    <p:sldId id="271" r:id="rId11"/>
    <p:sldId id="280" r:id="rId12"/>
    <p:sldId id="274" r:id="rId13"/>
    <p:sldId id="276" r:id="rId14"/>
    <p:sldId id="277" r:id="rId15"/>
    <p:sldId id="278" r:id="rId16"/>
    <p:sldId id="279" r:id="rId17"/>
    <p:sldId id="267" r:id="rId18"/>
    <p:sldId id="268" r:id="rId19"/>
  </p:sldIdLst>
  <p:sldSz cx="9144000" cy="6858000" type="screen4x3"/>
  <p:notesSz cx="6858000" cy="9144000"/>
  <p:custDataLst>
    <p:tags r:id="rId20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9FC195-CB45-4022-91DB-40C66087875C}" type="datetimeFigureOut">
              <a:rPr lang="tr-TR" smtClean="0"/>
              <a:t>30.04.2012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Fonksiyonel Programlama 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LISP, ML, </a:t>
            </a:r>
            <a:r>
              <a:rPr lang="tr-TR" dirty="0" err="1" smtClean="0"/>
              <a:t>Haskel</a:t>
            </a:r>
            <a:r>
              <a:rPr lang="tr-TR" dirty="0" smtClean="0"/>
              <a:t>, </a:t>
            </a:r>
            <a:r>
              <a:rPr lang="tr-TR" dirty="0" err="1" smtClean="0"/>
              <a:t>Scheme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Örnekler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3325" y="1628800"/>
            <a:ext cx="7485087" cy="164307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 smtClean="0"/>
              <a:t>1.</a:t>
            </a:r>
            <a:r>
              <a:rPr lang="tr-TR" dirty="0" smtClean="0"/>
              <a:t>  </a:t>
            </a:r>
            <a:r>
              <a:rPr lang="en-US" b="1" dirty="0" smtClean="0">
                <a:latin typeface="Courier New" pitchFamily="49" charset="0"/>
              </a:rPr>
              <a:t>fib </a:t>
            </a:r>
            <a:r>
              <a:rPr lang="en-US" b="1" dirty="0">
                <a:latin typeface="Courier New" pitchFamily="49" charset="0"/>
              </a:rPr>
              <a:t>0 = 1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1 = 1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(n + 2) = fib (n + 1)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+ fib 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3861048"/>
            <a:ext cx="8229600" cy="1785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fact 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| n == 0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| n &gt; 0 = n * fact (n - 1)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42" y="548680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Örnekler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1942" y="1772816"/>
            <a:ext cx="763845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işlemleri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gösterimi: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directions = [“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north”,“south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”, “east”, “west”]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Uzunluk(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#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#directions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perator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 ile a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ritmeti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[2, 4..10]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gösterimi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2, 4, 6, 8, 10]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olarak değerlendirilir. 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0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Örnekler devam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6367" y="1556792"/>
            <a:ext cx="8229600" cy="257176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3. List</a:t>
            </a:r>
            <a:r>
              <a:rPr lang="tr-TR" dirty="0"/>
              <a:t>e işlemleri</a:t>
            </a:r>
            <a:r>
              <a:rPr lang="en-US" dirty="0"/>
              <a:t>(</a:t>
            </a:r>
            <a:r>
              <a:rPr lang="tr-TR" dirty="0"/>
              <a:t>devam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++</a:t>
            </a:r>
            <a:r>
              <a:rPr lang="tr-TR" dirty="0"/>
              <a:t> ile zincirleme(</a:t>
            </a:r>
            <a:r>
              <a:rPr lang="en-US" dirty="0"/>
              <a:t>Catenation</a:t>
            </a:r>
            <a:r>
              <a:rPr lang="tr-TR" dirty="0"/>
              <a:t>)</a:t>
            </a:r>
            <a:endParaRPr lang="en-US" dirty="0"/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[1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3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++ [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5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7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]→[1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3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5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7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:</a:t>
            </a:r>
            <a:r>
              <a:rPr lang="tr-TR" dirty="0" err="1" smtClean="0"/>
              <a:t>operatötü</a:t>
            </a:r>
            <a:r>
              <a:rPr lang="tr-TR" dirty="0" smtClean="0"/>
              <a:t> yoluyla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:[3, 5, 7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→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</a:rPr>
              <a:t>1, 3, 5, 7]</a:t>
            </a:r>
          </a:p>
        </p:txBody>
      </p:sp>
      <p:sp>
        <p:nvSpPr>
          <p:cNvPr id="6" name="5 Dikdörtgen"/>
          <p:cNvSpPr/>
          <p:nvPr/>
        </p:nvSpPr>
        <p:spPr>
          <a:xfrm>
            <a:off x="755576" y="4168246"/>
            <a:ext cx="671517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/>
              <a:t>product [] = 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/>
              <a:t>product (a:x) = a * product x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/>
              <a:t>fact n = product [1..n]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</a:t>
            </a:r>
            <a:r>
              <a:rPr lang="en-US" dirty="0" err="1" smtClean="0"/>
              <a:t>örnekler</a:t>
            </a:r>
            <a:r>
              <a:rPr lang="tr-TR" dirty="0" smtClean="0"/>
              <a:t> (devam)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4. List</a:t>
            </a:r>
            <a:r>
              <a:rPr lang="tr-TR" dirty="0"/>
              <a:t>e </a:t>
            </a:r>
            <a:r>
              <a:rPr lang="tr-TR" dirty="0" smtClean="0"/>
              <a:t>kapsamları:küme</a:t>
            </a:r>
            <a:r>
              <a:rPr lang="en-US" dirty="0" smtClean="0"/>
              <a:t> </a:t>
            </a:r>
            <a:r>
              <a:rPr lang="tr-TR" dirty="0" smtClean="0"/>
              <a:t>gösterimi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dirty="0" smtClean="0">
                <a:latin typeface="Courier New" pitchFamily="49" charset="0"/>
              </a:rPr>
              <a:t>[n </a:t>
            </a:r>
            <a:r>
              <a:rPr lang="en-US" b="1" dirty="0">
                <a:latin typeface="Courier New" pitchFamily="49" charset="0"/>
              </a:rPr>
              <a:t>* n | n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[1</a:t>
            </a:r>
            <a:r>
              <a:rPr lang="en-US" b="1" dirty="0" smtClean="0">
                <a:latin typeface="Courier New" pitchFamily="49" charset="0"/>
              </a:rPr>
              <a:t>..</a:t>
            </a:r>
            <a:r>
              <a:rPr lang="tr-TR" b="1" dirty="0" smtClean="0">
                <a:latin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tr-TR" dirty="0"/>
              <a:t>ilk </a:t>
            </a:r>
            <a:r>
              <a:rPr lang="tr-TR" dirty="0" smtClean="0"/>
              <a:t>1</a:t>
            </a:r>
            <a:r>
              <a:rPr lang="en-US" dirty="0" smtClean="0"/>
              <a:t>0 </a:t>
            </a:r>
            <a:r>
              <a:rPr lang="en-US" dirty="0" err="1"/>
              <a:t>po</a:t>
            </a:r>
            <a:r>
              <a:rPr lang="tr-TR" dirty="0"/>
              <a:t>z</a:t>
            </a:r>
            <a:r>
              <a:rPr lang="en-US" dirty="0" err="1"/>
              <a:t>iti</a:t>
            </a:r>
            <a:r>
              <a:rPr lang="tr-TR" dirty="0"/>
              <a:t>f</a:t>
            </a:r>
            <a:r>
              <a:rPr lang="en-US" dirty="0"/>
              <a:t> </a:t>
            </a:r>
            <a:r>
              <a:rPr lang="tr-TR" dirty="0"/>
              <a:t>tamsayının karelerinden oluşan bir liste tanımlar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b="1" dirty="0">
                <a:latin typeface="Courier New" pitchFamily="49" charset="0"/>
              </a:rPr>
              <a:t>factors n = 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|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[1..n div 2],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n mod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== 0]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tr-TR" dirty="0"/>
              <a:t>Bu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tr-TR" dirty="0"/>
              <a:t>verilen </a:t>
            </a:r>
            <a:r>
              <a:rPr lang="en-US" dirty="0" err="1"/>
              <a:t>parametre</a:t>
            </a:r>
            <a:r>
              <a:rPr lang="tr-TR" dirty="0" err="1"/>
              <a:t>nin</a:t>
            </a:r>
            <a:r>
              <a:rPr lang="tr-TR" dirty="0"/>
              <a:t> bütün </a:t>
            </a:r>
            <a:r>
              <a:rPr lang="tr-TR" dirty="0" smtClean="0"/>
              <a:t>çarpanlarını hesaplar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</a:t>
            </a:r>
            <a:r>
              <a:rPr lang="en-US" dirty="0" err="1"/>
              <a:t>örnekleri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tr-TR" dirty="0"/>
              <a:t>(Hızlı Sıralama)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sort </a:t>
            </a:r>
            <a:r>
              <a:rPr lang="en-US" b="1" dirty="0">
                <a:latin typeface="Courier New" pitchFamily="49" charset="0"/>
              </a:rPr>
              <a:t>[] = []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sort (a:x) = sort [b | b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x; b &lt;= a]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++ [a] ++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sort [b | b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x; b &gt; a]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</a:t>
            </a:r>
            <a:r>
              <a:rPr lang="en-US" dirty="0" err="1" smtClean="0"/>
              <a:t>örnekleri</a:t>
            </a:r>
            <a:r>
              <a:rPr lang="tr-TR" dirty="0" smtClean="0"/>
              <a:t> (devam)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5. </a:t>
            </a:r>
            <a:r>
              <a:rPr lang="tr-TR" dirty="0"/>
              <a:t>Tembel değerlendirme(</a:t>
            </a:r>
            <a:r>
              <a:rPr lang="en-US" dirty="0"/>
              <a:t>Lazy evaluation</a:t>
            </a:r>
            <a:r>
              <a:rPr lang="tr-TR" dirty="0"/>
              <a:t>)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</a:rPr>
              <a:t>positives </a:t>
            </a:r>
            <a:r>
              <a:rPr lang="en-US" b="1" dirty="0">
                <a:latin typeface="Courier New" pitchFamily="49" charset="0"/>
              </a:rPr>
              <a:t>= [0..]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squares = [n * n | n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[0..]]</a:t>
            </a:r>
          </a:p>
          <a:p>
            <a:pPr>
              <a:buFontTx/>
              <a:buNone/>
            </a:pPr>
            <a:r>
              <a:rPr lang="en-US" dirty="0"/>
              <a:t>(</a:t>
            </a:r>
            <a:r>
              <a:rPr lang="tr-TR" dirty="0"/>
              <a:t>sadece gerekli olanları hesapla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member </a:t>
            </a:r>
            <a:r>
              <a:rPr lang="en-US" b="1" dirty="0">
                <a:latin typeface="Courier New" pitchFamily="49" charset="0"/>
              </a:rPr>
              <a:t>squares 16</a:t>
            </a:r>
          </a:p>
          <a:p>
            <a:pPr>
              <a:buFontTx/>
              <a:buNone/>
            </a:pPr>
            <a:r>
              <a:rPr lang="en-US" dirty="0"/>
              <a:t>True</a:t>
            </a:r>
            <a:r>
              <a:rPr lang="tr-TR" dirty="0"/>
              <a:t> döndürür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/>
              <a:t>Üye(</a:t>
            </a:r>
            <a:r>
              <a:rPr lang="en-US" sz="2400"/>
              <a:t>member</a:t>
            </a:r>
            <a:r>
              <a:rPr lang="tr-TR" sz="2400"/>
              <a:t>)</a:t>
            </a:r>
            <a:r>
              <a:rPr lang="en-US" sz="2400"/>
              <a:t> </a:t>
            </a:r>
            <a:r>
              <a:rPr lang="tr-TR" sz="2400"/>
              <a:t>şu şekilde de yazılabilirdi</a:t>
            </a:r>
            <a:r>
              <a:rPr lang="en-US" sz="24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member [] b = 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member(a:x) b=(a == b)||member x b</a:t>
            </a:r>
          </a:p>
          <a:p>
            <a:pPr>
              <a:lnSpc>
                <a:spcPct val="90000"/>
              </a:lnSpc>
            </a:pPr>
            <a:r>
              <a:rPr lang="en-US" sz="2400"/>
              <a:t> </a:t>
            </a:r>
            <a:r>
              <a:rPr lang="tr-TR" sz="2400"/>
              <a:t>Ancak</a:t>
            </a:r>
            <a:r>
              <a:rPr lang="en-US" sz="2400"/>
              <a:t>, </a:t>
            </a:r>
            <a:r>
              <a:rPr lang="tr-TR" sz="2400"/>
              <a:t>bu sadece kare(square) olan parametre tamkare olduğu zaman çalışacaktı</a:t>
            </a:r>
            <a:r>
              <a:rPr lang="en-US" sz="2400"/>
              <a:t>; </a:t>
            </a:r>
            <a:r>
              <a:rPr lang="tr-TR" sz="2400"/>
              <a:t>eğer değilse</a:t>
            </a:r>
            <a:r>
              <a:rPr lang="en-US" sz="2400"/>
              <a:t>, </a:t>
            </a:r>
            <a:r>
              <a:rPr lang="tr-TR" sz="2400"/>
              <a:t>sonsuza kadar üretmeye devam edecekti</a:t>
            </a:r>
            <a:r>
              <a:rPr lang="en-US" sz="2400"/>
              <a:t>. </a:t>
            </a:r>
            <a:r>
              <a:rPr lang="tr-TR" sz="2400"/>
              <a:t>Şu versiyon her zaman çalışır</a:t>
            </a:r>
            <a:r>
              <a:rPr lang="en-US" sz="24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 b="1">
                <a:latin typeface="Courier New" pitchFamily="49" charset="0"/>
              </a:rPr>
              <a:t>member2 (m:x)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| m &lt; n	= member2 x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| m == n	= 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| otherwise	= False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onksiyonel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 uygulamaları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r>
              <a:rPr lang="en-US" sz="2400" dirty="0" smtClean="0"/>
              <a:t>LISP </a:t>
            </a:r>
            <a:r>
              <a:rPr lang="tr-TR" sz="2400" dirty="0"/>
              <a:t>yapay zeka(</a:t>
            </a:r>
            <a:r>
              <a:rPr lang="en-US" sz="2400" dirty="0"/>
              <a:t>artificial intelligence</a:t>
            </a:r>
            <a:r>
              <a:rPr lang="tr-TR" sz="2400" dirty="0"/>
              <a:t>) için kullanılır</a:t>
            </a:r>
            <a:endParaRPr lang="en-US" sz="2400" dirty="0"/>
          </a:p>
          <a:p>
            <a:pPr lvl="1"/>
            <a:r>
              <a:rPr lang="tr-TR" sz="2000" dirty="0"/>
              <a:t>Bilgi gösterimi</a:t>
            </a:r>
            <a:endParaRPr lang="en-US" sz="2000" dirty="0"/>
          </a:p>
          <a:p>
            <a:pPr lvl="1"/>
            <a:r>
              <a:rPr lang="tr-TR" sz="2000" dirty="0"/>
              <a:t>Makine öğrenmesi(</a:t>
            </a:r>
            <a:r>
              <a:rPr lang="en-US" sz="2000" dirty="0"/>
              <a:t>Machine learning</a:t>
            </a:r>
            <a:r>
              <a:rPr lang="tr-TR" sz="2000" dirty="0"/>
              <a:t>)</a:t>
            </a:r>
            <a:endParaRPr lang="en-US" sz="2000" dirty="0"/>
          </a:p>
          <a:p>
            <a:pPr lvl="1"/>
            <a:r>
              <a:rPr lang="tr-TR" sz="2000" dirty="0"/>
              <a:t>Doğal Dil İşleme(</a:t>
            </a:r>
            <a:r>
              <a:rPr lang="en-US" sz="2000" dirty="0"/>
              <a:t>Natural language processing</a:t>
            </a:r>
            <a:r>
              <a:rPr lang="tr-TR" sz="2000" dirty="0" smtClean="0"/>
              <a:t>), Konuşma </a:t>
            </a:r>
            <a:r>
              <a:rPr lang="tr-TR" sz="2000" dirty="0"/>
              <a:t>ve görmeyi </a:t>
            </a:r>
            <a:r>
              <a:rPr lang="tr-TR" sz="2000" dirty="0" smtClean="0"/>
              <a:t>modelleme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52400"/>
            <a:ext cx="8339166" cy="633394"/>
          </a:xfrm>
        </p:spPr>
        <p:txBody>
          <a:bodyPr>
            <a:normAutofit/>
          </a:bodyPr>
          <a:lstStyle/>
          <a:p>
            <a:r>
              <a:rPr lang="tr-TR" dirty="0"/>
              <a:t>F</a:t>
            </a:r>
            <a:r>
              <a:rPr lang="en-US" dirty="0" err="1"/>
              <a:t>onksiyonel</a:t>
            </a:r>
            <a:r>
              <a:rPr lang="en-US" dirty="0"/>
              <a:t> </a:t>
            </a:r>
            <a:r>
              <a:rPr lang="tr-TR" dirty="0" smtClean="0"/>
              <a:t>–Emir Esaslı</a:t>
            </a:r>
            <a:endParaRPr lang="en-US" dirty="0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714348" y="1571614"/>
          <a:ext cx="8001056" cy="350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6372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Emir Esaslı </a:t>
                      </a:r>
                      <a:r>
                        <a:rPr lang="en-US" sz="1800" dirty="0" smtClean="0"/>
                        <a:t>(imperative) </a:t>
                      </a:r>
                      <a:r>
                        <a:rPr lang="en-US" sz="1800" dirty="0" err="1" smtClean="0"/>
                        <a:t>diller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fonksiyonel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diller</a:t>
                      </a:r>
                      <a:r>
                        <a:rPr lang="en-US" sz="1800" dirty="0" smtClean="0"/>
                        <a:t>: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Verimli çalışma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Verimsiz çalışma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Karmaşık semantik(</a:t>
                      </a:r>
                      <a:r>
                        <a:rPr lang="en-US" sz="2000" dirty="0" smtClean="0"/>
                        <a:t>semantics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Basit semantik(</a:t>
                      </a:r>
                      <a:r>
                        <a:rPr lang="en-US" sz="2000" dirty="0" smtClean="0"/>
                        <a:t>semantics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Karmaşık</a:t>
                      </a:r>
                      <a:r>
                        <a:rPr lang="en-US" sz="2000" dirty="0" smtClean="0"/>
                        <a:t> </a:t>
                      </a:r>
                      <a:r>
                        <a:rPr lang="tr-TR" sz="2000" dirty="0" smtClean="0"/>
                        <a:t>sentaks(</a:t>
                      </a:r>
                      <a:r>
                        <a:rPr lang="en-US" sz="2000" dirty="0" smtClean="0"/>
                        <a:t>syntax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Basit sentaks(</a:t>
                      </a:r>
                      <a:r>
                        <a:rPr lang="en-US" sz="2000" dirty="0" smtClean="0"/>
                        <a:t>syntax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Eşzamanlılık(kullanıcı tanımlı)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Eşzamanlılık</a:t>
                      </a:r>
                      <a:r>
                        <a:rPr lang="tr-TR" sz="1800" baseline="0" dirty="0" smtClean="0"/>
                        <a:t> (otomatik)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Emir esaslı dillerin tasarımı doğrudan doğruya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von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Neumann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 mimarisine dayanır. </a:t>
            </a: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Bir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imperative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 dilde, işlemler yapılır ve sonuçlar daha sonra kullanım için değişkenlerde(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variables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) tutulur. Emir esaslı dillerde değişkenlerin yönetimi karmaşıklığa yol açar. </a:t>
            </a: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Fonksiyonel dillerin tasarımı Matematiksel Fonksiyonlara dayalıdır ve değişkenler(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variables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), matematikte olduğu gibi gerekli değildir. Kullanıcıya da yakın olan sağlam bir teorik temele sahiptir. </a:t>
            </a: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Fonksiyonel programlamada , bir fonksiyon aynı parametreler verildiğinde daima aynı sonucu üretir (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referential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transparency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Fonksiyonel dillerde problemin nasıl çözüleceğinden çok problemin ne olduğu önemlidir. 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, </a:t>
            </a:r>
            <a:r>
              <a:rPr lang="tr-TR" dirty="0" err="1" smtClean="0"/>
              <a:t>while</a:t>
            </a:r>
            <a:r>
              <a:rPr lang="tr-TR" dirty="0" smtClean="0"/>
              <a:t> gibi denetim mekanizmaları makrolar halinde sunulur ve özyineleme ile gerçekleştirilir. Daha çok yapay zeka ve benzetim uygulamaları için uygun olabilir. </a:t>
            </a:r>
          </a:p>
          <a:p>
            <a:r>
              <a:rPr lang="tr-TR" dirty="0" smtClean="0"/>
              <a:t>Fonksiyon yaklaşımından dolayı matematik temeli oldukça sağlam olacağından optimize edilme (en </a:t>
            </a:r>
            <a:r>
              <a:rPr lang="tr-TR" dirty="0" err="1" smtClean="0"/>
              <a:t>iyileme</a:t>
            </a:r>
            <a:r>
              <a:rPr lang="tr-TR" dirty="0" smtClean="0"/>
              <a:t>) şansı çok yüksektir. 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Fonksiyonel programlama paradigması, Programlama dilini fonksiyon tanımının temel biçimleri üzerine oturtarak, algoritmaların ifadesi için basit ve açık bir ortam elde etmeyi amaçlamıştır.</a:t>
            </a:r>
          </a:p>
          <a:p>
            <a:r>
              <a:rPr lang="tr-TR" dirty="0" smtClean="0"/>
              <a:t>İlk örnek LISP dilidir ve onu ML, </a:t>
            </a:r>
            <a:r>
              <a:rPr lang="tr-TR" dirty="0" err="1" smtClean="0"/>
              <a:t>Scheme</a:t>
            </a:r>
            <a:r>
              <a:rPr lang="tr-TR" dirty="0" smtClean="0"/>
              <a:t> ve </a:t>
            </a:r>
            <a:r>
              <a:rPr lang="tr-TR" dirty="0" err="1" smtClean="0"/>
              <a:t>Haskell</a:t>
            </a:r>
            <a:r>
              <a:rPr lang="tr-TR" dirty="0" smtClean="0"/>
              <a:t>, dilleri izlemiştir.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71546"/>
            <a:ext cx="757242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Sadece fonksiyonlar üzerine kurulmuş </a:t>
            </a:r>
            <a:r>
              <a:rPr lang="tr-TR" dirty="0" smtClean="0"/>
              <a:t>bir modeldir. </a:t>
            </a:r>
          </a:p>
          <a:p>
            <a:r>
              <a:rPr lang="tr-TR" dirty="0" smtClean="0"/>
              <a:t>Fonksiyonlar </a:t>
            </a:r>
            <a:r>
              <a:rPr lang="tr-TR" dirty="0"/>
              <a:t>bir çok değer alır ve </a:t>
            </a:r>
            <a:r>
              <a:rPr lang="tr-TR" dirty="0" smtClean="0"/>
              <a:t>geriye sadece </a:t>
            </a:r>
            <a:r>
              <a:rPr lang="tr-TR" dirty="0"/>
              <a:t>bir değer döndürürler. </a:t>
            </a:r>
            <a:endParaRPr lang="tr-TR" dirty="0" smtClean="0"/>
          </a:p>
          <a:p>
            <a:r>
              <a:rPr lang="tr-TR" dirty="0" smtClean="0"/>
              <a:t>Fonksiyonlar başka fonksiyonları </a:t>
            </a:r>
            <a:r>
              <a:rPr lang="tr-TR" dirty="0"/>
              <a:t>çağırır ya da başka </a:t>
            </a:r>
            <a:r>
              <a:rPr lang="tr-TR" dirty="0" smtClean="0"/>
              <a:t>fonksiyonun parametresi </a:t>
            </a:r>
            <a:r>
              <a:rPr lang="tr-TR" dirty="0"/>
              <a:t>olur</a:t>
            </a:r>
            <a:r>
              <a:rPr lang="tr-TR" dirty="0" smtClean="0"/>
              <a:t>. </a:t>
            </a:r>
            <a:r>
              <a:rPr lang="tr-TR" dirty="0" smtClean="0"/>
              <a:t>Fonksiyon</a:t>
            </a:r>
            <a:r>
              <a:rPr lang="tr-TR" dirty="0"/>
              <a:t>(..(fonksiyon2(fonksiyon1(veriler)))..)</a:t>
            </a:r>
          </a:p>
          <a:p>
            <a:r>
              <a:rPr lang="tr-TR" dirty="0"/>
              <a:t>Bu dillerde, alt </a:t>
            </a:r>
            <a:r>
              <a:rPr lang="tr-TR" dirty="0" smtClean="0"/>
              <a:t>yordamlar,fonksiyonlar (</a:t>
            </a:r>
            <a:r>
              <a:rPr lang="tr-TR" dirty="0"/>
              <a:t>prosedürler) kullanılarak program daha </a:t>
            </a:r>
            <a:r>
              <a:rPr lang="tr-TR" dirty="0" smtClean="0"/>
              <a:t>alt parçalara </a:t>
            </a:r>
            <a:r>
              <a:rPr lang="tr-TR" dirty="0"/>
              <a:t>bölünür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factorial </a:t>
            </a:r>
            <a:r>
              <a:rPr lang="pt-BR" dirty="0"/>
              <a:t>(n) = if (n=0) then 1 else (n * factorial(n‐1))</a:t>
            </a:r>
          </a:p>
          <a:p>
            <a:r>
              <a:rPr lang="tr-TR" dirty="0"/>
              <a:t>(define </a:t>
            </a:r>
            <a:r>
              <a:rPr lang="tr-TR" dirty="0" err="1"/>
              <a:t>factorial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lambda</a:t>
            </a:r>
            <a:r>
              <a:rPr lang="tr-TR" dirty="0"/>
              <a:t> (n)</a:t>
            </a:r>
          </a:p>
          <a:p>
            <a:r>
              <a:rPr lang="tr-TR" dirty="0"/>
              <a:t>(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zero</a:t>
            </a:r>
            <a:r>
              <a:rPr lang="tr-TR" dirty="0"/>
              <a:t> ? n)</a:t>
            </a:r>
          </a:p>
          <a:p>
            <a:r>
              <a:rPr lang="tr-TR" dirty="0"/>
              <a:t>1</a:t>
            </a:r>
          </a:p>
          <a:p>
            <a:r>
              <a:rPr lang="tr-TR" dirty="0"/>
              <a:t>( * n ( ‐ n 1)))))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67544" y="2204864"/>
            <a:ext cx="8229600" cy="257005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Lisp</a:t>
            </a:r>
            <a:r>
              <a:rPr lang="tr-TR" dirty="0"/>
              <a:t> dili Sembolik veri işleme amacı ile dizayn edilmiştir. Bu dil türev ve </a:t>
            </a:r>
            <a:r>
              <a:rPr lang="tr-TR" dirty="0" err="1"/>
              <a:t>integral</a:t>
            </a:r>
            <a:r>
              <a:rPr lang="tr-TR" dirty="0"/>
              <a:t> hesaplamalarındaki, elektrik devre </a:t>
            </a:r>
            <a:r>
              <a:rPr lang="tr-TR" dirty="0" err="1"/>
              <a:t>teorisideki</a:t>
            </a:r>
            <a:r>
              <a:rPr lang="tr-TR" dirty="0"/>
              <a:t> , matematiksel mantık oyunlarındaki ve yapay zekanın diğer alanlarındaki sembolik hesaplamalarda kullanılmaktadır. Karmaşık hesaplamalar daha basit ifadeler cinsinden yazılarak kolaylıkla çözümlenebilir.</a:t>
            </a:r>
            <a:endParaRPr lang="tr-TR" b="1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Kuvvetli tiplemeli, statik kapsam bağlamalı ve tip yorumlamalı bir dildir.</a:t>
            </a:r>
            <a:endParaRPr lang="en-US" dirty="0"/>
          </a:p>
          <a:p>
            <a:r>
              <a:rPr lang="tr-TR" dirty="0" smtClean="0"/>
              <a:t>Tam olarak fonksiyonel bir dildir. </a:t>
            </a:r>
            <a:r>
              <a:rPr lang="en-US" dirty="0" smtClean="0"/>
              <a:t>(</a:t>
            </a:r>
            <a:r>
              <a:rPr lang="tr-TR" dirty="0" smtClean="0"/>
              <a:t>değişkenler </a:t>
            </a:r>
            <a:r>
              <a:rPr lang="tr-TR" dirty="0"/>
              <a:t>yoktur</a:t>
            </a:r>
            <a:r>
              <a:rPr lang="en-US" dirty="0"/>
              <a:t>, </a:t>
            </a:r>
            <a:r>
              <a:rPr lang="tr-TR" dirty="0"/>
              <a:t>atama ifadeleri yoktur</a:t>
            </a:r>
            <a:r>
              <a:rPr lang="en-US" dirty="0"/>
              <a:t>, </a:t>
            </a:r>
            <a:r>
              <a:rPr lang="tr-TR" dirty="0"/>
              <a:t>hiçbir çeşit yan etki yoktur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Tembel değerlendirme(</a:t>
            </a:r>
            <a:r>
              <a:rPr lang="en-US" dirty="0" smtClean="0">
                <a:solidFill>
                  <a:schemeClr val="accent2"/>
                </a:solidFill>
              </a:rPr>
              <a:t>lazy evaluation</a:t>
            </a:r>
            <a:r>
              <a:rPr lang="tr-TR" dirty="0" smtClean="0">
                <a:solidFill>
                  <a:schemeClr val="accent2"/>
                </a:solidFill>
              </a:rPr>
              <a:t>) </a:t>
            </a:r>
            <a:r>
              <a:rPr lang="tr-TR" dirty="0" smtClean="0"/>
              <a:t>kullanır</a:t>
            </a:r>
            <a:r>
              <a:rPr lang="en-US" dirty="0" smtClean="0"/>
              <a:t> (</a:t>
            </a:r>
            <a:r>
              <a:rPr lang="tr-TR" dirty="0" smtClean="0"/>
              <a:t>değer gerekmediği sürece hiçbir alt-ifadeyi değerlendirme</a:t>
            </a:r>
            <a:r>
              <a:rPr lang="en-US" dirty="0" smtClean="0"/>
              <a:t>)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Liste kapsamları(</a:t>
            </a:r>
            <a:r>
              <a:rPr lang="en-US" dirty="0" smtClean="0">
                <a:solidFill>
                  <a:schemeClr val="accent2"/>
                </a:solidFill>
              </a:rPr>
              <a:t>list comprehensions</a:t>
            </a:r>
            <a:r>
              <a:rPr lang="tr-TR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, </a:t>
            </a:r>
            <a:r>
              <a:rPr lang="tr-TR" dirty="0" smtClean="0"/>
              <a:t>sonsuz listelerle çalışabilmeye izin verir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onksiyonel Programlama &amp;quot;&quot;/&gt;&lt;property id=&quot;20307&quot; value=&quot;260&quot;/&gt;&lt;/object&gt;&lt;object type=&quot;3&quot; unique_id=&quot;10005&quot;&gt;&lt;property id=&quot;20148&quot; value=&quot;5&quot;/&gt;&lt;property id=&quot;20300&quot; value=&quot;Slide 2&quot;/&gt;&lt;property id=&quot;20307&quot; value=&quot;265&quot;/&gt;&lt;/object&gt;&lt;object type=&quot;3&quot; unique_id=&quot;10006&quot;&gt;&lt;property id=&quot;20148&quot; value=&quot;5&quot;/&gt;&lt;property id=&quot;20300&quot; value=&quot;Slide 3&quot;/&gt;&lt;property id=&quot;20307&quot; value=&quot;264&quot;/&gt;&lt;/object&gt;&lt;object type=&quot;3&quot; unique_id=&quot;10007&quot;&gt;&lt;property id=&quot;20148&quot; value=&quot;5&quot;/&gt;&lt;property id=&quot;20300&quot; value=&quot;Slide 4&quot;/&gt;&lt;property id=&quot;20307&quot; value=&quot;261&quot;/&gt;&lt;/object&gt;&lt;object type=&quot;3&quot; unique_id=&quot;10008&quot;&gt;&lt;property id=&quot;20148&quot; value=&quot;5&quot;/&gt;&lt;property id=&quot;20300&quot; value=&quot;Slide 5&quot;/&gt;&lt;property id=&quot;20307&quot; value=&quot;262&quot;/&gt;&lt;/object&gt;&lt;object type=&quot;3&quot; unique_id=&quot;10009&quot;&gt;&lt;property id=&quot;20148&quot; value=&quot;5&quot;/&gt;&lt;property id=&quot;20300&quot; value=&quot;Slide 6&quot;/&gt;&lt;property id=&quot;20307&quot; value=&quot;257&quot;/&gt;&lt;/object&gt;&lt;object type=&quot;3&quot; unique_id=&quot;10010&quot;&gt;&lt;property id=&quot;20148&quot; value=&quot;5&quot;/&gt;&lt;property id=&quot;20300&quot; value=&quot;Slide 7 - &amp;quot;Örnek:&amp;quot;&quot;/&gt;&lt;property id=&quot;20307&quot; value=&quot;258&quot;/&gt;&lt;/object&gt;&lt;object type=&quot;3&quot; unique_id=&quot;10011&quot;&gt;&lt;property id=&quot;20148&quot; value=&quot;5&quot;/&gt;&lt;property id=&quot;20300&quot; value=&quot;Slide 8&quot;/&gt;&lt;property id=&quot;20307&quot; value=&quot;263&quot;/&gt;&lt;/object&gt;&lt;object type=&quot;3&quot; unique_id=&quot;10012&quot;&gt;&lt;property id=&quot;20148&quot; value=&quot;5&quot;/&gt;&lt;property id=&quot;20300&quot; value=&quot;Slide 9 - &amp;quot;Haskell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Örnekler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Örnekler&amp;quot;&quot;/&gt;&lt;property id=&quot;20307&quot; value=&quot;280&quot;/&gt;&lt;/object&gt;&lt;object type=&quot;3&quot; unique_id=&quot;10015&quot;&gt;&lt;property id=&quot;20148&quot; value=&quot;5&quot;/&gt;&lt;property id=&quot;20300&quot; value=&quot;Slide 12 - &amp;quot;Örnekler devam&amp;quot;&quot;/&gt;&lt;property id=&quot;20307&quot; value=&quot;274&quot;/&gt;&lt;/object&gt;&lt;object type=&quot;3&quot; unique_id=&quot;10016&quot;&gt;&lt;property id=&quot;20148&quot; value=&quot;5&quot;/&gt;&lt;property id=&quot;20300&quot; value=&quot;Slide 13 - &amp;quot;Haskell örnekler (devam)&amp;quot;&quot;/&gt;&lt;property id=&quot;20307&quot; value=&quot;276&quot;/&gt;&lt;/object&gt;&lt;object type=&quot;3&quot; unique_id=&quot;10017&quot;&gt;&lt;property id=&quot;20148&quot; value=&quot;5&quot;/&gt;&lt;property id=&quot;20300&quot; value=&quot;Slide 14 - &amp;quot;Haskell örnekleri&amp;quot;&quot;/&gt;&lt;property id=&quot;20307&quot; value=&quot;277&quot;/&gt;&lt;/object&gt;&lt;object type=&quot;3&quot; unique_id=&quot;10018&quot;&gt;&lt;property id=&quot;20148&quot; value=&quot;5&quot;/&gt;&lt;property id=&quot;20300&quot; value=&quot;Slide 15 - &amp;quot;Haskell örnekleri (devam)&amp;quot;&quot;/&gt;&lt;property id=&quot;20307&quot; value=&quot;278&quot;/&gt;&lt;/object&gt;&lt;object type=&quot;3&quot; unique_id=&quot;10019&quot;&gt;&lt;property id=&quot;20148&quot; value=&quot;5&quot;/&gt;&lt;property id=&quot;20300&quot; value=&quot;Slide 16 - &amp;quot;Haskell örnekleri&amp;quot;&quot;/&gt;&lt;property id=&quot;20307&quot; value=&quot;279&quot;/&gt;&lt;/object&gt;&lt;object type=&quot;3&quot; unique_id=&quot;10020&quot;&gt;&lt;property id=&quot;20148&quot; value=&quot;5&quot;/&gt;&lt;property id=&quot;20300&quot; value=&quot;Slide 17 - &amp;quot;Fonksiyonel Dillerin uygulamaları&amp;quot;&quot;/&gt;&lt;property id=&quot;20307&quot; value=&quot;267&quot;/&gt;&lt;/object&gt;&lt;object type=&quot;3&quot; unique_id=&quot;10021&quot;&gt;&lt;property id=&quot;20148&quot; value=&quot;5&quot;/&gt;&lt;property id=&quot;20300&quot; value=&quot;Slide 18 - &amp;quot;Fonksiyonel –Emir Esaslı&amp;quot;&quot;/&gt;&lt;property id=&quot;20307&quot; value=&quot;26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</TotalTime>
  <Words>883</Words>
  <Application>Microsoft Office PowerPoint</Application>
  <PresentationFormat>Ekran Gösterisi 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Kaynak</vt:lpstr>
      <vt:lpstr>Fonksiyonel Programlama </vt:lpstr>
      <vt:lpstr>PowerPoint Sunusu</vt:lpstr>
      <vt:lpstr>PowerPoint Sunusu</vt:lpstr>
      <vt:lpstr>PowerPoint Sunusu</vt:lpstr>
      <vt:lpstr>PowerPoint Sunusu</vt:lpstr>
      <vt:lpstr>PowerPoint Sunusu</vt:lpstr>
      <vt:lpstr>Örnek:</vt:lpstr>
      <vt:lpstr>PowerPoint Sunusu</vt:lpstr>
      <vt:lpstr>Haskell</vt:lpstr>
      <vt:lpstr>Örnekler</vt:lpstr>
      <vt:lpstr>Örnekler</vt:lpstr>
      <vt:lpstr>Örnekler devam</vt:lpstr>
      <vt:lpstr>Haskell örnekler (devam)</vt:lpstr>
      <vt:lpstr>Haskell örnekleri</vt:lpstr>
      <vt:lpstr>Haskell örnekleri (devam)</vt:lpstr>
      <vt:lpstr>Haskell örnekleri</vt:lpstr>
      <vt:lpstr>Fonksiyonel Dillerin uygulamaları</vt:lpstr>
      <vt:lpstr>Fonksiyonel –Emir Esaslı</vt:lpstr>
    </vt:vector>
  </TitlesOfParts>
  <Company>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Fonksiyonel Programlama </dc:title>
  <dc:creator>bsm</dc:creator>
  <cp:lastModifiedBy>Hp</cp:lastModifiedBy>
  <cp:revision>10</cp:revision>
  <dcterms:created xsi:type="dcterms:W3CDTF">2010-05-04T07:06:40Z</dcterms:created>
  <dcterms:modified xsi:type="dcterms:W3CDTF">2012-04-30T03:52:59Z</dcterms:modified>
</cp:coreProperties>
</file>