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8.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4.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5.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7.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8.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0.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21.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2.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23.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4.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5.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26.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7.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28.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29.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30.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31.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32.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33.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34.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35.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36.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37.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38.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39.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40.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41.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42.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43.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44.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notesSlides/notesSlide45.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46.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47.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8.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49.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50.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51.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52.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53.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54.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55.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56.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57.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notesSlides/notesSlide58.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59.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60.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61.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tags/tag1100.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43" r:id="rId38"/>
    <p:sldId id="337" r:id="rId39"/>
    <p:sldId id="338" r:id="rId40"/>
    <p:sldId id="339" r:id="rId41"/>
    <p:sldId id="340" r:id="rId42"/>
    <p:sldId id="341" r:id="rId43"/>
    <p:sldId id="342" r:id="rId44"/>
    <p:sldId id="344"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Lst>
  <p:sldSz cx="9144000" cy="6858000" type="screen4x3"/>
  <p:notesSz cx="6858000" cy="9144000"/>
  <p:custDataLst>
    <p:tags r:id="rId66"/>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CDBE0B-F0E6-4892-88DE-114BF4B4EE13}" type="datetimeFigureOut">
              <a:rPr lang="tr-TR" smtClean="0"/>
              <a:t>22.2.2016</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75262-6288-4498-9E18-7144B2557716}" type="slidenum">
              <a:rPr lang="tr-TR" smtClean="0"/>
              <a:t>‹#›</a:t>
            </a:fld>
            <a:endParaRPr lang="tr-TR"/>
          </a:p>
        </p:txBody>
      </p:sp>
    </p:spTree>
    <p:extLst>
      <p:ext uri="{BB962C8B-B14F-4D97-AF65-F5344CB8AC3E}">
        <p14:creationId xmlns:p14="http://schemas.microsoft.com/office/powerpoint/2010/main" val="638643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2</a:t>
            </a:fld>
            <a:endParaRPr lang="tr-TR"/>
          </a:p>
        </p:txBody>
      </p:sp>
    </p:spTree>
    <p:extLst>
      <p:ext uri="{BB962C8B-B14F-4D97-AF65-F5344CB8AC3E}">
        <p14:creationId xmlns:p14="http://schemas.microsoft.com/office/powerpoint/2010/main" val="9532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11</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12</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13</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14</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15</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16</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17</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18</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19</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20</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3</a:t>
            </a:fld>
            <a:endParaRPr lang="tr-TR"/>
          </a:p>
        </p:txBody>
      </p:sp>
    </p:spTree>
    <p:extLst>
      <p:ext uri="{BB962C8B-B14F-4D97-AF65-F5344CB8AC3E}">
        <p14:creationId xmlns:p14="http://schemas.microsoft.com/office/powerpoint/2010/main" val="9532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21</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22</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23</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24</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25</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26</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27</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28</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29</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30</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4</a:t>
            </a:fld>
            <a:endParaRPr lang="tr-TR"/>
          </a:p>
        </p:txBody>
      </p:sp>
    </p:spTree>
    <p:extLst>
      <p:ext uri="{BB962C8B-B14F-4D97-AF65-F5344CB8AC3E}">
        <p14:creationId xmlns:p14="http://schemas.microsoft.com/office/powerpoint/2010/main" val="9532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31</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32</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33</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34</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35</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36</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37</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38</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39</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40</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5</a:t>
            </a:fld>
            <a:endParaRPr lang="tr-TR"/>
          </a:p>
        </p:txBody>
      </p:sp>
    </p:spTree>
    <p:extLst>
      <p:ext uri="{BB962C8B-B14F-4D97-AF65-F5344CB8AC3E}">
        <p14:creationId xmlns:p14="http://schemas.microsoft.com/office/powerpoint/2010/main" val="95327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41</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42</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43</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44</a:t>
            </a:fld>
            <a:endParaRPr lang="tr-TR"/>
          </a:p>
        </p:txBody>
      </p:sp>
    </p:spTree>
    <p:extLst>
      <p:ext uri="{BB962C8B-B14F-4D97-AF65-F5344CB8AC3E}">
        <p14:creationId xmlns:p14="http://schemas.microsoft.com/office/powerpoint/2010/main" val="36328477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45</a:t>
            </a:fld>
            <a:endParaRPr lang="tr-TR"/>
          </a:p>
        </p:txBody>
      </p:sp>
    </p:spTree>
    <p:extLst>
      <p:ext uri="{BB962C8B-B14F-4D97-AF65-F5344CB8AC3E}">
        <p14:creationId xmlns:p14="http://schemas.microsoft.com/office/powerpoint/2010/main" val="366172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46</a:t>
            </a:fld>
            <a:endParaRPr lang="tr-TR"/>
          </a:p>
        </p:txBody>
      </p:sp>
    </p:spTree>
    <p:extLst>
      <p:ext uri="{BB962C8B-B14F-4D97-AF65-F5344CB8AC3E}">
        <p14:creationId xmlns:p14="http://schemas.microsoft.com/office/powerpoint/2010/main" val="8760214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47</a:t>
            </a:fld>
            <a:endParaRPr lang="tr-TR"/>
          </a:p>
        </p:txBody>
      </p:sp>
    </p:spTree>
    <p:extLst>
      <p:ext uri="{BB962C8B-B14F-4D97-AF65-F5344CB8AC3E}">
        <p14:creationId xmlns:p14="http://schemas.microsoft.com/office/powerpoint/2010/main" val="5911636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48</a:t>
            </a:fld>
            <a:endParaRPr lang="tr-TR"/>
          </a:p>
        </p:txBody>
      </p:sp>
    </p:spTree>
    <p:extLst>
      <p:ext uri="{BB962C8B-B14F-4D97-AF65-F5344CB8AC3E}">
        <p14:creationId xmlns:p14="http://schemas.microsoft.com/office/powerpoint/2010/main" val="37197983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49</a:t>
            </a:fld>
            <a:endParaRPr lang="tr-TR"/>
          </a:p>
        </p:txBody>
      </p:sp>
    </p:spTree>
    <p:extLst>
      <p:ext uri="{BB962C8B-B14F-4D97-AF65-F5344CB8AC3E}">
        <p14:creationId xmlns:p14="http://schemas.microsoft.com/office/powerpoint/2010/main" val="37197983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50</a:t>
            </a:fld>
            <a:endParaRPr lang="tr-TR"/>
          </a:p>
        </p:txBody>
      </p:sp>
    </p:spTree>
    <p:extLst>
      <p:ext uri="{BB962C8B-B14F-4D97-AF65-F5344CB8AC3E}">
        <p14:creationId xmlns:p14="http://schemas.microsoft.com/office/powerpoint/2010/main" val="371979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6</a:t>
            </a:fld>
            <a:endParaRPr lang="tr-TR"/>
          </a:p>
        </p:txBody>
      </p:sp>
    </p:spTree>
    <p:extLst>
      <p:ext uri="{BB962C8B-B14F-4D97-AF65-F5344CB8AC3E}">
        <p14:creationId xmlns:p14="http://schemas.microsoft.com/office/powerpoint/2010/main" val="9532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51</a:t>
            </a:fld>
            <a:endParaRPr lang="tr-TR"/>
          </a:p>
        </p:txBody>
      </p:sp>
    </p:spTree>
    <p:extLst>
      <p:ext uri="{BB962C8B-B14F-4D97-AF65-F5344CB8AC3E}">
        <p14:creationId xmlns:p14="http://schemas.microsoft.com/office/powerpoint/2010/main" val="37197983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52</a:t>
            </a:fld>
            <a:endParaRPr lang="tr-TR"/>
          </a:p>
        </p:txBody>
      </p:sp>
    </p:spTree>
    <p:extLst>
      <p:ext uri="{BB962C8B-B14F-4D97-AF65-F5344CB8AC3E}">
        <p14:creationId xmlns:p14="http://schemas.microsoft.com/office/powerpoint/2010/main" val="40232396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53</a:t>
            </a:fld>
            <a:endParaRPr lang="tr-TR"/>
          </a:p>
        </p:txBody>
      </p:sp>
    </p:spTree>
    <p:extLst>
      <p:ext uri="{BB962C8B-B14F-4D97-AF65-F5344CB8AC3E}">
        <p14:creationId xmlns:p14="http://schemas.microsoft.com/office/powerpoint/2010/main" val="4023239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54</a:t>
            </a:fld>
            <a:endParaRPr lang="tr-TR"/>
          </a:p>
        </p:txBody>
      </p:sp>
    </p:spTree>
    <p:extLst>
      <p:ext uri="{BB962C8B-B14F-4D97-AF65-F5344CB8AC3E}">
        <p14:creationId xmlns:p14="http://schemas.microsoft.com/office/powerpoint/2010/main" val="40232396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55</a:t>
            </a:fld>
            <a:endParaRPr lang="tr-TR"/>
          </a:p>
        </p:txBody>
      </p:sp>
    </p:spTree>
    <p:extLst>
      <p:ext uri="{BB962C8B-B14F-4D97-AF65-F5344CB8AC3E}">
        <p14:creationId xmlns:p14="http://schemas.microsoft.com/office/powerpoint/2010/main" val="40232396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56</a:t>
            </a:fld>
            <a:endParaRPr lang="tr-TR"/>
          </a:p>
        </p:txBody>
      </p:sp>
    </p:spTree>
    <p:extLst>
      <p:ext uri="{BB962C8B-B14F-4D97-AF65-F5344CB8AC3E}">
        <p14:creationId xmlns:p14="http://schemas.microsoft.com/office/powerpoint/2010/main" val="40232396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57</a:t>
            </a:fld>
            <a:endParaRPr lang="tr-TR"/>
          </a:p>
        </p:txBody>
      </p:sp>
    </p:spTree>
    <p:extLst>
      <p:ext uri="{BB962C8B-B14F-4D97-AF65-F5344CB8AC3E}">
        <p14:creationId xmlns:p14="http://schemas.microsoft.com/office/powerpoint/2010/main" val="5911636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58</a:t>
            </a:fld>
            <a:endParaRPr lang="tr-TR"/>
          </a:p>
        </p:txBody>
      </p:sp>
    </p:spTree>
    <p:extLst>
      <p:ext uri="{BB962C8B-B14F-4D97-AF65-F5344CB8AC3E}">
        <p14:creationId xmlns:p14="http://schemas.microsoft.com/office/powerpoint/2010/main" val="5911636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59</a:t>
            </a:fld>
            <a:endParaRPr lang="tr-TR"/>
          </a:p>
        </p:txBody>
      </p:sp>
    </p:spTree>
    <p:extLst>
      <p:ext uri="{BB962C8B-B14F-4D97-AF65-F5344CB8AC3E}">
        <p14:creationId xmlns:p14="http://schemas.microsoft.com/office/powerpoint/2010/main" val="5911636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60</a:t>
            </a:fld>
            <a:endParaRPr lang="tr-TR"/>
          </a:p>
        </p:txBody>
      </p:sp>
    </p:spTree>
    <p:extLst>
      <p:ext uri="{BB962C8B-B14F-4D97-AF65-F5344CB8AC3E}">
        <p14:creationId xmlns:p14="http://schemas.microsoft.com/office/powerpoint/2010/main" val="591163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7</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61</a:t>
            </a:fld>
            <a:endParaRPr lang="tr-TR"/>
          </a:p>
        </p:txBody>
      </p:sp>
    </p:spTree>
    <p:extLst>
      <p:ext uri="{BB962C8B-B14F-4D97-AF65-F5344CB8AC3E}">
        <p14:creationId xmlns:p14="http://schemas.microsoft.com/office/powerpoint/2010/main" val="5911636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62</a:t>
            </a:fld>
            <a:endParaRPr lang="tr-TR"/>
          </a:p>
        </p:txBody>
      </p:sp>
    </p:spTree>
    <p:extLst>
      <p:ext uri="{BB962C8B-B14F-4D97-AF65-F5344CB8AC3E}">
        <p14:creationId xmlns:p14="http://schemas.microsoft.com/office/powerpoint/2010/main" val="5911636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63</a:t>
            </a:fld>
            <a:endParaRPr lang="tr-TR"/>
          </a:p>
        </p:txBody>
      </p:sp>
    </p:spTree>
    <p:extLst>
      <p:ext uri="{BB962C8B-B14F-4D97-AF65-F5344CB8AC3E}">
        <p14:creationId xmlns:p14="http://schemas.microsoft.com/office/powerpoint/2010/main" val="591163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8</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9</a:t>
            </a:fld>
            <a:endParaRPr lang="tr-TR"/>
          </a:p>
        </p:txBody>
      </p:sp>
    </p:spTree>
    <p:extLst>
      <p:ext uri="{BB962C8B-B14F-4D97-AF65-F5344CB8AC3E}">
        <p14:creationId xmlns:p14="http://schemas.microsoft.com/office/powerpoint/2010/main" val="4187942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7E959F8-A2F4-45FB-B2CC-9E3810D229D2}" type="slidenum">
              <a:rPr lang="tr-TR" smtClean="0"/>
              <a:t>10</a:t>
            </a:fld>
            <a:endParaRPr lang="tr-TR"/>
          </a:p>
        </p:txBody>
      </p:sp>
    </p:spTree>
    <p:extLst>
      <p:ext uri="{BB962C8B-B14F-4D97-AF65-F5344CB8AC3E}">
        <p14:creationId xmlns:p14="http://schemas.microsoft.com/office/powerpoint/2010/main" val="418794263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slideMaster" Target="../slideMasters/slideMaster1.xml"/><Relationship Id="rId4" Type="http://schemas.openxmlformats.org/officeDocument/2006/relationships/tags" Target="../tags/tag13.xml"/><Relationship Id="rId9" Type="http://schemas.openxmlformats.org/officeDocument/2006/relationships/tags" Target="../tags/tag1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Başlık 7"/>
          <p:cNvSpPr>
            <a:spLocks noGrp="1"/>
          </p:cNvSpPr>
          <p:nvPr>
            <p:ph type="ctrTitle"/>
            <p:custDataLst>
              <p:tags r:id="rId1"/>
            </p:custDataLst>
          </p:nvPr>
        </p:nvSpPr>
        <p:spPr>
          <a:xfrm>
            <a:off x="1219200" y="3886200"/>
            <a:ext cx="6858000" cy="990600"/>
          </a:xfrm>
        </p:spPr>
        <p:txBody>
          <a:bodyPr anchor="t" anchorCtr="0"/>
          <a:lstStyle>
            <a:lvl1pPr algn="r">
              <a:defRPr sz="3200">
                <a:solidFill>
                  <a:schemeClr val="tx1"/>
                </a:solidFill>
              </a:defRPr>
            </a:lvl1pPr>
          </a:lstStyle>
          <a:p>
            <a:r>
              <a:rPr kumimoji="0" lang="tr-TR" smtClean="0"/>
              <a:t>Asıl başlık stili için tıklatın</a:t>
            </a:r>
            <a:endParaRPr kumimoji="0" lang="en-US"/>
          </a:p>
        </p:txBody>
      </p:sp>
      <p:sp>
        <p:nvSpPr>
          <p:cNvPr id="9" name="Alt Başlık 8"/>
          <p:cNvSpPr>
            <a:spLocks noGrp="1"/>
          </p:cNvSpPr>
          <p:nvPr>
            <p:ph type="subTitle" idx="1"/>
            <p:custDataLst>
              <p:tags r:id="rId2"/>
            </p:custDataLst>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custDataLst>
              <p:tags r:id="rId3"/>
            </p:custDataLst>
          </p:nvPr>
        </p:nvSpPr>
        <p:spPr>
          <a:xfrm>
            <a:off x="6400800" y="6355080"/>
            <a:ext cx="2286000" cy="365760"/>
          </a:xfrm>
        </p:spPr>
        <p:txBody>
          <a:bodyPr/>
          <a:lstStyle>
            <a:lvl1pPr>
              <a:defRPr sz="1400"/>
            </a:lvl1pPr>
          </a:lstStyle>
          <a:p>
            <a:fld id="{84FD619A-E839-43BA-8FE9-39A97A3F07B2}" type="datetimeFigureOut">
              <a:rPr lang="tr-TR" smtClean="0"/>
              <a:t>22.2.2016</a:t>
            </a:fld>
            <a:endParaRPr lang="tr-TR"/>
          </a:p>
        </p:txBody>
      </p:sp>
      <p:sp>
        <p:nvSpPr>
          <p:cNvPr id="17" name="Altbilgi Yer Tutucusu 16"/>
          <p:cNvSpPr>
            <a:spLocks noGrp="1"/>
          </p:cNvSpPr>
          <p:nvPr>
            <p:ph type="ftr" sz="quarter" idx="11"/>
            <p:custDataLst>
              <p:tags r:id="rId4"/>
            </p:custDataLst>
          </p:nvPr>
        </p:nvSpPr>
        <p:spPr>
          <a:xfrm>
            <a:off x="2898648" y="6355080"/>
            <a:ext cx="3474720" cy="365760"/>
          </a:xfrm>
        </p:spPr>
        <p:txBody>
          <a:bodyPr/>
          <a:lstStyle/>
          <a:p>
            <a:endParaRPr lang="tr-TR"/>
          </a:p>
        </p:txBody>
      </p:sp>
      <p:sp>
        <p:nvSpPr>
          <p:cNvPr id="29" name="Slayt Numarası Yer Tutucusu 28"/>
          <p:cNvSpPr>
            <a:spLocks noGrp="1"/>
          </p:cNvSpPr>
          <p:nvPr>
            <p:ph type="sldNum" sz="quarter" idx="12"/>
            <p:custDataLst>
              <p:tags r:id="rId5"/>
            </p:custDataLst>
          </p:nvPr>
        </p:nvSpPr>
        <p:spPr>
          <a:xfrm>
            <a:off x="1216152" y="6355080"/>
            <a:ext cx="1219200" cy="365760"/>
          </a:xfrm>
        </p:spPr>
        <p:txBody>
          <a:bodyPr/>
          <a:lstStyle/>
          <a:p>
            <a:fld id="{CE2AD1DC-323E-4B02-A971-A74A01E19D59}" type="slidenum">
              <a:rPr lang="tr-TR" smtClean="0"/>
              <a:t>‹#›</a:t>
            </a:fld>
            <a:endParaRPr lang="tr-TR"/>
          </a:p>
        </p:txBody>
      </p:sp>
      <p:sp>
        <p:nvSpPr>
          <p:cNvPr id="21" name="Dikdörtgen 20"/>
          <p:cNvSpPr/>
          <p:nvPr>
            <p:custDataLst>
              <p:tags r:id="rId6"/>
            </p:custDataLst>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Dikdörtgen 32"/>
          <p:cNvSpPr/>
          <p:nvPr>
            <p:custDataLst>
              <p:tags r:id="rId7"/>
            </p:custDataLst>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Dikdörtgen 21"/>
          <p:cNvSpPr/>
          <p:nvPr>
            <p:custDataLst>
              <p:tags r:id="rId8"/>
            </p:custDataLst>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Dikdörtgen 31"/>
          <p:cNvSpPr/>
          <p:nvPr>
            <p:custDataLst>
              <p:tags r:id="rId9"/>
            </p:custDataLst>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84FD619A-E839-43BA-8FE9-39A97A3F07B2}" type="datetimeFigureOut">
              <a:rPr lang="tr-TR" smtClean="0"/>
              <a:t>22.2.2016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E2AD1DC-323E-4B02-A971-A74A01E19D59}"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84FD619A-E839-43BA-8FE9-39A97A3F07B2}" type="datetimeFigureOut">
              <a:rPr lang="tr-TR" smtClean="0"/>
              <a:t>22.2.2016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E2AD1DC-323E-4B02-A971-A74A01E19D59}" type="slidenum">
              <a:rPr lang="tr-TR" smtClean="0"/>
              <a:t>‹#›</a:t>
            </a:fld>
            <a:endParaRPr lang="tr-TR"/>
          </a:p>
        </p:txBody>
      </p:sp>
      <p:sp>
        <p:nvSpPr>
          <p:cNvPr id="7" name="Düz Bağlayıcı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kizkenar Üçgen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üz Bağlayıcı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p:txBody>
          <a:bodyPr/>
          <a:lstStyle/>
          <a:p>
            <a:r>
              <a:rPr kumimoji="0" lang="tr-TR" smtClean="0"/>
              <a:t>Asıl başlık stili için tıklatın</a:t>
            </a:r>
            <a:endParaRPr kumimoji="0" lang="en-US"/>
          </a:p>
        </p:txBody>
      </p:sp>
      <p:sp>
        <p:nvSpPr>
          <p:cNvPr id="4" name="Veri Yer Tutucusu 3"/>
          <p:cNvSpPr>
            <a:spLocks noGrp="1"/>
          </p:cNvSpPr>
          <p:nvPr>
            <p:ph type="dt" sz="half" idx="10"/>
            <p:custDataLst>
              <p:tags r:id="rId2"/>
            </p:custDataLst>
          </p:nvPr>
        </p:nvSpPr>
        <p:spPr/>
        <p:txBody>
          <a:bodyPr/>
          <a:lstStyle/>
          <a:p>
            <a:fld id="{84FD619A-E839-43BA-8FE9-39A97A3F07B2}" type="datetimeFigureOut">
              <a:rPr lang="tr-TR" smtClean="0"/>
              <a:t>22.2.2016</a:t>
            </a:fld>
            <a:endParaRPr lang="tr-TR"/>
          </a:p>
        </p:txBody>
      </p:sp>
      <p:sp>
        <p:nvSpPr>
          <p:cNvPr id="5" name="Altbilgi Yer Tutucusu 4"/>
          <p:cNvSpPr>
            <a:spLocks noGrp="1"/>
          </p:cNvSpPr>
          <p:nvPr>
            <p:ph type="ftr" sz="quarter" idx="11"/>
            <p:custDataLst>
              <p:tags r:id="rId3"/>
            </p:custDataLst>
          </p:nvPr>
        </p:nvSpPr>
        <p:spPr/>
        <p:txBody>
          <a:bodyPr/>
          <a:lstStyle/>
          <a:p>
            <a:endParaRPr lang="tr-TR"/>
          </a:p>
        </p:txBody>
      </p:sp>
      <p:sp>
        <p:nvSpPr>
          <p:cNvPr id="6" name="Slayt Numarası Yer Tutucusu 5"/>
          <p:cNvSpPr>
            <a:spLocks noGrp="1"/>
          </p:cNvSpPr>
          <p:nvPr>
            <p:ph type="sldNum" sz="quarter" idx="12"/>
            <p:custDataLst>
              <p:tags r:id="rId4"/>
            </p:custDataLst>
          </p:nvPr>
        </p:nvSpPr>
        <p:spPr/>
        <p:txBody>
          <a:bodyPr/>
          <a:lstStyle/>
          <a:p>
            <a:fld id="{CE2AD1DC-323E-4B02-A971-A74A01E19D59}" type="slidenum">
              <a:rPr lang="tr-TR" smtClean="0"/>
              <a:t>‹#›</a:t>
            </a:fld>
            <a:endParaRPr lang="tr-TR"/>
          </a:p>
        </p:txBody>
      </p:sp>
      <p:sp>
        <p:nvSpPr>
          <p:cNvPr id="8" name="İçerik Yer Tutucusu 7"/>
          <p:cNvSpPr>
            <a:spLocks noGrp="1"/>
          </p:cNvSpPr>
          <p:nvPr>
            <p:ph sz="quarter" idx="1"/>
            <p:custDataLst>
              <p:tags r:id="rId5"/>
            </p:custDataLst>
          </p:nvPr>
        </p:nvSpPr>
        <p:spPr>
          <a:xfrm>
            <a:off x="457200" y="1219200"/>
            <a:ext cx="8229600"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a:xfrm>
            <a:off x="6400800" y="6355080"/>
            <a:ext cx="2286000" cy="365760"/>
          </a:xfrm>
        </p:spPr>
        <p:txBody>
          <a:bodyPr/>
          <a:lstStyle/>
          <a:p>
            <a:fld id="{84FD619A-E839-43BA-8FE9-39A97A3F07B2}" type="datetimeFigureOut">
              <a:rPr lang="tr-TR" smtClean="0"/>
              <a:t>22.2.2016</a:t>
            </a:fld>
            <a:endParaRPr lang="tr-TR"/>
          </a:p>
        </p:txBody>
      </p:sp>
      <p:sp>
        <p:nvSpPr>
          <p:cNvPr id="5" name="Altbilgi Yer Tutucusu 4"/>
          <p:cNvSpPr>
            <a:spLocks noGrp="1"/>
          </p:cNvSpPr>
          <p:nvPr>
            <p:ph type="ftr" sz="quarter" idx="11"/>
          </p:nvPr>
        </p:nvSpPr>
        <p:spPr>
          <a:xfrm>
            <a:off x="2898648" y="6355080"/>
            <a:ext cx="3474720" cy="365760"/>
          </a:xfrm>
        </p:spPr>
        <p:txBody>
          <a:bodyPr/>
          <a:lstStyle/>
          <a:p>
            <a:endParaRPr lang="tr-TR"/>
          </a:p>
        </p:txBody>
      </p:sp>
      <p:sp>
        <p:nvSpPr>
          <p:cNvPr id="6" name="Slayt Numarası Yer Tutucusu 5"/>
          <p:cNvSpPr>
            <a:spLocks noGrp="1"/>
          </p:cNvSpPr>
          <p:nvPr>
            <p:ph type="sldNum" sz="quarter" idx="12"/>
          </p:nvPr>
        </p:nvSpPr>
        <p:spPr>
          <a:xfrm>
            <a:off x="1069848" y="6355080"/>
            <a:ext cx="1520952" cy="365760"/>
          </a:xfrm>
        </p:spPr>
        <p:txBody>
          <a:bodyPr/>
          <a:lstStyle/>
          <a:p>
            <a:fld id="{CE2AD1DC-323E-4B02-A971-A74A01E19D59}" type="slidenum">
              <a:rPr lang="tr-TR" smtClean="0"/>
              <a:t>‹#›</a:t>
            </a:fld>
            <a:endParaRPr lang="tr-TR"/>
          </a:p>
        </p:txBody>
      </p:sp>
      <p:sp>
        <p:nvSpPr>
          <p:cNvPr id="7" name="Dikdörtgen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84FD619A-E839-43BA-8FE9-39A97A3F07B2}" type="datetimeFigureOut">
              <a:rPr lang="tr-TR" smtClean="0"/>
              <a:t>22.2.2016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E2AD1DC-323E-4B02-A971-A74A01E19D59}" type="slidenum">
              <a:rPr lang="tr-TR" smtClean="0"/>
              <a:t>‹#›</a:t>
            </a:fld>
            <a:endParaRPr lang="tr-TR"/>
          </a:p>
        </p:txBody>
      </p:sp>
      <p:sp>
        <p:nvSpPr>
          <p:cNvPr id="9" name="İçerik Yer Tutucusu 8"/>
          <p:cNvSpPr>
            <a:spLocks noGrp="1"/>
          </p:cNvSpPr>
          <p:nvPr>
            <p:ph sz="quarter" idx="1"/>
          </p:nvPr>
        </p:nvSpPr>
        <p:spPr>
          <a:xfrm>
            <a:off x="457200" y="1219200"/>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632198" y="1216152"/>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914400"/>
          </a:xfrm>
        </p:spPr>
        <p:txBody>
          <a:bodyPr anchor="ctr"/>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Veri Yer Tutucusu 6"/>
          <p:cNvSpPr>
            <a:spLocks noGrp="1"/>
          </p:cNvSpPr>
          <p:nvPr>
            <p:ph type="dt" sz="half" idx="10"/>
          </p:nvPr>
        </p:nvSpPr>
        <p:spPr/>
        <p:txBody>
          <a:bodyPr/>
          <a:lstStyle/>
          <a:p>
            <a:fld id="{84FD619A-E839-43BA-8FE9-39A97A3F07B2}" type="datetimeFigureOut">
              <a:rPr lang="tr-TR" smtClean="0"/>
              <a:t>22.2.2016</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E2AD1DC-323E-4B02-A971-A74A01E19D59}" type="slidenum">
              <a:rPr lang="tr-TR" smtClean="0"/>
              <a:t>‹#›</a:t>
            </a:fld>
            <a:endParaRPr lang="tr-TR"/>
          </a:p>
        </p:txBody>
      </p:sp>
      <p:sp>
        <p:nvSpPr>
          <p:cNvPr id="11" name="İçerik Yer Tutucusu 10"/>
          <p:cNvSpPr>
            <a:spLocks noGrp="1"/>
          </p:cNvSpPr>
          <p:nvPr>
            <p:ph sz="quarter" idx="2"/>
          </p:nvPr>
        </p:nvSpPr>
        <p:spPr>
          <a:xfrm>
            <a:off x="457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648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84FD619A-E839-43BA-8FE9-39A97A3F07B2}" type="datetimeFigureOut">
              <a:rPr lang="tr-TR" smtClean="0"/>
              <a:t>22.2.2016</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E2AD1DC-323E-4B02-A971-A74A01E19D59}" type="slidenum">
              <a:rPr lang="tr-TR" smtClean="0"/>
              <a:t>‹#›</a:t>
            </a:fld>
            <a:endParaRPr lang="tr-TR"/>
          </a:p>
        </p:txBody>
      </p:sp>
      <p:sp>
        <p:nvSpPr>
          <p:cNvPr id="6" name="İkizkenar Üçgen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4FD619A-E839-43BA-8FE9-39A97A3F07B2}" type="datetimeFigureOut">
              <a:rPr lang="tr-TR" smtClean="0"/>
              <a:t>22.2.2016</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E2AD1DC-323E-4B02-A971-A74A01E19D59}" type="slidenum">
              <a:rPr lang="tr-TR" smtClean="0"/>
              <a:t>‹#›</a:t>
            </a:fld>
            <a:endParaRPr lang="tr-TR"/>
          </a:p>
        </p:txBody>
      </p:sp>
      <p:sp>
        <p:nvSpPr>
          <p:cNvPr id="5" name="Düz Bağlayıcı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kizkenar Üçgen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84FD619A-E839-43BA-8FE9-39A97A3F07B2}" type="datetimeFigureOut">
              <a:rPr lang="tr-TR" smtClean="0"/>
              <a:t>22.2.2016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E2AD1DC-323E-4B02-A971-A74A01E19D59}" type="slidenum">
              <a:rPr lang="tr-TR" smtClean="0"/>
              <a:t>‹#›</a:t>
            </a:fld>
            <a:endParaRPr lang="tr-TR"/>
          </a:p>
        </p:txBody>
      </p:sp>
      <p:sp>
        <p:nvSpPr>
          <p:cNvPr id="8" name="Düz Bağlayıcı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üz Bağlayıcı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kizkenar Üçgen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çerik Yer Tutucusu 11"/>
          <p:cNvSpPr>
            <a:spLocks noGrp="1"/>
          </p:cNvSpPr>
          <p:nvPr>
            <p:ph sz="quarter" idx="1"/>
          </p:nvPr>
        </p:nvSpPr>
        <p:spPr>
          <a:xfrm>
            <a:off x="304800" y="304800"/>
            <a:ext cx="5715000" cy="5715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84FD619A-E839-43BA-8FE9-39A97A3F07B2}" type="datetimeFigureOut">
              <a:rPr lang="tr-TR" smtClean="0"/>
              <a:t>22.2.2016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E2AD1DC-323E-4B02-A971-A74A01E19D59}" type="slidenum">
              <a:rPr lang="tr-TR" smtClean="0"/>
              <a:t>‹#›</a:t>
            </a:fld>
            <a:endParaRPr lang="tr-TR"/>
          </a:p>
        </p:txBody>
      </p:sp>
      <p:sp>
        <p:nvSpPr>
          <p:cNvPr id="8" name="Düz Bağlayıcı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kizkenar Üçgen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custDataLst>
              <p:tags r:id="rId13"/>
            </p:custDataLst>
          </p:nvPr>
        </p:nvSpPr>
        <p:spPr>
          <a:xfrm>
            <a:off x="457200" y="152400"/>
            <a:ext cx="8229600" cy="990600"/>
          </a:xfrm>
          <a:prstGeom prst="rect">
            <a:avLst/>
          </a:prstGeom>
        </p:spPr>
        <p:txBody>
          <a:bodyPr vert="horz" anchor="b" anchorCtr="0">
            <a:normAutofit/>
          </a:bodyPr>
          <a:lstStyle/>
          <a:p>
            <a:r>
              <a:rPr kumimoji="0" lang="tr-TR" smtClean="0"/>
              <a:t>Asıl başlık stili için tıklatın</a:t>
            </a:r>
            <a:endParaRPr kumimoji="0" lang="en-US"/>
          </a:p>
        </p:txBody>
      </p:sp>
      <p:sp>
        <p:nvSpPr>
          <p:cNvPr id="13" name="Metin Yer Tutucusu 12"/>
          <p:cNvSpPr>
            <a:spLocks noGrp="1"/>
          </p:cNvSpPr>
          <p:nvPr>
            <p:ph type="body" idx="1"/>
            <p:custDataLst>
              <p:tags r:id="rId14"/>
            </p:custDataLst>
          </p:nvPr>
        </p:nvSpPr>
        <p:spPr>
          <a:xfrm>
            <a:off x="457200" y="1219200"/>
            <a:ext cx="8229600" cy="4910328"/>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custDataLst>
              <p:tags r:id="rId15"/>
            </p:custDataLst>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4FD619A-E839-43BA-8FE9-39A97A3F07B2}" type="datetimeFigureOut">
              <a:rPr lang="tr-TR" smtClean="0"/>
              <a:t>22.2.2016</a:t>
            </a:fld>
            <a:endParaRPr lang="tr-TR"/>
          </a:p>
        </p:txBody>
      </p:sp>
      <p:sp>
        <p:nvSpPr>
          <p:cNvPr id="3" name="Altbilgi Yer Tutucusu 2"/>
          <p:cNvSpPr>
            <a:spLocks noGrp="1"/>
          </p:cNvSpPr>
          <p:nvPr>
            <p:ph type="ftr" sz="quarter" idx="3"/>
            <p:custDataLst>
              <p:tags r:id="rId16"/>
            </p:custDataLst>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tr-TR"/>
          </a:p>
        </p:txBody>
      </p:sp>
      <p:sp>
        <p:nvSpPr>
          <p:cNvPr id="23" name="Slayt Numarası Yer Tutucusu 22"/>
          <p:cNvSpPr>
            <a:spLocks noGrp="1"/>
          </p:cNvSpPr>
          <p:nvPr>
            <p:ph type="sldNum" sz="quarter" idx="4"/>
            <p:custDataLst>
              <p:tags r:id="rId17"/>
            </p:custDataLst>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E2AD1DC-323E-4B02-A971-A74A01E19D59}" type="slidenum">
              <a:rPr lang="tr-TR" smtClean="0"/>
              <a:t>‹#›</a:t>
            </a:fld>
            <a:endParaRPr lang="tr-TR"/>
          </a:p>
        </p:txBody>
      </p:sp>
      <p:sp>
        <p:nvSpPr>
          <p:cNvPr id="28" name="Düz Bağlayıcı 27"/>
          <p:cNvSpPr>
            <a:spLocks noChangeShapeType="1"/>
          </p:cNvSpPr>
          <p:nvPr>
            <p:custDataLst>
              <p:tags r:id="rId18"/>
            </p:custDataLst>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Düz Bağlayıcı 28"/>
          <p:cNvSpPr>
            <a:spLocks noChangeShapeType="1"/>
          </p:cNvSpPr>
          <p:nvPr>
            <p:custDataLst>
              <p:tags r:id="rId19"/>
            </p:custDataLst>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kizkenar Üçgen 9"/>
          <p:cNvSpPr>
            <a:spLocks noChangeAspect="1"/>
          </p:cNvSpPr>
          <p:nvPr>
            <p:custDataLst>
              <p:tags r:id="rId20"/>
            </p:custDataLst>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4.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61.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64.xml"/><Relationship Id="rId7"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70.xml"/><Relationship Id="rId7"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6.xml"/><Relationship Id="rId7" Type="http://schemas.openxmlformats.org/officeDocument/2006/relationships/notesSlide" Target="../notesSlides/notesSlide12.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tags" Target="../tags/tag77.xml"/></Relationships>
</file>

<file path=ppt/slides/_rels/slide14.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notesSlide" Target="../notesSlides/notesSlide13.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tags" Target="../tags/tag82.xml"/></Relationships>
</file>

<file path=ppt/slides/_rels/slide15.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notesSlide" Target="../notesSlides/notesSlide14.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Layout" Target="../slideLayouts/slideLayout2.xml"/><Relationship Id="rId5" Type="http://schemas.openxmlformats.org/officeDocument/2006/relationships/tags" Target="../tags/tag88.xml"/><Relationship Id="rId4" Type="http://schemas.openxmlformats.org/officeDocument/2006/relationships/tags" Target="../tags/tag87.xml"/></Relationships>
</file>

<file path=ppt/slides/_rels/slide16.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notesSlide" Target="../notesSlides/notesSlide1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Layout" Target="../slideLayouts/slideLayout2.xml"/><Relationship Id="rId5" Type="http://schemas.openxmlformats.org/officeDocument/2006/relationships/tags" Target="../tags/tag93.xml"/><Relationship Id="rId4" Type="http://schemas.openxmlformats.org/officeDocument/2006/relationships/tags" Target="../tags/tag92.xml"/></Relationships>
</file>

<file path=ppt/slides/_rels/slide17.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notesSlide" Target="../notesSlides/notesSlide1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slideLayout" Target="../slideLayouts/slideLayout2.xml"/><Relationship Id="rId5" Type="http://schemas.openxmlformats.org/officeDocument/2006/relationships/tags" Target="../tags/tag98.xml"/><Relationship Id="rId4" Type="http://schemas.openxmlformats.org/officeDocument/2006/relationships/tags" Target="../tags/tag97.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101.xml"/><Relationship Id="rId7"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19.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notesSlide" Target="../notesSlides/notesSlide18.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slideLayout" Target="../slideLayouts/slideLayout2.xml"/><Relationship Id="rId5" Type="http://schemas.openxmlformats.org/officeDocument/2006/relationships/tags" Target="../tags/tag109.xml"/><Relationship Id="rId4" Type="http://schemas.openxmlformats.org/officeDocument/2006/relationships/tags" Target="../tags/tag108.xml"/></Relationships>
</file>

<file path=ppt/slides/_rels/slide2.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12.xml"/><Relationship Id="rId7" Type="http://schemas.openxmlformats.org/officeDocument/2006/relationships/notesSlide" Target="../notesSlides/notesSlide19.xml"/><Relationship Id="rId12" Type="http://schemas.openxmlformats.org/officeDocument/2006/relationships/image" Target="../media/image30.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slideLayout" Target="../slideLayouts/slideLayout2.xml"/><Relationship Id="rId11" Type="http://schemas.openxmlformats.org/officeDocument/2006/relationships/tags" Target="../tags/tag1100.xml"/><Relationship Id="rId5" Type="http://schemas.openxmlformats.org/officeDocument/2006/relationships/tags" Target="../tags/tag114.xml"/><Relationship Id="rId4" Type="http://schemas.openxmlformats.org/officeDocument/2006/relationships/tags" Target="../tags/tag113.xml"/></Relationships>
</file>

<file path=ppt/slides/_rels/slide21.xml.rels><?xml version="1.0" encoding="UTF-8" standalone="yes"?>
<Relationships xmlns="http://schemas.openxmlformats.org/package/2006/relationships"><Relationship Id="rId3" Type="http://schemas.openxmlformats.org/officeDocument/2006/relationships/tags" Target="../tags/tag117.xml"/><Relationship Id="rId7" Type="http://schemas.openxmlformats.org/officeDocument/2006/relationships/notesSlide" Target="../notesSlides/notesSlide20.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slideLayout" Target="../slideLayouts/slideLayout2.xml"/><Relationship Id="rId5" Type="http://schemas.openxmlformats.org/officeDocument/2006/relationships/tags" Target="../tags/tag119.xml"/><Relationship Id="rId4" Type="http://schemas.openxmlformats.org/officeDocument/2006/relationships/tags" Target="../tags/tag118.xml"/></Relationships>
</file>

<file path=ppt/slides/_rels/slide22.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notesSlide" Target="../notesSlides/notesSlide21.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slideLayout" Target="../slideLayouts/slideLayout2.xml"/><Relationship Id="rId5" Type="http://schemas.openxmlformats.org/officeDocument/2006/relationships/tags" Target="../tags/tag124.xml"/><Relationship Id="rId4" Type="http://schemas.openxmlformats.org/officeDocument/2006/relationships/tags" Target="../tags/tag123.xml"/></Relationships>
</file>

<file path=ppt/slides/_rels/slide23.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notesSlide" Target="../notesSlides/notesSlide22.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slideLayout" Target="../slideLayouts/slideLayout2.xml"/><Relationship Id="rId5" Type="http://schemas.openxmlformats.org/officeDocument/2006/relationships/tags" Target="../tags/tag129.xml"/><Relationship Id="rId4" Type="http://schemas.openxmlformats.org/officeDocument/2006/relationships/tags" Target="../tags/tag128.xml"/></Relationships>
</file>

<file path=ppt/slides/_rels/slide24.xml.rels><?xml version="1.0" encoding="UTF-8" standalone="yes"?>
<Relationships xmlns="http://schemas.openxmlformats.org/package/2006/relationships"><Relationship Id="rId3" Type="http://schemas.openxmlformats.org/officeDocument/2006/relationships/tags" Target="../tags/tag132.xml"/><Relationship Id="rId7" Type="http://schemas.openxmlformats.org/officeDocument/2006/relationships/notesSlide" Target="../notesSlides/notesSlide23.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slideLayout" Target="../slideLayouts/slideLayout2.xml"/><Relationship Id="rId5" Type="http://schemas.openxmlformats.org/officeDocument/2006/relationships/tags" Target="../tags/tag134.xml"/><Relationship Id="rId4" Type="http://schemas.openxmlformats.org/officeDocument/2006/relationships/tags" Target="../tags/tag133.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9"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144.xml"/><Relationship Id="rId7"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s>
</file>

<file path=ppt/slides/_rels/slide27.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notesSlide" Target="../notesSlides/notesSlide26.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slideLayout" Target="../slideLayouts/slideLayout2.xml"/><Relationship Id="rId5" Type="http://schemas.openxmlformats.org/officeDocument/2006/relationships/tags" Target="../tags/tag152.xml"/><Relationship Id="rId4" Type="http://schemas.openxmlformats.org/officeDocument/2006/relationships/tags" Target="../tags/tag151.xml"/></Relationships>
</file>

<file path=ppt/slides/_rels/slide28.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156.xml"/></Relationships>
</file>

<file path=ppt/slides/_rels/slide29.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160.xml"/></Relationships>
</file>

<file path=ppt/slides/_rels/slide3.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7.png"/><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image" Target="../media/image8.png"/><Relationship Id="rId5" Type="http://schemas.openxmlformats.org/officeDocument/2006/relationships/notesSlide" Target="../notesSlides/notesSlide30.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image" Target="../media/image9.png"/><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172.xml"/><Relationship Id="rId7" Type="http://schemas.openxmlformats.org/officeDocument/2006/relationships/slideLayout" Target="../slideLayouts/slideLayout2.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s>
</file>

<file path=ppt/slides/_rels/slide34.xml.rels><?xml version="1.0" encoding="UTF-8" standalone="yes"?>
<Relationships xmlns="http://schemas.openxmlformats.org/package/2006/relationships"><Relationship Id="rId3" Type="http://schemas.openxmlformats.org/officeDocument/2006/relationships/tags" Target="../tags/tag178.xml"/><Relationship Id="rId7" Type="http://schemas.openxmlformats.org/officeDocument/2006/relationships/notesSlide" Target="../notesSlides/notesSlide33.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slideLayout" Target="../slideLayouts/slideLayout2.xml"/><Relationship Id="rId5" Type="http://schemas.openxmlformats.org/officeDocument/2006/relationships/tags" Target="../tags/tag180.xml"/><Relationship Id="rId4" Type="http://schemas.openxmlformats.org/officeDocument/2006/relationships/tags" Target="../tags/tag179.xml"/></Relationships>
</file>

<file path=ppt/slides/_rels/slide35.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notesSlide" Target="../notesSlides/notesSlide34.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Layout" Target="../slideLayouts/slideLayout2.xml"/><Relationship Id="rId5" Type="http://schemas.openxmlformats.org/officeDocument/2006/relationships/tags" Target="../tags/tag185.xml"/><Relationship Id="rId4" Type="http://schemas.openxmlformats.org/officeDocument/2006/relationships/tags" Target="../tags/tag184.xml"/></Relationships>
</file>

<file path=ppt/slides/_rels/slide36.xml.rels><?xml version="1.0" encoding="UTF-8" standalone="yes"?>
<Relationships xmlns="http://schemas.openxmlformats.org/package/2006/relationships"><Relationship Id="rId3" Type="http://schemas.openxmlformats.org/officeDocument/2006/relationships/tags" Target="../tags/tag188.xml"/><Relationship Id="rId7" Type="http://schemas.openxmlformats.org/officeDocument/2006/relationships/notesSlide" Target="../notesSlides/notesSlide35.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2.xml"/><Relationship Id="rId5" Type="http://schemas.openxmlformats.org/officeDocument/2006/relationships/tags" Target="../tags/tag190.xml"/><Relationship Id="rId4" Type="http://schemas.openxmlformats.org/officeDocument/2006/relationships/tags" Target="../tags/tag189.xml"/></Relationships>
</file>

<file path=ppt/slides/_rels/slide37.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tags" Target="../tags/tag194.xml"/></Relationships>
</file>

<file path=ppt/slides/_rels/slide38.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notesSlide" Target="../notesSlides/notesSlide37.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slideLayout" Target="../slideLayouts/slideLayout2.xml"/><Relationship Id="rId5" Type="http://schemas.openxmlformats.org/officeDocument/2006/relationships/tags" Target="../tags/tag199.xml"/><Relationship Id="rId4" Type="http://schemas.openxmlformats.org/officeDocument/2006/relationships/tags" Target="../tags/tag198.xml"/></Relationships>
</file>

<file path=ppt/slides/_rels/slide39.xml.rels><?xml version="1.0" encoding="UTF-8" standalone="yes"?>
<Relationships xmlns="http://schemas.openxmlformats.org/package/2006/relationships"><Relationship Id="rId3" Type="http://schemas.openxmlformats.org/officeDocument/2006/relationships/tags" Target="../tags/tag202.xml"/><Relationship Id="rId7" Type="http://schemas.openxmlformats.org/officeDocument/2006/relationships/notesSlide" Target="../notesSlides/notesSlide38.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slideLayout" Target="../slideLayouts/slideLayout2.xml"/><Relationship Id="rId5" Type="http://schemas.openxmlformats.org/officeDocument/2006/relationships/tags" Target="../tags/tag204.xml"/><Relationship Id="rId4" Type="http://schemas.openxmlformats.org/officeDocument/2006/relationships/tags" Target="../tags/tag203.xml"/></Relationships>
</file>

<file path=ppt/slides/_rels/slide4.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207.xml"/><Relationship Id="rId7" Type="http://schemas.openxmlformats.org/officeDocument/2006/relationships/notesSlide" Target="../notesSlides/notesSlide39.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slideLayout" Target="../slideLayouts/slideLayout2.xml"/><Relationship Id="rId5" Type="http://schemas.openxmlformats.org/officeDocument/2006/relationships/tags" Target="../tags/tag209.xml"/><Relationship Id="rId4" Type="http://schemas.openxmlformats.org/officeDocument/2006/relationships/tags" Target="../tags/tag208.xml"/></Relationships>
</file>

<file path=ppt/slides/_rels/slide41.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213.xml"/></Relationships>
</file>

<file path=ppt/slides/_rels/slide42.xml.rels><?xml version="1.0" encoding="UTF-8" standalone="yes"?>
<Relationships xmlns="http://schemas.openxmlformats.org/package/2006/relationships"><Relationship Id="rId3" Type="http://schemas.openxmlformats.org/officeDocument/2006/relationships/tags" Target="../tags/tag216.xml"/><Relationship Id="rId7" Type="http://schemas.openxmlformats.org/officeDocument/2006/relationships/notesSlide" Target="../notesSlides/notesSlide41.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slideLayout" Target="../slideLayouts/slideLayout2.xml"/><Relationship Id="rId5" Type="http://schemas.openxmlformats.org/officeDocument/2006/relationships/tags" Target="../tags/tag218.xml"/><Relationship Id="rId4" Type="http://schemas.openxmlformats.org/officeDocument/2006/relationships/tags" Target="../tags/tag217.xml"/></Relationships>
</file>

<file path=ppt/slides/_rels/slide43.xml.rels><?xml version="1.0" encoding="UTF-8" standalone="yes"?>
<Relationships xmlns="http://schemas.openxmlformats.org/package/2006/relationships"><Relationship Id="rId3" Type="http://schemas.openxmlformats.org/officeDocument/2006/relationships/tags" Target="../tags/tag221.xml"/><Relationship Id="rId7" Type="http://schemas.openxmlformats.org/officeDocument/2006/relationships/notesSlide" Target="../notesSlides/notesSlide42.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slideLayout" Target="../slideLayouts/slideLayout2.xml"/><Relationship Id="rId5" Type="http://schemas.openxmlformats.org/officeDocument/2006/relationships/tags" Target="../tags/tag223.xml"/><Relationship Id="rId4" Type="http://schemas.openxmlformats.org/officeDocument/2006/relationships/tags" Target="../tags/tag222.xml"/></Relationships>
</file>

<file path=ppt/slides/_rels/slide44.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tags" Target="../tags/tag227.xml"/></Relationships>
</file>

<file path=ppt/slides/_rels/slide45.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5" Type="http://schemas.openxmlformats.org/officeDocument/2006/relationships/notesSlide" Target="../notesSlides/notesSlide44.xml"/><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234.xml"/></Relationships>
</file>

<file path=ppt/slides/_rels/slide47.xml.rels><?xml version="1.0" encoding="UTF-8" standalone="yes"?>
<Relationships xmlns="http://schemas.openxmlformats.org/package/2006/relationships"><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 Id="rId5" Type="http://schemas.openxmlformats.org/officeDocument/2006/relationships/notesSlide" Target="../notesSlides/notesSlide46.xml"/><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notesSlide" Target="../notesSlides/notesSlide47.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slideLayout" Target="../slideLayouts/slideLayout2.xml"/><Relationship Id="rId5" Type="http://schemas.openxmlformats.org/officeDocument/2006/relationships/tags" Target="../tags/tag242.xml"/><Relationship Id="rId4" Type="http://schemas.openxmlformats.org/officeDocument/2006/relationships/tags" Target="../tags/tag241.xml"/></Relationships>
</file>

<file path=ppt/slides/_rels/slide49.xml.rels><?xml version="1.0" encoding="UTF-8" standalone="yes"?>
<Relationships xmlns="http://schemas.openxmlformats.org/package/2006/relationships"><Relationship Id="rId3" Type="http://schemas.openxmlformats.org/officeDocument/2006/relationships/tags" Target="../tags/tag245.xml"/><Relationship Id="rId7" Type="http://schemas.openxmlformats.org/officeDocument/2006/relationships/notesSlide" Target="../notesSlides/notesSlide48.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slideLayout" Target="../slideLayouts/slideLayout2.xml"/><Relationship Id="rId5" Type="http://schemas.openxmlformats.org/officeDocument/2006/relationships/tags" Target="../tags/tag247.xml"/><Relationship Id="rId4" Type="http://schemas.openxmlformats.org/officeDocument/2006/relationships/tags" Target="../tags/tag246.xml"/></Relationships>
</file>

<file path=ppt/slides/_rels/slide5.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tags" Target="../tags/tag251.xml"/></Relationships>
</file>

<file path=ppt/slides/_rels/slide51.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5" Type="http://schemas.openxmlformats.org/officeDocument/2006/relationships/notesSlide" Target="../notesSlides/notesSlide50.xml"/><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257.xml"/><Relationship Id="rId7" Type="http://schemas.openxmlformats.org/officeDocument/2006/relationships/notesSlide" Target="../notesSlides/notesSlide51.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slideLayout" Target="../slideLayouts/slideLayout2.xml"/><Relationship Id="rId5" Type="http://schemas.openxmlformats.org/officeDocument/2006/relationships/tags" Target="../tags/tag259.xml"/><Relationship Id="rId4" Type="http://schemas.openxmlformats.org/officeDocument/2006/relationships/tags" Target="../tags/tag258.xml"/></Relationships>
</file>

<file path=ppt/slides/_rels/slide53.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notesSlide" Target="../notesSlides/notesSlide52.xml"/><Relationship Id="rId5" Type="http://schemas.openxmlformats.org/officeDocument/2006/relationships/slideLayout" Target="../slideLayouts/slideLayout2.xml"/><Relationship Id="rId4" Type="http://schemas.openxmlformats.org/officeDocument/2006/relationships/tags" Target="../tags/tag263.xml"/></Relationships>
</file>

<file path=ppt/slides/_rels/slide54.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notesSlide" Target="../notesSlides/notesSlide53.xml"/><Relationship Id="rId5" Type="http://schemas.openxmlformats.org/officeDocument/2006/relationships/slideLayout" Target="../slideLayouts/slideLayout2.xml"/><Relationship Id="rId4" Type="http://schemas.openxmlformats.org/officeDocument/2006/relationships/tags" Target="../tags/tag267.xml"/></Relationships>
</file>

<file path=ppt/slides/_rels/slide55.xml.rels><?xml version="1.0" encoding="UTF-8" standalone="yes"?>
<Relationships xmlns="http://schemas.openxmlformats.org/package/2006/relationships"><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notesSlide" Target="../notesSlides/notesSlide54.xml"/><Relationship Id="rId5" Type="http://schemas.openxmlformats.org/officeDocument/2006/relationships/slideLayout" Target="../slideLayouts/slideLayout2.xml"/><Relationship Id="rId4" Type="http://schemas.openxmlformats.org/officeDocument/2006/relationships/tags" Target="../tags/tag271.xml"/></Relationships>
</file>

<file path=ppt/slides/_rels/slide56.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notesSlide" Target="../notesSlides/notesSlide55.xml"/><Relationship Id="rId5" Type="http://schemas.openxmlformats.org/officeDocument/2006/relationships/slideLayout" Target="../slideLayouts/slideLayout2.xml"/><Relationship Id="rId4" Type="http://schemas.openxmlformats.org/officeDocument/2006/relationships/tags" Target="../tags/tag275.xml"/></Relationships>
</file>

<file path=ppt/slides/_rels/slide57.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notesSlide" Target="../notesSlides/notesSlide56.xml"/><Relationship Id="rId5" Type="http://schemas.openxmlformats.org/officeDocument/2006/relationships/slideLayout" Target="../slideLayouts/slideLayout2.xml"/><Relationship Id="rId4" Type="http://schemas.openxmlformats.org/officeDocument/2006/relationships/tags" Target="../tags/tag279.xml"/></Relationships>
</file>

<file path=ppt/slides/_rels/slide58.xml.rels><?xml version="1.0" encoding="UTF-8" standalone="yes"?>
<Relationships xmlns="http://schemas.openxmlformats.org/package/2006/relationships"><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 Id="rId5" Type="http://schemas.openxmlformats.org/officeDocument/2006/relationships/notesSlide" Target="../notesSlides/notesSlide57.xml"/><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 Id="rId5" Type="http://schemas.openxmlformats.org/officeDocument/2006/relationships/notesSlide" Target="../notesSlides/notesSlide58.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3.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 Id="rId5" Type="http://schemas.openxmlformats.org/officeDocument/2006/relationships/notesSlide" Target="../notesSlides/notesSlide59.xml"/><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291.xml"/><Relationship Id="rId7" Type="http://schemas.openxmlformats.org/officeDocument/2006/relationships/notesSlide" Target="../notesSlides/notesSlide60.xml"/><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slideLayout" Target="../slideLayouts/slideLayout2.xml"/><Relationship Id="rId5" Type="http://schemas.openxmlformats.org/officeDocument/2006/relationships/tags" Target="../tags/tag293.xml"/><Relationship Id="rId4" Type="http://schemas.openxmlformats.org/officeDocument/2006/relationships/tags" Target="../tags/tag292.xml"/></Relationships>
</file>

<file path=ppt/slides/_rels/slide62.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5" Type="http://schemas.openxmlformats.org/officeDocument/2006/relationships/notesSlide" Target="../notesSlides/notesSlide61.xml"/><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notesSlide" Target="../notesSlides/notesSlide62.xml"/><Relationship Id="rId5" Type="http://schemas.openxmlformats.org/officeDocument/2006/relationships/slideLayout" Target="../slideLayouts/slideLayout2.xml"/><Relationship Id="rId4" Type="http://schemas.openxmlformats.org/officeDocument/2006/relationships/tags" Target="../tags/tag300.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44.xml"/><Relationship Id="rId7"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s/_rels/slide8.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notesSlide" Target="../notesSlides/notesSlide7.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2.xml"/><Relationship Id="rId5" Type="http://schemas.openxmlformats.org/officeDocument/2006/relationships/tags" Target="../tags/tag52.xml"/><Relationship Id="rId4" Type="http://schemas.openxmlformats.org/officeDocument/2006/relationships/tags" Target="../tags/tag51.xml"/></Relationships>
</file>

<file path=ppt/slides/_rels/slide9.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notesSlide" Target="../notesSlides/notesSlide8.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Layout" Target="../slideLayouts/slideLayout2.xml"/><Relationship Id="rId5" Type="http://schemas.openxmlformats.org/officeDocument/2006/relationships/tags" Target="../tags/tag57.xml"/><Relationship Id="rId4" Type="http://schemas.openxmlformats.org/officeDocument/2006/relationships/tags" Target="../tags/tag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custDataLst>
              <p:tags r:id="rId2"/>
            </p:custDataLst>
          </p:nvPr>
        </p:nvSpPr>
        <p:spPr/>
        <p:txBody>
          <a:bodyPr>
            <a:normAutofit/>
          </a:bodyPr>
          <a:lstStyle/>
          <a:p>
            <a:r>
              <a:rPr lang="tr-TR" sz="3200" dirty="0" smtClean="0">
                <a:solidFill>
                  <a:schemeClr val="accent2">
                    <a:lumMod val="75000"/>
                  </a:schemeClr>
                </a:solidFill>
              </a:rPr>
              <a:t>JAVA</a:t>
            </a:r>
            <a:endParaRPr lang="tr-TR" sz="3200" dirty="0">
              <a:solidFill>
                <a:schemeClr val="accent2">
                  <a:lumMod val="75000"/>
                </a:schemeClr>
              </a:solidFill>
            </a:endParaRPr>
          </a:p>
        </p:txBody>
      </p:sp>
      <p:sp>
        <p:nvSpPr>
          <p:cNvPr id="3" name="Alt Başlık 2"/>
          <p:cNvSpPr>
            <a:spLocks noGrp="1"/>
          </p:cNvSpPr>
          <p:nvPr>
            <p:ph type="subTitle" idx="1"/>
            <p:custDataLst>
              <p:tags r:id="rId3"/>
            </p:custDataLst>
          </p:nvPr>
        </p:nvSpPr>
        <p:spPr/>
        <p:txBody>
          <a:bodyPr>
            <a:normAutofit fontScale="70000" lnSpcReduction="20000"/>
          </a:bodyPr>
          <a:lstStyle/>
          <a:p>
            <a:r>
              <a:rPr lang="tr-TR" dirty="0" smtClean="0"/>
              <a:t>Modül 1</a:t>
            </a:r>
          </a:p>
          <a:p>
            <a:r>
              <a:rPr lang="tr-TR" dirty="0" err="1" smtClean="0"/>
              <a:t>Öğr</a:t>
            </a:r>
            <a:r>
              <a:rPr lang="tr-TR" dirty="0" smtClean="0"/>
              <a:t>. Gör. Nevzat TAŞBAŞI</a:t>
            </a:r>
            <a:endParaRPr lang="tr-TR" dirty="0"/>
          </a:p>
        </p:txBody>
      </p:sp>
    </p:spTree>
    <p:custDataLst>
      <p:tags r:id="rId1"/>
    </p:custDataLst>
    <p:extLst>
      <p:ext uri="{BB962C8B-B14F-4D97-AF65-F5344CB8AC3E}">
        <p14:creationId xmlns:p14="http://schemas.microsoft.com/office/powerpoint/2010/main" val="4138782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p:cNvSpPr txBox="1"/>
          <p:nvPr>
            <p:custDataLst>
              <p:tags r:id="rId2"/>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Değişken, sabit tanımlamaları gerçekleştirebilir</a:t>
            </a:r>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10</a:t>
            </a:fld>
            <a:endParaRPr lang="tr-TR"/>
          </a:p>
        </p:txBody>
      </p:sp>
      <p:sp>
        <p:nvSpPr>
          <p:cNvPr id="13" name="Başlık 1"/>
          <p:cNvSpPr txBox="1">
            <a:spLocks/>
          </p:cNvSpPr>
          <p:nvPr>
            <p:custDataLst>
              <p:tags r:id="rId4"/>
            </p:custDataLst>
          </p:nvPr>
        </p:nvSpPr>
        <p:spPr>
          <a:xfrm>
            <a:off x="609600" y="609600"/>
            <a:ext cx="8229600" cy="533400"/>
          </a:xfrm>
          <a:prstGeom prst="rect">
            <a:avLst/>
          </a:prstGeom>
          <a:noFill/>
          <a:ln w="19050" cap="flat" cmpd="sng" algn="ctr">
            <a:noFill/>
            <a:prstDash val="solid"/>
          </a:ln>
        </p:spPr>
        <p:style>
          <a:lnRef idx="2">
            <a:schemeClr val="dk1"/>
          </a:lnRef>
          <a:fillRef idx="1">
            <a:schemeClr val="lt1"/>
          </a:fillRef>
          <a:effectRef idx="0">
            <a:schemeClr val="dk1"/>
          </a:effectRef>
          <a:fontRef idx="minor">
            <a:schemeClr val="dk1"/>
          </a:fontRef>
        </p:style>
        <p:txBody>
          <a:bodyPr vert="horz" anchor="b" anchorCtr="0">
            <a:noAutofit/>
          </a:bodyPr>
          <a:lstStyle>
            <a:lvl1pPr algn="l" rtl="0" eaLnBrk="1" latinLnBrk="0" hangingPunct="1">
              <a:spcBef>
                <a:spcPct val="0"/>
              </a:spcBef>
              <a:buNone/>
              <a:defRPr kumimoji="0"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tr-TR" dirty="0" smtClean="0">
                <a:solidFill>
                  <a:schemeClr val="tx2"/>
                </a:solidFill>
                <a:latin typeface="+mj-lt"/>
                <a:ea typeface="+mj-ea"/>
                <a:cs typeface="+mj-cs"/>
              </a:rPr>
              <a:t>Ayırıcılar</a:t>
            </a:r>
            <a:endParaRPr lang="tr-TR" dirty="0">
              <a:solidFill>
                <a:schemeClr val="tx2"/>
              </a:solidFill>
              <a:latin typeface="+mj-lt"/>
              <a:ea typeface="+mj-ea"/>
              <a:cs typeface="+mj-cs"/>
            </a:endParaRPr>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1268760"/>
            <a:ext cx="7650581"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80620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p:cNvSpPr txBox="1"/>
          <p:nvPr>
            <p:custDataLst>
              <p:tags r:id="rId2"/>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Değişken, sabit tanımlamaları gerçekleştirebilir</a:t>
            </a:r>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11</a:t>
            </a:fld>
            <a:endParaRPr lang="tr-TR"/>
          </a:p>
        </p:txBody>
      </p:sp>
      <p:sp>
        <p:nvSpPr>
          <p:cNvPr id="14" name="AutoShape 183" descr="Büyük kılavuz"/>
          <p:cNvSpPr>
            <a:spLocks noChangeArrowheads="1"/>
          </p:cNvSpPr>
          <p:nvPr>
            <p:custDataLst>
              <p:tags r:id="rId4"/>
            </p:custDataLst>
          </p:nvPr>
        </p:nvSpPr>
        <p:spPr bwMode="auto">
          <a:xfrm>
            <a:off x="822263" y="2492896"/>
            <a:ext cx="7456851" cy="3528392"/>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r>
              <a:rPr lang="tr-TR" sz="2000" dirty="0" smtClean="0"/>
              <a:t>Java </a:t>
            </a:r>
            <a:r>
              <a:rPr lang="tr-TR" sz="2000" dirty="0"/>
              <a:t>programında temel bellek birimi değişkenlerdir. </a:t>
            </a:r>
            <a:r>
              <a:rPr lang="tr-TR" sz="2000" dirty="0" smtClean="0"/>
              <a:t> Bir tanıtıcı, tür </a:t>
            </a:r>
            <a:r>
              <a:rPr lang="tr-TR" sz="2000" dirty="0"/>
              <a:t>ve kapsam birleşerek bir </a:t>
            </a:r>
            <a:r>
              <a:rPr lang="tr-TR" sz="2000" dirty="0" smtClean="0"/>
              <a:t>değişkeni tanımlayabilir</a:t>
            </a:r>
            <a:r>
              <a:rPr lang="tr-TR" sz="2000" dirty="0"/>
              <a:t>. </a:t>
            </a:r>
            <a:r>
              <a:rPr lang="tr-TR" sz="2000" dirty="0" smtClean="0"/>
              <a:t> Değişkenlerinizi </a:t>
            </a:r>
            <a:r>
              <a:rPr lang="tr-TR" sz="2000" dirty="0"/>
              <a:t>bildirdiğiniz yere bağlı olarak, geçici bir kapsam için yerel olabilir ya </a:t>
            </a:r>
            <a:r>
              <a:rPr lang="tr-TR" sz="2000" dirty="0" smtClean="0"/>
              <a:t>da sınıftaki </a:t>
            </a:r>
            <a:r>
              <a:rPr lang="tr-TR" sz="2000" dirty="0"/>
              <a:t>tüm yöntemlere erişebilen örnek değişkenler olabilir. </a:t>
            </a:r>
            <a:r>
              <a:rPr lang="tr-TR" sz="2000" dirty="0" smtClean="0"/>
              <a:t> Yerel </a:t>
            </a:r>
            <a:r>
              <a:rPr lang="tr-TR" sz="2000" dirty="0"/>
              <a:t>kapsamlar küme parantezi ile</a:t>
            </a:r>
          </a:p>
          <a:p>
            <a:r>
              <a:rPr lang="tr-TR" sz="2000" dirty="0"/>
              <a:t>gösterilir</a:t>
            </a:r>
            <a:r>
              <a:rPr lang="tr-TR" sz="2000" dirty="0" smtClean="0"/>
              <a:t>.</a:t>
            </a:r>
          </a:p>
          <a:p>
            <a:endParaRPr lang="tr-TR" sz="2000" dirty="0"/>
          </a:p>
          <a:p>
            <a:r>
              <a:rPr lang="tr-TR" sz="2000" dirty="0"/>
              <a:t>Bir değişken aşağıdaki şekilde ifade edilebilir:</a:t>
            </a:r>
          </a:p>
          <a:p>
            <a:r>
              <a:rPr lang="tr-TR" sz="2000" dirty="0" smtClean="0"/>
              <a:t>Tür tanıtıcı</a:t>
            </a:r>
            <a:r>
              <a:rPr lang="tr-TR" sz="2000" dirty="0"/>
              <a:t>[ = değer][,tanıtıcı[= değer]...];</a:t>
            </a:r>
          </a:p>
          <a:p>
            <a:r>
              <a:rPr lang="tr-TR" sz="2000" dirty="0"/>
              <a:t>Tür </a:t>
            </a:r>
            <a:r>
              <a:rPr lang="tr-TR" sz="2000" dirty="0" err="1" smtClean="0"/>
              <a:t>byte</a:t>
            </a:r>
            <a:r>
              <a:rPr lang="tr-TR" sz="2000" dirty="0" smtClean="0"/>
              <a:t>, </a:t>
            </a:r>
            <a:r>
              <a:rPr lang="tr-TR" sz="2000" dirty="0" err="1"/>
              <a:t>short</a:t>
            </a:r>
            <a:r>
              <a:rPr lang="tr-TR" sz="2000" dirty="0"/>
              <a:t>, </a:t>
            </a:r>
            <a:r>
              <a:rPr lang="tr-TR" sz="2000" dirty="0" err="1"/>
              <a:t>int</a:t>
            </a:r>
            <a:r>
              <a:rPr lang="tr-TR" sz="2000" dirty="0"/>
              <a:t>, </a:t>
            </a:r>
            <a:r>
              <a:rPr lang="tr-TR" sz="2000" dirty="0" err="1"/>
              <a:t>long</a:t>
            </a:r>
            <a:r>
              <a:rPr lang="tr-TR" sz="2000" dirty="0"/>
              <a:t>, </a:t>
            </a:r>
            <a:r>
              <a:rPr lang="tr-TR" sz="2000" dirty="0" err="1"/>
              <a:t>char</a:t>
            </a:r>
            <a:r>
              <a:rPr lang="tr-TR" sz="2000" dirty="0"/>
              <a:t>, </a:t>
            </a:r>
            <a:r>
              <a:rPr lang="tr-TR" sz="2000" dirty="0" err="1"/>
              <a:t>float</a:t>
            </a:r>
            <a:r>
              <a:rPr lang="tr-TR" sz="2000" dirty="0"/>
              <a:t>, </a:t>
            </a:r>
            <a:r>
              <a:rPr lang="tr-TR" sz="2000" dirty="0" err="1"/>
              <a:t>double</a:t>
            </a:r>
            <a:r>
              <a:rPr lang="tr-TR" sz="2000" dirty="0"/>
              <a:t> ve </a:t>
            </a:r>
            <a:r>
              <a:rPr lang="tr-TR" sz="2000" dirty="0" err="1"/>
              <a:t>boolean</a:t>
            </a:r>
            <a:r>
              <a:rPr lang="tr-TR" sz="2000" dirty="0"/>
              <a:t> değer ya da bir sınıf veya arabirimin </a:t>
            </a:r>
            <a:r>
              <a:rPr lang="tr-TR" sz="2000" dirty="0" smtClean="0"/>
              <a:t>adı olabilir.</a:t>
            </a:r>
            <a:endParaRPr lang="tr-TR" sz="2000" dirty="0">
              <a:effectLst/>
              <a:latin typeface="Calibri"/>
              <a:ea typeface="Calibri"/>
              <a:cs typeface="Times New Roman"/>
            </a:endParaRPr>
          </a:p>
        </p:txBody>
      </p:sp>
      <p:sp>
        <p:nvSpPr>
          <p:cNvPr id="13" name="Başlık 1"/>
          <p:cNvSpPr txBox="1">
            <a:spLocks/>
          </p:cNvSpPr>
          <p:nvPr>
            <p:custDataLst>
              <p:tags r:id="rId5"/>
            </p:custDataLst>
          </p:nvPr>
        </p:nvSpPr>
        <p:spPr>
          <a:xfrm>
            <a:off x="609600" y="609600"/>
            <a:ext cx="8229600" cy="533400"/>
          </a:xfrm>
          <a:prstGeom prst="rect">
            <a:avLst/>
          </a:prstGeom>
          <a:noFill/>
          <a:ln w="19050" cap="flat" cmpd="sng" algn="ctr">
            <a:noFill/>
            <a:prstDash val="solid"/>
          </a:ln>
        </p:spPr>
        <p:style>
          <a:lnRef idx="2">
            <a:schemeClr val="dk1"/>
          </a:lnRef>
          <a:fillRef idx="1">
            <a:schemeClr val="lt1"/>
          </a:fillRef>
          <a:effectRef idx="0">
            <a:schemeClr val="dk1"/>
          </a:effectRef>
          <a:fontRef idx="minor">
            <a:schemeClr val="dk1"/>
          </a:fontRef>
        </p:style>
        <p:txBody>
          <a:bodyPr vert="horz" anchor="b" anchorCtr="0">
            <a:noAutofit/>
          </a:bodyPr>
          <a:lstStyle>
            <a:lvl1pPr algn="l" rtl="0" eaLnBrk="1" latinLnBrk="0" hangingPunct="1">
              <a:spcBef>
                <a:spcPct val="0"/>
              </a:spcBef>
              <a:buNone/>
              <a:defRPr kumimoji="0"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tr-TR" dirty="0" smtClean="0">
                <a:solidFill>
                  <a:schemeClr val="tx2"/>
                </a:solidFill>
                <a:latin typeface="+mj-lt"/>
                <a:ea typeface="+mj-ea"/>
                <a:cs typeface="+mj-cs"/>
              </a:rPr>
              <a:t>Değişkenler</a:t>
            </a:r>
            <a:endParaRPr lang="tr-TR" dirty="0">
              <a:solidFill>
                <a:schemeClr val="tx2"/>
              </a:solidFill>
              <a:latin typeface="+mj-lt"/>
              <a:ea typeface="+mj-ea"/>
              <a:cs typeface="+mj-cs"/>
            </a:endParaRPr>
          </a:p>
        </p:txBody>
      </p:sp>
      <p:sp>
        <p:nvSpPr>
          <p:cNvPr id="6" name="AutoShape 183" descr="Büyük kılavuz"/>
          <p:cNvSpPr>
            <a:spLocks noChangeArrowheads="1"/>
          </p:cNvSpPr>
          <p:nvPr>
            <p:custDataLst>
              <p:tags r:id="rId6"/>
            </p:custDataLst>
          </p:nvPr>
        </p:nvSpPr>
        <p:spPr bwMode="auto">
          <a:xfrm>
            <a:off x="843574" y="1236716"/>
            <a:ext cx="7456851" cy="1072244"/>
          </a:xfrm>
          <a:prstGeom prst="roundRect">
            <a:avLst>
              <a:gd name="adj" fmla="val 0"/>
            </a:avLst>
          </a:prstGeom>
          <a:ln>
            <a:headEnd/>
            <a:tailEnd/>
          </a:ln>
          <a:extLst/>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upright="1">
            <a:noAutofit/>
          </a:bodyPr>
          <a:lstStyle/>
          <a:p>
            <a:pPr lvl="0"/>
            <a:r>
              <a:rPr lang="tr-TR" sz="2000" dirty="0"/>
              <a:t>Program içesinde kullanılacak veriyi bellekte saklamak için belleğin bulunduğu program içerisinde değişkenler ile temsil edilir. Daha önceki dersimizde değişkenlerin bellek adreslerini gösterdiğini belirtmiştik. </a:t>
            </a:r>
            <a:endParaRPr lang="tr-TR" sz="2000" dirty="0">
              <a:effectLst/>
              <a:latin typeface="Calibri"/>
              <a:ea typeface="Calibri"/>
              <a:cs typeface="Times New Roman"/>
            </a:endParaRPr>
          </a:p>
        </p:txBody>
      </p:sp>
    </p:spTree>
    <p:custDataLst>
      <p:tags r:id="rId1"/>
    </p:custDataLst>
    <p:extLst>
      <p:ext uri="{BB962C8B-B14F-4D97-AF65-F5344CB8AC3E}">
        <p14:creationId xmlns:p14="http://schemas.microsoft.com/office/powerpoint/2010/main" val="389928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p:cNvSpPr txBox="1"/>
          <p:nvPr>
            <p:custDataLst>
              <p:tags r:id="rId2"/>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Değişken, sabit tanımlamaları gerçekleştirebilir</a:t>
            </a:r>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12</a:t>
            </a:fld>
            <a:endParaRPr lang="tr-TR"/>
          </a:p>
        </p:txBody>
      </p:sp>
      <p:sp>
        <p:nvSpPr>
          <p:cNvPr id="14" name="AutoShape 183" descr="Büyük kılavuz"/>
          <p:cNvSpPr>
            <a:spLocks noChangeArrowheads="1"/>
          </p:cNvSpPr>
          <p:nvPr>
            <p:custDataLst>
              <p:tags r:id="rId4"/>
            </p:custDataLst>
          </p:nvPr>
        </p:nvSpPr>
        <p:spPr bwMode="auto">
          <a:xfrm>
            <a:off x="822263" y="2492896"/>
            <a:ext cx="7456851" cy="648072"/>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r>
              <a:rPr lang="tr-TR" sz="2000" b="1" dirty="0"/>
              <a:t>Tamsayılar: </a:t>
            </a:r>
            <a:r>
              <a:rPr lang="tr-TR" sz="2000" dirty="0" err="1"/>
              <a:t>byte,short</a:t>
            </a:r>
            <a:r>
              <a:rPr lang="tr-TR" sz="2000" dirty="0"/>
              <a:t>, </a:t>
            </a:r>
            <a:r>
              <a:rPr lang="tr-TR" sz="2000" dirty="0" err="1"/>
              <a:t>int</a:t>
            </a:r>
            <a:r>
              <a:rPr lang="tr-TR" sz="2000" dirty="0"/>
              <a:t> ve </a:t>
            </a:r>
            <a:r>
              <a:rPr lang="tr-TR" sz="2000" dirty="0" err="1"/>
              <a:t>long</a:t>
            </a:r>
            <a:r>
              <a:rPr lang="tr-TR" sz="2000" dirty="0"/>
              <a:t> </a:t>
            </a:r>
            <a:r>
              <a:rPr lang="tr-TR" sz="2000" dirty="0" err="1"/>
              <a:t>tamdeğerlisayılardır</a:t>
            </a:r>
            <a:r>
              <a:rPr lang="tr-TR" sz="2000" dirty="0"/>
              <a:t>.</a:t>
            </a:r>
          </a:p>
          <a:p>
            <a:pPr indent="288290">
              <a:lnSpc>
                <a:spcPct val="115000"/>
              </a:lnSpc>
              <a:spcAft>
                <a:spcPts val="600"/>
              </a:spcAft>
            </a:pPr>
            <a:endParaRPr lang="tr-TR" sz="2000" dirty="0">
              <a:effectLst/>
              <a:latin typeface="Calibri"/>
              <a:ea typeface="Calibri"/>
              <a:cs typeface="Times New Roman"/>
            </a:endParaRPr>
          </a:p>
        </p:txBody>
      </p:sp>
      <p:sp>
        <p:nvSpPr>
          <p:cNvPr id="13" name="Başlık 1"/>
          <p:cNvSpPr txBox="1">
            <a:spLocks/>
          </p:cNvSpPr>
          <p:nvPr>
            <p:custDataLst>
              <p:tags r:id="rId5"/>
            </p:custDataLst>
          </p:nvPr>
        </p:nvSpPr>
        <p:spPr>
          <a:xfrm>
            <a:off x="609600" y="609600"/>
            <a:ext cx="8229600" cy="533400"/>
          </a:xfrm>
          <a:prstGeom prst="rect">
            <a:avLst/>
          </a:prstGeom>
          <a:noFill/>
          <a:ln w="19050" cap="flat" cmpd="sng" algn="ctr">
            <a:noFill/>
            <a:prstDash val="solid"/>
          </a:ln>
        </p:spPr>
        <p:style>
          <a:lnRef idx="2">
            <a:schemeClr val="dk1"/>
          </a:lnRef>
          <a:fillRef idx="1">
            <a:schemeClr val="lt1"/>
          </a:fillRef>
          <a:effectRef idx="0">
            <a:schemeClr val="dk1"/>
          </a:effectRef>
          <a:fontRef idx="minor">
            <a:schemeClr val="dk1"/>
          </a:fontRef>
        </p:style>
        <p:txBody>
          <a:bodyPr vert="horz" anchor="b" anchorCtr="0">
            <a:noAutofit/>
          </a:bodyPr>
          <a:lstStyle>
            <a:lvl1pPr algn="l" rtl="0" eaLnBrk="1" latinLnBrk="0" hangingPunct="1">
              <a:spcBef>
                <a:spcPct val="0"/>
              </a:spcBef>
              <a:buNone/>
              <a:defRPr kumimoji="0"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tr-TR" dirty="0" smtClean="0">
                <a:solidFill>
                  <a:schemeClr val="tx2"/>
                </a:solidFill>
                <a:latin typeface="+mj-lt"/>
                <a:ea typeface="+mj-ea"/>
                <a:cs typeface="+mj-cs"/>
              </a:rPr>
              <a:t>Veri Türleri</a:t>
            </a:r>
            <a:endParaRPr lang="tr-TR" dirty="0">
              <a:solidFill>
                <a:schemeClr val="tx2"/>
              </a:solidFill>
              <a:latin typeface="+mj-lt"/>
              <a:ea typeface="+mj-ea"/>
              <a:cs typeface="+mj-cs"/>
            </a:endParaRPr>
          </a:p>
        </p:txBody>
      </p:sp>
      <p:sp>
        <p:nvSpPr>
          <p:cNvPr id="6" name="AutoShape 183" descr="Büyük kılavuz"/>
          <p:cNvSpPr>
            <a:spLocks noChangeArrowheads="1"/>
          </p:cNvSpPr>
          <p:nvPr>
            <p:custDataLst>
              <p:tags r:id="rId6"/>
            </p:custDataLst>
          </p:nvPr>
        </p:nvSpPr>
        <p:spPr bwMode="auto">
          <a:xfrm>
            <a:off x="843574" y="1236716"/>
            <a:ext cx="7456851" cy="680116"/>
          </a:xfrm>
          <a:prstGeom prst="roundRect">
            <a:avLst>
              <a:gd name="adj" fmla="val 0"/>
            </a:avLst>
          </a:prstGeom>
          <a:ln>
            <a:headEnd/>
            <a:tailEnd/>
          </a:ln>
          <a:extLst/>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upright="1">
            <a:noAutofit/>
          </a:bodyPr>
          <a:lstStyle/>
          <a:p>
            <a:pPr lvl="0"/>
            <a:r>
              <a:rPr lang="tr-TR" sz="2000" dirty="0"/>
              <a:t>Java’da sekiz basit tür yer almaktadır: </a:t>
            </a:r>
            <a:r>
              <a:rPr lang="tr-TR" sz="2000" dirty="0" smtClean="0"/>
              <a:t> </a:t>
            </a:r>
            <a:r>
              <a:rPr lang="tr-TR" sz="2000" dirty="0" err="1" smtClean="0"/>
              <a:t>byte,short</a:t>
            </a:r>
            <a:r>
              <a:rPr lang="tr-TR" sz="2000" dirty="0"/>
              <a:t>, </a:t>
            </a:r>
            <a:r>
              <a:rPr lang="tr-TR" sz="2000" dirty="0" err="1"/>
              <a:t>int</a:t>
            </a:r>
            <a:r>
              <a:rPr lang="tr-TR" sz="2000" dirty="0"/>
              <a:t>, </a:t>
            </a:r>
            <a:r>
              <a:rPr lang="tr-TR" sz="2000" dirty="0" err="1"/>
              <a:t>long</a:t>
            </a:r>
            <a:r>
              <a:rPr lang="tr-TR" sz="2000" dirty="0"/>
              <a:t> </a:t>
            </a:r>
            <a:r>
              <a:rPr lang="tr-TR" sz="2000" dirty="0" err="1"/>
              <a:t>char</a:t>
            </a:r>
            <a:r>
              <a:rPr lang="tr-TR" sz="2000" dirty="0"/>
              <a:t>, </a:t>
            </a:r>
            <a:r>
              <a:rPr lang="tr-TR" sz="2000" dirty="0" err="1"/>
              <a:t>float</a:t>
            </a:r>
            <a:r>
              <a:rPr lang="tr-TR" sz="2000" dirty="0"/>
              <a:t>, </a:t>
            </a:r>
            <a:r>
              <a:rPr lang="tr-TR" sz="2000" dirty="0" err="1"/>
              <a:t>double</a:t>
            </a:r>
            <a:r>
              <a:rPr lang="tr-TR" sz="2000" dirty="0"/>
              <a:t> ve </a:t>
            </a:r>
            <a:r>
              <a:rPr lang="tr-TR" sz="2000" dirty="0" err="1"/>
              <a:t>boolean</a:t>
            </a:r>
            <a:r>
              <a:rPr lang="tr-TR" sz="2000" dirty="0"/>
              <a:t>. </a:t>
            </a:r>
            <a:r>
              <a:rPr lang="tr-TR" sz="2000" dirty="0" smtClean="0"/>
              <a:t> Bunlar dört </a:t>
            </a:r>
            <a:r>
              <a:rPr lang="tr-TR" sz="2000" dirty="0"/>
              <a:t>ana grupta toplanmaktadır: </a:t>
            </a:r>
            <a:endParaRPr lang="tr-TR" sz="2000" dirty="0">
              <a:effectLst/>
              <a:latin typeface="Calibri"/>
              <a:ea typeface="Calibri"/>
              <a:cs typeface="Times New Roman"/>
            </a:endParaRPr>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263" y="3356992"/>
            <a:ext cx="770125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62762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p:cNvSpPr txBox="1"/>
          <p:nvPr>
            <p:custDataLst>
              <p:tags r:id="rId2"/>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Değişken, sabit tanımlamaları gerçekleştirebilir</a:t>
            </a:r>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13</a:t>
            </a:fld>
            <a:endParaRPr lang="tr-TR"/>
          </a:p>
        </p:txBody>
      </p:sp>
      <p:sp>
        <p:nvSpPr>
          <p:cNvPr id="14" name="AutoShape 183" descr="Büyük kılavuz"/>
          <p:cNvSpPr>
            <a:spLocks noChangeArrowheads="1"/>
          </p:cNvSpPr>
          <p:nvPr>
            <p:custDataLst>
              <p:tags r:id="rId4"/>
            </p:custDataLst>
          </p:nvPr>
        </p:nvSpPr>
        <p:spPr bwMode="auto">
          <a:xfrm>
            <a:off x="822263" y="2492896"/>
            <a:ext cx="7456851" cy="648072"/>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r>
              <a:rPr lang="tr-TR" sz="2200" dirty="0" smtClean="0"/>
              <a:t>Ondalık Sayılar: </a:t>
            </a:r>
            <a:r>
              <a:rPr lang="tr-TR" sz="2200" dirty="0" err="1"/>
              <a:t>float</a:t>
            </a:r>
            <a:r>
              <a:rPr lang="tr-TR" sz="2200" dirty="0"/>
              <a:t> ve </a:t>
            </a:r>
            <a:r>
              <a:rPr lang="tr-TR" sz="2200" dirty="0" err="1"/>
              <a:t>double</a:t>
            </a:r>
            <a:r>
              <a:rPr lang="tr-TR" sz="2200" dirty="0"/>
              <a:t> </a:t>
            </a:r>
            <a:r>
              <a:rPr lang="tr-TR" sz="2200" dirty="0" smtClean="0"/>
              <a:t>ondalık sayıları gösterir.</a:t>
            </a:r>
            <a:endParaRPr lang="tr-TR" sz="2200" dirty="0">
              <a:effectLst/>
              <a:latin typeface="Calibri"/>
              <a:ea typeface="Calibri"/>
              <a:cs typeface="Times New Roman"/>
            </a:endParaRPr>
          </a:p>
        </p:txBody>
      </p:sp>
      <p:sp>
        <p:nvSpPr>
          <p:cNvPr id="13" name="Başlık 1"/>
          <p:cNvSpPr txBox="1">
            <a:spLocks/>
          </p:cNvSpPr>
          <p:nvPr>
            <p:custDataLst>
              <p:tags r:id="rId5"/>
            </p:custDataLst>
          </p:nvPr>
        </p:nvSpPr>
        <p:spPr>
          <a:xfrm>
            <a:off x="609600" y="609600"/>
            <a:ext cx="8229600" cy="533400"/>
          </a:xfrm>
          <a:prstGeom prst="rect">
            <a:avLst/>
          </a:prstGeom>
          <a:noFill/>
          <a:ln w="19050" cap="flat" cmpd="sng" algn="ctr">
            <a:noFill/>
            <a:prstDash val="solid"/>
          </a:ln>
        </p:spPr>
        <p:style>
          <a:lnRef idx="2">
            <a:schemeClr val="dk1"/>
          </a:lnRef>
          <a:fillRef idx="1">
            <a:schemeClr val="lt1"/>
          </a:fillRef>
          <a:effectRef idx="0">
            <a:schemeClr val="dk1"/>
          </a:effectRef>
          <a:fontRef idx="minor">
            <a:schemeClr val="dk1"/>
          </a:fontRef>
        </p:style>
        <p:txBody>
          <a:bodyPr vert="horz" anchor="b" anchorCtr="0">
            <a:noAutofit/>
          </a:bodyPr>
          <a:lstStyle>
            <a:lvl1pPr algn="l" rtl="0" eaLnBrk="1" latinLnBrk="0" hangingPunct="1">
              <a:spcBef>
                <a:spcPct val="0"/>
              </a:spcBef>
              <a:buNone/>
              <a:defRPr kumimoji="0"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tr-TR" dirty="0" smtClean="0">
                <a:solidFill>
                  <a:schemeClr val="tx2"/>
                </a:solidFill>
                <a:latin typeface="+mj-lt"/>
                <a:ea typeface="+mj-ea"/>
                <a:cs typeface="+mj-cs"/>
              </a:rPr>
              <a:t>Veri Türleri</a:t>
            </a:r>
            <a:endParaRPr lang="tr-TR" dirty="0">
              <a:solidFill>
                <a:schemeClr val="tx2"/>
              </a:solidFill>
              <a:latin typeface="+mj-lt"/>
              <a:ea typeface="+mj-ea"/>
              <a:cs typeface="+mj-cs"/>
            </a:endParaRP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2899" y="3284983"/>
            <a:ext cx="6649421" cy="1723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06998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p:cNvSpPr txBox="1"/>
          <p:nvPr>
            <p:custDataLst>
              <p:tags r:id="rId2"/>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Değişken, sabit tanımlamaları gerçekleştirebilir</a:t>
            </a:r>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14</a:t>
            </a:fld>
            <a:endParaRPr lang="tr-TR"/>
          </a:p>
        </p:txBody>
      </p:sp>
      <p:sp>
        <p:nvSpPr>
          <p:cNvPr id="14" name="AutoShape 183" descr="Büyük kılavuz"/>
          <p:cNvSpPr>
            <a:spLocks noChangeArrowheads="1"/>
          </p:cNvSpPr>
          <p:nvPr>
            <p:custDataLst>
              <p:tags r:id="rId4"/>
            </p:custDataLst>
          </p:nvPr>
        </p:nvSpPr>
        <p:spPr bwMode="auto">
          <a:xfrm>
            <a:off x="793262" y="1412776"/>
            <a:ext cx="7456851" cy="4752528"/>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r>
              <a:rPr lang="tr-TR" sz="2200" b="1" dirty="0"/>
              <a:t>Karakterler: </a:t>
            </a:r>
            <a:r>
              <a:rPr lang="tr-TR" sz="2200" dirty="0"/>
              <a:t>Java bir dizilimdeki karakterleri göstermek için Unicode kullandığı için, </a:t>
            </a:r>
            <a:r>
              <a:rPr lang="tr-TR" sz="2200" dirty="0" err="1" smtClean="0"/>
              <a:t>char</a:t>
            </a:r>
            <a:r>
              <a:rPr lang="tr-TR" sz="2200" dirty="0" smtClean="0"/>
              <a:t> türü </a:t>
            </a:r>
            <a:r>
              <a:rPr lang="tr-TR" sz="2200" dirty="0"/>
              <a:t>işaretsiz </a:t>
            </a:r>
            <a:r>
              <a:rPr lang="tr-TR" sz="2200" dirty="0" smtClean="0"/>
              <a:t>16 bitten </a:t>
            </a:r>
            <a:r>
              <a:rPr lang="tr-TR" sz="2200" dirty="0"/>
              <a:t>oluşur ve uluslararası </a:t>
            </a:r>
            <a:r>
              <a:rPr lang="tr-TR" sz="2200" dirty="0" smtClean="0"/>
              <a:t>karakter setini depolamak için kullanılır</a:t>
            </a:r>
            <a:r>
              <a:rPr lang="tr-TR" sz="2200" dirty="0"/>
              <a:t>. </a:t>
            </a:r>
            <a:r>
              <a:rPr lang="tr-TR" sz="2200" dirty="0" smtClean="0"/>
              <a:t> Bir </a:t>
            </a:r>
            <a:r>
              <a:rPr lang="tr-TR" sz="2200" dirty="0" err="1"/>
              <a:t>char’ın</a:t>
            </a:r>
            <a:r>
              <a:rPr lang="tr-TR" sz="2200" dirty="0"/>
              <a:t> aralığı 0 ile 65536 arasıdır. </a:t>
            </a:r>
            <a:r>
              <a:rPr lang="tr-TR" sz="2200" dirty="0" smtClean="0"/>
              <a:t> Negatif </a:t>
            </a:r>
            <a:r>
              <a:rPr lang="tr-TR" sz="2200" dirty="0"/>
              <a:t>karakter yoktur. </a:t>
            </a:r>
            <a:r>
              <a:rPr lang="tr-TR" sz="2200" dirty="0" smtClean="0"/>
              <a:t> ASCII </a:t>
            </a:r>
            <a:r>
              <a:rPr lang="tr-TR" sz="2200" dirty="0"/>
              <a:t>olarak bilinen </a:t>
            </a:r>
            <a:r>
              <a:rPr lang="tr-TR" sz="2200" dirty="0" smtClean="0"/>
              <a:t>standart karakter setinin </a:t>
            </a:r>
            <a:r>
              <a:rPr lang="tr-TR" sz="2200" dirty="0"/>
              <a:t>aralığı 0 ile 127 arasıdır.</a:t>
            </a:r>
          </a:p>
          <a:p>
            <a:r>
              <a:rPr lang="tr-TR" sz="2200" dirty="0" err="1"/>
              <a:t>char</a:t>
            </a:r>
            <a:r>
              <a:rPr lang="tr-TR" sz="2200" dirty="0"/>
              <a:t> bildirimlerine örnekler aşağıda verilmektedir:</a:t>
            </a:r>
          </a:p>
          <a:p>
            <a:r>
              <a:rPr lang="tr-TR" sz="2200" dirty="0" err="1"/>
              <a:t>char</a:t>
            </a:r>
            <a:r>
              <a:rPr lang="tr-TR" sz="2200" dirty="0"/>
              <a:t> c;</a:t>
            </a:r>
          </a:p>
          <a:p>
            <a:r>
              <a:rPr lang="tr-TR" sz="2200" dirty="0" err="1"/>
              <a:t>char</a:t>
            </a:r>
            <a:r>
              <a:rPr lang="tr-TR" sz="2200" dirty="0"/>
              <a:t> c2 = 0xf132;</a:t>
            </a:r>
          </a:p>
          <a:p>
            <a:r>
              <a:rPr lang="tr-TR" sz="2200" dirty="0" err="1"/>
              <a:t>char</a:t>
            </a:r>
            <a:r>
              <a:rPr lang="tr-TR" sz="2200" dirty="0"/>
              <a:t> c3 ='a';</a:t>
            </a:r>
          </a:p>
          <a:p>
            <a:r>
              <a:rPr lang="tr-TR" sz="2200" dirty="0" err="1"/>
              <a:t>char</a:t>
            </a:r>
            <a:r>
              <a:rPr lang="tr-TR" sz="2200" dirty="0"/>
              <a:t> c4 ='\n</a:t>
            </a:r>
            <a:r>
              <a:rPr lang="tr-TR" sz="2200" dirty="0" smtClean="0"/>
              <a:t>';</a:t>
            </a:r>
          </a:p>
          <a:p>
            <a:endParaRPr lang="tr-TR" sz="2200" dirty="0"/>
          </a:p>
        </p:txBody>
      </p:sp>
      <p:sp>
        <p:nvSpPr>
          <p:cNvPr id="13" name="Başlık 1"/>
          <p:cNvSpPr txBox="1">
            <a:spLocks/>
          </p:cNvSpPr>
          <p:nvPr>
            <p:custDataLst>
              <p:tags r:id="rId5"/>
            </p:custDataLst>
          </p:nvPr>
        </p:nvSpPr>
        <p:spPr>
          <a:xfrm>
            <a:off x="609600" y="609600"/>
            <a:ext cx="8229600" cy="533400"/>
          </a:xfrm>
          <a:prstGeom prst="rect">
            <a:avLst/>
          </a:prstGeom>
          <a:noFill/>
          <a:ln w="19050" cap="flat" cmpd="sng" algn="ctr">
            <a:noFill/>
            <a:prstDash val="solid"/>
          </a:ln>
        </p:spPr>
        <p:style>
          <a:lnRef idx="2">
            <a:schemeClr val="dk1"/>
          </a:lnRef>
          <a:fillRef idx="1">
            <a:schemeClr val="lt1"/>
          </a:fillRef>
          <a:effectRef idx="0">
            <a:schemeClr val="dk1"/>
          </a:effectRef>
          <a:fontRef idx="minor">
            <a:schemeClr val="dk1"/>
          </a:fontRef>
        </p:style>
        <p:txBody>
          <a:bodyPr vert="horz" anchor="b" anchorCtr="0">
            <a:noAutofit/>
          </a:bodyPr>
          <a:lstStyle>
            <a:lvl1pPr algn="l" rtl="0" eaLnBrk="1" latinLnBrk="0" hangingPunct="1">
              <a:spcBef>
                <a:spcPct val="0"/>
              </a:spcBef>
              <a:buNone/>
              <a:defRPr kumimoji="0"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tr-TR" dirty="0" smtClean="0">
                <a:solidFill>
                  <a:schemeClr val="tx2"/>
                </a:solidFill>
                <a:latin typeface="+mj-lt"/>
                <a:ea typeface="+mj-ea"/>
                <a:cs typeface="+mj-cs"/>
              </a:rPr>
              <a:t>Veri Türleri</a:t>
            </a:r>
            <a:endParaRPr lang="tr-TR" dirty="0">
              <a:solidFill>
                <a:schemeClr val="tx2"/>
              </a:solidFill>
              <a:latin typeface="+mj-lt"/>
              <a:ea typeface="+mj-ea"/>
              <a:cs typeface="+mj-cs"/>
            </a:endParaRPr>
          </a:p>
        </p:txBody>
      </p:sp>
    </p:spTree>
    <p:custDataLst>
      <p:tags r:id="rId1"/>
    </p:custDataLst>
    <p:extLst>
      <p:ext uri="{BB962C8B-B14F-4D97-AF65-F5344CB8AC3E}">
        <p14:creationId xmlns:p14="http://schemas.microsoft.com/office/powerpoint/2010/main" val="257503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p:cNvSpPr txBox="1"/>
          <p:nvPr>
            <p:custDataLst>
              <p:tags r:id="rId2"/>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Değişken, sabit tanımlamaları gerçekleştirebilir</a:t>
            </a:r>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15</a:t>
            </a:fld>
            <a:endParaRPr lang="tr-TR"/>
          </a:p>
        </p:txBody>
      </p:sp>
      <p:sp>
        <p:nvSpPr>
          <p:cNvPr id="14" name="AutoShape 183" descr="Büyük kılavuz"/>
          <p:cNvSpPr>
            <a:spLocks noChangeArrowheads="1"/>
          </p:cNvSpPr>
          <p:nvPr>
            <p:custDataLst>
              <p:tags r:id="rId4"/>
            </p:custDataLst>
          </p:nvPr>
        </p:nvSpPr>
        <p:spPr bwMode="auto">
          <a:xfrm>
            <a:off x="793262" y="1412776"/>
            <a:ext cx="7456851" cy="4752528"/>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r>
              <a:rPr lang="tr-TR" sz="2200" dirty="0" smtClean="0"/>
              <a:t>Karakterleri </a:t>
            </a:r>
            <a:r>
              <a:rPr lang="tr-TR" sz="2200" dirty="0"/>
              <a:t>tamsayı olarak kullanamasanız da tamsayı olarak işletebilirsiniz.  İki karakteri </a:t>
            </a:r>
            <a:r>
              <a:rPr lang="tr-TR" sz="2200" dirty="0" smtClean="0"/>
              <a:t>birlikte toplayabilirsiniz </a:t>
            </a:r>
            <a:r>
              <a:rPr lang="tr-TR" sz="2200" dirty="0"/>
              <a:t>ya da bir karakter değişkenin değerini artırabilirsiniz</a:t>
            </a:r>
            <a:r>
              <a:rPr lang="tr-TR" sz="2200" dirty="0" smtClean="0"/>
              <a:t>.</a:t>
            </a:r>
          </a:p>
          <a:p>
            <a:endParaRPr lang="tr-TR" sz="2200" dirty="0"/>
          </a:p>
          <a:p>
            <a:r>
              <a:rPr lang="tr-TR" sz="2200" dirty="0"/>
              <a:t>Aşağıda verdiğimiz örnekte taban karakterden başladık ve istediğimiz sayıyı gösteren bir </a:t>
            </a:r>
            <a:r>
              <a:rPr lang="tr-TR" sz="2200" dirty="0" smtClean="0"/>
              <a:t>tamsayıyı ekledik:</a:t>
            </a:r>
          </a:p>
          <a:p>
            <a:endParaRPr lang="tr-TR" sz="2200" dirty="0"/>
          </a:p>
          <a:p>
            <a:r>
              <a:rPr lang="tr-TR" sz="2200" dirty="0" err="1"/>
              <a:t>i</a:t>
            </a:r>
            <a:r>
              <a:rPr lang="tr-TR" sz="2200" dirty="0" err="1" smtClean="0"/>
              <a:t>nt</a:t>
            </a:r>
            <a:r>
              <a:rPr lang="tr-TR" sz="2200" dirty="0" smtClean="0"/>
              <a:t> iki </a:t>
            </a:r>
            <a:r>
              <a:rPr lang="tr-TR" sz="2200" dirty="0"/>
              <a:t>= 2;</a:t>
            </a:r>
          </a:p>
          <a:p>
            <a:r>
              <a:rPr lang="tr-TR" sz="2200" dirty="0" err="1"/>
              <a:t>char</a:t>
            </a:r>
            <a:r>
              <a:rPr lang="tr-TR" sz="2200" dirty="0"/>
              <a:t> bir ='1';</a:t>
            </a:r>
          </a:p>
          <a:p>
            <a:r>
              <a:rPr lang="tr-TR" sz="2200" dirty="0" err="1"/>
              <a:t>char</a:t>
            </a:r>
            <a:r>
              <a:rPr lang="tr-TR" sz="2200" dirty="0"/>
              <a:t> üç = (</a:t>
            </a:r>
            <a:r>
              <a:rPr lang="tr-TR" sz="2200" dirty="0" err="1"/>
              <a:t>char</a:t>
            </a:r>
            <a:r>
              <a:rPr lang="tr-TR" sz="2200" dirty="0"/>
              <a:t>)(iki + bir);</a:t>
            </a:r>
          </a:p>
        </p:txBody>
      </p:sp>
      <p:sp>
        <p:nvSpPr>
          <p:cNvPr id="13" name="Başlık 1"/>
          <p:cNvSpPr txBox="1">
            <a:spLocks/>
          </p:cNvSpPr>
          <p:nvPr>
            <p:custDataLst>
              <p:tags r:id="rId5"/>
            </p:custDataLst>
          </p:nvPr>
        </p:nvSpPr>
        <p:spPr>
          <a:xfrm>
            <a:off x="609600" y="609600"/>
            <a:ext cx="8229600" cy="533400"/>
          </a:xfrm>
          <a:prstGeom prst="rect">
            <a:avLst/>
          </a:prstGeom>
          <a:noFill/>
          <a:ln w="19050" cap="flat" cmpd="sng" algn="ctr">
            <a:noFill/>
            <a:prstDash val="solid"/>
          </a:ln>
        </p:spPr>
        <p:style>
          <a:lnRef idx="2">
            <a:schemeClr val="dk1"/>
          </a:lnRef>
          <a:fillRef idx="1">
            <a:schemeClr val="lt1"/>
          </a:fillRef>
          <a:effectRef idx="0">
            <a:schemeClr val="dk1"/>
          </a:effectRef>
          <a:fontRef idx="minor">
            <a:schemeClr val="dk1"/>
          </a:fontRef>
        </p:style>
        <p:txBody>
          <a:bodyPr vert="horz" anchor="b" anchorCtr="0">
            <a:noAutofit/>
          </a:bodyPr>
          <a:lstStyle>
            <a:lvl1pPr algn="l" rtl="0" eaLnBrk="1" latinLnBrk="0" hangingPunct="1">
              <a:spcBef>
                <a:spcPct val="0"/>
              </a:spcBef>
              <a:buNone/>
              <a:defRPr kumimoji="0"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tr-TR" dirty="0" smtClean="0">
                <a:solidFill>
                  <a:schemeClr val="tx2"/>
                </a:solidFill>
                <a:latin typeface="+mj-lt"/>
                <a:ea typeface="+mj-ea"/>
                <a:cs typeface="+mj-cs"/>
              </a:rPr>
              <a:t>Veri Türleri</a:t>
            </a:r>
            <a:endParaRPr lang="tr-TR" dirty="0">
              <a:solidFill>
                <a:schemeClr val="tx2"/>
              </a:solidFill>
              <a:latin typeface="+mj-lt"/>
              <a:ea typeface="+mj-ea"/>
              <a:cs typeface="+mj-cs"/>
            </a:endParaRPr>
          </a:p>
        </p:txBody>
      </p:sp>
    </p:spTree>
    <p:custDataLst>
      <p:tags r:id="rId1"/>
    </p:custDataLst>
    <p:extLst>
      <p:ext uri="{BB962C8B-B14F-4D97-AF65-F5344CB8AC3E}">
        <p14:creationId xmlns:p14="http://schemas.microsoft.com/office/powerpoint/2010/main" val="309181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p:cNvSpPr txBox="1"/>
          <p:nvPr>
            <p:custDataLst>
              <p:tags r:id="rId2"/>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Değişken, sabit tanımlamaları gerçekleştirebilir</a:t>
            </a:r>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16</a:t>
            </a:fld>
            <a:endParaRPr lang="tr-TR"/>
          </a:p>
        </p:txBody>
      </p:sp>
      <p:sp>
        <p:nvSpPr>
          <p:cNvPr id="14" name="AutoShape 183" descr="Büyük kılavuz"/>
          <p:cNvSpPr>
            <a:spLocks noChangeArrowheads="1"/>
          </p:cNvSpPr>
          <p:nvPr>
            <p:custDataLst>
              <p:tags r:id="rId4"/>
            </p:custDataLst>
          </p:nvPr>
        </p:nvSpPr>
        <p:spPr bwMode="auto">
          <a:xfrm>
            <a:off x="793262" y="1412776"/>
            <a:ext cx="7456851" cy="4752528"/>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r>
              <a:rPr lang="tr-TR" b="1" dirty="0" err="1"/>
              <a:t>Boolean</a:t>
            </a:r>
            <a:r>
              <a:rPr lang="tr-TR" b="1" dirty="0"/>
              <a:t> değerler : </a:t>
            </a:r>
            <a:r>
              <a:rPr lang="tr-TR" dirty="0"/>
              <a:t>Java’da mantıksal değerler için adı </a:t>
            </a:r>
            <a:r>
              <a:rPr lang="tr-TR" dirty="0" err="1"/>
              <a:t>boolean</a:t>
            </a:r>
            <a:r>
              <a:rPr lang="tr-TR" dirty="0"/>
              <a:t> olan bir tür vardır. Olası olan iki değerden</a:t>
            </a:r>
          </a:p>
          <a:p>
            <a:r>
              <a:rPr lang="tr-TR" dirty="0"/>
              <a:t>yalnızca birine sahip olabilir: Doğru (</a:t>
            </a:r>
            <a:r>
              <a:rPr lang="tr-TR" dirty="0" err="1"/>
              <a:t>true</a:t>
            </a:r>
            <a:r>
              <a:rPr lang="tr-TR" dirty="0"/>
              <a:t>) ve yanlış (</a:t>
            </a:r>
            <a:r>
              <a:rPr lang="tr-TR" dirty="0" err="1"/>
              <a:t>false</a:t>
            </a:r>
            <a:r>
              <a:rPr lang="tr-TR" dirty="0"/>
              <a:t>). Bunlar özel bir amaç için ayrılmış sözcüklerdir.</a:t>
            </a:r>
          </a:p>
          <a:p>
            <a:r>
              <a:rPr lang="tr-TR" dirty="0" err="1"/>
              <a:t>Boolean</a:t>
            </a:r>
            <a:r>
              <a:rPr lang="tr-TR" dirty="0"/>
              <a:t>, </a:t>
            </a:r>
            <a:r>
              <a:rPr lang="tr-TR" dirty="0" err="1"/>
              <a:t>if</a:t>
            </a:r>
            <a:r>
              <a:rPr lang="tr-TR" dirty="0"/>
              <a:t>, </a:t>
            </a:r>
            <a:r>
              <a:rPr lang="tr-TR" dirty="0" err="1"/>
              <a:t>while</a:t>
            </a:r>
            <a:r>
              <a:rPr lang="tr-TR" dirty="0"/>
              <a:t> ve do gibi koşullu akış kontrol </a:t>
            </a:r>
            <a:r>
              <a:rPr lang="tr-TR" dirty="0" err="1"/>
              <a:t>işletmenleritarafından</a:t>
            </a:r>
            <a:r>
              <a:rPr lang="tr-TR" dirty="0"/>
              <a:t> </a:t>
            </a:r>
            <a:r>
              <a:rPr lang="tr-TR" dirty="0" err="1"/>
              <a:t>gereksinimduyulan</a:t>
            </a:r>
            <a:r>
              <a:rPr lang="tr-TR" dirty="0"/>
              <a:t> </a:t>
            </a:r>
            <a:r>
              <a:rPr lang="tr-TR" dirty="0" err="1"/>
              <a:t>birtürdür</a:t>
            </a:r>
            <a:r>
              <a:rPr lang="tr-TR" dirty="0"/>
              <a:t>.</a:t>
            </a:r>
          </a:p>
          <a:p>
            <a:r>
              <a:rPr lang="tr-TR" dirty="0"/>
              <a:t>Bir </a:t>
            </a:r>
            <a:r>
              <a:rPr lang="tr-TR" dirty="0" err="1"/>
              <a:t>boolean</a:t>
            </a:r>
            <a:r>
              <a:rPr lang="tr-TR" dirty="0"/>
              <a:t> aşağıdaki gibi bildirilir:</a:t>
            </a:r>
          </a:p>
          <a:p>
            <a:r>
              <a:rPr lang="tr-TR" dirty="0" err="1"/>
              <a:t>boolean</a:t>
            </a:r>
            <a:r>
              <a:rPr lang="tr-TR" dirty="0"/>
              <a:t> done = </a:t>
            </a:r>
            <a:r>
              <a:rPr lang="tr-TR" dirty="0" err="1"/>
              <a:t>false</a:t>
            </a:r>
            <a:r>
              <a:rPr lang="tr-TR" dirty="0"/>
              <a:t>;</a:t>
            </a:r>
          </a:p>
        </p:txBody>
      </p:sp>
      <p:sp>
        <p:nvSpPr>
          <p:cNvPr id="13" name="Başlık 1"/>
          <p:cNvSpPr txBox="1">
            <a:spLocks/>
          </p:cNvSpPr>
          <p:nvPr>
            <p:custDataLst>
              <p:tags r:id="rId5"/>
            </p:custDataLst>
          </p:nvPr>
        </p:nvSpPr>
        <p:spPr>
          <a:xfrm>
            <a:off x="609600" y="609600"/>
            <a:ext cx="8229600" cy="533400"/>
          </a:xfrm>
          <a:prstGeom prst="rect">
            <a:avLst/>
          </a:prstGeom>
          <a:noFill/>
          <a:ln w="19050" cap="flat" cmpd="sng" algn="ctr">
            <a:noFill/>
            <a:prstDash val="solid"/>
          </a:ln>
        </p:spPr>
        <p:style>
          <a:lnRef idx="2">
            <a:schemeClr val="dk1"/>
          </a:lnRef>
          <a:fillRef idx="1">
            <a:schemeClr val="lt1"/>
          </a:fillRef>
          <a:effectRef idx="0">
            <a:schemeClr val="dk1"/>
          </a:effectRef>
          <a:fontRef idx="minor">
            <a:schemeClr val="dk1"/>
          </a:fontRef>
        </p:style>
        <p:txBody>
          <a:bodyPr vert="horz" anchor="b" anchorCtr="0">
            <a:noAutofit/>
          </a:bodyPr>
          <a:lstStyle>
            <a:lvl1pPr algn="l" rtl="0" eaLnBrk="1" latinLnBrk="0" hangingPunct="1">
              <a:spcBef>
                <a:spcPct val="0"/>
              </a:spcBef>
              <a:buNone/>
              <a:defRPr kumimoji="0"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tr-TR" dirty="0" smtClean="0">
                <a:solidFill>
                  <a:schemeClr val="tx2"/>
                </a:solidFill>
                <a:latin typeface="+mj-lt"/>
                <a:ea typeface="+mj-ea"/>
                <a:cs typeface="+mj-cs"/>
              </a:rPr>
              <a:t>Veri Türleri</a:t>
            </a:r>
            <a:endParaRPr lang="tr-TR" dirty="0">
              <a:solidFill>
                <a:schemeClr val="tx2"/>
              </a:solidFill>
              <a:latin typeface="+mj-lt"/>
              <a:ea typeface="+mj-ea"/>
              <a:cs typeface="+mj-cs"/>
            </a:endParaRPr>
          </a:p>
        </p:txBody>
      </p:sp>
    </p:spTree>
    <p:custDataLst>
      <p:tags r:id="rId1"/>
    </p:custDataLst>
    <p:extLst>
      <p:ext uri="{BB962C8B-B14F-4D97-AF65-F5344CB8AC3E}">
        <p14:creationId xmlns:p14="http://schemas.microsoft.com/office/powerpoint/2010/main" val="97854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p:cNvSpPr txBox="1"/>
          <p:nvPr>
            <p:custDataLst>
              <p:tags r:id="rId2"/>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Değişken, sabit tanımlamaları gerçekleştirebilir</a:t>
            </a:r>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17</a:t>
            </a:fld>
            <a:endParaRPr lang="tr-TR"/>
          </a:p>
        </p:txBody>
      </p:sp>
      <p:sp>
        <p:nvSpPr>
          <p:cNvPr id="14" name="AutoShape 183" descr="Büyük kılavuz"/>
          <p:cNvSpPr>
            <a:spLocks noChangeArrowheads="1"/>
          </p:cNvSpPr>
          <p:nvPr>
            <p:custDataLst>
              <p:tags r:id="rId4"/>
            </p:custDataLst>
          </p:nvPr>
        </p:nvSpPr>
        <p:spPr bwMode="auto">
          <a:xfrm>
            <a:off x="793262" y="1412776"/>
            <a:ext cx="7456851" cy="4752528"/>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r>
              <a:rPr lang="tr-TR" sz="2200" dirty="0"/>
              <a:t>Her türlü sabit, değişken ve fonksiyonlardan meydana gelen ve program satırında eşitliğin sağ tarafında</a:t>
            </a:r>
          </a:p>
          <a:p>
            <a:r>
              <a:rPr lang="tr-TR" sz="2200" dirty="0"/>
              <a:t>yer alan kısma ifade adı verilir. İfadelerin </a:t>
            </a:r>
            <a:r>
              <a:rPr lang="tr-TR" sz="2200" dirty="0" err="1"/>
              <a:t>soltarafında</a:t>
            </a:r>
            <a:r>
              <a:rPr lang="tr-TR" sz="2200" dirty="0"/>
              <a:t> bir değişken ve onu izleyen atama (=) operatörü yer</a:t>
            </a:r>
          </a:p>
          <a:p>
            <a:r>
              <a:rPr lang="tr-TR" sz="2200" dirty="0"/>
              <a:t>alır. Sağ taraftaki ifadede elde edilen </a:t>
            </a:r>
            <a:r>
              <a:rPr lang="tr-TR" sz="2200" dirty="0" err="1"/>
              <a:t>değer,soltaraftaki</a:t>
            </a:r>
            <a:r>
              <a:rPr lang="tr-TR" sz="2200" dirty="0"/>
              <a:t> değişkene (veya özelliğe) aktarılır.</a:t>
            </a:r>
          </a:p>
          <a:p>
            <a:r>
              <a:rPr lang="tr-TR" sz="2200" dirty="0"/>
              <a:t> İfadelere örnekler:</a:t>
            </a:r>
          </a:p>
          <a:p>
            <a:r>
              <a:rPr lang="tr-TR" sz="2200" dirty="0" err="1"/>
              <a:t>hiz</a:t>
            </a:r>
            <a:r>
              <a:rPr lang="tr-TR" sz="2200" dirty="0"/>
              <a:t> = yol/zaman;</a:t>
            </a:r>
          </a:p>
          <a:p>
            <a:r>
              <a:rPr lang="tr-TR" sz="2200" dirty="0"/>
              <a:t>x = y * z + 3;</a:t>
            </a:r>
          </a:p>
          <a:p>
            <a:r>
              <a:rPr lang="tr-TR" sz="2200" dirty="0"/>
              <a:t>Java’da satırlar (;) ile sonlandırılır. İfade </a:t>
            </a:r>
            <a:r>
              <a:rPr lang="tr-TR" sz="2200" dirty="0" err="1"/>
              <a:t>birsatıra</a:t>
            </a:r>
            <a:r>
              <a:rPr lang="tr-TR" sz="2200" dirty="0"/>
              <a:t> sığmazsa, </a:t>
            </a:r>
            <a:r>
              <a:rPr lang="tr-TR" sz="2200" dirty="0" err="1"/>
              <a:t>altsatıra</a:t>
            </a:r>
            <a:r>
              <a:rPr lang="tr-TR" sz="2200" dirty="0"/>
              <a:t> devam edilebilir. (;) işaretine kadar</a:t>
            </a:r>
          </a:p>
          <a:p>
            <a:r>
              <a:rPr lang="tr-TR" sz="2200" dirty="0"/>
              <a:t>satır </a:t>
            </a:r>
            <a:r>
              <a:rPr lang="tr-TR" sz="2200" dirty="0" err="1"/>
              <a:t>devamedecektir</a:t>
            </a:r>
            <a:r>
              <a:rPr lang="tr-TR" sz="2200" dirty="0"/>
              <a:t>.</a:t>
            </a:r>
          </a:p>
        </p:txBody>
      </p:sp>
      <p:sp>
        <p:nvSpPr>
          <p:cNvPr id="13" name="Başlık 1"/>
          <p:cNvSpPr txBox="1">
            <a:spLocks/>
          </p:cNvSpPr>
          <p:nvPr>
            <p:custDataLst>
              <p:tags r:id="rId5"/>
            </p:custDataLst>
          </p:nvPr>
        </p:nvSpPr>
        <p:spPr>
          <a:xfrm>
            <a:off x="609600" y="609600"/>
            <a:ext cx="8229600" cy="533400"/>
          </a:xfrm>
          <a:prstGeom prst="rect">
            <a:avLst/>
          </a:prstGeom>
          <a:noFill/>
          <a:ln w="19050" cap="flat" cmpd="sng" algn="ctr">
            <a:noFill/>
            <a:prstDash val="solid"/>
          </a:ln>
        </p:spPr>
        <p:style>
          <a:lnRef idx="2">
            <a:schemeClr val="dk1"/>
          </a:lnRef>
          <a:fillRef idx="1">
            <a:schemeClr val="lt1"/>
          </a:fillRef>
          <a:effectRef idx="0">
            <a:schemeClr val="dk1"/>
          </a:effectRef>
          <a:fontRef idx="minor">
            <a:schemeClr val="dk1"/>
          </a:fontRef>
        </p:style>
        <p:txBody>
          <a:bodyPr vert="horz" anchor="b" anchorCtr="0">
            <a:noAutofit/>
          </a:bodyPr>
          <a:lstStyle>
            <a:lvl1pPr algn="l" rtl="0" eaLnBrk="1" latinLnBrk="0" hangingPunct="1">
              <a:spcBef>
                <a:spcPct val="0"/>
              </a:spcBef>
              <a:buNone/>
              <a:defRPr kumimoji="0"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tr-TR" dirty="0" smtClean="0">
                <a:solidFill>
                  <a:schemeClr val="tx2"/>
                </a:solidFill>
                <a:latin typeface="+mj-lt"/>
                <a:ea typeface="+mj-ea"/>
                <a:cs typeface="+mj-cs"/>
              </a:rPr>
              <a:t>İfadeler</a:t>
            </a:r>
            <a:endParaRPr lang="tr-TR" dirty="0">
              <a:solidFill>
                <a:schemeClr val="tx2"/>
              </a:solidFill>
              <a:latin typeface="+mj-lt"/>
              <a:ea typeface="+mj-ea"/>
              <a:cs typeface="+mj-cs"/>
            </a:endParaRPr>
          </a:p>
        </p:txBody>
      </p:sp>
    </p:spTree>
    <p:custDataLst>
      <p:tags r:id="rId1"/>
    </p:custDataLst>
    <p:extLst>
      <p:ext uri="{BB962C8B-B14F-4D97-AF65-F5344CB8AC3E}">
        <p14:creationId xmlns:p14="http://schemas.microsoft.com/office/powerpoint/2010/main" val="152814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a:ln>
            <a:noFill/>
          </a:ln>
        </p:spPr>
        <p:txBody>
          <a:bodyPr>
            <a:noAutofit/>
          </a:bodyPr>
          <a:lstStyle/>
          <a:p>
            <a:r>
              <a:rPr lang="tr-TR" dirty="0" smtClean="0"/>
              <a:t>Operatörler</a:t>
            </a:r>
            <a:endParaRPr lang="tr-TR" dirty="0"/>
          </a:p>
        </p:txBody>
      </p:sp>
      <p:sp>
        <p:nvSpPr>
          <p:cNvPr id="12" name="Metin kutusu 11"/>
          <p:cNvSpPr txBox="1"/>
          <p:nvPr>
            <p:custDataLst>
              <p:tags r:id="rId3"/>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Operatör çeşitlerini bilir</a:t>
            </a:r>
          </a:p>
        </p:txBody>
      </p:sp>
      <p:sp>
        <p:nvSpPr>
          <p:cNvPr id="5" name="Slayt Numarası Yer Tutucusu 4"/>
          <p:cNvSpPr>
            <a:spLocks noGrp="1"/>
          </p:cNvSpPr>
          <p:nvPr>
            <p:ph type="sldNum" sz="quarter" idx="12"/>
            <p:custDataLst>
              <p:tags r:id="rId4"/>
            </p:custDataLst>
          </p:nvPr>
        </p:nvSpPr>
        <p:spPr/>
        <p:txBody>
          <a:bodyPr/>
          <a:lstStyle/>
          <a:p>
            <a:fld id="{C1FA2219-9131-49AD-A1B5-1FFD48A79E7F}" type="slidenum">
              <a:rPr lang="tr-TR" smtClean="0"/>
              <a:t>18</a:t>
            </a:fld>
            <a:endParaRPr lang="tr-TR"/>
          </a:p>
        </p:txBody>
      </p:sp>
      <p:sp>
        <p:nvSpPr>
          <p:cNvPr id="14" name="AutoShape 183" descr="Büyük kılavuz"/>
          <p:cNvSpPr>
            <a:spLocks noChangeArrowheads="1"/>
          </p:cNvSpPr>
          <p:nvPr>
            <p:custDataLst>
              <p:tags r:id="rId5"/>
            </p:custDataLst>
          </p:nvPr>
        </p:nvSpPr>
        <p:spPr bwMode="auto">
          <a:xfrm>
            <a:off x="843574" y="1752600"/>
            <a:ext cx="7456851" cy="3124200"/>
          </a:xfrm>
          <a:prstGeom prst="roundRect">
            <a:avLst>
              <a:gd name="adj" fmla="val 0"/>
            </a:avLst>
          </a:prstGeom>
          <a:ln>
            <a:headEnd/>
            <a:tailEnd/>
          </a:ln>
          <a:extLst/>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t" anchorCtr="0" upright="1">
            <a:noAutofit/>
          </a:bodyPr>
          <a:lstStyle/>
          <a:p>
            <a:r>
              <a:rPr lang="tr-TR" dirty="0"/>
              <a:t>Programlama dillerinde kullanılan çeşitli operatörler vardır. Bu operatörleri </a:t>
            </a:r>
            <a:r>
              <a:rPr lang="tr-TR" dirty="0" smtClean="0"/>
              <a:t>Java </a:t>
            </a:r>
            <a:r>
              <a:rPr lang="tr-TR" dirty="0"/>
              <a:t>programlama dilinde aşağıdaki şekilde sınıflandırabiliriz</a:t>
            </a:r>
            <a:r>
              <a:rPr lang="tr-TR" dirty="0" smtClean="0"/>
              <a:t>.</a:t>
            </a:r>
          </a:p>
          <a:p>
            <a:endParaRPr lang="tr-TR" dirty="0"/>
          </a:p>
          <a:p>
            <a:pPr marL="1200150" lvl="2" indent="-285750">
              <a:buFont typeface="Arial" pitchFamily="34" charset="0"/>
              <a:buChar char="•"/>
            </a:pPr>
            <a:r>
              <a:rPr lang="tr-TR" dirty="0"/>
              <a:t>Aritmetiksel Operatörler</a:t>
            </a:r>
          </a:p>
          <a:p>
            <a:pPr marL="1200150" lvl="2" indent="-285750">
              <a:buFont typeface="Arial" pitchFamily="34" charset="0"/>
              <a:buChar char="•"/>
            </a:pPr>
            <a:r>
              <a:rPr lang="tr-TR" dirty="0"/>
              <a:t>Karşılaştırma </a:t>
            </a:r>
            <a:r>
              <a:rPr lang="tr-TR" dirty="0" smtClean="0"/>
              <a:t>Operatörleri</a:t>
            </a:r>
          </a:p>
          <a:p>
            <a:pPr marL="1200150" lvl="2" indent="-285750">
              <a:buFont typeface="Arial" pitchFamily="34" charset="0"/>
              <a:buChar char="•"/>
            </a:pPr>
            <a:r>
              <a:rPr lang="tr-TR" dirty="0" smtClean="0"/>
              <a:t>Mantıksal Operatörler</a:t>
            </a:r>
            <a:endParaRPr lang="tr-TR" dirty="0"/>
          </a:p>
          <a:p>
            <a:pPr marL="1200150" lvl="2" indent="-285750">
              <a:buFont typeface="Arial" pitchFamily="34" charset="0"/>
              <a:buChar char="•"/>
            </a:pPr>
            <a:r>
              <a:rPr lang="tr-TR" dirty="0"/>
              <a:t>Artırma azaltma operatörleri</a:t>
            </a:r>
          </a:p>
          <a:p>
            <a:pPr marL="1200150" lvl="2" indent="-285750">
              <a:buFont typeface="Arial" pitchFamily="34" charset="0"/>
              <a:buChar char="•"/>
            </a:pPr>
            <a:r>
              <a:rPr lang="tr-TR" dirty="0"/>
              <a:t>Atama operatörü</a:t>
            </a:r>
          </a:p>
          <a:p>
            <a:pPr marL="1200150" lvl="2" indent="-285750">
              <a:buFont typeface="Arial" pitchFamily="34" charset="0"/>
              <a:buChar char="•"/>
            </a:pPr>
            <a:r>
              <a:rPr lang="tr-TR" dirty="0"/>
              <a:t>Aritmetik işlemli atama operatörleri</a:t>
            </a:r>
          </a:p>
          <a:p>
            <a:r>
              <a:rPr lang="tr-TR" sz="1100" dirty="0"/>
              <a:t> </a:t>
            </a:r>
          </a:p>
          <a:p>
            <a:r>
              <a:rPr lang="tr-TR" sz="1100" b="1" dirty="0"/>
              <a:t> </a:t>
            </a:r>
            <a:endParaRPr lang="tr-TR" sz="1100" dirty="0"/>
          </a:p>
          <a:p>
            <a:r>
              <a:rPr lang="tr-TR" sz="1100" dirty="0"/>
              <a:t> </a:t>
            </a:r>
          </a:p>
          <a:p>
            <a:r>
              <a:rPr lang="tr-TR" sz="1100" dirty="0"/>
              <a:t> </a:t>
            </a:r>
          </a:p>
          <a:p>
            <a:r>
              <a:rPr lang="tr-TR" sz="1100" dirty="0"/>
              <a:t> </a:t>
            </a:r>
          </a:p>
          <a:p>
            <a:r>
              <a:rPr lang="tr-TR" sz="1100" dirty="0"/>
              <a:t> </a:t>
            </a:r>
          </a:p>
          <a:p>
            <a:r>
              <a:rPr lang="tr-TR" sz="1100" dirty="0"/>
              <a:t> </a:t>
            </a:r>
          </a:p>
          <a:p>
            <a:r>
              <a:rPr lang="tr-TR" sz="1100" dirty="0"/>
              <a:t> </a:t>
            </a:r>
          </a:p>
          <a:p>
            <a:r>
              <a:rPr lang="tr-TR" sz="1100" b="1" dirty="0"/>
              <a:t> </a:t>
            </a:r>
            <a:endParaRPr lang="tr-TR" sz="1100" dirty="0"/>
          </a:p>
          <a:p>
            <a:r>
              <a:rPr lang="tr-TR" sz="1100" dirty="0"/>
              <a:t> </a:t>
            </a:r>
          </a:p>
          <a:p>
            <a:r>
              <a:rPr lang="tr-TR" sz="1100" dirty="0"/>
              <a:t> </a:t>
            </a:r>
          </a:p>
          <a:p>
            <a:r>
              <a:rPr lang="tr-TR" sz="1100" dirty="0"/>
              <a:t> </a:t>
            </a:r>
          </a:p>
          <a:p>
            <a:pPr indent="288290">
              <a:lnSpc>
                <a:spcPct val="115000"/>
              </a:lnSpc>
              <a:spcAft>
                <a:spcPts val="600"/>
              </a:spcAft>
              <a:tabLst>
                <a:tab pos="1382395" algn="l"/>
              </a:tabLst>
            </a:pPr>
            <a:endParaRPr lang="tr-TR" sz="1100" dirty="0" smtClean="0">
              <a:effectLst/>
              <a:latin typeface="Calibri"/>
              <a:ea typeface="Calibri"/>
              <a:cs typeface="Times New Roman"/>
            </a:endParaRPr>
          </a:p>
          <a:p>
            <a:pPr indent="288290">
              <a:lnSpc>
                <a:spcPct val="115000"/>
              </a:lnSpc>
              <a:spcAft>
                <a:spcPts val="600"/>
              </a:spcAft>
            </a:pPr>
            <a:r>
              <a:rPr lang="tr-TR" sz="1100" dirty="0">
                <a:effectLst/>
                <a:latin typeface="Calibri"/>
                <a:ea typeface="Times New Roman"/>
                <a:cs typeface="Times New Roman"/>
              </a:rPr>
              <a:t> </a:t>
            </a:r>
            <a:endParaRPr lang="tr-TR" sz="1100" dirty="0">
              <a:effectLst/>
              <a:latin typeface="Calibri"/>
              <a:ea typeface="Calibri"/>
              <a:cs typeface="Times New Roman"/>
            </a:endParaRPr>
          </a:p>
          <a:p>
            <a:pPr indent="288290">
              <a:lnSpc>
                <a:spcPct val="115000"/>
              </a:lnSpc>
              <a:spcAft>
                <a:spcPts val="600"/>
              </a:spcAft>
            </a:pPr>
            <a:r>
              <a:rPr lang="tr-TR" sz="1100" dirty="0">
                <a:effectLst/>
                <a:latin typeface="Calibri"/>
                <a:ea typeface="Calibri"/>
                <a:cs typeface="Times New Roman"/>
              </a:rPr>
              <a:t> </a:t>
            </a:r>
          </a:p>
        </p:txBody>
      </p:sp>
      <p:sp>
        <p:nvSpPr>
          <p:cNvPr id="15" name="AutoShape 183" descr="Büyük kılavuz"/>
          <p:cNvSpPr>
            <a:spLocks noChangeArrowheads="1"/>
          </p:cNvSpPr>
          <p:nvPr>
            <p:custDataLst>
              <p:tags r:id="rId6"/>
            </p:custDataLst>
          </p:nvPr>
        </p:nvSpPr>
        <p:spPr bwMode="auto">
          <a:xfrm>
            <a:off x="843574" y="5105400"/>
            <a:ext cx="7440727" cy="979714"/>
          </a:xfrm>
          <a:prstGeom prst="roundRect">
            <a:avLst>
              <a:gd name="adj" fmla="val 0"/>
            </a:avLst>
          </a:prstGeom>
          <a:ln>
            <a:headEnd/>
            <a:tailEnd/>
          </a:ln>
          <a:extLst/>
        </p:spPr>
        <p:style>
          <a:lnRef idx="1">
            <a:schemeClr val="accent4"/>
          </a:lnRef>
          <a:fillRef idx="2">
            <a:schemeClr val="accent4"/>
          </a:fillRef>
          <a:effectRef idx="1">
            <a:schemeClr val="accent4"/>
          </a:effectRef>
          <a:fontRef idx="minor">
            <a:schemeClr val="dk1"/>
          </a:fontRef>
        </p:style>
        <p:txBody>
          <a:bodyPr rot="0" vert="horz" wrap="square" lIns="91440" tIns="45720" rIns="91440" bIns="45720" anchor="t" anchorCtr="0" upright="1">
            <a:noAutofit/>
          </a:bodyPr>
          <a:lstStyle/>
          <a:p>
            <a:r>
              <a:rPr lang="tr-TR" dirty="0"/>
              <a:t>Anlatılacak operatörlerin dışında bit seviyesindeki işlemleri gerçekleştirmek amacıyla kullanılan, bellekler üzerinde çalışmayı gerçekleştirmek amacıyla kullanılan bellek operatörleri vb. operatörlerde vardır.</a:t>
            </a:r>
          </a:p>
          <a:p>
            <a:endParaRPr lang="tr-TR" sz="1100" dirty="0">
              <a:solidFill>
                <a:srgbClr val="000000"/>
              </a:solidFill>
              <a:latin typeface="Cambria Math"/>
              <a:cs typeface="Arial"/>
            </a:endParaRPr>
          </a:p>
          <a:p>
            <a:r>
              <a:rPr lang="tr-TR" sz="1100" dirty="0"/>
              <a:t> </a:t>
            </a:r>
          </a:p>
          <a:p>
            <a:r>
              <a:rPr lang="tr-TR" sz="1100" dirty="0"/>
              <a:t> </a:t>
            </a:r>
          </a:p>
          <a:p>
            <a:r>
              <a:rPr lang="tr-TR" sz="1100" dirty="0"/>
              <a:t> </a:t>
            </a:r>
          </a:p>
          <a:p>
            <a:r>
              <a:rPr lang="tr-TR" sz="1100" b="1" dirty="0"/>
              <a:t> </a:t>
            </a:r>
            <a:endParaRPr lang="tr-TR" sz="1100" dirty="0"/>
          </a:p>
          <a:p>
            <a:r>
              <a:rPr lang="tr-TR" sz="1100" dirty="0"/>
              <a:t> </a:t>
            </a:r>
          </a:p>
          <a:p>
            <a:r>
              <a:rPr lang="tr-TR" sz="1100" dirty="0"/>
              <a:t> </a:t>
            </a:r>
          </a:p>
          <a:p>
            <a:r>
              <a:rPr lang="tr-TR" sz="1100" dirty="0"/>
              <a:t> </a:t>
            </a:r>
          </a:p>
          <a:p>
            <a:r>
              <a:rPr lang="tr-TR" sz="1100" dirty="0"/>
              <a:t> </a:t>
            </a:r>
          </a:p>
          <a:p>
            <a:r>
              <a:rPr lang="tr-TR" sz="1100" dirty="0"/>
              <a:t> </a:t>
            </a:r>
          </a:p>
          <a:p>
            <a:r>
              <a:rPr lang="tr-TR" sz="1100" dirty="0"/>
              <a:t> </a:t>
            </a:r>
          </a:p>
          <a:p>
            <a:r>
              <a:rPr lang="tr-TR" sz="1100" b="1" dirty="0"/>
              <a:t> </a:t>
            </a:r>
            <a:endParaRPr lang="tr-TR" sz="1100" dirty="0"/>
          </a:p>
          <a:p>
            <a:r>
              <a:rPr lang="tr-TR" sz="1100" dirty="0"/>
              <a:t> </a:t>
            </a:r>
          </a:p>
          <a:p>
            <a:r>
              <a:rPr lang="tr-TR" sz="1100" dirty="0"/>
              <a:t> </a:t>
            </a:r>
          </a:p>
          <a:p>
            <a:r>
              <a:rPr lang="tr-TR" sz="1100" dirty="0"/>
              <a:t> </a:t>
            </a:r>
          </a:p>
          <a:p>
            <a:pPr indent="288290" algn="just">
              <a:lnSpc>
                <a:spcPct val="115000"/>
              </a:lnSpc>
              <a:spcAft>
                <a:spcPts val="600"/>
              </a:spcAft>
              <a:tabLst>
                <a:tab pos="1382395" algn="l"/>
              </a:tabLst>
            </a:pPr>
            <a:endParaRPr lang="tr-TR" sz="1100" dirty="0" smtClean="0">
              <a:effectLst/>
              <a:latin typeface="Calibri"/>
              <a:ea typeface="Calibri"/>
              <a:cs typeface="Times New Roman"/>
            </a:endParaRPr>
          </a:p>
          <a:p>
            <a:pPr indent="288290" algn="just">
              <a:lnSpc>
                <a:spcPct val="115000"/>
              </a:lnSpc>
              <a:spcAft>
                <a:spcPts val="600"/>
              </a:spcAft>
            </a:pPr>
            <a:r>
              <a:rPr lang="tr-TR" sz="1100" dirty="0">
                <a:effectLst/>
                <a:latin typeface="Calibri"/>
                <a:ea typeface="Times New Roman"/>
                <a:cs typeface="Times New Roman"/>
              </a:rPr>
              <a:t> </a:t>
            </a:r>
            <a:endParaRPr lang="tr-TR" sz="1100" dirty="0">
              <a:effectLst/>
              <a:latin typeface="Calibri"/>
              <a:ea typeface="Calibri"/>
              <a:cs typeface="Times New Roman"/>
            </a:endParaRPr>
          </a:p>
          <a:p>
            <a:pPr indent="288290" algn="just">
              <a:lnSpc>
                <a:spcPct val="115000"/>
              </a:lnSpc>
              <a:spcAft>
                <a:spcPts val="600"/>
              </a:spcAft>
            </a:pPr>
            <a:r>
              <a:rPr lang="tr-TR" sz="1100" dirty="0">
                <a:effectLst/>
                <a:latin typeface="Calibri"/>
                <a:ea typeface="Calibri"/>
                <a:cs typeface="Times New Roman"/>
              </a:rPr>
              <a:t> </a:t>
            </a:r>
          </a:p>
        </p:txBody>
      </p:sp>
    </p:spTree>
    <p:custDataLst>
      <p:tags r:id="rId1"/>
    </p:custDataLst>
    <p:extLst>
      <p:ext uri="{BB962C8B-B14F-4D97-AF65-F5344CB8AC3E}">
        <p14:creationId xmlns:p14="http://schemas.microsoft.com/office/powerpoint/2010/main" val="38628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a:ln>
            <a:noFill/>
          </a:ln>
        </p:spPr>
        <p:txBody>
          <a:bodyPr>
            <a:noAutofit/>
          </a:bodyPr>
          <a:lstStyle/>
          <a:p>
            <a:r>
              <a:rPr lang="tr-TR" dirty="0" smtClean="0"/>
              <a:t>Aritmetiksel Operatörler</a:t>
            </a:r>
            <a:endParaRPr lang="tr-TR" dirty="0"/>
          </a:p>
        </p:txBody>
      </p:sp>
      <p:sp>
        <p:nvSpPr>
          <p:cNvPr id="12" name="Metin kutusu 11"/>
          <p:cNvSpPr txBox="1"/>
          <p:nvPr>
            <p:custDataLst>
              <p:tags r:id="rId3"/>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Operatörleri kullanarak aritmetiksel işlem yapabilir</a:t>
            </a:r>
          </a:p>
        </p:txBody>
      </p:sp>
      <p:sp>
        <p:nvSpPr>
          <p:cNvPr id="5" name="Slayt Numarası Yer Tutucusu 4"/>
          <p:cNvSpPr>
            <a:spLocks noGrp="1"/>
          </p:cNvSpPr>
          <p:nvPr>
            <p:ph type="sldNum" sz="quarter" idx="12"/>
            <p:custDataLst>
              <p:tags r:id="rId4"/>
            </p:custDataLst>
          </p:nvPr>
        </p:nvSpPr>
        <p:spPr/>
        <p:txBody>
          <a:bodyPr/>
          <a:lstStyle/>
          <a:p>
            <a:fld id="{C1FA2219-9131-49AD-A1B5-1FFD48A79E7F}" type="slidenum">
              <a:rPr lang="tr-TR" smtClean="0"/>
              <a:t>19</a:t>
            </a:fld>
            <a:endParaRPr lang="tr-TR"/>
          </a:p>
        </p:txBody>
      </p:sp>
      <p:graphicFrame>
        <p:nvGraphicFramePr>
          <p:cNvPr id="3" name="Tablo 2"/>
          <p:cNvGraphicFramePr>
            <a:graphicFrameLocks noGrp="1"/>
          </p:cNvGraphicFramePr>
          <p:nvPr>
            <p:custDataLst>
              <p:tags r:id="rId5"/>
            </p:custDataLst>
            <p:extLst>
              <p:ext uri="{D42A27DB-BD31-4B8C-83A1-F6EECF244321}">
                <p14:modId xmlns:p14="http://schemas.microsoft.com/office/powerpoint/2010/main" val="1475136140"/>
              </p:ext>
            </p:extLst>
          </p:nvPr>
        </p:nvGraphicFramePr>
        <p:xfrm>
          <a:off x="843575" y="2212453"/>
          <a:ext cx="7456850" cy="2999797"/>
        </p:xfrm>
        <a:graphic>
          <a:graphicData uri="http://schemas.openxmlformats.org/drawingml/2006/table">
            <a:tbl>
              <a:tblPr firstRow="1" firstCol="1" bandRow="1">
                <a:tableStyleId>{5C22544A-7EE6-4342-B048-85BDC9FD1C3A}</a:tableStyleId>
              </a:tblPr>
              <a:tblGrid>
                <a:gridCol w="1640193"/>
                <a:gridCol w="1800200"/>
                <a:gridCol w="4016457"/>
              </a:tblGrid>
              <a:tr h="347585">
                <a:tc>
                  <a:txBody>
                    <a:bodyPr/>
                    <a:lstStyle/>
                    <a:p>
                      <a:pPr indent="288290" algn="l">
                        <a:lnSpc>
                          <a:spcPct val="115000"/>
                        </a:lnSpc>
                        <a:spcAft>
                          <a:spcPts val="0"/>
                        </a:spcAft>
                      </a:pPr>
                      <a:r>
                        <a:rPr lang="tr-TR" sz="1800" dirty="0">
                          <a:effectLst/>
                        </a:rPr>
                        <a:t>Operatör</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İşlem</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a:effectLst/>
                        </a:rPr>
                        <a:t>İşlem</a:t>
                      </a:r>
                      <a:endParaRPr lang="tr-TR" sz="1800">
                        <a:effectLst/>
                        <a:latin typeface="Calibri"/>
                        <a:ea typeface="Calibri"/>
                        <a:cs typeface="Times New Roman"/>
                      </a:endParaRPr>
                    </a:p>
                  </a:txBody>
                  <a:tcPr marL="68580" marR="68580" marT="0" marB="0" anchor="ctr"/>
                </a:tc>
              </a:tr>
              <a:tr h="347585">
                <a:tc>
                  <a:txBody>
                    <a:bodyPr/>
                    <a:lstStyle/>
                    <a:p>
                      <a:pPr indent="288290" algn="l">
                        <a:lnSpc>
                          <a:spcPct val="115000"/>
                        </a:lnSpc>
                        <a:spcAft>
                          <a:spcPts val="0"/>
                        </a:spcAft>
                      </a:pPr>
                      <a:r>
                        <a:rPr lang="tr-TR" sz="1800" dirty="0">
                          <a:effectLst/>
                        </a:rPr>
                        <a:t>+</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Toplama işlemi</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a:effectLst/>
                        </a:rPr>
                        <a:t>İki sayısal değerin toplamını hesaplar</a:t>
                      </a:r>
                      <a:endParaRPr lang="tr-TR" sz="1800">
                        <a:effectLst/>
                        <a:latin typeface="Calibri"/>
                        <a:ea typeface="Calibri"/>
                        <a:cs typeface="Times New Roman"/>
                      </a:endParaRPr>
                    </a:p>
                  </a:txBody>
                  <a:tcPr marL="68580" marR="68580" marT="0" marB="0" anchor="ctr"/>
                </a:tc>
              </a:tr>
              <a:tr h="347585">
                <a:tc>
                  <a:txBody>
                    <a:bodyPr/>
                    <a:lstStyle/>
                    <a:p>
                      <a:pPr indent="288290" algn="l">
                        <a:lnSpc>
                          <a:spcPct val="115000"/>
                        </a:lnSpc>
                        <a:spcAft>
                          <a:spcPts val="0"/>
                        </a:spcAft>
                      </a:pPr>
                      <a:r>
                        <a:rPr lang="tr-TR" sz="1800">
                          <a:effectLst/>
                        </a:rPr>
                        <a:t>-</a:t>
                      </a:r>
                      <a:endParaRPr lang="tr-TR" sz="180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Çıkarma işlemi</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İki sayısal değerin farkını hesaplar</a:t>
                      </a:r>
                      <a:endParaRPr lang="tr-TR" sz="1800" dirty="0">
                        <a:effectLst/>
                        <a:latin typeface="Calibri"/>
                        <a:ea typeface="Calibri"/>
                        <a:cs typeface="Times New Roman"/>
                      </a:endParaRPr>
                    </a:p>
                  </a:txBody>
                  <a:tcPr marL="68580" marR="68580" marT="0" marB="0" anchor="ctr"/>
                </a:tc>
              </a:tr>
              <a:tr h="347585">
                <a:tc>
                  <a:txBody>
                    <a:bodyPr/>
                    <a:lstStyle/>
                    <a:p>
                      <a:pPr indent="288290" algn="l">
                        <a:lnSpc>
                          <a:spcPct val="115000"/>
                        </a:lnSpc>
                        <a:spcAft>
                          <a:spcPts val="0"/>
                        </a:spcAft>
                      </a:pPr>
                      <a:r>
                        <a:rPr lang="tr-TR" sz="1800">
                          <a:effectLst/>
                        </a:rPr>
                        <a:t>*</a:t>
                      </a:r>
                      <a:endParaRPr lang="tr-TR" sz="180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Çarpma işlemi</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İki sayının çarpını hesaplar</a:t>
                      </a:r>
                      <a:endParaRPr lang="tr-TR" sz="1800" dirty="0">
                        <a:effectLst/>
                        <a:latin typeface="Calibri"/>
                        <a:ea typeface="Calibri"/>
                        <a:cs typeface="Times New Roman"/>
                      </a:endParaRPr>
                    </a:p>
                  </a:txBody>
                  <a:tcPr marL="68580" marR="68580" marT="0" marB="0" anchor="ctr"/>
                </a:tc>
              </a:tr>
              <a:tr h="347585">
                <a:tc>
                  <a:txBody>
                    <a:bodyPr/>
                    <a:lstStyle/>
                    <a:p>
                      <a:pPr indent="288290" algn="l">
                        <a:lnSpc>
                          <a:spcPct val="115000"/>
                        </a:lnSpc>
                        <a:spcAft>
                          <a:spcPts val="0"/>
                        </a:spcAft>
                      </a:pPr>
                      <a:r>
                        <a:rPr lang="tr-TR" sz="1800">
                          <a:effectLst/>
                        </a:rPr>
                        <a:t>/</a:t>
                      </a:r>
                      <a:endParaRPr lang="tr-TR" sz="180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Bölme işlemi</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İki sayının bölümünü hesaplar</a:t>
                      </a:r>
                      <a:endParaRPr lang="tr-TR" sz="1800" dirty="0">
                        <a:effectLst/>
                        <a:latin typeface="Calibri"/>
                        <a:ea typeface="Calibri"/>
                        <a:cs typeface="Times New Roman"/>
                      </a:endParaRPr>
                    </a:p>
                  </a:txBody>
                  <a:tcPr marL="68580" marR="68580" marT="0" marB="0" anchor="ctr"/>
                </a:tc>
              </a:tr>
              <a:tr h="347585">
                <a:tc>
                  <a:txBody>
                    <a:bodyPr/>
                    <a:lstStyle/>
                    <a:p>
                      <a:pPr indent="288290" algn="l">
                        <a:lnSpc>
                          <a:spcPct val="115000"/>
                        </a:lnSpc>
                        <a:spcAft>
                          <a:spcPts val="0"/>
                        </a:spcAft>
                      </a:pPr>
                      <a:r>
                        <a:rPr lang="tr-TR" sz="1800">
                          <a:effectLst/>
                        </a:rPr>
                        <a:t>%</a:t>
                      </a:r>
                      <a:endParaRPr lang="tr-TR" sz="180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a:effectLst/>
                        </a:rPr>
                        <a:t>Kalanlı bölme işlemi</a:t>
                      </a:r>
                      <a:endParaRPr lang="tr-TR" sz="180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İki sayının bölümündeki kalan değeri hesaplar</a:t>
                      </a:r>
                      <a:endParaRPr lang="tr-TR" sz="1800" dirty="0">
                        <a:effectLst/>
                        <a:latin typeface="Calibri"/>
                        <a:ea typeface="Calibri"/>
                        <a:cs typeface="Times New Roman"/>
                      </a:endParaRPr>
                    </a:p>
                  </a:txBody>
                  <a:tcPr marL="68580" marR="68580" marT="0" marB="0" anchor="ctr"/>
                </a:tc>
              </a:tr>
              <a:tr h="347585">
                <a:tc>
                  <a:txBody>
                    <a:bodyPr/>
                    <a:lstStyle/>
                    <a:p>
                      <a:pPr indent="288290" algn="l">
                        <a:lnSpc>
                          <a:spcPct val="115000"/>
                        </a:lnSpc>
                        <a:spcAft>
                          <a:spcPts val="0"/>
                        </a:spcAft>
                      </a:pPr>
                      <a:r>
                        <a:rPr lang="tr-TR" sz="1800">
                          <a:effectLst/>
                        </a:rPr>
                        <a:t>( )</a:t>
                      </a:r>
                      <a:endParaRPr lang="tr-TR" sz="180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Öncelik sırası belirleme</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Verilen aritmetiksel işlemler içerisinde öncelik sırası belirler</a:t>
                      </a:r>
                      <a:endParaRPr lang="tr-TR" sz="1800" dirty="0">
                        <a:effectLst/>
                        <a:latin typeface="Calibri"/>
                        <a:ea typeface="Calibri"/>
                        <a:cs typeface="Times New Roman"/>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139804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custDataLst>
              <p:tags r:id="rId1"/>
            </p:custDataLst>
          </p:nvPr>
        </p:nvSpPr>
        <p:spPr/>
        <p:txBody>
          <a:bodyPr/>
          <a:lstStyle/>
          <a:p>
            <a:fld id="{C1FA2219-9131-49AD-A1B5-1FFD48A79E7F}" type="slidenum">
              <a:rPr lang="tr-TR" smtClean="0"/>
              <a:t>2</a:t>
            </a:fld>
            <a:endParaRPr lang="tr-TR"/>
          </a:p>
        </p:txBody>
      </p:sp>
      <p:sp>
        <p:nvSpPr>
          <p:cNvPr id="14" name="Başlık 1"/>
          <p:cNvSpPr txBox="1">
            <a:spLocks/>
          </p:cNvSpPr>
          <p:nvPr>
            <p:custDataLst>
              <p:tags r:id="rId2"/>
            </p:custDataLst>
          </p:nvPr>
        </p:nvSpPr>
        <p:spPr>
          <a:xfrm>
            <a:off x="457200" y="620688"/>
            <a:ext cx="8229600" cy="53340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tr-TR" sz="2900" dirty="0" smtClean="0"/>
              <a:t>JAVA</a:t>
            </a:r>
            <a:endParaRPr lang="tr-TR" sz="2900" dirty="0"/>
          </a:p>
        </p:txBody>
      </p:sp>
      <p:sp>
        <p:nvSpPr>
          <p:cNvPr id="25" name="Metin kutusu 24"/>
          <p:cNvSpPr txBox="1"/>
          <p:nvPr>
            <p:custDataLst>
              <p:tags r:id="rId3"/>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Derleyici ve Yorumlayıcı ile İlgili Kavramları </a:t>
            </a:r>
            <a:r>
              <a:rPr lang="tr-TR" sz="1400" b="1" dirty="0" smtClean="0">
                <a:solidFill>
                  <a:schemeClr val="bg1"/>
                </a:solidFill>
              </a:rPr>
              <a:t>bilir</a:t>
            </a:r>
            <a:endParaRPr lang="tr-TR" sz="1400" b="1" dirty="0">
              <a:solidFill>
                <a:schemeClr val="bg1"/>
              </a:solidFill>
            </a:endParaRPr>
          </a:p>
        </p:txBody>
      </p:sp>
      <p:sp>
        <p:nvSpPr>
          <p:cNvPr id="2" name="Dikdörtgen 1"/>
          <p:cNvSpPr/>
          <p:nvPr/>
        </p:nvSpPr>
        <p:spPr>
          <a:xfrm>
            <a:off x="457200" y="1412776"/>
            <a:ext cx="8003232" cy="4093428"/>
          </a:xfrm>
          <a:prstGeom prst="rect">
            <a:avLst/>
          </a:prstGeom>
        </p:spPr>
        <p:txBody>
          <a:bodyPr wrap="square">
            <a:spAutoFit/>
          </a:bodyPr>
          <a:lstStyle/>
          <a:p>
            <a:r>
              <a:rPr lang="tr-TR" sz="2000" dirty="0"/>
              <a:t>Java SUN bilgisayar şirketince orijinal olarak elektrikli ev araçlarının (mikrodalga fırınları, buzdolapları</a:t>
            </a:r>
            <a:r>
              <a:rPr lang="tr-TR" sz="2000" dirty="0" smtClean="0"/>
              <a:t>,  televizyonlar</a:t>
            </a:r>
            <a:r>
              <a:rPr lang="tr-TR" sz="2000" dirty="0"/>
              <a:t>, uzaktan kumanda cihazları vs.) birbiriyle haberleşmesini sağlamayı amaçlayan bir </a:t>
            </a:r>
            <a:r>
              <a:rPr lang="tr-TR" sz="2000" dirty="0" smtClean="0"/>
              <a:t>proje içerisinde </a:t>
            </a:r>
            <a:r>
              <a:rPr lang="tr-TR" sz="2000" dirty="0"/>
              <a:t>1991 yılında geliştirilmeye başlandı</a:t>
            </a:r>
            <a:r>
              <a:rPr lang="tr-TR" sz="2000" dirty="0" smtClean="0"/>
              <a:t>.</a:t>
            </a:r>
          </a:p>
          <a:p>
            <a:endParaRPr lang="tr-TR" sz="2000" dirty="0"/>
          </a:p>
          <a:p>
            <a:r>
              <a:rPr lang="tr-TR" sz="2000" dirty="0"/>
              <a:t>OAK olarak konulan programlama dili daha sonra bu isimde başka bir programlama dili </a:t>
            </a:r>
            <a:r>
              <a:rPr lang="tr-TR" sz="2000" dirty="0" smtClean="0"/>
              <a:t>olduğu keşfedilince</a:t>
            </a:r>
            <a:r>
              <a:rPr lang="tr-TR" sz="2000" dirty="0"/>
              <a:t>, o anda kahve içen programlama grubu tarafından kahve markasından esinlenerek Java </a:t>
            </a:r>
            <a:r>
              <a:rPr lang="tr-TR" sz="2000" dirty="0" smtClean="0"/>
              <a:t>olarak değiştirildi.</a:t>
            </a:r>
          </a:p>
          <a:p>
            <a:endParaRPr lang="tr-TR" sz="2000" dirty="0"/>
          </a:p>
          <a:p>
            <a:r>
              <a:rPr lang="tr-TR" sz="2000" dirty="0"/>
              <a:t>1993 Yılında internet büyük bir atılım göstererek bütün dünyaya yayılmaya başladı. Java’nın Dinamik </a:t>
            </a:r>
            <a:r>
              <a:rPr lang="tr-TR" sz="2000" dirty="0" smtClean="0"/>
              <a:t>Web sayfaları </a:t>
            </a:r>
            <a:r>
              <a:rPr lang="tr-TR" sz="2000" dirty="0"/>
              <a:t>hazırlamadaki büyük potansiyelini gören SUN şirketi projeyi bu tarafa yönlendirdi ve bu </a:t>
            </a:r>
            <a:r>
              <a:rPr lang="tr-TR" sz="2000" dirty="0" smtClean="0"/>
              <a:t>Java’ya yeni </a:t>
            </a:r>
            <a:r>
              <a:rPr lang="tr-TR" sz="2000" dirty="0"/>
              <a:t>bir canlılık ve yaşama umudu sağladı</a:t>
            </a:r>
            <a:r>
              <a:rPr lang="tr-TR" sz="2000" dirty="0" smtClean="0"/>
              <a:t>.</a:t>
            </a:r>
            <a:endParaRPr lang="tr-TR" sz="2000" dirty="0"/>
          </a:p>
        </p:txBody>
      </p:sp>
      <p:pic>
        <p:nvPicPr>
          <p:cNvPr id="2050" name="Picture 2" descr="http://www.webinmaster.com/wp-content/uploads/2012/08/java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102562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04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a:ln>
            <a:noFill/>
          </a:ln>
        </p:spPr>
        <p:txBody>
          <a:bodyPr>
            <a:noAutofit/>
          </a:bodyPr>
          <a:lstStyle/>
          <a:p>
            <a:r>
              <a:rPr lang="tr-TR" dirty="0" smtClean="0"/>
              <a:t>Aritmetiksel Operatörler</a:t>
            </a:r>
            <a:endParaRPr lang="tr-TR" dirty="0"/>
          </a:p>
        </p:txBody>
      </p:sp>
      <p:sp>
        <p:nvSpPr>
          <p:cNvPr id="12" name="Metin kutusu 11"/>
          <p:cNvSpPr txBox="1"/>
          <p:nvPr>
            <p:custDataLst>
              <p:tags r:id="rId3"/>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Operatörleri kullanarak aritmetiksel işlem yapabilir</a:t>
            </a:r>
          </a:p>
        </p:txBody>
      </p:sp>
      <p:sp>
        <p:nvSpPr>
          <p:cNvPr id="5" name="Slayt Numarası Yer Tutucusu 4"/>
          <p:cNvSpPr>
            <a:spLocks noGrp="1"/>
          </p:cNvSpPr>
          <p:nvPr>
            <p:ph type="sldNum" sz="quarter" idx="12"/>
            <p:custDataLst>
              <p:tags r:id="rId4"/>
            </p:custDataLst>
          </p:nvPr>
        </p:nvSpPr>
        <p:spPr/>
        <p:txBody>
          <a:bodyPr/>
          <a:lstStyle/>
          <a:p>
            <a:fld id="{C1FA2219-9131-49AD-A1B5-1FFD48A79E7F}" type="slidenum">
              <a:rPr lang="tr-TR" smtClean="0"/>
              <a:t>20</a:t>
            </a:fld>
            <a:endParaRPr lang="tr-TR"/>
          </a:p>
        </p:txBody>
      </p:sp>
      <mc:AlternateContent xmlns:mc="http://schemas.openxmlformats.org/markup-compatibility/2006" xmlns:a14="http://schemas.microsoft.com/office/drawing/2010/main">
        <mc:Choice Requires="a14">
          <p:graphicFrame>
            <p:nvGraphicFramePr>
              <p:cNvPr id="6" name="Tablo 5"/>
              <p:cNvGraphicFramePr>
                <a:graphicFrameLocks noGrp="1"/>
              </p:cNvGraphicFramePr>
              <p:nvPr>
                <p:custDataLst>
                  <p:tags r:id="rId5"/>
                </p:custDataLst>
                <p:extLst>
                  <p:ext uri="{D42A27DB-BD31-4B8C-83A1-F6EECF244321}">
                    <p14:modId xmlns:p14="http://schemas.microsoft.com/office/powerpoint/2010/main" val="1710890941"/>
                  </p:ext>
                </p:extLst>
              </p:nvPr>
            </p:nvGraphicFramePr>
            <p:xfrm>
              <a:off x="808889" y="2179765"/>
              <a:ext cx="7526222" cy="2498471"/>
            </p:xfrm>
            <a:graphic>
              <a:graphicData uri="http://schemas.openxmlformats.org/drawingml/2006/table">
                <a:tbl>
                  <a:tblPr firstRow="1" firstCol="1" bandRow="1">
                    <a:tableStyleId>{93296810-A885-4BE3-A3E7-6D5BEEA58F35}</a:tableStyleId>
                  </a:tblPr>
                  <a:tblGrid>
                    <a:gridCol w="2573648"/>
                    <a:gridCol w="1301520"/>
                    <a:gridCol w="3651054"/>
                  </a:tblGrid>
                  <a:tr h="0">
                    <a:tc>
                      <a:txBody>
                        <a:bodyPr/>
                        <a:lstStyle/>
                        <a:p>
                          <a:pPr indent="288290" algn="just">
                            <a:lnSpc>
                              <a:spcPct val="115000"/>
                            </a:lnSpc>
                            <a:spcAft>
                              <a:spcPts val="600"/>
                            </a:spcAft>
                          </a:pPr>
                          <a:r>
                            <a:rPr lang="tr-TR" sz="1400" dirty="0">
                              <a:effectLst/>
                            </a:rPr>
                            <a:t>Matematiksel İşlem</a:t>
                          </a:r>
                          <a:endParaRPr lang="tr-TR" sz="1400" dirty="0">
                            <a:effectLst/>
                            <a:latin typeface="Calibri"/>
                            <a:ea typeface="Calibri"/>
                            <a:cs typeface="Times New Roman"/>
                          </a:endParaRPr>
                        </a:p>
                      </a:txBody>
                      <a:tcPr marL="68580" marR="68580" marT="0" marB="0"/>
                    </a:tc>
                    <a:tc>
                      <a:txBody>
                        <a:bodyPr/>
                        <a:lstStyle/>
                        <a:p>
                          <a:pPr indent="20955" algn="ctr">
                            <a:lnSpc>
                              <a:spcPct val="115000"/>
                            </a:lnSpc>
                            <a:spcAft>
                              <a:spcPts val="600"/>
                            </a:spcAft>
                          </a:pPr>
                          <a14:m>
                            <m:oMathPara xmlns:m="http://schemas.openxmlformats.org/officeDocument/2006/math">
                              <m:oMathParaPr>
                                <m:jc m:val="centerGroup"/>
                              </m:oMathParaPr>
                              <m:oMath xmlns:m="http://schemas.openxmlformats.org/officeDocument/2006/math">
                                <m:r>
                                  <a:rPr lang="tr-TR" sz="1400" smtClean="0">
                                    <a:solidFill>
                                      <a:schemeClr val="tx1"/>
                                    </a:solidFill>
                                    <a:effectLst/>
                                    <a:latin typeface="Cambria Math"/>
                                  </a:rPr>
                                  <m:t>2+4 </m:t>
                                </m:r>
                                <m:f>
                                  <m:fPr>
                                    <m:ctrlPr>
                                      <a:rPr lang="tr-TR" sz="1400" i="1">
                                        <a:solidFill>
                                          <a:schemeClr val="tx1"/>
                                        </a:solidFill>
                                        <a:effectLst/>
                                        <a:latin typeface="Cambria Math"/>
                                      </a:rPr>
                                    </m:ctrlPr>
                                  </m:fPr>
                                  <m:num>
                                    <m:r>
                                      <a:rPr lang="tr-TR" sz="1400">
                                        <a:solidFill>
                                          <a:schemeClr val="tx1"/>
                                        </a:solidFill>
                                        <a:effectLst/>
                                        <a:latin typeface="Cambria Math"/>
                                      </a:rPr>
                                      <m:t>2</m:t>
                                    </m:r>
                                  </m:num>
                                  <m:den>
                                    <m:r>
                                      <a:rPr lang="tr-TR" sz="1400">
                                        <a:solidFill>
                                          <a:schemeClr val="tx1"/>
                                        </a:solidFill>
                                        <a:effectLst/>
                                        <a:latin typeface="Cambria Math"/>
                                      </a:rPr>
                                      <m:t>4</m:t>
                                    </m:r>
                                  </m:den>
                                </m:f>
                              </m:oMath>
                            </m:oMathPara>
                          </a14:m>
                          <a:endParaRPr lang="tr-TR" sz="1400" b="0" dirty="0">
                            <a:solidFill>
                              <a:schemeClr val="tx1"/>
                            </a:solidFill>
                            <a:effectLst/>
                            <a:latin typeface="Calibri"/>
                            <a:ea typeface="Calibri"/>
                            <a:cs typeface="Times New Roman"/>
                          </a:endParaRPr>
                        </a:p>
                      </a:txBody>
                      <a:tcPr marL="68580" marR="68580" marT="0" marB="0">
                        <a:solidFill>
                          <a:schemeClr val="bg1"/>
                        </a:solidFill>
                      </a:tcPr>
                    </a:tc>
                    <a:tc>
                      <a:txBody>
                        <a:bodyPr/>
                        <a:lstStyle/>
                        <a:p>
                          <a:pPr indent="20955" algn="just">
                            <a:lnSpc>
                              <a:spcPct val="115000"/>
                            </a:lnSpc>
                            <a:spcAft>
                              <a:spcPts val="600"/>
                            </a:spcAft>
                          </a:pPr>
                          <a:r>
                            <a:rPr lang="tr-TR" sz="1400" dirty="0">
                              <a:solidFill>
                                <a:schemeClr val="tx1"/>
                              </a:solidFill>
                              <a:effectLst/>
                            </a:rPr>
                            <a:t> </a:t>
                          </a:r>
                          <a:endParaRPr lang="tr-TR" sz="1400" b="1" dirty="0">
                            <a:solidFill>
                              <a:schemeClr val="tx1"/>
                            </a:solidFill>
                            <a:effectLst/>
                            <a:latin typeface="Calibri"/>
                            <a:ea typeface="Calibri"/>
                            <a:cs typeface="Times New Roman"/>
                          </a:endParaRPr>
                        </a:p>
                      </a:txBody>
                      <a:tcPr marL="68580" marR="68580" marT="0" marB="0">
                        <a:solidFill>
                          <a:schemeClr val="bg1"/>
                        </a:solidFill>
                      </a:tcPr>
                    </a:tc>
                  </a:tr>
                  <a:tr h="0">
                    <a:tc>
                      <a:txBody>
                        <a:bodyPr/>
                        <a:lstStyle/>
                        <a:p>
                          <a:pPr indent="288290" algn="just">
                            <a:lnSpc>
                              <a:spcPct val="115000"/>
                            </a:lnSpc>
                            <a:spcAft>
                              <a:spcPts val="600"/>
                            </a:spcAft>
                          </a:pPr>
                          <a:r>
                            <a:rPr lang="tr-TR" sz="1400" dirty="0">
                              <a:effectLst/>
                            </a:rPr>
                            <a:t>Program içerisindeki yazım</a:t>
                          </a:r>
                          <a:endParaRPr lang="tr-TR" sz="1400" dirty="0">
                            <a:effectLst/>
                            <a:latin typeface="Calibri"/>
                            <a:ea typeface="Calibri"/>
                            <a:cs typeface="Times New Roman"/>
                          </a:endParaRPr>
                        </a:p>
                      </a:txBody>
                      <a:tcPr marL="68580" marR="68580" marT="0" marB="0"/>
                    </a:tc>
                    <a:tc>
                      <a:txBody>
                        <a:bodyPr/>
                        <a:lstStyle/>
                        <a:p>
                          <a:pPr indent="288290" algn="ctr">
                            <a:lnSpc>
                              <a:spcPct val="115000"/>
                            </a:lnSpc>
                            <a:spcAft>
                              <a:spcPts val="600"/>
                            </a:spcAft>
                          </a:pPr>
                          <a:r>
                            <a:rPr lang="tr-TR" sz="1400" dirty="0">
                              <a:effectLst/>
                            </a:rPr>
                            <a:t>2+4*2/4</a:t>
                          </a:r>
                          <a:endParaRPr lang="tr-TR" sz="1400" dirty="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400" dirty="0">
                              <a:effectLst/>
                            </a:rPr>
                            <a:t>Program ortamına aktarırken kesirli ifadeler bölüm işlemi ile gerçekleştirilir.</a:t>
                          </a:r>
                          <a:endParaRPr lang="tr-TR" sz="1400" dirty="0">
                            <a:effectLst/>
                            <a:latin typeface="Calibri"/>
                            <a:ea typeface="Calibri"/>
                            <a:cs typeface="Times New Roman"/>
                          </a:endParaRPr>
                        </a:p>
                      </a:txBody>
                      <a:tcPr marL="68580" marR="68580" marT="0" marB="0"/>
                    </a:tc>
                  </a:tr>
                  <a:tr h="44450">
                    <a:tc>
                      <a:txBody>
                        <a:bodyPr/>
                        <a:lstStyle/>
                        <a:p>
                          <a:pPr indent="288290" algn="just">
                            <a:lnSpc>
                              <a:spcPct val="115000"/>
                            </a:lnSpc>
                            <a:spcAft>
                              <a:spcPts val="600"/>
                            </a:spcAft>
                          </a:pPr>
                          <a:r>
                            <a:rPr lang="tr-TR" sz="1400">
                              <a:effectLst/>
                            </a:rPr>
                            <a:t>Adım1</a:t>
                          </a:r>
                          <a:endParaRPr lang="tr-TR" sz="1400">
                            <a:effectLst/>
                            <a:latin typeface="Calibri"/>
                            <a:ea typeface="Calibri"/>
                            <a:cs typeface="Times New Roman"/>
                          </a:endParaRPr>
                        </a:p>
                      </a:txBody>
                      <a:tcPr marL="68580" marR="68580" marT="0" marB="0"/>
                    </a:tc>
                    <a:tc>
                      <a:txBody>
                        <a:bodyPr/>
                        <a:lstStyle/>
                        <a:p>
                          <a:pPr indent="20955" algn="ctr">
                            <a:lnSpc>
                              <a:spcPct val="115000"/>
                            </a:lnSpc>
                            <a:spcAft>
                              <a:spcPts val="600"/>
                            </a:spcAft>
                          </a:pPr>
                          <a:r>
                            <a:rPr lang="tr-TR" sz="1400" dirty="0">
                              <a:effectLst/>
                            </a:rPr>
                            <a:t>2+8/4</a:t>
                          </a:r>
                          <a:endParaRPr lang="tr-TR" sz="1400" dirty="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400" dirty="0">
                              <a:effectLst/>
                            </a:rPr>
                            <a:t>Birinci adımda önce çarpma ve bölme işlemleri soldan başlanarak yapıldığı için önce çarpma işlemi yapılır.</a:t>
                          </a:r>
                          <a:endParaRPr lang="tr-TR" sz="1400" dirty="0">
                            <a:effectLst/>
                            <a:latin typeface="Calibri"/>
                            <a:ea typeface="Calibri"/>
                            <a:cs typeface="Times New Roman"/>
                          </a:endParaRPr>
                        </a:p>
                      </a:txBody>
                      <a:tcPr marL="68580" marR="68580" marT="0" marB="0"/>
                    </a:tc>
                  </a:tr>
                  <a:tr h="0">
                    <a:tc>
                      <a:txBody>
                        <a:bodyPr/>
                        <a:lstStyle/>
                        <a:p>
                          <a:pPr indent="288290" algn="just">
                            <a:lnSpc>
                              <a:spcPct val="115000"/>
                            </a:lnSpc>
                            <a:spcAft>
                              <a:spcPts val="600"/>
                            </a:spcAft>
                          </a:pPr>
                          <a:r>
                            <a:rPr lang="tr-TR" sz="1400">
                              <a:effectLst/>
                            </a:rPr>
                            <a:t>Adım2</a:t>
                          </a:r>
                          <a:endParaRPr lang="tr-TR" sz="1400">
                            <a:effectLst/>
                            <a:latin typeface="Calibri"/>
                            <a:ea typeface="Calibri"/>
                            <a:cs typeface="Times New Roman"/>
                          </a:endParaRPr>
                        </a:p>
                      </a:txBody>
                      <a:tcPr marL="68580" marR="68580" marT="0" marB="0"/>
                    </a:tc>
                    <a:tc>
                      <a:txBody>
                        <a:bodyPr/>
                        <a:lstStyle/>
                        <a:p>
                          <a:pPr indent="20955" algn="ctr">
                            <a:lnSpc>
                              <a:spcPct val="115000"/>
                            </a:lnSpc>
                            <a:spcAft>
                              <a:spcPts val="600"/>
                            </a:spcAft>
                          </a:pPr>
                          <a:r>
                            <a:rPr lang="tr-TR" sz="1400">
                              <a:effectLst/>
                            </a:rPr>
                            <a:t>2+2</a:t>
                          </a:r>
                          <a:endParaRPr lang="tr-TR" sz="140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400" dirty="0">
                              <a:effectLst/>
                            </a:rPr>
                            <a:t>İkinci adımda bölme işlemi olduğu için önce bölme işlemi yapılır.</a:t>
                          </a:r>
                          <a:endParaRPr lang="tr-TR" sz="1400" dirty="0">
                            <a:effectLst/>
                            <a:latin typeface="Calibri"/>
                            <a:ea typeface="Calibri"/>
                            <a:cs typeface="Times New Roman"/>
                          </a:endParaRPr>
                        </a:p>
                      </a:txBody>
                      <a:tcPr marL="68580" marR="68580" marT="0" marB="0"/>
                    </a:tc>
                  </a:tr>
                  <a:tr h="0">
                    <a:tc>
                      <a:txBody>
                        <a:bodyPr/>
                        <a:lstStyle/>
                        <a:p>
                          <a:pPr indent="288290" algn="just">
                            <a:lnSpc>
                              <a:spcPct val="115000"/>
                            </a:lnSpc>
                            <a:spcAft>
                              <a:spcPts val="600"/>
                            </a:spcAft>
                          </a:pPr>
                          <a:r>
                            <a:rPr lang="tr-TR" sz="1400">
                              <a:effectLst/>
                            </a:rPr>
                            <a:t>Sonuç</a:t>
                          </a:r>
                          <a:endParaRPr lang="tr-TR" sz="1400">
                            <a:effectLst/>
                            <a:latin typeface="Calibri"/>
                            <a:ea typeface="Calibri"/>
                            <a:cs typeface="Times New Roman"/>
                          </a:endParaRPr>
                        </a:p>
                      </a:txBody>
                      <a:tcPr marL="68580" marR="68580" marT="0" marB="0"/>
                    </a:tc>
                    <a:tc>
                      <a:txBody>
                        <a:bodyPr/>
                        <a:lstStyle/>
                        <a:p>
                          <a:pPr indent="288290" algn="ctr">
                            <a:lnSpc>
                              <a:spcPct val="115000"/>
                            </a:lnSpc>
                            <a:spcAft>
                              <a:spcPts val="600"/>
                            </a:spcAft>
                          </a:pPr>
                          <a:r>
                            <a:rPr lang="tr-TR" sz="1400">
                              <a:effectLst/>
                            </a:rPr>
                            <a:t>4</a:t>
                          </a:r>
                          <a:endParaRPr lang="tr-TR" sz="140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400" dirty="0">
                              <a:effectLst/>
                            </a:rPr>
                            <a:t>Son adımda toplama işlemi gerçekleştirilir.</a:t>
                          </a:r>
                          <a:endParaRPr lang="tr-TR" sz="1400" dirty="0">
                            <a:effectLst/>
                            <a:latin typeface="Calibri"/>
                            <a:ea typeface="Calibri"/>
                            <a:cs typeface="Times New Roman"/>
                          </a:endParaRPr>
                        </a:p>
                      </a:txBody>
                      <a:tcPr marL="68580" marR="68580" marT="0" marB="0"/>
                    </a:tc>
                  </a:tr>
                </a:tbl>
              </a:graphicData>
            </a:graphic>
          </p:graphicFrame>
        </mc:Choice>
        <mc:Fallback xmlns="">
          <p:graphicFrame>
            <p:nvGraphicFramePr>
              <p:cNvPr id="6" name="Tablo 5"/>
              <p:cNvGraphicFramePr>
                <a:graphicFrameLocks noGrp="1"/>
              </p:cNvGraphicFramePr>
              <p:nvPr>
                <p:custDataLst>
                  <p:tags r:id="rId11"/>
                </p:custDataLst>
                <p:extLst>
                  <p:ext uri="{D42A27DB-BD31-4B8C-83A1-F6EECF244321}">
                    <p14:modId xmlns:p14="http://schemas.microsoft.com/office/powerpoint/2010/main" val="2165447595"/>
                  </p:ext>
                </p:extLst>
              </p:nvPr>
            </p:nvGraphicFramePr>
            <p:xfrm>
              <a:off x="808889" y="2179765"/>
              <a:ext cx="7526222" cy="2498471"/>
            </p:xfrm>
            <a:graphic>
              <a:graphicData uri="http://schemas.openxmlformats.org/drawingml/2006/table">
                <a:tbl>
                  <a:tblPr firstRow="1" firstCol="1" bandRow="1">
                    <a:tableStyleId>{93296810-A885-4BE3-A3E7-6D5BEEA58F35}</a:tableStyleId>
                  </a:tblPr>
                  <a:tblGrid>
                    <a:gridCol w="2573648"/>
                    <a:gridCol w="1301520"/>
                    <a:gridCol w="3651054"/>
                  </a:tblGrid>
                  <a:tr h="535559">
                    <a:tc>
                      <a:txBody>
                        <a:bodyPr/>
                        <a:lstStyle/>
                        <a:p>
                          <a:pPr indent="288290" algn="just">
                            <a:lnSpc>
                              <a:spcPct val="115000"/>
                            </a:lnSpc>
                            <a:spcAft>
                              <a:spcPts val="600"/>
                            </a:spcAft>
                          </a:pPr>
                          <a:r>
                            <a:rPr lang="tr-TR" sz="1400" dirty="0">
                              <a:effectLst/>
                            </a:rPr>
                            <a:t>Matematiksel İşlem</a:t>
                          </a:r>
                          <a:endParaRPr lang="tr-TR" sz="1400" dirty="0">
                            <a:effectLst/>
                            <a:latin typeface="Calibri"/>
                            <a:ea typeface="Calibri"/>
                            <a:cs typeface="Times New Roman"/>
                          </a:endParaRPr>
                        </a:p>
                      </a:txBody>
                      <a:tcPr marL="68580" marR="68580" marT="0" marB="0"/>
                    </a:tc>
                    <a:tc>
                      <a:txBody>
                        <a:bodyPr/>
                        <a:lstStyle/>
                        <a:p>
                          <a:endParaRPr lang="tr-TR"/>
                        </a:p>
                      </a:txBody>
                      <a:tcPr marL="68580" marR="68580" marT="0" marB="0">
                        <a:blipFill rotWithShape="1">
                          <a:blip r:embed="rId12"/>
                          <a:stretch>
                            <a:fillRect l="-198592" t="-6818" r="-281690" b="-382955"/>
                          </a:stretch>
                        </a:blipFill>
                      </a:tcPr>
                    </a:tc>
                    <a:tc>
                      <a:txBody>
                        <a:bodyPr/>
                        <a:lstStyle/>
                        <a:p>
                          <a:pPr indent="20955" algn="just">
                            <a:lnSpc>
                              <a:spcPct val="115000"/>
                            </a:lnSpc>
                            <a:spcAft>
                              <a:spcPts val="600"/>
                            </a:spcAft>
                          </a:pPr>
                          <a:r>
                            <a:rPr lang="tr-TR" sz="1400" dirty="0">
                              <a:solidFill>
                                <a:schemeClr val="tx1"/>
                              </a:solidFill>
                              <a:effectLst/>
                            </a:rPr>
                            <a:t> </a:t>
                          </a:r>
                          <a:endParaRPr lang="tr-TR" sz="1400" b="1" dirty="0">
                            <a:solidFill>
                              <a:schemeClr val="tx1"/>
                            </a:solidFill>
                            <a:effectLst/>
                            <a:latin typeface="Calibri"/>
                            <a:ea typeface="Calibri"/>
                            <a:cs typeface="Times New Roman"/>
                          </a:endParaRPr>
                        </a:p>
                      </a:txBody>
                      <a:tcPr marL="68580" marR="68580" marT="0" marB="0">
                        <a:solidFill>
                          <a:schemeClr val="bg1"/>
                        </a:solidFill>
                      </a:tcPr>
                    </a:tc>
                  </a:tr>
                  <a:tr h="490728">
                    <a:tc>
                      <a:txBody>
                        <a:bodyPr/>
                        <a:lstStyle/>
                        <a:p>
                          <a:pPr indent="288290" algn="just">
                            <a:lnSpc>
                              <a:spcPct val="115000"/>
                            </a:lnSpc>
                            <a:spcAft>
                              <a:spcPts val="600"/>
                            </a:spcAft>
                          </a:pPr>
                          <a:r>
                            <a:rPr lang="tr-TR" sz="1400" dirty="0">
                              <a:effectLst/>
                            </a:rPr>
                            <a:t>Program içerisindeki yazım</a:t>
                          </a:r>
                          <a:endParaRPr lang="tr-TR" sz="1400" dirty="0">
                            <a:effectLst/>
                            <a:latin typeface="Calibri"/>
                            <a:ea typeface="Calibri"/>
                            <a:cs typeface="Times New Roman"/>
                          </a:endParaRPr>
                        </a:p>
                      </a:txBody>
                      <a:tcPr marL="68580" marR="68580" marT="0" marB="0"/>
                    </a:tc>
                    <a:tc>
                      <a:txBody>
                        <a:bodyPr/>
                        <a:lstStyle/>
                        <a:p>
                          <a:pPr indent="288290" algn="ctr">
                            <a:lnSpc>
                              <a:spcPct val="115000"/>
                            </a:lnSpc>
                            <a:spcAft>
                              <a:spcPts val="600"/>
                            </a:spcAft>
                          </a:pPr>
                          <a:r>
                            <a:rPr lang="tr-TR" sz="1400" dirty="0">
                              <a:effectLst/>
                            </a:rPr>
                            <a:t>2+4*2/4</a:t>
                          </a:r>
                          <a:endParaRPr lang="tr-TR" sz="1400" dirty="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400" dirty="0">
                              <a:effectLst/>
                            </a:rPr>
                            <a:t>Program ortamına aktarırken kesirli ifadeler bölüm işlemi ile gerçekleştirilir.</a:t>
                          </a:r>
                          <a:endParaRPr lang="tr-TR" sz="1400" dirty="0">
                            <a:effectLst/>
                            <a:latin typeface="Calibri"/>
                            <a:ea typeface="Calibri"/>
                            <a:cs typeface="Times New Roman"/>
                          </a:endParaRPr>
                        </a:p>
                      </a:txBody>
                      <a:tcPr marL="68580" marR="68580" marT="0" marB="0"/>
                    </a:tc>
                  </a:tr>
                  <a:tr h="736092">
                    <a:tc>
                      <a:txBody>
                        <a:bodyPr/>
                        <a:lstStyle/>
                        <a:p>
                          <a:pPr indent="288290" algn="just">
                            <a:lnSpc>
                              <a:spcPct val="115000"/>
                            </a:lnSpc>
                            <a:spcAft>
                              <a:spcPts val="600"/>
                            </a:spcAft>
                          </a:pPr>
                          <a:r>
                            <a:rPr lang="tr-TR" sz="1400">
                              <a:effectLst/>
                            </a:rPr>
                            <a:t>Adım1</a:t>
                          </a:r>
                          <a:endParaRPr lang="tr-TR" sz="1400">
                            <a:effectLst/>
                            <a:latin typeface="Calibri"/>
                            <a:ea typeface="Calibri"/>
                            <a:cs typeface="Times New Roman"/>
                          </a:endParaRPr>
                        </a:p>
                      </a:txBody>
                      <a:tcPr marL="68580" marR="68580" marT="0" marB="0"/>
                    </a:tc>
                    <a:tc>
                      <a:txBody>
                        <a:bodyPr/>
                        <a:lstStyle/>
                        <a:p>
                          <a:pPr indent="20955" algn="ctr">
                            <a:lnSpc>
                              <a:spcPct val="115000"/>
                            </a:lnSpc>
                            <a:spcAft>
                              <a:spcPts val="600"/>
                            </a:spcAft>
                          </a:pPr>
                          <a:r>
                            <a:rPr lang="tr-TR" sz="1400" dirty="0">
                              <a:effectLst/>
                            </a:rPr>
                            <a:t>2+8/4</a:t>
                          </a:r>
                          <a:endParaRPr lang="tr-TR" sz="1400" dirty="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400" dirty="0">
                              <a:effectLst/>
                            </a:rPr>
                            <a:t>Birinci adımda önce çarpma ve bölme işlemleri soldan başlanarak yapıldığı için önce çarpma işlemi yapılır.</a:t>
                          </a:r>
                          <a:endParaRPr lang="tr-TR" sz="1400" dirty="0">
                            <a:effectLst/>
                            <a:latin typeface="Calibri"/>
                            <a:ea typeface="Calibri"/>
                            <a:cs typeface="Times New Roman"/>
                          </a:endParaRPr>
                        </a:p>
                      </a:txBody>
                      <a:tcPr marL="68580" marR="68580" marT="0" marB="0"/>
                    </a:tc>
                  </a:tr>
                  <a:tr h="490728">
                    <a:tc>
                      <a:txBody>
                        <a:bodyPr/>
                        <a:lstStyle/>
                        <a:p>
                          <a:pPr indent="288290" algn="just">
                            <a:lnSpc>
                              <a:spcPct val="115000"/>
                            </a:lnSpc>
                            <a:spcAft>
                              <a:spcPts val="600"/>
                            </a:spcAft>
                          </a:pPr>
                          <a:r>
                            <a:rPr lang="tr-TR" sz="1400">
                              <a:effectLst/>
                            </a:rPr>
                            <a:t>Adım2</a:t>
                          </a:r>
                          <a:endParaRPr lang="tr-TR" sz="1400">
                            <a:effectLst/>
                            <a:latin typeface="Calibri"/>
                            <a:ea typeface="Calibri"/>
                            <a:cs typeface="Times New Roman"/>
                          </a:endParaRPr>
                        </a:p>
                      </a:txBody>
                      <a:tcPr marL="68580" marR="68580" marT="0" marB="0"/>
                    </a:tc>
                    <a:tc>
                      <a:txBody>
                        <a:bodyPr/>
                        <a:lstStyle/>
                        <a:p>
                          <a:pPr indent="20955" algn="ctr">
                            <a:lnSpc>
                              <a:spcPct val="115000"/>
                            </a:lnSpc>
                            <a:spcAft>
                              <a:spcPts val="600"/>
                            </a:spcAft>
                          </a:pPr>
                          <a:r>
                            <a:rPr lang="tr-TR" sz="1400">
                              <a:effectLst/>
                            </a:rPr>
                            <a:t>2+2</a:t>
                          </a:r>
                          <a:endParaRPr lang="tr-TR" sz="140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400" dirty="0">
                              <a:effectLst/>
                            </a:rPr>
                            <a:t>İkinci adımda bölme işlemi olduğu için önce bölme işlemi yapılır.</a:t>
                          </a:r>
                          <a:endParaRPr lang="tr-TR" sz="1400" dirty="0">
                            <a:effectLst/>
                            <a:latin typeface="Calibri"/>
                            <a:ea typeface="Calibri"/>
                            <a:cs typeface="Times New Roman"/>
                          </a:endParaRPr>
                        </a:p>
                      </a:txBody>
                      <a:tcPr marL="68580" marR="68580" marT="0" marB="0"/>
                    </a:tc>
                  </a:tr>
                  <a:tr h="245364">
                    <a:tc>
                      <a:txBody>
                        <a:bodyPr/>
                        <a:lstStyle/>
                        <a:p>
                          <a:pPr indent="288290" algn="just">
                            <a:lnSpc>
                              <a:spcPct val="115000"/>
                            </a:lnSpc>
                            <a:spcAft>
                              <a:spcPts val="600"/>
                            </a:spcAft>
                          </a:pPr>
                          <a:r>
                            <a:rPr lang="tr-TR" sz="1400">
                              <a:effectLst/>
                            </a:rPr>
                            <a:t>Sonuç</a:t>
                          </a:r>
                          <a:endParaRPr lang="tr-TR" sz="1400">
                            <a:effectLst/>
                            <a:latin typeface="Calibri"/>
                            <a:ea typeface="Calibri"/>
                            <a:cs typeface="Times New Roman"/>
                          </a:endParaRPr>
                        </a:p>
                      </a:txBody>
                      <a:tcPr marL="68580" marR="68580" marT="0" marB="0"/>
                    </a:tc>
                    <a:tc>
                      <a:txBody>
                        <a:bodyPr/>
                        <a:lstStyle/>
                        <a:p>
                          <a:pPr indent="288290" algn="ctr">
                            <a:lnSpc>
                              <a:spcPct val="115000"/>
                            </a:lnSpc>
                            <a:spcAft>
                              <a:spcPts val="600"/>
                            </a:spcAft>
                          </a:pPr>
                          <a:r>
                            <a:rPr lang="tr-TR" sz="1400">
                              <a:effectLst/>
                            </a:rPr>
                            <a:t>4</a:t>
                          </a:r>
                          <a:endParaRPr lang="tr-TR" sz="140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400" dirty="0">
                              <a:effectLst/>
                            </a:rPr>
                            <a:t>Son adımda toplama işlemi gerçekleştirilir.</a:t>
                          </a:r>
                          <a:endParaRPr lang="tr-TR" sz="1400" dirty="0">
                            <a:effectLst/>
                            <a:latin typeface="Calibri"/>
                            <a:ea typeface="Calibri"/>
                            <a:cs typeface="Times New Roman"/>
                          </a:endParaRPr>
                        </a:p>
                      </a:txBody>
                      <a:tcPr marL="68580" marR="68580" marT="0" marB="0"/>
                    </a:tc>
                  </a:tr>
                </a:tbl>
              </a:graphicData>
            </a:graphic>
          </p:graphicFrame>
        </mc:Fallback>
      </mc:AlternateContent>
    </p:spTree>
    <p:custDataLst>
      <p:tags r:id="rId1"/>
    </p:custDataLst>
    <p:extLst>
      <p:ext uri="{BB962C8B-B14F-4D97-AF65-F5344CB8AC3E}">
        <p14:creationId xmlns:p14="http://schemas.microsoft.com/office/powerpoint/2010/main" val="256905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a:ln>
            <a:noFill/>
          </a:ln>
        </p:spPr>
        <p:txBody>
          <a:bodyPr>
            <a:noAutofit/>
          </a:bodyPr>
          <a:lstStyle/>
          <a:p>
            <a:r>
              <a:rPr lang="tr-TR" dirty="0" smtClean="0"/>
              <a:t>Karşılaştırma Operatörleri</a:t>
            </a:r>
            <a:endParaRPr lang="tr-TR" dirty="0"/>
          </a:p>
        </p:txBody>
      </p:sp>
      <p:sp>
        <p:nvSpPr>
          <p:cNvPr id="12" name="Metin kutusu 11"/>
          <p:cNvSpPr txBox="1"/>
          <p:nvPr>
            <p:custDataLst>
              <p:tags r:id="rId3"/>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Operatörleri kullanarak karşılaştırma </a:t>
            </a:r>
            <a:r>
              <a:rPr lang="tr-TR" sz="1400" b="1" dirty="0" smtClean="0">
                <a:solidFill>
                  <a:schemeClr val="bg1"/>
                </a:solidFill>
              </a:rPr>
              <a:t>yapabilir</a:t>
            </a:r>
            <a:endParaRPr lang="tr-TR" sz="1400" b="1" dirty="0">
              <a:solidFill>
                <a:schemeClr val="bg1"/>
              </a:solidFill>
            </a:endParaRPr>
          </a:p>
        </p:txBody>
      </p:sp>
      <p:sp>
        <p:nvSpPr>
          <p:cNvPr id="5" name="Slayt Numarası Yer Tutucusu 4"/>
          <p:cNvSpPr>
            <a:spLocks noGrp="1"/>
          </p:cNvSpPr>
          <p:nvPr>
            <p:ph type="sldNum" sz="quarter" idx="12"/>
            <p:custDataLst>
              <p:tags r:id="rId4"/>
            </p:custDataLst>
          </p:nvPr>
        </p:nvSpPr>
        <p:spPr/>
        <p:txBody>
          <a:bodyPr/>
          <a:lstStyle/>
          <a:p>
            <a:fld id="{C1FA2219-9131-49AD-A1B5-1FFD48A79E7F}" type="slidenum">
              <a:rPr lang="tr-TR" smtClean="0"/>
              <a:t>21</a:t>
            </a:fld>
            <a:endParaRPr lang="tr-TR"/>
          </a:p>
        </p:txBody>
      </p:sp>
      <p:graphicFrame>
        <p:nvGraphicFramePr>
          <p:cNvPr id="3" name="Tablo 2"/>
          <p:cNvGraphicFramePr>
            <a:graphicFrameLocks noGrp="1"/>
          </p:cNvGraphicFramePr>
          <p:nvPr>
            <p:custDataLst>
              <p:tags r:id="rId5"/>
            </p:custDataLst>
            <p:extLst>
              <p:ext uri="{D42A27DB-BD31-4B8C-83A1-F6EECF244321}">
                <p14:modId xmlns:p14="http://schemas.microsoft.com/office/powerpoint/2010/main" val="3773779806"/>
              </p:ext>
            </p:extLst>
          </p:nvPr>
        </p:nvGraphicFramePr>
        <p:xfrm>
          <a:off x="755576" y="1556792"/>
          <a:ext cx="7536838" cy="4156166"/>
        </p:xfrm>
        <a:graphic>
          <a:graphicData uri="http://schemas.openxmlformats.org/drawingml/2006/table">
            <a:tbl>
              <a:tblPr firstRow="1" firstCol="1" bandRow="1">
                <a:tableStyleId>{F5AB1C69-6EDB-4FF4-983F-18BD219EF322}</a:tableStyleId>
              </a:tblPr>
              <a:tblGrid>
                <a:gridCol w="984110"/>
                <a:gridCol w="1512168"/>
                <a:gridCol w="5040560"/>
              </a:tblGrid>
              <a:tr h="500743">
                <a:tc>
                  <a:txBody>
                    <a:bodyPr/>
                    <a:lstStyle/>
                    <a:p>
                      <a:pPr marL="0" indent="0" algn="l">
                        <a:lnSpc>
                          <a:spcPct val="115000"/>
                        </a:lnSpc>
                        <a:spcAft>
                          <a:spcPts val="600"/>
                        </a:spcAft>
                      </a:pPr>
                      <a:r>
                        <a:rPr lang="tr-TR" sz="1800" dirty="0">
                          <a:effectLst/>
                        </a:rPr>
                        <a:t>Operatör</a:t>
                      </a:r>
                      <a:endParaRPr lang="tr-TR" sz="1800" dirty="0">
                        <a:effectLst/>
                        <a:latin typeface="Calibri"/>
                        <a:ea typeface="Calibri"/>
                        <a:cs typeface="Times New Roman"/>
                      </a:endParaRPr>
                    </a:p>
                  </a:txBody>
                  <a:tcPr marL="68580" marR="68580" marT="0" marB="0"/>
                </a:tc>
                <a:tc>
                  <a:txBody>
                    <a:bodyPr/>
                    <a:lstStyle/>
                    <a:p>
                      <a:pPr marL="0" indent="0" algn="l">
                        <a:lnSpc>
                          <a:spcPct val="115000"/>
                        </a:lnSpc>
                        <a:spcAft>
                          <a:spcPts val="600"/>
                        </a:spcAft>
                      </a:pPr>
                      <a:r>
                        <a:rPr lang="tr-TR" sz="1800" dirty="0">
                          <a:effectLst/>
                        </a:rPr>
                        <a:t>İşlem</a:t>
                      </a:r>
                      <a:endParaRPr lang="tr-TR" sz="1800" dirty="0">
                        <a:effectLst/>
                        <a:latin typeface="Calibri"/>
                        <a:ea typeface="Calibri"/>
                        <a:cs typeface="Times New Roman"/>
                      </a:endParaRPr>
                    </a:p>
                  </a:txBody>
                  <a:tcPr marL="68580" marR="68580" marT="0" marB="0"/>
                </a:tc>
                <a:tc>
                  <a:txBody>
                    <a:bodyPr/>
                    <a:lstStyle/>
                    <a:p>
                      <a:pPr indent="288290" algn="l">
                        <a:lnSpc>
                          <a:spcPct val="115000"/>
                        </a:lnSpc>
                        <a:spcAft>
                          <a:spcPts val="600"/>
                        </a:spcAft>
                      </a:pPr>
                      <a:r>
                        <a:rPr lang="tr-TR" sz="1800" dirty="0">
                          <a:effectLst/>
                        </a:rPr>
                        <a:t>İşlem</a:t>
                      </a:r>
                      <a:endParaRPr lang="tr-TR" sz="1800" dirty="0">
                        <a:effectLst/>
                        <a:latin typeface="Calibri"/>
                        <a:ea typeface="Calibri"/>
                        <a:cs typeface="Times New Roman"/>
                      </a:endParaRPr>
                    </a:p>
                  </a:txBody>
                  <a:tcPr marL="68580" marR="68580" marT="0" marB="0"/>
                </a:tc>
              </a:tr>
              <a:tr h="500743">
                <a:tc>
                  <a:txBody>
                    <a:bodyPr/>
                    <a:lstStyle/>
                    <a:p>
                      <a:pPr indent="288290" algn="just">
                        <a:lnSpc>
                          <a:spcPct val="115000"/>
                        </a:lnSpc>
                        <a:spcAft>
                          <a:spcPts val="600"/>
                        </a:spcAft>
                      </a:pPr>
                      <a:r>
                        <a:rPr lang="tr-TR" sz="1800">
                          <a:effectLst/>
                        </a:rPr>
                        <a:t>&gt; </a:t>
                      </a:r>
                      <a:endParaRPr lang="tr-TR" sz="1800">
                        <a:effectLst/>
                        <a:latin typeface="Calibri"/>
                        <a:ea typeface="Calibri"/>
                        <a:cs typeface="Times New Roman"/>
                      </a:endParaRPr>
                    </a:p>
                  </a:txBody>
                  <a:tcPr marL="68580" marR="68580" marT="0" marB="0"/>
                </a:tc>
                <a:tc>
                  <a:txBody>
                    <a:bodyPr/>
                    <a:lstStyle/>
                    <a:p>
                      <a:pPr marL="0" indent="0" algn="just">
                        <a:lnSpc>
                          <a:spcPct val="115000"/>
                        </a:lnSpc>
                        <a:spcAft>
                          <a:spcPts val="600"/>
                        </a:spcAft>
                      </a:pPr>
                      <a:r>
                        <a:rPr lang="tr-TR" sz="1800" dirty="0">
                          <a:effectLst/>
                        </a:rPr>
                        <a:t>Büyük</a:t>
                      </a:r>
                      <a:endParaRPr lang="tr-TR" sz="1800" dirty="0">
                        <a:effectLst/>
                        <a:latin typeface="Calibri"/>
                        <a:ea typeface="Calibri"/>
                        <a:cs typeface="Times New Roman"/>
                      </a:endParaRPr>
                    </a:p>
                  </a:txBody>
                  <a:tcPr marL="68580" marR="68580" marT="0" marB="0"/>
                </a:tc>
                <a:tc>
                  <a:txBody>
                    <a:bodyPr/>
                    <a:lstStyle/>
                    <a:p>
                      <a:pPr marL="0" indent="0" algn="just">
                        <a:lnSpc>
                          <a:spcPct val="115000"/>
                        </a:lnSpc>
                        <a:spcAft>
                          <a:spcPts val="600"/>
                        </a:spcAft>
                      </a:pPr>
                      <a:r>
                        <a:rPr lang="tr-TR" sz="1800" dirty="0">
                          <a:effectLst/>
                        </a:rPr>
                        <a:t>Bir sayısal değerin diğer sayısal değerden büyük olup olmadığını karşılaştırır</a:t>
                      </a:r>
                      <a:endParaRPr lang="tr-TR" sz="1800" dirty="0">
                        <a:effectLst/>
                        <a:latin typeface="Calibri"/>
                        <a:ea typeface="Calibri"/>
                        <a:cs typeface="Times New Roman"/>
                      </a:endParaRPr>
                    </a:p>
                  </a:txBody>
                  <a:tcPr marL="68580" marR="68580" marT="0" marB="0"/>
                </a:tc>
              </a:tr>
              <a:tr h="500743">
                <a:tc>
                  <a:txBody>
                    <a:bodyPr/>
                    <a:lstStyle/>
                    <a:p>
                      <a:pPr indent="288290" algn="just">
                        <a:lnSpc>
                          <a:spcPct val="115000"/>
                        </a:lnSpc>
                        <a:spcAft>
                          <a:spcPts val="600"/>
                        </a:spcAft>
                      </a:pPr>
                      <a:r>
                        <a:rPr lang="tr-TR" sz="1800">
                          <a:effectLst/>
                        </a:rPr>
                        <a:t>&gt;=</a:t>
                      </a:r>
                      <a:endParaRPr lang="tr-TR" sz="1800">
                        <a:effectLst/>
                        <a:latin typeface="Calibri"/>
                        <a:ea typeface="Calibri"/>
                        <a:cs typeface="Times New Roman"/>
                      </a:endParaRPr>
                    </a:p>
                  </a:txBody>
                  <a:tcPr marL="68580" marR="68580" marT="0" marB="0"/>
                </a:tc>
                <a:tc>
                  <a:txBody>
                    <a:bodyPr/>
                    <a:lstStyle/>
                    <a:p>
                      <a:pPr marL="0" indent="0" algn="just">
                        <a:lnSpc>
                          <a:spcPct val="115000"/>
                        </a:lnSpc>
                        <a:spcAft>
                          <a:spcPts val="600"/>
                        </a:spcAft>
                      </a:pPr>
                      <a:r>
                        <a:rPr lang="tr-TR" sz="1800" dirty="0">
                          <a:effectLst/>
                        </a:rPr>
                        <a:t>Büyük Eşit</a:t>
                      </a:r>
                      <a:endParaRPr lang="tr-TR" sz="1800" dirty="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800" kern="1200" dirty="0">
                          <a:solidFill>
                            <a:schemeClr val="dk1"/>
                          </a:solidFill>
                          <a:effectLst/>
                          <a:latin typeface="+mn-lt"/>
                          <a:ea typeface="+mn-ea"/>
                          <a:cs typeface="+mn-cs"/>
                        </a:rPr>
                        <a:t>Bir sayısal değerin diğer sayısal değerden büyük veya eşit olup olmadığını karşılaştırır</a:t>
                      </a:r>
                    </a:p>
                  </a:txBody>
                  <a:tcPr marL="68580" marR="68580" marT="0" marB="0"/>
                </a:tc>
              </a:tr>
              <a:tr h="500743">
                <a:tc>
                  <a:txBody>
                    <a:bodyPr/>
                    <a:lstStyle/>
                    <a:p>
                      <a:pPr indent="288290" algn="just">
                        <a:lnSpc>
                          <a:spcPct val="115000"/>
                        </a:lnSpc>
                        <a:spcAft>
                          <a:spcPts val="600"/>
                        </a:spcAft>
                      </a:pPr>
                      <a:r>
                        <a:rPr lang="tr-TR" sz="1800">
                          <a:effectLst/>
                        </a:rPr>
                        <a:t>&lt; </a:t>
                      </a:r>
                      <a:endParaRPr lang="tr-TR" sz="1800">
                        <a:effectLst/>
                        <a:latin typeface="Calibri"/>
                        <a:ea typeface="Calibri"/>
                        <a:cs typeface="Times New Roman"/>
                      </a:endParaRPr>
                    </a:p>
                  </a:txBody>
                  <a:tcPr marL="68580" marR="68580" marT="0" marB="0"/>
                </a:tc>
                <a:tc>
                  <a:txBody>
                    <a:bodyPr/>
                    <a:lstStyle/>
                    <a:p>
                      <a:pPr marL="0" indent="0" algn="just">
                        <a:lnSpc>
                          <a:spcPct val="115000"/>
                        </a:lnSpc>
                        <a:spcAft>
                          <a:spcPts val="600"/>
                        </a:spcAft>
                      </a:pPr>
                      <a:r>
                        <a:rPr lang="tr-TR" sz="1800" dirty="0">
                          <a:effectLst/>
                        </a:rPr>
                        <a:t>Küçük</a:t>
                      </a:r>
                      <a:endParaRPr lang="tr-TR" sz="1800" dirty="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800" kern="1200" dirty="0">
                          <a:solidFill>
                            <a:schemeClr val="dk1"/>
                          </a:solidFill>
                          <a:effectLst/>
                          <a:latin typeface="+mn-lt"/>
                          <a:ea typeface="+mn-ea"/>
                          <a:cs typeface="+mn-cs"/>
                        </a:rPr>
                        <a:t>Bir sayısal değerin diğer sayısal değerden küçük olup olmadığını karşılaştırır</a:t>
                      </a:r>
                    </a:p>
                  </a:txBody>
                  <a:tcPr marL="68580" marR="68580" marT="0" marB="0"/>
                </a:tc>
              </a:tr>
              <a:tr h="500743">
                <a:tc>
                  <a:txBody>
                    <a:bodyPr/>
                    <a:lstStyle/>
                    <a:p>
                      <a:pPr indent="288290" algn="just">
                        <a:lnSpc>
                          <a:spcPct val="115000"/>
                        </a:lnSpc>
                        <a:spcAft>
                          <a:spcPts val="600"/>
                        </a:spcAft>
                      </a:pPr>
                      <a:r>
                        <a:rPr lang="tr-TR" sz="1800">
                          <a:effectLst/>
                        </a:rPr>
                        <a:t>&lt;=</a:t>
                      </a:r>
                      <a:endParaRPr lang="tr-TR" sz="1800">
                        <a:effectLst/>
                        <a:latin typeface="Calibri"/>
                        <a:ea typeface="Calibri"/>
                        <a:cs typeface="Times New Roman"/>
                      </a:endParaRPr>
                    </a:p>
                  </a:txBody>
                  <a:tcPr marL="68580" marR="68580" marT="0" marB="0"/>
                </a:tc>
                <a:tc>
                  <a:txBody>
                    <a:bodyPr/>
                    <a:lstStyle/>
                    <a:p>
                      <a:pPr marL="0" indent="0" algn="just">
                        <a:lnSpc>
                          <a:spcPct val="115000"/>
                        </a:lnSpc>
                        <a:spcAft>
                          <a:spcPts val="600"/>
                        </a:spcAft>
                      </a:pPr>
                      <a:r>
                        <a:rPr lang="tr-TR" sz="1800" dirty="0">
                          <a:effectLst/>
                        </a:rPr>
                        <a:t>Küçük Eşit</a:t>
                      </a:r>
                      <a:endParaRPr lang="tr-TR" sz="1800" dirty="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800" kern="1200" dirty="0">
                          <a:solidFill>
                            <a:schemeClr val="dk1"/>
                          </a:solidFill>
                          <a:effectLst/>
                          <a:latin typeface="+mn-lt"/>
                          <a:ea typeface="+mn-ea"/>
                          <a:cs typeface="+mn-cs"/>
                        </a:rPr>
                        <a:t>Bir sayısal değerin diğer sayısal değerden küçük veya eşit olup olmadığını karşılaştırır</a:t>
                      </a:r>
                    </a:p>
                  </a:txBody>
                  <a:tcPr marL="68580" marR="68580" marT="0" marB="0"/>
                </a:tc>
              </a:tr>
              <a:tr h="500743">
                <a:tc>
                  <a:txBody>
                    <a:bodyPr/>
                    <a:lstStyle/>
                    <a:p>
                      <a:pPr indent="288290" algn="just">
                        <a:lnSpc>
                          <a:spcPct val="115000"/>
                        </a:lnSpc>
                        <a:spcAft>
                          <a:spcPts val="600"/>
                        </a:spcAft>
                      </a:pPr>
                      <a:r>
                        <a:rPr lang="tr-TR" sz="1800">
                          <a:effectLst/>
                        </a:rPr>
                        <a:t>==</a:t>
                      </a:r>
                      <a:endParaRPr lang="tr-TR" sz="1800">
                        <a:effectLst/>
                        <a:latin typeface="Calibri"/>
                        <a:ea typeface="Calibri"/>
                        <a:cs typeface="Times New Roman"/>
                      </a:endParaRPr>
                    </a:p>
                  </a:txBody>
                  <a:tcPr marL="68580" marR="68580" marT="0" marB="0"/>
                </a:tc>
                <a:tc>
                  <a:txBody>
                    <a:bodyPr/>
                    <a:lstStyle/>
                    <a:p>
                      <a:pPr marL="0" indent="0" algn="just">
                        <a:lnSpc>
                          <a:spcPct val="115000"/>
                        </a:lnSpc>
                        <a:spcAft>
                          <a:spcPts val="600"/>
                        </a:spcAft>
                      </a:pPr>
                      <a:r>
                        <a:rPr lang="tr-TR" sz="1800" dirty="0">
                          <a:effectLst/>
                        </a:rPr>
                        <a:t>Eşit</a:t>
                      </a:r>
                      <a:endParaRPr lang="tr-TR" sz="1800" dirty="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800" kern="1200" dirty="0">
                          <a:solidFill>
                            <a:schemeClr val="dk1"/>
                          </a:solidFill>
                          <a:effectLst/>
                          <a:latin typeface="+mn-lt"/>
                          <a:ea typeface="+mn-ea"/>
                          <a:cs typeface="+mn-cs"/>
                        </a:rPr>
                        <a:t>Bir değerin diğer değere eşit olmasını karşılaştırır </a:t>
                      </a:r>
                    </a:p>
                  </a:txBody>
                  <a:tcPr marL="68580" marR="68580" marT="0" marB="0"/>
                </a:tc>
              </a:tr>
              <a:tr h="500743">
                <a:tc>
                  <a:txBody>
                    <a:bodyPr/>
                    <a:lstStyle/>
                    <a:p>
                      <a:pPr indent="288290" algn="just">
                        <a:lnSpc>
                          <a:spcPct val="115000"/>
                        </a:lnSpc>
                        <a:spcAft>
                          <a:spcPts val="600"/>
                        </a:spcAft>
                      </a:pPr>
                      <a:r>
                        <a:rPr lang="tr-TR" sz="1800">
                          <a:effectLst/>
                        </a:rPr>
                        <a:t>!=</a:t>
                      </a:r>
                      <a:endParaRPr lang="tr-TR" sz="1800">
                        <a:effectLst/>
                        <a:latin typeface="Calibri"/>
                        <a:ea typeface="Calibri"/>
                        <a:cs typeface="Times New Roman"/>
                      </a:endParaRPr>
                    </a:p>
                  </a:txBody>
                  <a:tcPr marL="68580" marR="68580" marT="0" marB="0"/>
                </a:tc>
                <a:tc>
                  <a:txBody>
                    <a:bodyPr/>
                    <a:lstStyle/>
                    <a:p>
                      <a:pPr marL="0" indent="0" algn="just">
                        <a:lnSpc>
                          <a:spcPct val="115000"/>
                        </a:lnSpc>
                        <a:spcAft>
                          <a:spcPts val="600"/>
                        </a:spcAft>
                      </a:pPr>
                      <a:r>
                        <a:rPr lang="tr-TR" sz="1800" dirty="0">
                          <a:effectLst/>
                        </a:rPr>
                        <a:t>Eşit Değil</a:t>
                      </a:r>
                      <a:endParaRPr lang="tr-TR" sz="1800" dirty="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800" kern="1200" dirty="0">
                          <a:solidFill>
                            <a:schemeClr val="dk1"/>
                          </a:solidFill>
                          <a:effectLst/>
                          <a:latin typeface="+mn-lt"/>
                          <a:ea typeface="+mn-ea"/>
                          <a:cs typeface="+mn-cs"/>
                        </a:rPr>
                        <a:t>Bir değerin diğer değere eşit olmadığını karşılaştırır</a:t>
                      </a:r>
                    </a:p>
                  </a:txBody>
                  <a:tcPr marL="68580" marR="68580" marT="0" marB="0"/>
                </a:tc>
              </a:tr>
            </a:tbl>
          </a:graphicData>
        </a:graphic>
      </p:graphicFrame>
    </p:spTree>
    <p:custDataLst>
      <p:tags r:id="rId1"/>
    </p:custDataLst>
    <p:extLst>
      <p:ext uri="{BB962C8B-B14F-4D97-AF65-F5344CB8AC3E}">
        <p14:creationId xmlns:p14="http://schemas.microsoft.com/office/powerpoint/2010/main" val="396484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a:ln>
            <a:noFill/>
          </a:ln>
        </p:spPr>
        <p:txBody>
          <a:bodyPr>
            <a:noAutofit/>
          </a:bodyPr>
          <a:lstStyle/>
          <a:p>
            <a:r>
              <a:rPr lang="tr-TR" dirty="0" smtClean="0"/>
              <a:t>Karşılaştırma Operatörleri</a:t>
            </a:r>
            <a:endParaRPr lang="tr-TR" dirty="0"/>
          </a:p>
        </p:txBody>
      </p:sp>
      <p:sp>
        <p:nvSpPr>
          <p:cNvPr id="12" name="Metin kutusu 11"/>
          <p:cNvSpPr txBox="1"/>
          <p:nvPr>
            <p:custDataLst>
              <p:tags r:id="rId3"/>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Operatörleri kullanarak karşılaştırma </a:t>
            </a:r>
            <a:r>
              <a:rPr lang="tr-TR" sz="1400" b="1" dirty="0" smtClean="0">
                <a:solidFill>
                  <a:schemeClr val="bg1"/>
                </a:solidFill>
              </a:rPr>
              <a:t>yapabilir</a:t>
            </a:r>
            <a:endParaRPr lang="tr-TR" sz="1400" b="1" dirty="0">
              <a:solidFill>
                <a:schemeClr val="bg1"/>
              </a:solidFill>
            </a:endParaRPr>
          </a:p>
        </p:txBody>
      </p:sp>
      <p:sp>
        <p:nvSpPr>
          <p:cNvPr id="5" name="Slayt Numarası Yer Tutucusu 4"/>
          <p:cNvSpPr>
            <a:spLocks noGrp="1"/>
          </p:cNvSpPr>
          <p:nvPr>
            <p:ph type="sldNum" sz="quarter" idx="12"/>
            <p:custDataLst>
              <p:tags r:id="rId4"/>
            </p:custDataLst>
          </p:nvPr>
        </p:nvSpPr>
        <p:spPr/>
        <p:txBody>
          <a:bodyPr/>
          <a:lstStyle/>
          <a:p>
            <a:fld id="{C1FA2219-9131-49AD-A1B5-1FFD48A79E7F}" type="slidenum">
              <a:rPr lang="tr-TR" smtClean="0"/>
              <a:t>22</a:t>
            </a:fld>
            <a:endParaRPr lang="tr-TR"/>
          </a:p>
        </p:txBody>
      </p:sp>
      <p:graphicFrame>
        <p:nvGraphicFramePr>
          <p:cNvPr id="3" name="Tablo 2"/>
          <p:cNvGraphicFramePr>
            <a:graphicFrameLocks noGrp="1"/>
          </p:cNvGraphicFramePr>
          <p:nvPr>
            <p:custDataLst>
              <p:tags r:id="rId5"/>
            </p:custDataLst>
            <p:extLst>
              <p:ext uri="{D42A27DB-BD31-4B8C-83A1-F6EECF244321}">
                <p14:modId xmlns:p14="http://schemas.microsoft.com/office/powerpoint/2010/main" val="2517501387"/>
              </p:ext>
            </p:extLst>
          </p:nvPr>
        </p:nvGraphicFramePr>
        <p:xfrm>
          <a:off x="779578" y="1523999"/>
          <a:ext cx="7297622" cy="4995672"/>
        </p:xfrm>
        <a:graphic>
          <a:graphicData uri="http://schemas.openxmlformats.org/drawingml/2006/table">
            <a:tbl>
              <a:tblPr firstRow="1" firstCol="1" bandRow="1">
                <a:tableStyleId>{7DF18680-E054-41AD-8BC1-D1AEF772440D}</a:tableStyleId>
              </a:tblPr>
              <a:tblGrid>
                <a:gridCol w="1898325"/>
                <a:gridCol w="5399297"/>
              </a:tblGrid>
              <a:tr h="1501379">
                <a:tc>
                  <a:txBody>
                    <a:bodyPr/>
                    <a:lstStyle/>
                    <a:p>
                      <a:pPr indent="288290" algn="just">
                        <a:lnSpc>
                          <a:spcPct val="115000"/>
                        </a:lnSpc>
                        <a:spcAft>
                          <a:spcPts val="600"/>
                        </a:spcAft>
                      </a:pPr>
                      <a:r>
                        <a:rPr lang="tr-TR" sz="1600" dirty="0" err="1">
                          <a:effectLst/>
                        </a:rPr>
                        <a:t>int</a:t>
                      </a:r>
                      <a:r>
                        <a:rPr lang="tr-TR" sz="1600" dirty="0">
                          <a:effectLst/>
                        </a:rPr>
                        <a:t> sayi1=5;</a:t>
                      </a:r>
                    </a:p>
                    <a:p>
                      <a:pPr indent="288290" algn="just">
                        <a:lnSpc>
                          <a:spcPct val="115000"/>
                        </a:lnSpc>
                        <a:spcAft>
                          <a:spcPts val="600"/>
                        </a:spcAft>
                      </a:pPr>
                      <a:r>
                        <a:rPr lang="tr-TR" sz="1600" dirty="0" err="1">
                          <a:effectLst/>
                        </a:rPr>
                        <a:t>int</a:t>
                      </a:r>
                      <a:r>
                        <a:rPr lang="tr-TR" sz="1600" dirty="0">
                          <a:effectLst/>
                        </a:rPr>
                        <a:t> sayi2=-4;</a:t>
                      </a:r>
                    </a:p>
                    <a:p>
                      <a:pPr indent="288290" algn="just">
                        <a:lnSpc>
                          <a:spcPct val="115000"/>
                        </a:lnSpc>
                        <a:spcAft>
                          <a:spcPts val="600"/>
                        </a:spcAft>
                      </a:pPr>
                      <a:r>
                        <a:rPr lang="tr-TR" sz="1600" dirty="0" err="1">
                          <a:effectLst/>
                        </a:rPr>
                        <a:t>if</a:t>
                      </a:r>
                      <a:r>
                        <a:rPr lang="tr-TR" sz="1600" dirty="0">
                          <a:effectLst/>
                        </a:rPr>
                        <a:t>(sayi1&gt;sayi2) ….</a:t>
                      </a:r>
                      <a:endParaRPr lang="tr-TR" sz="1600" dirty="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600" dirty="0">
                          <a:effectLst/>
                        </a:rPr>
                        <a:t>sayi1 isimli tamsayı veri türünde 5 değerine,  sayi2 isimli tamsayı veri türünde -4 değerine sahip iki adet değişken tanımlanmıştır.</a:t>
                      </a:r>
                    </a:p>
                    <a:p>
                      <a:pPr indent="288290" algn="just">
                        <a:lnSpc>
                          <a:spcPct val="115000"/>
                        </a:lnSpc>
                        <a:spcAft>
                          <a:spcPts val="600"/>
                        </a:spcAft>
                      </a:pPr>
                      <a:r>
                        <a:rPr lang="tr-TR" sz="1600" dirty="0">
                          <a:effectLst/>
                        </a:rPr>
                        <a:t>sayi1 değişkeninin sayi2 değişkeninden büyük olması karşılaştırılmıştır. sayi1 sayi2 den büyük olduğu için sonuç doğrudur yani sonuç 1 </a:t>
                      </a:r>
                      <a:r>
                        <a:rPr lang="tr-TR" sz="1600" dirty="0" err="1">
                          <a:effectLst/>
                        </a:rPr>
                        <a:t>dir</a:t>
                      </a:r>
                      <a:r>
                        <a:rPr lang="tr-TR" sz="1600" dirty="0">
                          <a:effectLst/>
                        </a:rPr>
                        <a:t>.</a:t>
                      </a:r>
                      <a:endParaRPr lang="tr-TR" sz="1600" dirty="0">
                        <a:effectLst/>
                        <a:latin typeface="Calibri"/>
                        <a:ea typeface="Calibri"/>
                        <a:cs typeface="Times New Roman"/>
                      </a:endParaRPr>
                    </a:p>
                  </a:txBody>
                  <a:tcPr marL="68580" marR="68580" marT="0" marB="0"/>
                </a:tc>
              </a:tr>
              <a:tr h="1501379">
                <a:tc>
                  <a:txBody>
                    <a:bodyPr/>
                    <a:lstStyle/>
                    <a:p>
                      <a:pPr indent="288290" algn="just">
                        <a:lnSpc>
                          <a:spcPct val="115000"/>
                        </a:lnSpc>
                        <a:spcAft>
                          <a:spcPts val="600"/>
                        </a:spcAft>
                      </a:pPr>
                      <a:r>
                        <a:rPr lang="tr-TR" sz="1600">
                          <a:effectLst/>
                        </a:rPr>
                        <a:t>int sayi1=5;</a:t>
                      </a:r>
                    </a:p>
                    <a:p>
                      <a:pPr indent="288290" algn="just">
                        <a:lnSpc>
                          <a:spcPct val="115000"/>
                        </a:lnSpc>
                        <a:spcAft>
                          <a:spcPts val="600"/>
                        </a:spcAft>
                      </a:pPr>
                      <a:r>
                        <a:rPr lang="tr-TR" sz="1600">
                          <a:effectLst/>
                        </a:rPr>
                        <a:t>int sayi2=5;</a:t>
                      </a:r>
                    </a:p>
                    <a:p>
                      <a:pPr indent="288290" algn="just">
                        <a:lnSpc>
                          <a:spcPct val="115000"/>
                        </a:lnSpc>
                        <a:spcAft>
                          <a:spcPts val="600"/>
                        </a:spcAft>
                      </a:pPr>
                      <a:r>
                        <a:rPr lang="tr-TR" sz="1600">
                          <a:effectLst/>
                        </a:rPr>
                        <a:t>if(sayi1&lt;sayi2) ….</a:t>
                      </a:r>
                      <a:endParaRPr lang="tr-TR" sz="160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600" dirty="0">
                          <a:effectLst/>
                        </a:rPr>
                        <a:t>sayi1 isimli tamsayı veri türünde 5 değerine,  sayi2 isimli tamsayı veri türünde 5 değerine sahip iki adet değişken tanımlanmıştır.</a:t>
                      </a:r>
                    </a:p>
                    <a:p>
                      <a:pPr indent="288290" algn="just">
                        <a:lnSpc>
                          <a:spcPct val="115000"/>
                        </a:lnSpc>
                        <a:spcAft>
                          <a:spcPts val="600"/>
                        </a:spcAft>
                      </a:pPr>
                      <a:r>
                        <a:rPr lang="tr-TR" sz="1600" dirty="0">
                          <a:effectLst/>
                        </a:rPr>
                        <a:t>sayi1 değişkeninin sayi2 değişkeninden küçük olması karşılaştırılmıştır. sayi1 sayi2’ye eşit yani küçük olmadığı için sonuç yanlış yani sonuç 0 </a:t>
                      </a:r>
                      <a:r>
                        <a:rPr lang="tr-TR" sz="1600" dirty="0" err="1">
                          <a:effectLst/>
                        </a:rPr>
                        <a:t>dır</a:t>
                      </a:r>
                      <a:r>
                        <a:rPr lang="tr-TR" sz="1600" dirty="0">
                          <a:effectLst/>
                        </a:rPr>
                        <a:t>.</a:t>
                      </a:r>
                      <a:endParaRPr lang="tr-TR" sz="1600" dirty="0">
                        <a:effectLst/>
                        <a:latin typeface="Calibri"/>
                        <a:ea typeface="Calibri"/>
                        <a:cs typeface="Times New Roman"/>
                      </a:endParaRPr>
                    </a:p>
                  </a:txBody>
                  <a:tcPr marL="68580" marR="68580" marT="0" marB="0"/>
                </a:tc>
              </a:tr>
              <a:tr h="1264442">
                <a:tc>
                  <a:txBody>
                    <a:bodyPr/>
                    <a:lstStyle/>
                    <a:p>
                      <a:pPr indent="288290" algn="just">
                        <a:lnSpc>
                          <a:spcPct val="115000"/>
                        </a:lnSpc>
                        <a:spcAft>
                          <a:spcPts val="600"/>
                        </a:spcAft>
                      </a:pPr>
                      <a:r>
                        <a:rPr lang="tr-TR" sz="1600">
                          <a:effectLst/>
                        </a:rPr>
                        <a:t>float a=5.0;</a:t>
                      </a:r>
                    </a:p>
                    <a:p>
                      <a:pPr indent="288290" algn="just">
                        <a:lnSpc>
                          <a:spcPct val="115000"/>
                        </a:lnSpc>
                        <a:spcAft>
                          <a:spcPts val="600"/>
                        </a:spcAft>
                      </a:pPr>
                      <a:r>
                        <a:rPr lang="tr-TR" sz="1600">
                          <a:effectLst/>
                        </a:rPr>
                        <a:t>float b=5.1;</a:t>
                      </a:r>
                    </a:p>
                    <a:p>
                      <a:pPr indent="288290" algn="just">
                        <a:lnSpc>
                          <a:spcPct val="115000"/>
                        </a:lnSpc>
                        <a:spcAft>
                          <a:spcPts val="600"/>
                        </a:spcAft>
                      </a:pPr>
                      <a:r>
                        <a:rPr lang="tr-TR" sz="1600">
                          <a:effectLst/>
                        </a:rPr>
                        <a:t>if(a==b) ….</a:t>
                      </a:r>
                      <a:endParaRPr lang="tr-TR" sz="160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600" dirty="0">
                          <a:effectLst/>
                        </a:rPr>
                        <a:t>a isimli ondalık sayı veri türünde 5.0 değerine,  b isimli ondalık sayı veri türünde 5.1 değerine sahip iki adet değişken tanımlanmıştır.</a:t>
                      </a:r>
                    </a:p>
                    <a:p>
                      <a:pPr indent="288290" algn="just">
                        <a:lnSpc>
                          <a:spcPct val="115000"/>
                        </a:lnSpc>
                        <a:spcAft>
                          <a:spcPts val="600"/>
                        </a:spcAft>
                      </a:pPr>
                      <a:r>
                        <a:rPr lang="tr-TR" sz="1600" dirty="0">
                          <a:effectLst/>
                        </a:rPr>
                        <a:t>a değişkeninin b değişkene eşit olması karşılaştırılmıştır. sayi1 sayi2’ye eşit olmadığı için sonuç yanlış yani sonuç 0 </a:t>
                      </a:r>
                      <a:r>
                        <a:rPr lang="tr-TR" sz="1600" dirty="0" err="1">
                          <a:effectLst/>
                        </a:rPr>
                        <a:t>dır</a:t>
                      </a:r>
                      <a:r>
                        <a:rPr lang="tr-TR" sz="1600" dirty="0">
                          <a:effectLst/>
                        </a:rPr>
                        <a:t>.</a:t>
                      </a:r>
                      <a:endParaRPr lang="tr-TR" sz="1600" dirty="0">
                        <a:effectLst/>
                        <a:latin typeface="Calibri"/>
                        <a:ea typeface="Calibri"/>
                        <a:cs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86950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a:ln>
            <a:noFill/>
          </a:ln>
        </p:spPr>
        <p:txBody>
          <a:bodyPr>
            <a:noAutofit/>
          </a:bodyPr>
          <a:lstStyle/>
          <a:p>
            <a:r>
              <a:rPr lang="tr-TR" dirty="0" smtClean="0"/>
              <a:t>Mantıksal Operatörler</a:t>
            </a:r>
            <a:endParaRPr lang="tr-TR" dirty="0"/>
          </a:p>
        </p:txBody>
      </p:sp>
      <p:sp>
        <p:nvSpPr>
          <p:cNvPr id="12" name="Metin kutusu 11"/>
          <p:cNvSpPr txBox="1"/>
          <p:nvPr>
            <p:custDataLst>
              <p:tags r:id="rId3"/>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Operatörleri kullanarak karşılaştırma yapabilir</a:t>
            </a:r>
          </a:p>
        </p:txBody>
      </p:sp>
      <p:sp>
        <p:nvSpPr>
          <p:cNvPr id="5" name="Slayt Numarası Yer Tutucusu 4"/>
          <p:cNvSpPr>
            <a:spLocks noGrp="1"/>
          </p:cNvSpPr>
          <p:nvPr>
            <p:ph type="sldNum" sz="quarter" idx="12"/>
            <p:custDataLst>
              <p:tags r:id="rId4"/>
            </p:custDataLst>
          </p:nvPr>
        </p:nvSpPr>
        <p:spPr/>
        <p:txBody>
          <a:bodyPr/>
          <a:lstStyle/>
          <a:p>
            <a:fld id="{C1FA2219-9131-49AD-A1B5-1FFD48A79E7F}" type="slidenum">
              <a:rPr lang="tr-TR" smtClean="0"/>
              <a:t>23</a:t>
            </a:fld>
            <a:endParaRPr lang="tr-TR"/>
          </a:p>
        </p:txBody>
      </p:sp>
      <p:graphicFrame>
        <p:nvGraphicFramePr>
          <p:cNvPr id="3" name="Tablo 2"/>
          <p:cNvGraphicFramePr>
            <a:graphicFrameLocks noGrp="1"/>
          </p:cNvGraphicFramePr>
          <p:nvPr>
            <p:custDataLst>
              <p:tags r:id="rId5"/>
            </p:custDataLst>
            <p:extLst>
              <p:ext uri="{D42A27DB-BD31-4B8C-83A1-F6EECF244321}">
                <p14:modId xmlns:p14="http://schemas.microsoft.com/office/powerpoint/2010/main" val="2043277008"/>
              </p:ext>
            </p:extLst>
          </p:nvPr>
        </p:nvGraphicFramePr>
        <p:xfrm>
          <a:off x="899592" y="1772816"/>
          <a:ext cx="7295630" cy="4177284"/>
        </p:xfrm>
        <a:graphic>
          <a:graphicData uri="http://schemas.openxmlformats.org/drawingml/2006/table">
            <a:tbl>
              <a:tblPr firstRow="1" firstCol="1" bandRow="1">
                <a:tableStyleId>{2A488322-F2BA-4B5B-9748-0D474271808F}</a:tableStyleId>
              </a:tblPr>
              <a:tblGrid>
                <a:gridCol w="1166971"/>
                <a:gridCol w="1166971"/>
                <a:gridCol w="4961688"/>
              </a:tblGrid>
              <a:tr h="282873">
                <a:tc>
                  <a:txBody>
                    <a:bodyPr/>
                    <a:lstStyle/>
                    <a:p>
                      <a:pPr marL="0" indent="0" algn="just">
                        <a:lnSpc>
                          <a:spcPct val="115000"/>
                        </a:lnSpc>
                        <a:spcAft>
                          <a:spcPts val="600"/>
                        </a:spcAft>
                      </a:pPr>
                      <a:r>
                        <a:rPr lang="tr-TR" sz="1800" dirty="0">
                          <a:effectLst/>
                        </a:rPr>
                        <a:t>Operatör</a:t>
                      </a:r>
                      <a:endParaRPr lang="tr-TR" sz="1800" dirty="0">
                        <a:effectLst/>
                        <a:latin typeface="Calibri"/>
                        <a:ea typeface="Calibri"/>
                        <a:cs typeface="Times New Roman"/>
                      </a:endParaRPr>
                    </a:p>
                  </a:txBody>
                  <a:tcPr marL="50313" marR="50313" marT="0" marB="0"/>
                </a:tc>
                <a:tc>
                  <a:txBody>
                    <a:bodyPr/>
                    <a:lstStyle/>
                    <a:p>
                      <a:pPr marL="0" marR="0" indent="288290" algn="just" defTabSz="914400" rtl="0" eaLnBrk="1" fontAlgn="auto" latinLnBrk="0" hangingPunct="1">
                        <a:lnSpc>
                          <a:spcPct val="115000"/>
                        </a:lnSpc>
                        <a:spcBef>
                          <a:spcPts val="0"/>
                        </a:spcBef>
                        <a:spcAft>
                          <a:spcPts val="600"/>
                        </a:spcAft>
                        <a:buClrTx/>
                        <a:buSzTx/>
                        <a:buFontTx/>
                        <a:buNone/>
                        <a:tabLst/>
                        <a:defRPr/>
                      </a:pPr>
                      <a:r>
                        <a:rPr lang="tr-TR" sz="1800" dirty="0" smtClean="0">
                          <a:effectLst/>
                        </a:rPr>
                        <a:t>İşlem</a:t>
                      </a:r>
                      <a:endParaRPr lang="tr-TR" sz="1800" dirty="0" smtClean="0">
                        <a:effectLst/>
                        <a:latin typeface="Calibri"/>
                        <a:ea typeface="Calibri"/>
                        <a:cs typeface="Times New Roman"/>
                      </a:endParaRPr>
                    </a:p>
                    <a:p>
                      <a:pPr indent="288290" algn="just">
                        <a:lnSpc>
                          <a:spcPct val="115000"/>
                        </a:lnSpc>
                        <a:spcAft>
                          <a:spcPts val="600"/>
                        </a:spcAft>
                      </a:pPr>
                      <a:endParaRPr lang="tr-TR" sz="1800" dirty="0">
                        <a:effectLst/>
                        <a:latin typeface="Calibri"/>
                        <a:ea typeface="Calibri"/>
                        <a:cs typeface="Times New Roman"/>
                      </a:endParaRPr>
                    </a:p>
                  </a:txBody>
                  <a:tcPr marL="50313" marR="50313" marT="0" marB="0"/>
                </a:tc>
                <a:tc>
                  <a:txBody>
                    <a:bodyPr/>
                    <a:lstStyle/>
                    <a:p>
                      <a:pPr indent="12065" algn="just">
                        <a:lnSpc>
                          <a:spcPct val="115000"/>
                        </a:lnSpc>
                        <a:spcAft>
                          <a:spcPts val="600"/>
                        </a:spcAft>
                      </a:pPr>
                      <a:r>
                        <a:rPr lang="tr-TR" sz="1800" dirty="0">
                          <a:effectLst/>
                        </a:rPr>
                        <a:t>İşlem</a:t>
                      </a:r>
                      <a:endParaRPr lang="tr-TR" sz="1800" dirty="0">
                        <a:effectLst/>
                        <a:latin typeface="Calibri"/>
                        <a:ea typeface="Calibri"/>
                        <a:cs typeface="Times New Roman"/>
                      </a:endParaRPr>
                    </a:p>
                  </a:txBody>
                  <a:tcPr marL="50313" marR="50313" marT="0" marB="0"/>
                </a:tc>
              </a:tr>
              <a:tr h="848618">
                <a:tc>
                  <a:txBody>
                    <a:bodyPr/>
                    <a:lstStyle/>
                    <a:p>
                      <a:pPr indent="288290" algn="just">
                        <a:lnSpc>
                          <a:spcPct val="115000"/>
                        </a:lnSpc>
                        <a:spcAft>
                          <a:spcPts val="600"/>
                        </a:spcAft>
                      </a:pPr>
                      <a:r>
                        <a:rPr lang="tr-TR" sz="1800" dirty="0">
                          <a:effectLst/>
                        </a:rPr>
                        <a:t>&amp;&amp;</a:t>
                      </a:r>
                      <a:endParaRPr lang="tr-TR" sz="1800" dirty="0">
                        <a:effectLst/>
                        <a:latin typeface="Calibri"/>
                        <a:ea typeface="Calibri"/>
                        <a:cs typeface="Times New Roman"/>
                      </a:endParaRPr>
                    </a:p>
                  </a:txBody>
                  <a:tcPr marL="50313" marR="50313" marT="0" marB="0"/>
                </a:tc>
                <a:tc>
                  <a:txBody>
                    <a:bodyPr/>
                    <a:lstStyle/>
                    <a:p>
                      <a:pPr marL="0" marR="0" indent="288290" algn="just" defTabSz="914400" rtl="0" eaLnBrk="1" fontAlgn="auto" latinLnBrk="0" hangingPunct="1">
                        <a:lnSpc>
                          <a:spcPct val="115000"/>
                        </a:lnSpc>
                        <a:spcBef>
                          <a:spcPts val="0"/>
                        </a:spcBef>
                        <a:spcAft>
                          <a:spcPts val="600"/>
                        </a:spcAft>
                        <a:buClrTx/>
                        <a:buSzTx/>
                        <a:buFontTx/>
                        <a:buNone/>
                        <a:tabLst/>
                        <a:defRPr/>
                      </a:pPr>
                      <a:r>
                        <a:rPr lang="tr-TR" sz="1800" dirty="0" smtClean="0">
                          <a:effectLst/>
                        </a:rPr>
                        <a:t>Ve </a:t>
                      </a:r>
                      <a:endParaRPr lang="tr-TR" sz="1800" dirty="0" smtClean="0">
                        <a:effectLst/>
                        <a:latin typeface="Calibri"/>
                        <a:ea typeface="Calibri"/>
                        <a:cs typeface="Times New Roman"/>
                      </a:endParaRPr>
                    </a:p>
                    <a:p>
                      <a:pPr indent="288290" algn="just">
                        <a:lnSpc>
                          <a:spcPct val="115000"/>
                        </a:lnSpc>
                        <a:spcAft>
                          <a:spcPts val="600"/>
                        </a:spcAft>
                      </a:pPr>
                      <a:endParaRPr lang="tr-TR" sz="1800" dirty="0">
                        <a:effectLst/>
                        <a:latin typeface="Calibri"/>
                        <a:ea typeface="Calibri"/>
                        <a:cs typeface="Times New Roman"/>
                      </a:endParaRPr>
                    </a:p>
                  </a:txBody>
                  <a:tcPr marL="50313" marR="50313" marT="0" marB="0"/>
                </a:tc>
                <a:tc>
                  <a:txBody>
                    <a:bodyPr/>
                    <a:lstStyle/>
                    <a:p>
                      <a:pPr indent="12065" algn="just">
                        <a:lnSpc>
                          <a:spcPct val="115000"/>
                        </a:lnSpc>
                        <a:spcAft>
                          <a:spcPts val="600"/>
                        </a:spcAft>
                      </a:pPr>
                      <a:r>
                        <a:rPr lang="tr-TR" sz="1800" dirty="0">
                          <a:effectLst/>
                        </a:rPr>
                        <a:t>Birden fazla karşılaştırmaların arasına yazılarak bu karşılaştırmalardan herhangi biri yanlış olursa sonuç yanlış olur. Tüm karşılaştırmalar doğru ise sonuç doğru olur.</a:t>
                      </a:r>
                      <a:endParaRPr lang="tr-TR" sz="1800" dirty="0">
                        <a:effectLst/>
                        <a:latin typeface="Calibri"/>
                        <a:ea typeface="Calibri"/>
                        <a:cs typeface="Times New Roman"/>
                      </a:endParaRPr>
                    </a:p>
                  </a:txBody>
                  <a:tcPr marL="50313" marR="50313" marT="0" marB="0">
                    <a:solidFill>
                      <a:schemeClr val="accent6">
                        <a:lumMod val="40000"/>
                        <a:lumOff val="60000"/>
                      </a:schemeClr>
                    </a:solidFill>
                  </a:tcPr>
                </a:tc>
              </a:tr>
              <a:tr h="848618">
                <a:tc>
                  <a:txBody>
                    <a:bodyPr/>
                    <a:lstStyle/>
                    <a:p>
                      <a:pPr indent="288290" algn="just">
                        <a:lnSpc>
                          <a:spcPct val="115000"/>
                        </a:lnSpc>
                        <a:spcAft>
                          <a:spcPts val="600"/>
                        </a:spcAft>
                      </a:pPr>
                      <a:r>
                        <a:rPr lang="tr-TR" sz="1800" dirty="0">
                          <a:effectLst/>
                        </a:rPr>
                        <a:t>||</a:t>
                      </a:r>
                      <a:endParaRPr lang="tr-TR" sz="1800" dirty="0">
                        <a:effectLst/>
                        <a:latin typeface="Calibri"/>
                        <a:ea typeface="Calibri"/>
                        <a:cs typeface="Times New Roman"/>
                      </a:endParaRPr>
                    </a:p>
                  </a:txBody>
                  <a:tcPr marL="50313" marR="50313" marT="0" marB="0"/>
                </a:tc>
                <a:tc>
                  <a:txBody>
                    <a:bodyPr/>
                    <a:lstStyle/>
                    <a:p>
                      <a:pPr indent="288290" algn="just">
                        <a:lnSpc>
                          <a:spcPct val="115000"/>
                        </a:lnSpc>
                        <a:spcAft>
                          <a:spcPts val="600"/>
                        </a:spcAft>
                      </a:pPr>
                      <a:r>
                        <a:rPr lang="tr-TR" sz="1800" dirty="0">
                          <a:effectLst/>
                        </a:rPr>
                        <a:t>Veya</a:t>
                      </a:r>
                      <a:endParaRPr lang="tr-TR" sz="1800" dirty="0">
                        <a:effectLst/>
                        <a:latin typeface="Calibri"/>
                        <a:ea typeface="Calibri"/>
                        <a:cs typeface="Times New Roman"/>
                      </a:endParaRPr>
                    </a:p>
                  </a:txBody>
                  <a:tcPr marL="50313" marR="50313" marT="0" marB="0"/>
                </a:tc>
                <a:tc>
                  <a:txBody>
                    <a:bodyPr/>
                    <a:lstStyle/>
                    <a:p>
                      <a:pPr indent="12065" algn="just">
                        <a:lnSpc>
                          <a:spcPct val="115000"/>
                        </a:lnSpc>
                        <a:spcAft>
                          <a:spcPts val="600"/>
                        </a:spcAft>
                      </a:pPr>
                      <a:r>
                        <a:rPr lang="tr-TR" sz="1800" dirty="0">
                          <a:effectLst/>
                        </a:rPr>
                        <a:t>Birden fazla karşılaştırmaların arasına yazılarak bu karşılaştırmalardan herhangi biri doğru olursa sonuç doğru olur. Tüm karşılaştırmalar yanlış olursa sonuç yanlış olur. </a:t>
                      </a:r>
                      <a:endParaRPr lang="tr-TR" sz="1800" dirty="0">
                        <a:effectLst/>
                        <a:latin typeface="Calibri"/>
                        <a:ea typeface="Calibri"/>
                        <a:cs typeface="Times New Roman"/>
                      </a:endParaRPr>
                    </a:p>
                  </a:txBody>
                  <a:tcPr marL="50313" marR="50313" marT="0" marB="0">
                    <a:solidFill>
                      <a:schemeClr val="accent6">
                        <a:lumMod val="40000"/>
                        <a:lumOff val="60000"/>
                      </a:schemeClr>
                    </a:solidFill>
                  </a:tcPr>
                </a:tc>
              </a:tr>
              <a:tr h="848618">
                <a:tc>
                  <a:txBody>
                    <a:bodyPr/>
                    <a:lstStyle/>
                    <a:p>
                      <a:pPr indent="288290" algn="just">
                        <a:lnSpc>
                          <a:spcPct val="115000"/>
                        </a:lnSpc>
                        <a:spcAft>
                          <a:spcPts val="600"/>
                        </a:spcAft>
                      </a:pPr>
                      <a:r>
                        <a:rPr lang="tr-TR" sz="1800" dirty="0">
                          <a:effectLst/>
                        </a:rPr>
                        <a:t>!</a:t>
                      </a:r>
                      <a:endParaRPr lang="tr-TR" sz="1800" dirty="0">
                        <a:effectLst/>
                        <a:latin typeface="Calibri"/>
                        <a:ea typeface="Calibri"/>
                        <a:cs typeface="Times New Roman"/>
                      </a:endParaRPr>
                    </a:p>
                  </a:txBody>
                  <a:tcPr marL="50313" marR="50313" marT="0" marB="0"/>
                </a:tc>
                <a:tc>
                  <a:txBody>
                    <a:bodyPr/>
                    <a:lstStyle/>
                    <a:p>
                      <a:pPr indent="288290" algn="just">
                        <a:lnSpc>
                          <a:spcPct val="115000"/>
                        </a:lnSpc>
                        <a:spcAft>
                          <a:spcPts val="600"/>
                        </a:spcAft>
                      </a:pPr>
                      <a:r>
                        <a:rPr lang="tr-TR" sz="1800" dirty="0">
                          <a:effectLst/>
                        </a:rPr>
                        <a:t>Değil</a:t>
                      </a:r>
                      <a:endParaRPr lang="tr-TR" sz="1800" dirty="0">
                        <a:effectLst/>
                        <a:latin typeface="Calibri"/>
                        <a:ea typeface="Calibri"/>
                        <a:cs typeface="Times New Roman"/>
                      </a:endParaRPr>
                    </a:p>
                  </a:txBody>
                  <a:tcPr marL="50313" marR="50313" marT="0" marB="0"/>
                </a:tc>
                <a:tc>
                  <a:txBody>
                    <a:bodyPr/>
                    <a:lstStyle/>
                    <a:p>
                      <a:pPr indent="12065" algn="just">
                        <a:lnSpc>
                          <a:spcPct val="115000"/>
                        </a:lnSpc>
                        <a:spcAft>
                          <a:spcPts val="600"/>
                        </a:spcAft>
                      </a:pPr>
                      <a:r>
                        <a:rPr lang="tr-TR" sz="1800" dirty="0">
                          <a:effectLst/>
                        </a:rPr>
                        <a:t>Bir karşılaştırmanın önüne yazılarak karşılaştırma doğru ise sonucu yanlış, yanlış ise sonucu doğru olarak değiştirir.</a:t>
                      </a:r>
                      <a:endParaRPr lang="tr-TR" sz="1800" dirty="0">
                        <a:effectLst/>
                        <a:latin typeface="Calibri"/>
                        <a:ea typeface="Calibri"/>
                        <a:cs typeface="Times New Roman"/>
                      </a:endParaRPr>
                    </a:p>
                  </a:txBody>
                  <a:tcPr marL="50313" marR="50313" marT="0" marB="0">
                    <a:solidFill>
                      <a:schemeClr val="accent6">
                        <a:lumMod val="40000"/>
                        <a:lumOff val="60000"/>
                      </a:schemeClr>
                    </a:solidFill>
                  </a:tcPr>
                </a:tc>
              </a:tr>
            </a:tbl>
          </a:graphicData>
        </a:graphic>
      </p:graphicFrame>
    </p:spTree>
    <p:custDataLst>
      <p:tags r:id="rId1"/>
    </p:custDataLst>
    <p:extLst>
      <p:ext uri="{BB962C8B-B14F-4D97-AF65-F5344CB8AC3E}">
        <p14:creationId xmlns:p14="http://schemas.microsoft.com/office/powerpoint/2010/main" val="160128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a:ln>
            <a:noFill/>
          </a:ln>
        </p:spPr>
        <p:txBody>
          <a:bodyPr>
            <a:noAutofit/>
          </a:bodyPr>
          <a:lstStyle/>
          <a:p>
            <a:r>
              <a:rPr lang="tr-TR" dirty="0" smtClean="0"/>
              <a:t>Mantıksal Operatörler</a:t>
            </a:r>
            <a:endParaRPr lang="tr-TR" dirty="0"/>
          </a:p>
        </p:txBody>
      </p:sp>
      <p:sp>
        <p:nvSpPr>
          <p:cNvPr id="12" name="Metin kutusu 11"/>
          <p:cNvSpPr txBox="1"/>
          <p:nvPr>
            <p:custDataLst>
              <p:tags r:id="rId3"/>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Operatörleri kullanarak karşılaştırma yapabilir</a:t>
            </a:r>
          </a:p>
        </p:txBody>
      </p:sp>
      <p:sp>
        <p:nvSpPr>
          <p:cNvPr id="5" name="Slayt Numarası Yer Tutucusu 4"/>
          <p:cNvSpPr>
            <a:spLocks noGrp="1"/>
          </p:cNvSpPr>
          <p:nvPr>
            <p:ph type="sldNum" sz="quarter" idx="12"/>
            <p:custDataLst>
              <p:tags r:id="rId4"/>
            </p:custDataLst>
          </p:nvPr>
        </p:nvSpPr>
        <p:spPr/>
        <p:txBody>
          <a:bodyPr/>
          <a:lstStyle/>
          <a:p>
            <a:fld id="{C1FA2219-9131-49AD-A1B5-1FFD48A79E7F}" type="slidenum">
              <a:rPr lang="tr-TR" smtClean="0"/>
              <a:t>24</a:t>
            </a:fld>
            <a:endParaRPr lang="tr-TR"/>
          </a:p>
        </p:txBody>
      </p:sp>
      <p:graphicFrame>
        <p:nvGraphicFramePr>
          <p:cNvPr id="6" name="Tablo 5"/>
          <p:cNvGraphicFramePr>
            <a:graphicFrameLocks noGrp="1"/>
          </p:cNvGraphicFramePr>
          <p:nvPr>
            <p:custDataLst>
              <p:tags r:id="rId5"/>
            </p:custDataLst>
            <p:extLst>
              <p:ext uri="{D42A27DB-BD31-4B8C-83A1-F6EECF244321}">
                <p14:modId xmlns:p14="http://schemas.microsoft.com/office/powerpoint/2010/main" val="1092189546"/>
              </p:ext>
            </p:extLst>
          </p:nvPr>
        </p:nvGraphicFramePr>
        <p:xfrm>
          <a:off x="991473" y="1447800"/>
          <a:ext cx="6857999" cy="4919472"/>
        </p:xfrm>
        <a:graphic>
          <a:graphicData uri="http://schemas.openxmlformats.org/drawingml/2006/table">
            <a:tbl>
              <a:tblPr firstRow="1" firstCol="1" bandRow="1">
                <a:tableStyleId>{5C22544A-7EE6-4342-B048-85BDC9FD1C3A}</a:tableStyleId>
              </a:tblPr>
              <a:tblGrid>
                <a:gridCol w="2402384"/>
                <a:gridCol w="4455615"/>
              </a:tblGrid>
              <a:tr h="1803557">
                <a:tc>
                  <a:txBody>
                    <a:bodyPr/>
                    <a:lstStyle/>
                    <a:p>
                      <a:pPr indent="288290" algn="just">
                        <a:lnSpc>
                          <a:spcPct val="115000"/>
                        </a:lnSpc>
                        <a:spcAft>
                          <a:spcPts val="600"/>
                        </a:spcAft>
                      </a:pPr>
                      <a:r>
                        <a:rPr lang="tr-TR" sz="1800" dirty="0" err="1">
                          <a:effectLst/>
                        </a:rPr>
                        <a:t>float</a:t>
                      </a:r>
                      <a:r>
                        <a:rPr lang="tr-TR" sz="1800" dirty="0">
                          <a:effectLst/>
                        </a:rPr>
                        <a:t> a=5.0, b=5.1;</a:t>
                      </a:r>
                    </a:p>
                    <a:p>
                      <a:pPr indent="288290" algn="just">
                        <a:lnSpc>
                          <a:spcPct val="115000"/>
                        </a:lnSpc>
                        <a:spcAft>
                          <a:spcPts val="600"/>
                        </a:spcAft>
                      </a:pPr>
                      <a:r>
                        <a:rPr lang="tr-TR" sz="1800" dirty="0" err="1">
                          <a:effectLst/>
                        </a:rPr>
                        <a:t>float</a:t>
                      </a:r>
                      <a:r>
                        <a:rPr lang="tr-TR" sz="1800" dirty="0">
                          <a:effectLst/>
                        </a:rPr>
                        <a:t> c=-5.0, d=5.1;</a:t>
                      </a:r>
                    </a:p>
                    <a:p>
                      <a:pPr indent="288290" algn="just">
                        <a:lnSpc>
                          <a:spcPct val="115000"/>
                        </a:lnSpc>
                        <a:spcAft>
                          <a:spcPts val="600"/>
                        </a:spcAft>
                      </a:pPr>
                      <a:r>
                        <a:rPr lang="tr-TR" sz="1800" dirty="0">
                          <a:effectLst/>
                        </a:rPr>
                        <a:t> </a:t>
                      </a:r>
                    </a:p>
                    <a:p>
                      <a:pPr indent="288290" algn="just">
                        <a:lnSpc>
                          <a:spcPct val="115000"/>
                        </a:lnSpc>
                        <a:spcAft>
                          <a:spcPts val="600"/>
                        </a:spcAft>
                      </a:pPr>
                      <a:r>
                        <a:rPr lang="tr-TR" sz="1800" dirty="0" err="1">
                          <a:effectLst/>
                        </a:rPr>
                        <a:t>if</a:t>
                      </a:r>
                      <a:r>
                        <a:rPr lang="tr-TR" sz="1800" dirty="0">
                          <a:effectLst/>
                        </a:rPr>
                        <a:t>(!(a&lt;c)||!(b==d)) ….</a:t>
                      </a:r>
                      <a:endParaRPr lang="tr-TR" sz="1800" dirty="0">
                        <a:effectLst/>
                        <a:latin typeface="Calibri"/>
                        <a:ea typeface="Calibri"/>
                        <a:cs typeface="Times New Roman"/>
                      </a:endParaRPr>
                    </a:p>
                  </a:txBody>
                  <a:tcPr marL="43082" marR="43082" marT="0" marB="0"/>
                </a:tc>
                <a:tc>
                  <a:txBody>
                    <a:bodyPr/>
                    <a:lstStyle/>
                    <a:p>
                      <a:pPr indent="288290" algn="just">
                        <a:lnSpc>
                          <a:spcPct val="115000"/>
                        </a:lnSpc>
                        <a:spcAft>
                          <a:spcPts val="600"/>
                        </a:spcAft>
                      </a:pPr>
                      <a:r>
                        <a:rPr lang="tr-TR" sz="1700" b="0" dirty="0">
                          <a:solidFill>
                            <a:schemeClr val="tx1"/>
                          </a:solidFill>
                          <a:effectLst/>
                        </a:rPr>
                        <a:t>a isimli ondalık sayı veri türünde 5.0 değerine,  b isimli ondalık sayı veri türünde 5.1 değerine, c isimli ondalık sayı veri türünde  -5.0 değerine,  d isimli ondalık sayı veri türünde 5.1 değerine sahip dört adet değişken tanımlanmıştır.</a:t>
                      </a:r>
                    </a:p>
                    <a:p>
                      <a:pPr indent="288290" algn="just">
                        <a:lnSpc>
                          <a:spcPct val="115000"/>
                        </a:lnSpc>
                        <a:spcAft>
                          <a:spcPts val="600"/>
                        </a:spcAft>
                      </a:pPr>
                      <a:r>
                        <a:rPr lang="tr-TR" sz="1700" b="0" dirty="0">
                          <a:solidFill>
                            <a:schemeClr val="tx1"/>
                          </a:solidFill>
                          <a:effectLst/>
                        </a:rPr>
                        <a:t> </a:t>
                      </a:r>
                    </a:p>
                    <a:p>
                      <a:pPr indent="288290" algn="just">
                        <a:lnSpc>
                          <a:spcPct val="115000"/>
                        </a:lnSpc>
                        <a:spcAft>
                          <a:spcPts val="600"/>
                        </a:spcAft>
                      </a:pPr>
                      <a:r>
                        <a:rPr lang="tr-TR" sz="1700" b="0" dirty="0">
                          <a:solidFill>
                            <a:schemeClr val="tx1"/>
                          </a:solidFill>
                          <a:effectLst/>
                        </a:rPr>
                        <a:t>a değişkeninin c değişkeninden küçük olmasının </a:t>
                      </a:r>
                      <a:r>
                        <a:rPr lang="tr-TR" sz="1700" b="0" dirty="0" err="1">
                          <a:solidFill>
                            <a:schemeClr val="tx1"/>
                          </a:solidFill>
                          <a:effectLst/>
                        </a:rPr>
                        <a:t>değili</a:t>
                      </a:r>
                      <a:r>
                        <a:rPr lang="tr-TR" sz="1700" b="0" dirty="0">
                          <a:solidFill>
                            <a:schemeClr val="tx1"/>
                          </a:solidFill>
                          <a:effectLst/>
                        </a:rPr>
                        <a:t> veya b değişkeninin d değişkenine eşit olmasının </a:t>
                      </a:r>
                      <a:r>
                        <a:rPr lang="tr-TR" sz="1700" b="0" dirty="0" err="1">
                          <a:solidFill>
                            <a:schemeClr val="tx1"/>
                          </a:solidFill>
                          <a:effectLst/>
                        </a:rPr>
                        <a:t>değili</a:t>
                      </a:r>
                      <a:r>
                        <a:rPr lang="tr-TR" sz="1700" b="0" dirty="0">
                          <a:solidFill>
                            <a:schemeClr val="tx1"/>
                          </a:solidFill>
                          <a:effectLst/>
                        </a:rPr>
                        <a:t> karşılaştırılmıştır. a c den küçük olmadığı için karşılaştırma yanlıştır, </a:t>
                      </a:r>
                      <a:r>
                        <a:rPr lang="tr-TR" sz="1700" b="0" dirty="0" err="1">
                          <a:solidFill>
                            <a:schemeClr val="tx1"/>
                          </a:solidFill>
                          <a:effectLst/>
                        </a:rPr>
                        <a:t>değili</a:t>
                      </a:r>
                      <a:r>
                        <a:rPr lang="tr-TR" sz="1700" b="0" dirty="0">
                          <a:solidFill>
                            <a:schemeClr val="tx1"/>
                          </a:solidFill>
                          <a:effectLst/>
                        </a:rPr>
                        <a:t> olduğu için sonuç doğrudur. b d’ye eşit olduğu için karşılaştırma doğrudur, </a:t>
                      </a:r>
                      <a:r>
                        <a:rPr lang="tr-TR" sz="1700" b="0" dirty="0" err="1">
                          <a:solidFill>
                            <a:schemeClr val="tx1"/>
                          </a:solidFill>
                          <a:effectLst/>
                        </a:rPr>
                        <a:t>değili</a:t>
                      </a:r>
                      <a:r>
                        <a:rPr lang="tr-TR" sz="1700" b="0" dirty="0">
                          <a:solidFill>
                            <a:schemeClr val="tx1"/>
                          </a:solidFill>
                          <a:effectLst/>
                        </a:rPr>
                        <a:t> olduğu için sonuç yanlıştır. Birinci karşılaştırma doğru, ikinci karşılaştırma yanlış olmasına rağmen karşılaştırmaların arasında veya mantıksal operatörü olduğu için sonuç doğrudur.</a:t>
                      </a:r>
                      <a:endParaRPr lang="tr-TR" sz="1700" b="0" dirty="0">
                        <a:solidFill>
                          <a:schemeClr val="tx1"/>
                        </a:solidFill>
                        <a:effectLst/>
                        <a:latin typeface="Calibri"/>
                        <a:ea typeface="Calibri"/>
                        <a:cs typeface="Times New Roman"/>
                      </a:endParaRPr>
                    </a:p>
                  </a:txBody>
                  <a:tcPr marL="43082" marR="43082" marT="0" marB="0">
                    <a:solidFill>
                      <a:schemeClr val="tx2">
                        <a:lumMod val="20000"/>
                        <a:lumOff val="80000"/>
                      </a:schemeClr>
                    </a:solidFill>
                  </a:tcPr>
                </a:tc>
              </a:tr>
            </a:tbl>
          </a:graphicData>
        </a:graphic>
      </p:graphicFrame>
    </p:spTree>
    <p:custDataLst>
      <p:tags r:id="rId1"/>
    </p:custDataLst>
    <p:extLst>
      <p:ext uri="{BB962C8B-B14F-4D97-AF65-F5344CB8AC3E}">
        <p14:creationId xmlns:p14="http://schemas.microsoft.com/office/powerpoint/2010/main" val="110868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a:ln>
            <a:noFill/>
          </a:ln>
        </p:spPr>
        <p:txBody>
          <a:bodyPr>
            <a:noAutofit/>
          </a:bodyPr>
          <a:lstStyle/>
          <a:p>
            <a:r>
              <a:rPr lang="tr-TR" dirty="0" smtClean="0"/>
              <a:t>Artırma Azaltma Operatörleri</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25</a:t>
            </a:fld>
            <a:endParaRPr lang="tr-TR"/>
          </a:p>
        </p:txBody>
      </p:sp>
      <p:sp>
        <p:nvSpPr>
          <p:cNvPr id="14" name="AutoShape 183" descr="Büyük kılavuz"/>
          <p:cNvSpPr>
            <a:spLocks noChangeArrowheads="1"/>
          </p:cNvSpPr>
          <p:nvPr>
            <p:custDataLst>
              <p:tags r:id="rId4"/>
            </p:custDataLst>
          </p:nvPr>
        </p:nvSpPr>
        <p:spPr bwMode="auto">
          <a:xfrm>
            <a:off x="843574" y="1600200"/>
            <a:ext cx="7456851" cy="1295400"/>
          </a:xfrm>
          <a:prstGeom prst="roundRect">
            <a:avLst>
              <a:gd name="adj" fmla="val 0"/>
            </a:avLst>
          </a:prstGeom>
          <a:ln>
            <a:headEnd/>
            <a:tailEnd/>
          </a:ln>
          <a:extLst/>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r>
              <a:rPr lang="tr-TR" dirty="0"/>
              <a:t>Artırma veya azaltma operatörleri bir değişkenin değerini bir artırmak veya bir azaltmak amacıyla kullanılan operatördür. Genellikle döngü içerisinde indeks değerinin artırılması veya azaltılması durumunda kullanılır. Bir </a:t>
            </a:r>
            <a:r>
              <a:rPr lang="tr-TR" dirty="0" err="1"/>
              <a:t>operand</a:t>
            </a:r>
            <a:r>
              <a:rPr lang="tr-TR" dirty="0"/>
              <a:t> ile birlikte kullanılır. Operandın önünde veya arkasında kullanılabilir. </a:t>
            </a:r>
            <a:r>
              <a:rPr lang="tr-TR" sz="1100" dirty="0"/>
              <a:t> </a:t>
            </a:r>
          </a:p>
          <a:p>
            <a:r>
              <a:rPr lang="tr-TR" sz="1100" b="1" dirty="0"/>
              <a:t> </a:t>
            </a:r>
            <a:endParaRPr lang="tr-TR" sz="1100" dirty="0"/>
          </a:p>
          <a:p>
            <a:r>
              <a:rPr lang="tr-TR" sz="1100" dirty="0"/>
              <a:t> </a:t>
            </a:r>
          </a:p>
          <a:p>
            <a:r>
              <a:rPr lang="tr-TR" sz="1100" dirty="0"/>
              <a:t> </a:t>
            </a:r>
          </a:p>
          <a:p>
            <a:r>
              <a:rPr lang="tr-TR" sz="1100" dirty="0"/>
              <a:t> </a:t>
            </a:r>
          </a:p>
          <a:p>
            <a:r>
              <a:rPr lang="tr-TR" sz="1100" dirty="0"/>
              <a:t> </a:t>
            </a:r>
          </a:p>
          <a:p>
            <a:r>
              <a:rPr lang="tr-TR" sz="1100" dirty="0"/>
              <a:t> </a:t>
            </a:r>
          </a:p>
          <a:p>
            <a:r>
              <a:rPr lang="tr-TR" sz="1100" dirty="0"/>
              <a:t> </a:t>
            </a:r>
          </a:p>
          <a:p>
            <a:r>
              <a:rPr lang="tr-TR" sz="1100" b="1" dirty="0"/>
              <a:t> </a:t>
            </a:r>
            <a:endParaRPr lang="tr-TR" sz="1100" dirty="0"/>
          </a:p>
          <a:p>
            <a:r>
              <a:rPr lang="tr-TR" sz="1100" dirty="0"/>
              <a:t> </a:t>
            </a:r>
          </a:p>
          <a:p>
            <a:r>
              <a:rPr lang="tr-TR" sz="1100" dirty="0"/>
              <a:t> </a:t>
            </a:r>
          </a:p>
          <a:p>
            <a:r>
              <a:rPr lang="tr-TR" sz="1100" dirty="0"/>
              <a:t> </a:t>
            </a:r>
          </a:p>
          <a:p>
            <a:pPr indent="288290">
              <a:lnSpc>
                <a:spcPct val="115000"/>
              </a:lnSpc>
              <a:spcAft>
                <a:spcPts val="600"/>
              </a:spcAft>
              <a:tabLst>
                <a:tab pos="1382395" algn="l"/>
              </a:tabLst>
            </a:pPr>
            <a:endParaRPr lang="tr-TR" sz="1100" dirty="0" smtClean="0">
              <a:effectLst/>
              <a:latin typeface="Calibri"/>
              <a:ea typeface="Calibri"/>
              <a:cs typeface="Times New Roman"/>
            </a:endParaRPr>
          </a:p>
          <a:p>
            <a:pPr indent="288290">
              <a:lnSpc>
                <a:spcPct val="115000"/>
              </a:lnSpc>
              <a:spcAft>
                <a:spcPts val="600"/>
              </a:spcAft>
            </a:pPr>
            <a:r>
              <a:rPr lang="tr-TR" sz="1100" dirty="0">
                <a:effectLst/>
                <a:latin typeface="Calibri"/>
                <a:ea typeface="Times New Roman"/>
                <a:cs typeface="Times New Roman"/>
              </a:rPr>
              <a:t> </a:t>
            </a:r>
            <a:endParaRPr lang="tr-TR" sz="1100" dirty="0">
              <a:effectLst/>
              <a:latin typeface="Calibri"/>
              <a:ea typeface="Calibri"/>
              <a:cs typeface="Times New Roman"/>
            </a:endParaRPr>
          </a:p>
          <a:p>
            <a:pPr indent="288290">
              <a:lnSpc>
                <a:spcPct val="115000"/>
              </a:lnSpc>
              <a:spcAft>
                <a:spcPts val="600"/>
              </a:spcAft>
            </a:pPr>
            <a:r>
              <a:rPr lang="tr-TR" sz="1100" dirty="0">
                <a:effectLst/>
                <a:latin typeface="Calibri"/>
                <a:ea typeface="Calibri"/>
                <a:cs typeface="Times New Roman"/>
              </a:rPr>
              <a:t> </a:t>
            </a:r>
          </a:p>
        </p:txBody>
      </p:sp>
      <p:graphicFrame>
        <p:nvGraphicFramePr>
          <p:cNvPr id="3" name="Tablo 2"/>
          <p:cNvGraphicFramePr>
            <a:graphicFrameLocks noGrp="1"/>
          </p:cNvGraphicFramePr>
          <p:nvPr>
            <p:custDataLst>
              <p:tags r:id="rId5"/>
            </p:custDataLst>
            <p:extLst>
              <p:ext uri="{D42A27DB-BD31-4B8C-83A1-F6EECF244321}">
                <p14:modId xmlns:p14="http://schemas.microsoft.com/office/powerpoint/2010/main" val="4270581493"/>
              </p:ext>
            </p:extLst>
          </p:nvPr>
        </p:nvGraphicFramePr>
        <p:xfrm>
          <a:off x="958816" y="3200400"/>
          <a:ext cx="7341609" cy="946404"/>
        </p:xfrm>
        <a:graphic>
          <a:graphicData uri="http://schemas.openxmlformats.org/drawingml/2006/table">
            <a:tbl>
              <a:tblPr firstRow="1" firstCol="1" bandRow="1">
                <a:tableStyleId>{EB344D84-9AFB-497E-A393-DC336BA19D2E}</a:tableStyleId>
              </a:tblPr>
              <a:tblGrid>
                <a:gridCol w="1327184"/>
                <a:gridCol w="1066800"/>
                <a:gridCol w="4947625"/>
              </a:tblGrid>
              <a:tr h="0">
                <a:tc>
                  <a:txBody>
                    <a:bodyPr/>
                    <a:lstStyle/>
                    <a:p>
                      <a:pPr marL="0" indent="0" algn="just">
                        <a:lnSpc>
                          <a:spcPct val="115000"/>
                        </a:lnSpc>
                        <a:spcAft>
                          <a:spcPts val="600"/>
                        </a:spcAft>
                      </a:pPr>
                      <a:r>
                        <a:rPr lang="tr-TR" sz="1800" dirty="0">
                          <a:effectLst/>
                        </a:rPr>
                        <a:t>Operatör</a:t>
                      </a:r>
                      <a:endParaRPr lang="tr-TR" sz="1800" dirty="0">
                        <a:effectLst/>
                        <a:latin typeface="Calibri"/>
                        <a:ea typeface="Calibri"/>
                        <a:cs typeface="Times New Roman"/>
                      </a:endParaRPr>
                    </a:p>
                  </a:txBody>
                  <a:tcPr marL="68580" marR="68580" marT="0" marB="0"/>
                </a:tc>
                <a:tc>
                  <a:txBody>
                    <a:bodyPr/>
                    <a:lstStyle/>
                    <a:p>
                      <a:pPr indent="20955" algn="just">
                        <a:lnSpc>
                          <a:spcPct val="115000"/>
                        </a:lnSpc>
                        <a:spcAft>
                          <a:spcPts val="600"/>
                        </a:spcAft>
                      </a:pPr>
                      <a:r>
                        <a:rPr lang="tr-TR" sz="1800">
                          <a:effectLst/>
                        </a:rPr>
                        <a:t>İşlem</a:t>
                      </a:r>
                      <a:endParaRPr lang="tr-TR" sz="180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800">
                          <a:effectLst/>
                        </a:rPr>
                        <a:t>İşlem</a:t>
                      </a:r>
                      <a:endParaRPr lang="tr-TR" sz="1800">
                        <a:effectLst/>
                        <a:latin typeface="Calibri"/>
                        <a:ea typeface="Calibri"/>
                        <a:cs typeface="Times New Roman"/>
                      </a:endParaRPr>
                    </a:p>
                  </a:txBody>
                  <a:tcPr marL="68580" marR="68580" marT="0" marB="0"/>
                </a:tc>
              </a:tr>
              <a:tr h="0">
                <a:tc>
                  <a:txBody>
                    <a:bodyPr/>
                    <a:lstStyle/>
                    <a:p>
                      <a:pPr indent="288290" algn="just">
                        <a:lnSpc>
                          <a:spcPct val="115000"/>
                        </a:lnSpc>
                        <a:spcAft>
                          <a:spcPts val="600"/>
                        </a:spcAft>
                      </a:pPr>
                      <a:r>
                        <a:rPr lang="tr-TR" sz="1800">
                          <a:effectLst/>
                        </a:rPr>
                        <a:t>++</a:t>
                      </a:r>
                      <a:endParaRPr lang="tr-TR" sz="1800">
                        <a:effectLst/>
                        <a:latin typeface="Calibri"/>
                        <a:ea typeface="Calibri"/>
                        <a:cs typeface="Times New Roman"/>
                      </a:endParaRPr>
                    </a:p>
                  </a:txBody>
                  <a:tcPr marL="68580" marR="68580" marT="0" marB="0"/>
                </a:tc>
                <a:tc>
                  <a:txBody>
                    <a:bodyPr/>
                    <a:lstStyle/>
                    <a:p>
                      <a:pPr indent="20955" algn="just">
                        <a:lnSpc>
                          <a:spcPct val="115000"/>
                        </a:lnSpc>
                        <a:spcAft>
                          <a:spcPts val="600"/>
                        </a:spcAft>
                      </a:pPr>
                      <a:r>
                        <a:rPr lang="tr-TR" sz="1800">
                          <a:effectLst/>
                        </a:rPr>
                        <a:t>Artırma </a:t>
                      </a:r>
                      <a:endParaRPr lang="tr-TR" sz="180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800">
                          <a:effectLst/>
                        </a:rPr>
                        <a:t>Kullanıldığı operatörün bir artırılmasını sağlar.  </a:t>
                      </a:r>
                      <a:endParaRPr lang="tr-TR" sz="1800">
                        <a:effectLst/>
                        <a:latin typeface="Calibri"/>
                        <a:ea typeface="Calibri"/>
                        <a:cs typeface="Times New Roman"/>
                      </a:endParaRPr>
                    </a:p>
                  </a:txBody>
                  <a:tcPr marL="68580" marR="68580" marT="0" marB="0"/>
                </a:tc>
              </a:tr>
              <a:tr h="0">
                <a:tc>
                  <a:txBody>
                    <a:bodyPr/>
                    <a:lstStyle/>
                    <a:p>
                      <a:pPr indent="288290" algn="just">
                        <a:lnSpc>
                          <a:spcPct val="115000"/>
                        </a:lnSpc>
                        <a:spcAft>
                          <a:spcPts val="600"/>
                        </a:spcAft>
                      </a:pPr>
                      <a:r>
                        <a:rPr lang="tr-TR" sz="1800">
                          <a:effectLst/>
                        </a:rPr>
                        <a:t>--</a:t>
                      </a:r>
                      <a:endParaRPr lang="tr-TR" sz="1800">
                        <a:effectLst/>
                        <a:latin typeface="Calibri"/>
                        <a:ea typeface="Calibri"/>
                        <a:cs typeface="Times New Roman"/>
                      </a:endParaRPr>
                    </a:p>
                  </a:txBody>
                  <a:tcPr marL="68580" marR="68580" marT="0" marB="0"/>
                </a:tc>
                <a:tc>
                  <a:txBody>
                    <a:bodyPr/>
                    <a:lstStyle/>
                    <a:p>
                      <a:pPr indent="20955" algn="just">
                        <a:lnSpc>
                          <a:spcPct val="115000"/>
                        </a:lnSpc>
                        <a:spcAft>
                          <a:spcPts val="600"/>
                        </a:spcAft>
                      </a:pPr>
                      <a:r>
                        <a:rPr lang="tr-TR" sz="1800">
                          <a:effectLst/>
                        </a:rPr>
                        <a:t>Azaltma</a:t>
                      </a:r>
                      <a:endParaRPr lang="tr-TR" sz="1800">
                        <a:effectLst/>
                        <a:latin typeface="Calibri"/>
                        <a:ea typeface="Calibri"/>
                        <a:cs typeface="Times New Roman"/>
                      </a:endParaRPr>
                    </a:p>
                  </a:txBody>
                  <a:tcPr marL="68580" marR="68580" marT="0" marB="0"/>
                </a:tc>
                <a:tc>
                  <a:txBody>
                    <a:bodyPr/>
                    <a:lstStyle/>
                    <a:p>
                      <a:pPr indent="288290" algn="just">
                        <a:lnSpc>
                          <a:spcPct val="115000"/>
                        </a:lnSpc>
                        <a:spcAft>
                          <a:spcPts val="600"/>
                        </a:spcAft>
                      </a:pPr>
                      <a:r>
                        <a:rPr lang="tr-TR" sz="1800" dirty="0">
                          <a:effectLst/>
                        </a:rPr>
                        <a:t>Kullanıldığı operatörün bir azaltılmasını sağlar.  </a:t>
                      </a:r>
                      <a:endParaRPr lang="tr-TR" sz="1800" dirty="0">
                        <a:effectLst/>
                        <a:latin typeface="Calibri"/>
                        <a:ea typeface="Calibri"/>
                        <a:cs typeface="Times New Roman"/>
                      </a:endParaRPr>
                    </a:p>
                  </a:txBody>
                  <a:tcPr marL="68580" marR="68580" marT="0" marB="0"/>
                </a:tc>
              </a:tr>
            </a:tbl>
          </a:graphicData>
        </a:graphic>
      </p:graphicFrame>
      <p:sp>
        <p:nvSpPr>
          <p:cNvPr id="6" name="Rectangle 2"/>
          <p:cNvSpPr>
            <a:spLocks noChangeArrowheads="1"/>
          </p:cNvSpPr>
          <p:nvPr>
            <p:custDataLst>
              <p:tags r:id="rId6"/>
            </p:custDataLst>
          </p:nvPr>
        </p:nvSpPr>
        <p:spPr bwMode="auto">
          <a:xfrm>
            <a:off x="0" y="0"/>
            <a:ext cx="9144000" cy="45720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endParaRPr lang="tr-TR"/>
          </a:p>
        </p:txBody>
      </p:sp>
      <p:sp>
        <p:nvSpPr>
          <p:cNvPr id="16" name="AutoShape 183" descr="Büyük kılavuz"/>
          <p:cNvSpPr>
            <a:spLocks noChangeArrowheads="1"/>
          </p:cNvSpPr>
          <p:nvPr>
            <p:custDataLst>
              <p:tags r:id="rId7"/>
            </p:custDataLst>
          </p:nvPr>
        </p:nvSpPr>
        <p:spPr bwMode="auto">
          <a:xfrm>
            <a:off x="843574" y="4640126"/>
            <a:ext cx="5252426" cy="998674"/>
          </a:xfrm>
          <a:prstGeom prst="roundRect">
            <a:avLst>
              <a:gd name="adj" fmla="val 0"/>
            </a:avLst>
          </a:prstGeom>
          <a:pattFill prst="lgGrid">
            <a:fgClr>
              <a:schemeClr val="accent5">
                <a:lumMod val="20000"/>
                <a:lumOff val="80000"/>
                <a:alpha val="30000"/>
              </a:schemeClr>
            </a:fgClr>
            <a:bgClr>
              <a:srgbClr val="FFFFFF">
                <a:alpha val="30000"/>
              </a:srgbClr>
            </a:bgClr>
          </a:pattFill>
          <a:ln w="3175">
            <a:solidFill>
              <a:srgbClr val="00B6FF"/>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indent="288290" algn="just">
              <a:lnSpc>
                <a:spcPct val="115000"/>
              </a:lnSpc>
              <a:spcAft>
                <a:spcPts val="600"/>
              </a:spcAft>
            </a:pPr>
            <a:r>
              <a:rPr lang="tr-TR" b="1" dirty="0">
                <a:solidFill>
                  <a:schemeClr val="accent3">
                    <a:lumMod val="50000"/>
                  </a:schemeClr>
                </a:solidFill>
                <a:effectLst/>
                <a:latin typeface="Calibri"/>
                <a:ea typeface="Calibri"/>
                <a:cs typeface="Times New Roman"/>
              </a:rPr>
              <a:t>Not: </a:t>
            </a:r>
          </a:p>
          <a:p>
            <a:pPr indent="288290" algn="just">
              <a:lnSpc>
                <a:spcPct val="115000"/>
              </a:lnSpc>
              <a:spcAft>
                <a:spcPts val="600"/>
              </a:spcAft>
              <a:tabLst>
                <a:tab pos="1382395" algn="l"/>
              </a:tabLst>
            </a:pPr>
            <a:r>
              <a:rPr lang="tr-TR" dirty="0">
                <a:effectLst/>
                <a:latin typeface="Calibri"/>
                <a:ea typeface="Calibri"/>
                <a:cs typeface="Times New Roman"/>
              </a:rPr>
              <a:t>Operandın önünde veya arkasında kullanılabilir.</a:t>
            </a:r>
          </a:p>
          <a:p>
            <a:pPr indent="288290" algn="just">
              <a:lnSpc>
                <a:spcPct val="115000"/>
              </a:lnSpc>
              <a:spcAft>
                <a:spcPts val="600"/>
              </a:spcAft>
              <a:tabLst>
                <a:tab pos="1382395" algn="l"/>
              </a:tabLst>
            </a:pPr>
            <a:r>
              <a:rPr lang="tr-TR" b="1" dirty="0">
                <a:effectLst/>
                <a:latin typeface="Calibri"/>
                <a:ea typeface="Times New Roman"/>
                <a:cs typeface="Times New Roman"/>
              </a:rPr>
              <a:t> </a:t>
            </a:r>
            <a:endParaRPr lang="tr-TR" dirty="0">
              <a:effectLst/>
              <a:latin typeface="Calibri"/>
              <a:ea typeface="Calibri"/>
              <a:cs typeface="Times New Roman"/>
            </a:endParaRPr>
          </a:p>
          <a:p>
            <a:pPr indent="288290" algn="just">
              <a:lnSpc>
                <a:spcPct val="115000"/>
              </a:lnSpc>
              <a:spcAft>
                <a:spcPts val="600"/>
              </a:spcAft>
              <a:tabLst>
                <a:tab pos="1382395" algn="l"/>
              </a:tabLst>
            </a:pPr>
            <a:r>
              <a:rPr lang="tr-TR" dirty="0">
                <a:effectLst/>
                <a:latin typeface="Calibri"/>
                <a:ea typeface="Times New Roman"/>
                <a:cs typeface="Times New Roman"/>
              </a:rPr>
              <a:t> </a:t>
            </a:r>
            <a:endParaRPr lang="tr-TR" dirty="0">
              <a:effectLst/>
              <a:latin typeface="Calibri"/>
              <a:ea typeface="Calibri"/>
              <a:cs typeface="Times New Roman"/>
            </a:endParaRPr>
          </a:p>
          <a:p>
            <a:pPr indent="288290" algn="just">
              <a:lnSpc>
                <a:spcPct val="115000"/>
              </a:lnSpc>
              <a:spcAft>
                <a:spcPts val="600"/>
              </a:spcAft>
            </a:pPr>
            <a:r>
              <a:rPr lang="tr-TR" dirty="0">
                <a:effectLst/>
                <a:latin typeface="Calibri"/>
                <a:ea typeface="Times New Roman"/>
                <a:cs typeface="Times New Roman"/>
              </a:rPr>
              <a:t> </a:t>
            </a:r>
            <a:endParaRPr lang="tr-TR" dirty="0">
              <a:effectLst/>
              <a:latin typeface="Calibri"/>
              <a:ea typeface="Calibri"/>
              <a:cs typeface="Times New Roman"/>
            </a:endParaRPr>
          </a:p>
          <a:p>
            <a:pPr indent="288290" algn="just">
              <a:lnSpc>
                <a:spcPct val="115000"/>
              </a:lnSpc>
              <a:spcAft>
                <a:spcPts val="600"/>
              </a:spcAft>
            </a:pPr>
            <a:r>
              <a:rPr lang="tr-TR" dirty="0">
                <a:effectLst/>
                <a:latin typeface="Calibri"/>
                <a:ea typeface="Calibri"/>
                <a:cs typeface="Times New Roman"/>
              </a:rPr>
              <a:t> </a:t>
            </a:r>
          </a:p>
        </p:txBody>
      </p:sp>
    </p:spTree>
    <p:custDataLst>
      <p:tags r:id="rId1"/>
    </p:custDataLst>
    <p:extLst>
      <p:ext uri="{BB962C8B-B14F-4D97-AF65-F5344CB8AC3E}">
        <p14:creationId xmlns:p14="http://schemas.microsoft.com/office/powerpoint/2010/main" val="290148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a:ln>
            <a:noFill/>
          </a:ln>
        </p:spPr>
        <p:txBody>
          <a:bodyPr>
            <a:noAutofit/>
          </a:bodyPr>
          <a:lstStyle/>
          <a:p>
            <a:r>
              <a:rPr lang="tr-TR" dirty="0" smtClean="0"/>
              <a:t>Atama Operatörü</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26</a:t>
            </a:fld>
            <a:endParaRPr lang="tr-TR"/>
          </a:p>
        </p:txBody>
      </p:sp>
      <p:sp>
        <p:nvSpPr>
          <p:cNvPr id="14" name="AutoShape 183" descr="Büyük kılavuz"/>
          <p:cNvSpPr>
            <a:spLocks noChangeArrowheads="1"/>
          </p:cNvSpPr>
          <p:nvPr>
            <p:custDataLst>
              <p:tags r:id="rId4"/>
            </p:custDataLst>
          </p:nvPr>
        </p:nvSpPr>
        <p:spPr bwMode="auto">
          <a:xfrm>
            <a:off x="843574" y="1600200"/>
            <a:ext cx="7456851" cy="1981200"/>
          </a:xfrm>
          <a:prstGeom prst="roundRect">
            <a:avLst>
              <a:gd name="adj" fmla="val 0"/>
            </a:avLst>
          </a:prstGeom>
          <a:ln>
            <a:headEnd/>
            <a:tailEnd/>
          </a:ln>
          <a:extLst/>
        </p:spPr>
        <p:style>
          <a:lnRef idx="1">
            <a:schemeClr val="accent4"/>
          </a:lnRef>
          <a:fillRef idx="2">
            <a:schemeClr val="accent4"/>
          </a:fillRef>
          <a:effectRef idx="1">
            <a:schemeClr val="accent4"/>
          </a:effectRef>
          <a:fontRef idx="minor">
            <a:schemeClr val="dk1"/>
          </a:fontRef>
        </p:style>
        <p:txBody>
          <a:bodyPr rot="0" vert="horz" wrap="square" lIns="91440" tIns="45720" rIns="91440" bIns="45720" anchor="t" anchorCtr="0" upright="1">
            <a:noAutofit/>
          </a:bodyPr>
          <a:lstStyle/>
          <a:p>
            <a:r>
              <a:rPr lang="tr-TR" dirty="0"/>
              <a:t>C programlama dilinde hesaplanan değerleri değişkenlere atamak amacıyla kullanılan operatör = sembolü ile gösterilir. </a:t>
            </a:r>
            <a:r>
              <a:rPr lang="tr-TR" dirty="0" smtClean="0"/>
              <a:t>Atama </a:t>
            </a:r>
            <a:r>
              <a:rPr lang="tr-TR" dirty="0"/>
              <a:t>operatöründe değişken adı yazıldıktan sonra = sembolü kullanılır ve daha sonra </a:t>
            </a:r>
            <a:r>
              <a:rPr lang="tr-TR" dirty="0" smtClean="0"/>
              <a:t>istenirse diğer </a:t>
            </a:r>
            <a:r>
              <a:rPr lang="tr-TR" dirty="0"/>
              <a:t>operatörlerde kullanılarak hesaplanan değer değişkene aktarılır. Değişkene mantıksal, aritmetiksel ve diğer operatörler kullanılarak hesaplanan değerler aktarılır. Aktarma işlemi sonunda değişkenin </a:t>
            </a:r>
            <a:r>
              <a:rPr lang="tr-TR" dirty="0" err="1"/>
              <a:t>varolan</a:t>
            </a:r>
            <a:r>
              <a:rPr lang="tr-TR" dirty="0"/>
              <a:t> değeri kaybolur ve yeni değer atanır.</a:t>
            </a:r>
            <a:r>
              <a:rPr lang="tr-TR" sz="1100" b="1" dirty="0"/>
              <a:t> </a:t>
            </a:r>
            <a:endParaRPr lang="tr-TR" sz="1100" dirty="0"/>
          </a:p>
          <a:p>
            <a:r>
              <a:rPr lang="tr-TR" sz="1100" dirty="0"/>
              <a:t> </a:t>
            </a:r>
          </a:p>
          <a:p>
            <a:r>
              <a:rPr lang="tr-TR" sz="1100" dirty="0"/>
              <a:t> </a:t>
            </a:r>
          </a:p>
          <a:p>
            <a:r>
              <a:rPr lang="tr-TR" sz="1100" dirty="0"/>
              <a:t> </a:t>
            </a:r>
          </a:p>
          <a:p>
            <a:r>
              <a:rPr lang="tr-TR" sz="1100" dirty="0"/>
              <a:t> </a:t>
            </a:r>
          </a:p>
          <a:p>
            <a:r>
              <a:rPr lang="tr-TR" sz="1100" dirty="0"/>
              <a:t> </a:t>
            </a:r>
          </a:p>
          <a:p>
            <a:r>
              <a:rPr lang="tr-TR" sz="1100" dirty="0"/>
              <a:t> </a:t>
            </a:r>
          </a:p>
          <a:p>
            <a:r>
              <a:rPr lang="tr-TR" sz="1100" b="1" dirty="0"/>
              <a:t> </a:t>
            </a:r>
            <a:endParaRPr lang="tr-TR" sz="1100" dirty="0"/>
          </a:p>
          <a:p>
            <a:r>
              <a:rPr lang="tr-TR" sz="1100" dirty="0"/>
              <a:t> </a:t>
            </a:r>
          </a:p>
          <a:p>
            <a:r>
              <a:rPr lang="tr-TR" sz="1100" dirty="0"/>
              <a:t> </a:t>
            </a:r>
          </a:p>
          <a:p>
            <a:r>
              <a:rPr lang="tr-TR" sz="1100" dirty="0"/>
              <a:t> </a:t>
            </a:r>
          </a:p>
          <a:p>
            <a:pPr indent="288290">
              <a:lnSpc>
                <a:spcPct val="115000"/>
              </a:lnSpc>
              <a:spcAft>
                <a:spcPts val="600"/>
              </a:spcAft>
              <a:tabLst>
                <a:tab pos="1382395" algn="l"/>
              </a:tabLst>
            </a:pPr>
            <a:endParaRPr lang="tr-TR" sz="1100" dirty="0" smtClean="0">
              <a:effectLst/>
              <a:latin typeface="Calibri"/>
              <a:ea typeface="Calibri"/>
              <a:cs typeface="Times New Roman"/>
            </a:endParaRPr>
          </a:p>
          <a:p>
            <a:pPr indent="288290">
              <a:lnSpc>
                <a:spcPct val="115000"/>
              </a:lnSpc>
              <a:spcAft>
                <a:spcPts val="600"/>
              </a:spcAft>
            </a:pPr>
            <a:r>
              <a:rPr lang="tr-TR" sz="1100" dirty="0">
                <a:effectLst/>
                <a:latin typeface="Calibri"/>
                <a:ea typeface="Times New Roman"/>
                <a:cs typeface="Times New Roman"/>
              </a:rPr>
              <a:t> </a:t>
            </a:r>
            <a:endParaRPr lang="tr-TR" sz="1100" dirty="0">
              <a:effectLst/>
              <a:latin typeface="Calibri"/>
              <a:ea typeface="Calibri"/>
              <a:cs typeface="Times New Roman"/>
            </a:endParaRPr>
          </a:p>
          <a:p>
            <a:pPr indent="288290">
              <a:lnSpc>
                <a:spcPct val="115000"/>
              </a:lnSpc>
              <a:spcAft>
                <a:spcPts val="600"/>
              </a:spcAft>
            </a:pPr>
            <a:r>
              <a:rPr lang="tr-TR" sz="1100" dirty="0">
                <a:effectLst/>
                <a:latin typeface="Calibri"/>
                <a:ea typeface="Calibri"/>
                <a:cs typeface="Times New Roman"/>
              </a:rPr>
              <a:t> </a:t>
            </a:r>
          </a:p>
        </p:txBody>
      </p:sp>
      <p:sp>
        <p:nvSpPr>
          <p:cNvPr id="6" name="Rectangle 2"/>
          <p:cNvSpPr>
            <a:spLocks noChangeArrowheads="1"/>
          </p:cNvSpPr>
          <p:nvPr>
            <p:custDataLst>
              <p:tags r:id="rId5"/>
            </p:custDataLst>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7" name="Tablo 6"/>
          <p:cNvGraphicFramePr>
            <a:graphicFrameLocks noGrp="1"/>
          </p:cNvGraphicFramePr>
          <p:nvPr>
            <p:custDataLst>
              <p:tags r:id="rId6"/>
            </p:custDataLst>
            <p:extLst>
              <p:ext uri="{D42A27DB-BD31-4B8C-83A1-F6EECF244321}">
                <p14:modId xmlns:p14="http://schemas.microsoft.com/office/powerpoint/2010/main" val="1956660701"/>
              </p:ext>
            </p:extLst>
          </p:nvPr>
        </p:nvGraphicFramePr>
        <p:xfrm>
          <a:off x="779578" y="4191000"/>
          <a:ext cx="7520847" cy="2360676"/>
        </p:xfrm>
        <a:graphic>
          <a:graphicData uri="http://schemas.openxmlformats.org/drawingml/2006/table">
            <a:tbl>
              <a:tblPr firstRow="1" firstCol="1" bandRow="1">
                <a:tableStyleId>{72833802-FEF1-4C79-8D5D-14CF1EAF98D9}</a:tableStyleId>
              </a:tblPr>
              <a:tblGrid>
                <a:gridCol w="2714811"/>
                <a:gridCol w="4806036"/>
              </a:tblGrid>
              <a:tr h="1297998">
                <a:tc>
                  <a:txBody>
                    <a:bodyPr/>
                    <a:lstStyle/>
                    <a:p>
                      <a:pPr indent="288290" algn="just">
                        <a:lnSpc>
                          <a:spcPct val="115000"/>
                        </a:lnSpc>
                        <a:spcAft>
                          <a:spcPts val="600"/>
                        </a:spcAft>
                      </a:pPr>
                      <a:r>
                        <a:rPr lang="tr-TR" sz="1400" dirty="0" err="1">
                          <a:effectLst/>
                        </a:rPr>
                        <a:t>int</a:t>
                      </a:r>
                      <a:r>
                        <a:rPr lang="tr-TR" sz="1400" dirty="0">
                          <a:effectLst/>
                        </a:rPr>
                        <a:t> a=5;</a:t>
                      </a:r>
                    </a:p>
                    <a:p>
                      <a:pPr indent="288290" algn="just">
                        <a:lnSpc>
                          <a:spcPct val="115000"/>
                        </a:lnSpc>
                        <a:spcAft>
                          <a:spcPts val="600"/>
                        </a:spcAft>
                      </a:pPr>
                      <a:r>
                        <a:rPr lang="tr-TR" sz="1400" dirty="0" err="1">
                          <a:effectLst/>
                        </a:rPr>
                        <a:t>int</a:t>
                      </a:r>
                      <a:r>
                        <a:rPr lang="tr-TR" sz="1400" dirty="0">
                          <a:effectLst/>
                        </a:rPr>
                        <a:t> b=5;</a:t>
                      </a:r>
                    </a:p>
                    <a:p>
                      <a:pPr indent="288290" algn="just">
                        <a:lnSpc>
                          <a:spcPct val="115000"/>
                        </a:lnSpc>
                        <a:spcAft>
                          <a:spcPts val="600"/>
                        </a:spcAft>
                      </a:pPr>
                      <a:r>
                        <a:rPr lang="tr-TR" sz="1400" dirty="0" err="1">
                          <a:effectLst/>
                        </a:rPr>
                        <a:t>int</a:t>
                      </a:r>
                      <a:r>
                        <a:rPr lang="tr-TR" sz="1400" dirty="0">
                          <a:effectLst/>
                        </a:rPr>
                        <a:t> </a:t>
                      </a:r>
                      <a:r>
                        <a:rPr lang="tr-TR" sz="1400" dirty="0" err="1">
                          <a:effectLst/>
                        </a:rPr>
                        <a:t>sonuc</a:t>
                      </a:r>
                      <a:r>
                        <a:rPr lang="tr-TR" sz="1400" dirty="0">
                          <a:effectLst/>
                        </a:rPr>
                        <a:t>;</a:t>
                      </a:r>
                    </a:p>
                    <a:p>
                      <a:pPr indent="288290" algn="just">
                        <a:lnSpc>
                          <a:spcPct val="115000"/>
                        </a:lnSpc>
                        <a:spcAft>
                          <a:spcPts val="600"/>
                        </a:spcAft>
                      </a:pPr>
                      <a:r>
                        <a:rPr lang="tr-TR" sz="1400" dirty="0">
                          <a:effectLst/>
                        </a:rPr>
                        <a:t> </a:t>
                      </a:r>
                    </a:p>
                    <a:p>
                      <a:pPr indent="288290" algn="just">
                        <a:lnSpc>
                          <a:spcPct val="115000"/>
                        </a:lnSpc>
                        <a:spcAft>
                          <a:spcPts val="600"/>
                        </a:spcAft>
                      </a:pPr>
                      <a:r>
                        <a:rPr lang="tr-TR" sz="1400" dirty="0" err="1">
                          <a:effectLst/>
                        </a:rPr>
                        <a:t>sonuc</a:t>
                      </a:r>
                      <a:r>
                        <a:rPr lang="tr-TR" sz="1400" dirty="0">
                          <a:effectLst/>
                        </a:rPr>
                        <a:t>=a==b;</a:t>
                      </a:r>
                      <a:endParaRPr lang="tr-TR" sz="1400" dirty="0">
                        <a:effectLst/>
                        <a:latin typeface="Calibri"/>
                        <a:ea typeface="Calibri"/>
                        <a:cs typeface="Times New Roman"/>
                      </a:endParaRPr>
                    </a:p>
                  </a:txBody>
                  <a:tcPr marL="47162" marR="47162" marT="0" marB="0"/>
                </a:tc>
                <a:tc>
                  <a:txBody>
                    <a:bodyPr/>
                    <a:lstStyle/>
                    <a:p>
                      <a:pPr indent="288290" algn="just">
                        <a:lnSpc>
                          <a:spcPct val="115000"/>
                        </a:lnSpc>
                        <a:spcAft>
                          <a:spcPts val="600"/>
                        </a:spcAft>
                      </a:pPr>
                      <a:r>
                        <a:rPr lang="tr-TR" sz="1400" dirty="0">
                          <a:effectLst/>
                        </a:rPr>
                        <a:t>a isimli tamsayı veri türünde 5 değerine,  b isimli tamsayı veri türünde 5 değerine sahip iki adet değişken tanımlanmıştır.</a:t>
                      </a:r>
                    </a:p>
                    <a:p>
                      <a:pPr indent="288290" algn="just">
                        <a:lnSpc>
                          <a:spcPct val="115000"/>
                        </a:lnSpc>
                        <a:spcAft>
                          <a:spcPts val="600"/>
                        </a:spcAft>
                      </a:pPr>
                      <a:r>
                        <a:rPr lang="tr-TR" sz="1400" dirty="0">
                          <a:effectLst/>
                        </a:rPr>
                        <a:t> </a:t>
                      </a:r>
                    </a:p>
                    <a:p>
                      <a:pPr indent="288290" algn="just">
                        <a:lnSpc>
                          <a:spcPct val="115000"/>
                        </a:lnSpc>
                        <a:spcAft>
                          <a:spcPts val="600"/>
                        </a:spcAft>
                      </a:pPr>
                      <a:r>
                        <a:rPr lang="tr-TR" sz="1400" dirty="0" err="1">
                          <a:effectLst/>
                        </a:rPr>
                        <a:t>Sonuc</a:t>
                      </a:r>
                      <a:r>
                        <a:rPr lang="tr-TR" sz="1400" dirty="0">
                          <a:effectLst/>
                        </a:rPr>
                        <a:t> isimli tamsayı veri türündeki değişkene a==b karşılaştırmasının sonucu atanmıştır. a değeri b değerine eşit olduğu için karşılaştırma sonucu doğru yani 1 olacaktır. Böylece </a:t>
                      </a:r>
                      <a:r>
                        <a:rPr lang="tr-TR" sz="1400" dirty="0" err="1">
                          <a:effectLst/>
                        </a:rPr>
                        <a:t>sonuc</a:t>
                      </a:r>
                      <a:r>
                        <a:rPr lang="tr-TR" sz="1400" dirty="0">
                          <a:effectLst/>
                        </a:rPr>
                        <a:t> isimli değişkenin </a:t>
                      </a:r>
                      <a:r>
                        <a:rPr lang="tr-TR" sz="1400" dirty="0" err="1">
                          <a:effectLst/>
                        </a:rPr>
                        <a:t>değeride</a:t>
                      </a:r>
                      <a:r>
                        <a:rPr lang="tr-TR" sz="1400" dirty="0">
                          <a:effectLst/>
                        </a:rPr>
                        <a:t> 1 olacaktır.</a:t>
                      </a:r>
                      <a:endParaRPr lang="tr-TR" sz="1400" b="0" dirty="0">
                        <a:solidFill>
                          <a:schemeClr val="accent3">
                            <a:lumMod val="50000"/>
                          </a:schemeClr>
                        </a:solidFill>
                        <a:effectLst/>
                        <a:latin typeface="Calibri"/>
                        <a:ea typeface="Calibri"/>
                        <a:cs typeface="Times New Roman"/>
                      </a:endParaRPr>
                    </a:p>
                  </a:txBody>
                  <a:tcPr marL="47162" marR="47162" marT="0" marB="0"/>
                </a:tc>
              </a:tr>
            </a:tbl>
          </a:graphicData>
        </a:graphic>
      </p:graphicFrame>
    </p:spTree>
    <p:custDataLst>
      <p:tags r:id="rId1"/>
    </p:custDataLst>
    <p:extLst>
      <p:ext uri="{BB962C8B-B14F-4D97-AF65-F5344CB8AC3E}">
        <p14:creationId xmlns:p14="http://schemas.microsoft.com/office/powerpoint/2010/main" val="22524346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a:ln>
            <a:noFill/>
          </a:ln>
        </p:spPr>
        <p:txBody>
          <a:bodyPr>
            <a:noAutofit/>
          </a:bodyPr>
          <a:lstStyle/>
          <a:p>
            <a:r>
              <a:rPr lang="tr-TR" dirty="0" smtClean="0"/>
              <a:t>Aritmetik İşlemli Atama Operatörleri</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27</a:t>
            </a:fld>
            <a:endParaRPr lang="tr-TR"/>
          </a:p>
        </p:txBody>
      </p:sp>
      <p:sp>
        <p:nvSpPr>
          <p:cNvPr id="14" name="AutoShape 183" descr="Büyük kılavuz"/>
          <p:cNvSpPr>
            <a:spLocks noChangeArrowheads="1"/>
          </p:cNvSpPr>
          <p:nvPr>
            <p:custDataLst>
              <p:tags r:id="rId4"/>
            </p:custDataLst>
          </p:nvPr>
        </p:nvSpPr>
        <p:spPr bwMode="auto">
          <a:xfrm>
            <a:off x="843574" y="1600200"/>
            <a:ext cx="7456851" cy="1219200"/>
          </a:xfrm>
          <a:prstGeom prst="roundRect">
            <a:avLst>
              <a:gd name="adj" fmla="val 0"/>
            </a:avLst>
          </a:prstGeom>
          <a:ln>
            <a:headEnd/>
            <a:tailEnd/>
          </a:ln>
          <a:ex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upright="1">
            <a:noAutofit/>
          </a:bodyPr>
          <a:lstStyle/>
          <a:p>
            <a:r>
              <a:rPr lang="tr-TR" dirty="0"/>
              <a:t>Daha önceki bölümlerde aritmetik işlemlerde kullanılan operatörleri ve atama işleminde kullanılan operatörü görmüştük. Eğer bir </a:t>
            </a:r>
            <a:r>
              <a:rPr lang="tr-TR" dirty="0" err="1"/>
              <a:t>operand</a:t>
            </a:r>
            <a:r>
              <a:rPr lang="tr-TR" dirty="0"/>
              <a:t> aritmetik işlemde kullanıldıktan sonra değer tekrar kullanılan operanda atanıyorsa aritmetik işlemli atamalar kullanılır. </a:t>
            </a:r>
            <a:r>
              <a:rPr lang="tr-TR" sz="1100" dirty="0"/>
              <a:t> </a:t>
            </a:r>
          </a:p>
          <a:p>
            <a:r>
              <a:rPr lang="tr-TR" sz="1100" dirty="0"/>
              <a:t> </a:t>
            </a:r>
          </a:p>
          <a:p>
            <a:r>
              <a:rPr lang="tr-TR" sz="1100" dirty="0"/>
              <a:t> </a:t>
            </a:r>
          </a:p>
          <a:p>
            <a:r>
              <a:rPr lang="tr-TR" sz="1100" dirty="0"/>
              <a:t> </a:t>
            </a:r>
          </a:p>
          <a:p>
            <a:r>
              <a:rPr lang="tr-TR" sz="1100" dirty="0"/>
              <a:t> </a:t>
            </a:r>
          </a:p>
          <a:p>
            <a:r>
              <a:rPr lang="tr-TR" sz="1100" dirty="0"/>
              <a:t> </a:t>
            </a:r>
          </a:p>
          <a:p>
            <a:r>
              <a:rPr lang="tr-TR" sz="1100" b="1" dirty="0"/>
              <a:t> </a:t>
            </a:r>
            <a:endParaRPr lang="tr-TR" sz="1100" dirty="0"/>
          </a:p>
          <a:p>
            <a:r>
              <a:rPr lang="tr-TR" sz="1100" dirty="0"/>
              <a:t> </a:t>
            </a:r>
          </a:p>
          <a:p>
            <a:r>
              <a:rPr lang="tr-TR" sz="1100" dirty="0"/>
              <a:t> </a:t>
            </a:r>
          </a:p>
          <a:p>
            <a:r>
              <a:rPr lang="tr-TR" sz="1100" dirty="0"/>
              <a:t> </a:t>
            </a:r>
          </a:p>
          <a:p>
            <a:pPr indent="288290">
              <a:lnSpc>
                <a:spcPct val="115000"/>
              </a:lnSpc>
              <a:spcAft>
                <a:spcPts val="600"/>
              </a:spcAft>
              <a:tabLst>
                <a:tab pos="1382395" algn="l"/>
              </a:tabLst>
            </a:pPr>
            <a:endParaRPr lang="tr-TR" sz="1100" dirty="0" smtClean="0">
              <a:effectLst/>
              <a:latin typeface="Calibri"/>
              <a:ea typeface="Calibri"/>
              <a:cs typeface="Times New Roman"/>
            </a:endParaRPr>
          </a:p>
          <a:p>
            <a:pPr indent="288290">
              <a:lnSpc>
                <a:spcPct val="115000"/>
              </a:lnSpc>
              <a:spcAft>
                <a:spcPts val="600"/>
              </a:spcAft>
            </a:pPr>
            <a:r>
              <a:rPr lang="tr-TR" sz="1100" dirty="0">
                <a:effectLst/>
                <a:latin typeface="Calibri"/>
                <a:ea typeface="Times New Roman"/>
                <a:cs typeface="Times New Roman"/>
              </a:rPr>
              <a:t> </a:t>
            </a:r>
            <a:endParaRPr lang="tr-TR" sz="1100" dirty="0">
              <a:effectLst/>
              <a:latin typeface="Calibri"/>
              <a:ea typeface="Calibri"/>
              <a:cs typeface="Times New Roman"/>
            </a:endParaRPr>
          </a:p>
          <a:p>
            <a:pPr indent="288290">
              <a:lnSpc>
                <a:spcPct val="115000"/>
              </a:lnSpc>
              <a:spcAft>
                <a:spcPts val="600"/>
              </a:spcAft>
            </a:pPr>
            <a:r>
              <a:rPr lang="tr-TR" sz="1100" dirty="0">
                <a:effectLst/>
                <a:latin typeface="Calibri"/>
                <a:ea typeface="Calibri"/>
                <a:cs typeface="Times New Roman"/>
              </a:rPr>
              <a:t> </a:t>
            </a:r>
          </a:p>
        </p:txBody>
      </p:sp>
      <p:graphicFrame>
        <p:nvGraphicFramePr>
          <p:cNvPr id="3" name="Tablo 2"/>
          <p:cNvGraphicFramePr>
            <a:graphicFrameLocks noGrp="1"/>
          </p:cNvGraphicFramePr>
          <p:nvPr>
            <p:custDataLst>
              <p:tags r:id="rId5"/>
            </p:custDataLst>
            <p:extLst>
              <p:ext uri="{D42A27DB-BD31-4B8C-83A1-F6EECF244321}">
                <p14:modId xmlns:p14="http://schemas.microsoft.com/office/powerpoint/2010/main" val="653964066"/>
              </p:ext>
            </p:extLst>
          </p:nvPr>
        </p:nvGraphicFramePr>
        <p:xfrm>
          <a:off x="958817" y="3048000"/>
          <a:ext cx="7314691" cy="3279266"/>
        </p:xfrm>
        <a:graphic>
          <a:graphicData uri="http://schemas.openxmlformats.org/drawingml/2006/table">
            <a:tbl>
              <a:tblPr firstRow="1" firstCol="1" bandRow="1">
                <a:tableStyleId>{2A488322-F2BA-4B5B-9748-0D474271808F}</a:tableStyleId>
              </a:tblPr>
              <a:tblGrid>
                <a:gridCol w="1134110"/>
                <a:gridCol w="750881"/>
                <a:gridCol w="1008112"/>
                <a:gridCol w="4421588"/>
              </a:tblGrid>
              <a:tr h="580262">
                <a:tc>
                  <a:txBody>
                    <a:bodyPr/>
                    <a:lstStyle/>
                    <a:p>
                      <a:pPr marL="0" indent="0" algn="just">
                        <a:lnSpc>
                          <a:spcPct val="115000"/>
                        </a:lnSpc>
                        <a:spcAft>
                          <a:spcPts val="600"/>
                        </a:spcAft>
                      </a:pPr>
                      <a:r>
                        <a:rPr lang="tr-TR" sz="1400" dirty="0">
                          <a:effectLst/>
                        </a:rPr>
                        <a:t>Operatör</a:t>
                      </a:r>
                      <a:endParaRPr lang="tr-TR" sz="1400" dirty="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400" b="1" kern="1200" dirty="0">
                          <a:solidFill>
                            <a:schemeClr val="lt1"/>
                          </a:solidFill>
                          <a:effectLst/>
                          <a:latin typeface="+mn-lt"/>
                          <a:ea typeface="+mn-ea"/>
                          <a:cs typeface="+mn-cs"/>
                        </a:rPr>
                        <a:t>İşlem</a:t>
                      </a:r>
                    </a:p>
                  </a:txBody>
                  <a:tcPr marL="68580" marR="68580" marT="0" marB="0"/>
                </a:tc>
                <a:tc>
                  <a:txBody>
                    <a:bodyPr/>
                    <a:lstStyle/>
                    <a:p>
                      <a:pPr marL="0" indent="0" algn="just" rtl="0" eaLnBrk="1" latinLnBrk="0" hangingPunct="1">
                        <a:lnSpc>
                          <a:spcPct val="115000"/>
                        </a:lnSpc>
                        <a:spcAft>
                          <a:spcPts val="600"/>
                        </a:spcAft>
                      </a:pPr>
                      <a:r>
                        <a:rPr kumimoji="0" lang="tr-TR" sz="1400" b="1" kern="1200" dirty="0">
                          <a:solidFill>
                            <a:schemeClr val="lt1"/>
                          </a:solidFill>
                          <a:effectLst/>
                          <a:latin typeface="+mn-lt"/>
                          <a:ea typeface="+mn-ea"/>
                          <a:cs typeface="+mn-cs"/>
                        </a:rPr>
                        <a:t>Yerine Kullanılan işlem</a:t>
                      </a:r>
                    </a:p>
                  </a:txBody>
                  <a:tcPr marL="68580" marR="68580" marT="0" marB="0"/>
                </a:tc>
                <a:tc>
                  <a:txBody>
                    <a:bodyPr/>
                    <a:lstStyle/>
                    <a:p>
                      <a:pPr marL="0" indent="0" algn="just" rtl="0" eaLnBrk="1" latinLnBrk="0" hangingPunct="1">
                        <a:lnSpc>
                          <a:spcPct val="115000"/>
                        </a:lnSpc>
                        <a:spcAft>
                          <a:spcPts val="600"/>
                        </a:spcAft>
                      </a:pPr>
                      <a:r>
                        <a:rPr kumimoji="0" lang="tr-TR" sz="1400" b="1" kern="1200" dirty="0">
                          <a:solidFill>
                            <a:schemeClr val="lt1"/>
                          </a:solidFill>
                          <a:effectLst/>
                          <a:latin typeface="+mn-lt"/>
                          <a:ea typeface="+mn-ea"/>
                          <a:cs typeface="+mn-cs"/>
                        </a:rPr>
                        <a:t>Kullanım</a:t>
                      </a:r>
                    </a:p>
                  </a:txBody>
                  <a:tcPr marL="68580" marR="68580" marT="0" marB="0"/>
                </a:tc>
              </a:tr>
              <a:tr h="281369">
                <a:tc>
                  <a:txBody>
                    <a:bodyPr/>
                    <a:lstStyle/>
                    <a:p>
                      <a:pPr indent="288290" algn="just">
                        <a:lnSpc>
                          <a:spcPct val="115000"/>
                        </a:lnSpc>
                        <a:spcAft>
                          <a:spcPts val="600"/>
                        </a:spcAft>
                      </a:pPr>
                      <a:r>
                        <a:rPr lang="tr-TR" sz="1400">
                          <a:effectLst/>
                        </a:rPr>
                        <a:t>+=</a:t>
                      </a:r>
                      <a:endParaRPr lang="tr-TR" sz="140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400" kern="1200" dirty="0">
                          <a:solidFill>
                            <a:schemeClr val="dk1"/>
                          </a:solidFill>
                          <a:effectLst/>
                          <a:latin typeface="+mn-lt"/>
                          <a:ea typeface="+mn-ea"/>
                          <a:cs typeface="+mn-cs"/>
                        </a:rPr>
                        <a:t>x=</a:t>
                      </a:r>
                      <a:r>
                        <a:rPr kumimoji="0" lang="tr-TR" sz="1400" kern="1200" dirty="0" err="1">
                          <a:solidFill>
                            <a:schemeClr val="dk1"/>
                          </a:solidFill>
                          <a:effectLst/>
                          <a:latin typeface="+mn-lt"/>
                          <a:ea typeface="+mn-ea"/>
                          <a:cs typeface="+mn-cs"/>
                        </a:rPr>
                        <a:t>x+y</a:t>
                      </a:r>
                      <a:endParaRPr kumimoji="0" lang="tr-TR" sz="1400" kern="1200" dirty="0">
                        <a:solidFill>
                          <a:schemeClr val="dk1"/>
                        </a:solidFill>
                        <a:effectLst/>
                        <a:latin typeface="+mn-lt"/>
                        <a:ea typeface="+mn-ea"/>
                        <a:cs typeface="+mn-cs"/>
                      </a:endParaRPr>
                    </a:p>
                  </a:txBody>
                  <a:tcPr marL="68580" marR="68580" marT="0" marB="0"/>
                </a:tc>
                <a:tc>
                  <a:txBody>
                    <a:bodyPr/>
                    <a:lstStyle/>
                    <a:p>
                      <a:pPr marL="0" indent="0" algn="just" rtl="0" eaLnBrk="1" latinLnBrk="0" hangingPunct="1">
                        <a:lnSpc>
                          <a:spcPct val="115000"/>
                        </a:lnSpc>
                        <a:spcAft>
                          <a:spcPts val="600"/>
                        </a:spcAft>
                      </a:pPr>
                      <a:r>
                        <a:rPr kumimoji="0" lang="tr-TR" sz="1400" kern="1200" dirty="0">
                          <a:solidFill>
                            <a:schemeClr val="dk1"/>
                          </a:solidFill>
                          <a:effectLst/>
                          <a:latin typeface="+mn-lt"/>
                          <a:ea typeface="+mn-ea"/>
                          <a:cs typeface="+mn-cs"/>
                        </a:rPr>
                        <a:t>x+=y</a:t>
                      </a:r>
                    </a:p>
                  </a:txBody>
                  <a:tcPr marL="68580" marR="68580" marT="0" marB="0"/>
                </a:tc>
                <a:tc>
                  <a:txBody>
                    <a:bodyPr/>
                    <a:lstStyle/>
                    <a:p>
                      <a:pPr marL="0" indent="0" algn="just" rtl="0" eaLnBrk="1" latinLnBrk="0" hangingPunct="1">
                        <a:lnSpc>
                          <a:spcPct val="115000"/>
                        </a:lnSpc>
                        <a:spcAft>
                          <a:spcPts val="600"/>
                        </a:spcAft>
                      </a:pPr>
                      <a:r>
                        <a:rPr kumimoji="0" lang="tr-TR" sz="1400" kern="1200" dirty="0">
                          <a:solidFill>
                            <a:schemeClr val="dk1"/>
                          </a:solidFill>
                          <a:effectLst/>
                          <a:latin typeface="+mn-lt"/>
                          <a:ea typeface="+mn-ea"/>
                          <a:cs typeface="+mn-cs"/>
                        </a:rPr>
                        <a:t>x değeri y değeri ile toplanmış tekrar x değerine yazılmıştır.</a:t>
                      </a:r>
                    </a:p>
                  </a:txBody>
                  <a:tcPr marL="68580" marR="68580" marT="0" marB="0"/>
                </a:tc>
              </a:tr>
              <a:tr h="281369">
                <a:tc>
                  <a:txBody>
                    <a:bodyPr/>
                    <a:lstStyle/>
                    <a:p>
                      <a:pPr indent="288290" algn="just">
                        <a:lnSpc>
                          <a:spcPct val="115000"/>
                        </a:lnSpc>
                        <a:spcAft>
                          <a:spcPts val="600"/>
                        </a:spcAft>
                      </a:pPr>
                      <a:r>
                        <a:rPr lang="tr-TR" sz="1400">
                          <a:effectLst/>
                        </a:rPr>
                        <a:t>-=</a:t>
                      </a:r>
                      <a:endParaRPr lang="tr-TR" sz="140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400" kern="1200" dirty="0">
                          <a:solidFill>
                            <a:schemeClr val="dk1"/>
                          </a:solidFill>
                          <a:effectLst/>
                          <a:latin typeface="+mn-lt"/>
                          <a:ea typeface="+mn-ea"/>
                          <a:cs typeface="+mn-cs"/>
                        </a:rPr>
                        <a:t>x=x-y</a:t>
                      </a:r>
                    </a:p>
                  </a:txBody>
                  <a:tcPr marL="68580" marR="68580" marT="0" marB="0"/>
                </a:tc>
                <a:tc>
                  <a:txBody>
                    <a:bodyPr/>
                    <a:lstStyle/>
                    <a:p>
                      <a:pPr marL="0" indent="0" algn="just" rtl="0" eaLnBrk="1" latinLnBrk="0" hangingPunct="1">
                        <a:lnSpc>
                          <a:spcPct val="115000"/>
                        </a:lnSpc>
                        <a:spcAft>
                          <a:spcPts val="600"/>
                        </a:spcAft>
                      </a:pPr>
                      <a:r>
                        <a:rPr kumimoji="0" lang="tr-TR" sz="1400" kern="1200" dirty="0">
                          <a:solidFill>
                            <a:schemeClr val="dk1"/>
                          </a:solidFill>
                          <a:effectLst/>
                          <a:latin typeface="+mn-lt"/>
                          <a:ea typeface="+mn-ea"/>
                          <a:cs typeface="+mn-cs"/>
                        </a:rPr>
                        <a:t>x-=y</a:t>
                      </a:r>
                    </a:p>
                  </a:txBody>
                  <a:tcPr marL="68580" marR="68580" marT="0" marB="0"/>
                </a:tc>
                <a:tc>
                  <a:txBody>
                    <a:bodyPr/>
                    <a:lstStyle/>
                    <a:p>
                      <a:pPr marL="0" indent="0" algn="just" rtl="0" eaLnBrk="1" latinLnBrk="0" hangingPunct="1">
                        <a:lnSpc>
                          <a:spcPct val="115000"/>
                        </a:lnSpc>
                        <a:spcAft>
                          <a:spcPts val="600"/>
                        </a:spcAft>
                      </a:pPr>
                      <a:r>
                        <a:rPr kumimoji="0" lang="tr-TR" sz="1400" kern="1200" dirty="0">
                          <a:solidFill>
                            <a:schemeClr val="dk1"/>
                          </a:solidFill>
                          <a:effectLst/>
                          <a:latin typeface="+mn-lt"/>
                          <a:ea typeface="+mn-ea"/>
                          <a:cs typeface="+mn-cs"/>
                        </a:rPr>
                        <a:t>y değeri x değerinden çıkarılmış tekrar x değerine yazılmıştır.</a:t>
                      </a:r>
                    </a:p>
                  </a:txBody>
                  <a:tcPr marL="68580" marR="68580" marT="0" marB="0"/>
                </a:tc>
              </a:tr>
              <a:tr h="281369">
                <a:tc>
                  <a:txBody>
                    <a:bodyPr/>
                    <a:lstStyle/>
                    <a:p>
                      <a:pPr indent="288290" algn="just">
                        <a:lnSpc>
                          <a:spcPct val="115000"/>
                        </a:lnSpc>
                        <a:spcAft>
                          <a:spcPts val="600"/>
                        </a:spcAft>
                      </a:pPr>
                      <a:r>
                        <a:rPr lang="tr-TR" sz="1400">
                          <a:effectLst/>
                        </a:rPr>
                        <a:t>*=</a:t>
                      </a:r>
                      <a:endParaRPr lang="tr-TR" sz="140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400" kern="1200">
                          <a:solidFill>
                            <a:schemeClr val="dk1"/>
                          </a:solidFill>
                          <a:effectLst/>
                          <a:latin typeface="+mn-lt"/>
                          <a:ea typeface="+mn-ea"/>
                          <a:cs typeface="+mn-cs"/>
                        </a:rPr>
                        <a:t>x=x*y</a:t>
                      </a:r>
                    </a:p>
                  </a:txBody>
                  <a:tcPr marL="68580" marR="68580" marT="0" marB="0"/>
                </a:tc>
                <a:tc>
                  <a:txBody>
                    <a:bodyPr/>
                    <a:lstStyle/>
                    <a:p>
                      <a:pPr marL="0" indent="0" algn="just" rtl="0" eaLnBrk="1" latinLnBrk="0" hangingPunct="1">
                        <a:lnSpc>
                          <a:spcPct val="115000"/>
                        </a:lnSpc>
                        <a:spcAft>
                          <a:spcPts val="600"/>
                        </a:spcAft>
                      </a:pPr>
                      <a:r>
                        <a:rPr kumimoji="0" lang="tr-TR" sz="1400" kern="1200">
                          <a:solidFill>
                            <a:schemeClr val="dk1"/>
                          </a:solidFill>
                          <a:effectLst/>
                          <a:latin typeface="+mn-lt"/>
                          <a:ea typeface="+mn-ea"/>
                          <a:cs typeface="+mn-cs"/>
                        </a:rPr>
                        <a:t>x*=y</a:t>
                      </a:r>
                    </a:p>
                  </a:txBody>
                  <a:tcPr marL="68580" marR="68580" marT="0" marB="0"/>
                </a:tc>
                <a:tc>
                  <a:txBody>
                    <a:bodyPr/>
                    <a:lstStyle/>
                    <a:p>
                      <a:pPr marL="0" indent="0" algn="just" rtl="0" eaLnBrk="1" latinLnBrk="0" hangingPunct="1">
                        <a:lnSpc>
                          <a:spcPct val="115000"/>
                        </a:lnSpc>
                        <a:spcAft>
                          <a:spcPts val="600"/>
                        </a:spcAft>
                      </a:pPr>
                      <a:r>
                        <a:rPr kumimoji="0" lang="tr-TR" sz="1400" kern="1200" dirty="0">
                          <a:solidFill>
                            <a:schemeClr val="dk1"/>
                          </a:solidFill>
                          <a:effectLst/>
                          <a:latin typeface="+mn-lt"/>
                          <a:ea typeface="+mn-ea"/>
                          <a:cs typeface="+mn-cs"/>
                        </a:rPr>
                        <a:t>x değeri ile  y değeri çarpılmış tekrar x değerine yazılmıştır.</a:t>
                      </a:r>
                    </a:p>
                  </a:txBody>
                  <a:tcPr marL="68580" marR="68580" marT="0" marB="0"/>
                </a:tc>
              </a:tr>
              <a:tr h="281369">
                <a:tc>
                  <a:txBody>
                    <a:bodyPr/>
                    <a:lstStyle/>
                    <a:p>
                      <a:pPr indent="288290" algn="just">
                        <a:lnSpc>
                          <a:spcPct val="115000"/>
                        </a:lnSpc>
                        <a:spcAft>
                          <a:spcPts val="600"/>
                        </a:spcAft>
                      </a:pPr>
                      <a:r>
                        <a:rPr lang="tr-TR" sz="1400">
                          <a:effectLst/>
                        </a:rPr>
                        <a:t>/=</a:t>
                      </a:r>
                      <a:endParaRPr lang="tr-TR" sz="140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400" kern="1200">
                          <a:solidFill>
                            <a:schemeClr val="dk1"/>
                          </a:solidFill>
                          <a:effectLst/>
                          <a:latin typeface="+mn-lt"/>
                          <a:ea typeface="+mn-ea"/>
                          <a:cs typeface="+mn-cs"/>
                        </a:rPr>
                        <a:t>x=x/y</a:t>
                      </a:r>
                    </a:p>
                  </a:txBody>
                  <a:tcPr marL="68580" marR="68580" marT="0" marB="0"/>
                </a:tc>
                <a:tc>
                  <a:txBody>
                    <a:bodyPr/>
                    <a:lstStyle/>
                    <a:p>
                      <a:pPr marL="0" indent="0" algn="just" rtl="0" eaLnBrk="1" latinLnBrk="0" hangingPunct="1">
                        <a:lnSpc>
                          <a:spcPct val="115000"/>
                        </a:lnSpc>
                        <a:spcAft>
                          <a:spcPts val="600"/>
                        </a:spcAft>
                      </a:pPr>
                      <a:r>
                        <a:rPr kumimoji="0" lang="tr-TR" sz="1400" kern="1200">
                          <a:solidFill>
                            <a:schemeClr val="dk1"/>
                          </a:solidFill>
                          <a:effectLst/>
                          <a:latin typeface="+mn-lt"/>
                          <a:ea typeface="+mn-ea"/>
                          <a:cs typeface="+mn-cs"/>
                        </a:rPr>
                        <a:t>x/=y</a:t>
                      </a:r>
                    </a:p>
                  </a:txBody>
                  <a:tcPr marL="68580" marR="68580" marT="0" marB="0"/>
                </a:tc>
                <a:tc>
                  <a:txBody>
                    <a:bodyPr/>
                    <a:lstStyle/>
                    <a:p>
                      <a:pPr marL="0" indent="0" algn="just" rtl="0" eaLnBrk="1" latinLnBrk="0" hangingPunct="1">
                        <a:lnSpc>
                          <a:spcPct val="115000"/>
                        </a:lnSpc>
                        <a:spcAft>
                          <a:spcPts val="600"/>
                        </a:spcAft>
                      </a:pPr>
                      <a:r>
                        <a:rPr kumimoji="0" lang="tr-TR" sz="1400" kern="1200" dirty="0">
                          <a:solidFill>
                            <a:schemeClr val="dk1"/>
                          </a:solidFill>
                          <a:effectLst/>
                          <a:latin typeface="+mn-lt"/>
                          <a:ea typeface="+mn-ea"/>
                          <a:cs typeface="+mn-cs"/>
                        </a:rPr>
                        <a:t>x değeri y değerine bölünmüş tekrar x değerine yazılmıştır.</a:t>
                      </a:r>
                    </a:p>
                  </a:txBody>
                  <a:tcPr marL="68580" marR="68580" marT="0" marB="0"/>
                </a:tc>
              </a:tr>
              <a:tr h="580262">
                <a:tc>
                  <a:txBody>
                    <a:bodyPr/>
                    <a:lstStyle/>
                    <a:p>
                      <a:pPr indent="288290" algn="just">
                        <a:lnSpc>
                          <a:spcPct val="115000"/>
                        </a:lnSpc>
                        <a:spcAft>
                          <a:spcPts val="600"/>
                        </a:spcAft>
                      </a:pPr>
                      <a:r>
                        <a:rPr lang="tr-TR" sz="1400">
                          <a:effectLst/>
                        </a:rPr>
                        <a:t>%=</a:t>
                      </a:r>
                      <a:endParaRPr lang="tr-TR" sz="140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400" kern="1200">
                          <a:solidFill>
                            <a:schemeClr val="dk1"/>
                          </a:solidFill>
                          <a:effectLst/>
                          <a:latin typeface="+mn-lt"/>
                          <a:ea typeface="+mn-ea"/>
                          <a:cs typeface="+mn-cs"/>
                        </a:rPr>
                        <a:t>x=x%y</a:t>
                      </a:r>
                    </a:p>
                  </a:txBody>
                  <a:tcPr marL="68580" marR="68580" marT="0" marB="0"/>
                </a:tc>
                <a:tc>
                  <a:txBody>
                    <a:bodyPr/>
                    <a:lstStyle/>
                    <a:p>
                      <a:pPr marL="0" indent="0" algn="just" rtl="0" eaLnBrk="1" latinLnBrk="0" hangingPunct="1">
                        <a:lnSpc>
                          <a:spcPct val="115000"/>
                        </a:lnSpc>
                        <a:spcAft>
                          <a:spcPts val="600"/>
                        </a:spcAft>
                      </a:pPr>
                      <a:r>
                        <a:rPr kumimoji="0" lang="tr-TR" sz="1400" kern="1200" dirty="0">
                          <a:solidFill>
                            <a:schemeClr val="dk1"/>
                          </a:solidFill>
                          <a:effectLst/>
                          <a:latin typeface="+mn-lt"/>
                          <a:ea typeface="+mn-ea"/>
                          <a:cs typeface="+mn-cs"/>
                        </a:rPr>
                        <a:t>x%=y</a:t>
                      </a:r>
                    </a:p>
                  </a:txBody>
                  <a:tcPr marL="68580" marR="68580" marT="0" marB="0"/>
                </a:tc>
                <a:tc>
                  <a:txBody>
                    <a:bodyPr/>
                    <a:lstStyle/>
                    <a:p>
                      <a:pPr marL="0" indent="0" algn="just" rtl="0" eaLnBrk="1" latinLnBrk="0" hangingPunct="1">
                        <a:lnSpc>
                          <a:spcPct val="115000"/>
                        </a:lnSpc>
                        <a:spcAft>
                          <a:spcPts val="600"/>
                        </a:spcAft>
                      </a:pPr>
                      <a:r>
                        <a:rPr kumimoji="0" lang="tr-TR" sz="1400" kern="1200" dirty="0">
                          <a:solidFill>
                            <a:schemeClr val="dk1"/>
                          </a:solidFill>
                          <a:effectLst/>
                          <a:latin typeface="+mn-lt"/>
                          <a:ea typeface="+mn-ea"/>
                          <a:cs typeface="+mn-cs"/>
                        </a:rPr>
                        <a:t>x değeri y değerine </a:t>
                      </a:r>
                      <a:r>
                        <a:rPr kumimoji="0" lang="tr-TR" sz="1400" kern="1200" dirty="0" err="1">
                          <a:solidFill>
                            <a:schemeClr val="dk1"/>
                          </a:solidFill>
                          <a:effectLst/>
                          <a:latin typeface="+mn-lt"/>
                          <a:ea typeface="+mn-ea"/>
                          <a:cs typeface="+mn-cs"/>
                        </a:rPr>
                        <a:t>kalanlı</a:t>
                      </a:r>
                      <a:r>
                        <a:rPr kumimoji="0" lang="tr-TR" sz="1400" kern="1200" dirty="0">
                          <a:solidFill>
                            <a:schemeClr val="dk1"/>
                          </a:solidFill>
                          <a:effectLst/>
                          <a:latin typeface="+mn-lt"/>
                          <a:ea typeface="+mn-ea"/>
                          <a:cs typeface="+mn-cs"/>
                        </a:rPr>
                        <a:t> bölme işlemiyle bölünmüş kalan tekrar x değerine yazılmıştır.</a:t>
                      </a:r>
                    </a:p>
                  </a:txBody>
                  <a:tcPr marL="68580" marR="68580" marT="0" marB="0"/>
                </a:tc>
              </a:tr>
            </a:tbl>
          </a:graphicData>
        </a:graphic>
      </p:graphicFrame>
    </p:spTree>
    <p:custDataLst>
      <p:tags r:id="rId1"/>
    </p:custDataLst>
    <p:extLst>
      <p:ext uri="{BB962C8B-B14F-4D97-AF65-F5344CB8AC3E}">
        <p14:creationId xmlns:p14="http://schemas.microsoft.com/office/powerpoint/2010/main" val="1632171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a:ln>
            <a:noFill/>
          </a:ln>
        </p:spPr>
        <p:txBody>
          <a:bodyPr>
            <a:noAutofit/>
          </a:bodyPr>
          <a:lstStyle/>
          <a:p>
            <a:r>
              <a:rPr lang="tr-TR" dirty="0" smtClean="0"/>
              <a:t>Giriş Çıkış İşlemleri</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28</a:t>
            </a:fld>
            <a:endParaRPr lang="tr-TR"/>
          </a:p>
        </p:txBody>
      </p:sp>
      <p:sp>
        <p:nvSpPr>
          <p:cNvPr id="14" name="AutoShape 183" descr="Büyük kılavuz"/>
          <p:cNvSpPr>
            <a:spLocks noChangeArrowheads="1"/>
          </p:cNvSpPr>
          <p:nvPr>
            <p:custDataLst>
              <p:tags r:id="rId4"/>
            </p:custDataLst>
          </p:nvPr>
        </p:nvSpPr>
        <p:spPr bwMode="auto">
          <a:xfrm>
            <a:off x="843574" y="1600200"/>
            <a:ext cx="7456851" cy="1219200"/>
          </a:xfrm>
          <a:prstGeom prst="roundRect">
            <a:avLst>
              <a:gd name="adj" fmla="val 0"/>
            </a:avLst>
          </a:prstGeom>
          <a:ln>
            <a:headEnd/>
            <a:tailEnd/>
          </a:ln>
          <a:extLst/>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upright="1">
            <a:noAutofit/>
          </a:bodyPr>
          <a:lstStyle/>
          <a:p>
            <a:r>
              <a:rPr lang="tr-TR" dirty="0"/>
              <a:t> </a:t>
            </a:r>
            <a:r>
              <a:rPr lang="tr-TR" dirty="0" err="1" smtClean="0"/>
              <a:t>System.out.print</a:t>
            </a:r>
            <a:endParaRPr lang="tr-TR" dirty="0" smtClean="0"/>
          </a:p>
          <a:p>
            <a:endParaRPr lang="tr-TR" dirty="0"/>
          </a:p>
          <a:p>
            <a:r>
              <a:rPr lang="tr-TR" dirty="0" smtClean="0"/>
              <a:t>Java programlama dilince Console uygulamasında kullanıcıya bilgi vermek amacıyla kullanılan yapılardan biri  </a:t>
            </a:r>
            <a:r>
              <a:rPr lang="tr-TR" dirty="0" err="1" smtClean="0"/>
              <a:t>System.out.ptrint</a:t>
            </a:r>
            <a:r>
              <a:rPr lang="tr-TR" dirty="0" smtClean="0"/>
              <a:t> </a:t>
            </a:r>
            <a:r>
              <a:rPr lang="tr-TR" dirty="0" err="1" smtClean="0"/>
              <a:t>dir</a:t>
            </a:r>
            <a:r>
              <a:rPr lang="tr-TR" dirty="0" smtClean="0"/>
              <a:t>.</a:t>
            </a:r>
          </a:p>
          <a:p>
            <a:endParaRPr lang="tr-TR" dirty="0"/>
          </a:p>
          <a:p>
            <a:r>
              <a:rPr lang="tr-TR" dirty="0" smtClean="0"/>
              <a:t>Verilmek istenilen mesaj ifadeden sonra parantezler içerisinde girilir.</a:t>
            </a:r>
          </a:p>
          <a:p>
            <a:endParaRPr lang="tr-TR" dirty="0"/>
          </a:p>
          <a:p>
            <a:r>
              <a:rPr lang="tr-TR" dirty="0" smtClean="0"/>
              <a:t>Örnek:</a:t>
            </a:r>
          </a:p>
          <a:p>
            <a:r>
              <a:rPr lang="tr-TR" dirty="0" err="1"/>
              <a:t>i</a:t>
            </a:r>
            <a:r>
              <a:rPr lang="tr-TR" dirty="0" err="1" smtClean="0"/>
              <a:t>nt</a:t>
            </a:r>
            <a:r>
              <a:rPr lang="tr-TR" dirty="0" smtClean="0"/>
              <a:t> i=5;</a:t>
            </a:r>
          </a:p>
          <a:p>
            <a:endParaRPr lang="tr-TR" dirty="0"/>
          </a:p>
          <a:p>
            <a:r>
              <a:rPr lang="tr-TR" dirty="0" err="1" smtClean="0"/>
              <a:t>System.out.print</a:t>
            </a:r>
            <a:r>
              <a:rPr lang="tr-TR" dirty="0" smtClean="0"/>
              <a:t>(i);</a:t>
            </a:r>
          </a:p>
          <a:p>
            <a:endParaRPr lang="tr-TR" dirty="0" smtClean="0"/>
          </a:p>
          <a:p>
            <a:r>
              <a:rPr lang="tr-TR" dirty="0" smtClean="0"/>
              <a:t>şeklindedir.</a:t>
            </a:r>
          </a:p>
          <a:p>
            <a:endParaRPr lang="tr-TR" dirty="0"/>
          </a:p>
          <a:p>
            <a:endParaRPr lang="tr-TR" sz="1100" dirty="0" smtClean="0"/>
          </a:p>
          <a:p>
            <a:endParaRPr lang="tr-TR" sz="1100" dirty="0"/>
          </a:p>
          <a:p>
            <a:r>
              <a:rPr lang="tr-TR" sz="1100" dirty="0"/>
              <a:t> </a:t>
            </a:r>
          </a:p>
          <a:p>
            <a:r>
              <a:rPr lang="tr-TR" sz="1100" dirty="0"/>
              <a:t> </a:t>
            </a:r>
          </a:p>
          <a:p>
            <a:r>
              <a:rPr lang="tr-TR" sz="1100" dirty="0"/>
              <a:t> </a:t>
            </a:r>
          </a:p>
          <a:p>
            <a:r>
              <a:rPr lang="tr-TR" sz="1100" dirty="0"/>
              <a:t> </a:t>
            </a:r>
          </a:p>
          <a:p>
            <a:r>
              <a:rPr lang="tr-TR" sz="1100" b="1" dirty="0"/>
              <a:t> </a:t>
            </a:r>
            <a:endParaRPr lang="tr-TR" sz="1100" dirty="0"/>
          </a:p>
          <a:p>
            <a:r>
              <a:rPr lang="tr-TR" sz="1100" dirty="0"/>
              <a:t> </a:t>
            </a:r>
          </a:p>
          <a:p>
            <a:r>
              <a:rPr lang="tr-TR" sz="1100" dirty="0"/>
              <a:t> </a:t>
            </a:r>
          </a:p>
          <a:p>
            <a:r>
              <a:rPr lang="tr-TR" sz="1100" dirty="0"/>
              <a:t> </a:t>
            </a:r>
          </a:p>
          <a:p>
            <a:pPr indent="288290">
              <a:lnSpc>
                <a:spcPct val="115000"/>
              </a:lnSpc>
              <a:spcAft>
                <a:spcPts val="600"/>
              </a:spcAft>
              <a:tabLst>
                <a:tab pos="1382395" algn="l"/>
              </a:tabLst>
            </a:pPr>
            <a:endParaRPr lang="tr-TR" sz="1100" dirty="0" smtClean="0">
              <a:effectLst/>
              <a:latin typeface="Calibri"/>
              <a:ea typeface="Calibri"/>
              <a:cs typeface="Times New Roman"/>
            </a:endParaRPr>
          </a:p>
          <a:p>
            <a:pPr indent="288290">
              <a:lnSpc>
                <a:spcPct val="115000"/>
              </a:lnSpc>
              <a:spcAft>
                <a:spcPts val="600"/>
              </a:spcAft>
            </a:pPr>
            <a:r>
              <a:rPr lang="tr-TR" sz="1100" dirty="0">
                <a:effectLst/>
                <a:latin typeface="Calibri"/>
                <a:ea typeface="Times New Roman"/>
                <a:cs typeface="Times New Roman"/>
              </a:rPr>
              <a:t> </a:t>
            </a:r>
            <a:endParaRPr lang="tr-TR" sz="1100" dirty="0">
              <a:effectLst/>
              <a:latin typeface="Calibri"/>
              <a:ea typeface="Calibri"/>
              <a:cs typeface="Times New Roman"/>
            </a:endParaRPr>
          </a:p>
          <a:p>
            <a:pPr indent="288290">
              <a:lnSpc>
                <a:spcPct val="115000"/>
              </a:lnSpc>
              <a:spcAft>
                <a:spcPts val="600"/>
              </a:spcAft>
            </a:pPr>
            <a:r>
              <a:rPr lang="tr-TR" sz="1100" dirty="0">
                <a:effectLst/>
                <a:latin typeface="Calibri"/>
                <a:ea typeface="Calibri"/>
                <a:cs typeface="Times New Roman"/>
              </a:rPr>
              <a:t> </a:t>
            </a:r>
          </a:p>
        </p:txBody>
      </p:sp>
    </p:spTree>
    <p:custDataLst>
      <p:tags r:id="rId1"/>
    </p:custDataLst>
    <p:extLst>
      <p:ext uri="{BB962C8B-B14F-4D97-AF65-F5344CB8AC3E}">
        <p14:creationId xmlns:p14="http://schemas.microsoft.com/office/powerpoint/2010/main" val="40920993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a:ln>
            <a:noFill/>
          </a:ln>
        </p:spPr>
        <p:txBody>
          <a:bodyPr>
            <a:noAutofit/>
          </a:bodyPr>
          <a:lstStyle/>
          <a:p>
            <a:r>
              <a:rPr lang="tr-TR" dirty="0" smtClean="0"/>
              <a:t>Giriş Çıkış İşlemleri</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29</a:t>
            </a:fld>
            <a:endParaRPr lang="tr-TR"/>
          </a:p>
        </p:txBody>
      </p:sp>
      <p:sp>
        <p:nvSpPr>
          <p:cNvPr id="14" name="AutoShape 183" descr="Büyük kılavuz"/>
          <p:cNvSpPr>
            <a:spLocks noChangeArrowheads="1"/>
          </p:cNvSpPr>
          <p:nvPr>
            <p:custDataLst>
              <p:tags r:id="rId4"/>
            </p:custDataLst>
          </p:nvPr>
        </p:nvSpPr>
        <p:spPr bwMode="auto">
          <a:xfrm>
            <a:off x="843574" y="1600200"/>
            <a:ext cx="7456851" cy="4565104"/>
          </a:xfrm>
          <a:prstGeom prst="roundRect">
            <a:avLst>
              <a:gd name="adj" fmla="val 0"/>
            </a:avLst>
          </a:prstGeom>
          <a:ln>
            <a:headEnd/>
            <a:tailEnd/>
          </a:ln>
          <a:extLst/>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upright="1">
            <a:noAutofit/>
          </a:bodyPr>
          <a:lstStyle/>
          <a:p>
            <a:r>
              <a:rPr lang="tr-TR" dirty="0" smtClean="0"/>
              <a:t>Java programlama dilince Console uygulamasında kullanıcıdan veri almak amacıyla kullanılan </a:t>
            </a:r>
            <a:r>
              <a:rPr lang="tr-TR" dirty="0" err="1" smtClean="0"/>
              <a:t>Scanner</a:t>
            </a:r>
            <a:r>
              <a:rPr lang="tr-TR" dirty="0" smtClean="0"/>
              <a:t> yapısıdır. </a:t>
            </a:r>
          </a:p>
          <a:p>
            <a:endParaRPr lang="tr-TR" dirty="0"/>
          </a:p>
          <a:p>
            <a:r>
              <a:rPr lang="tr-TR" dirty="0" err="1" smtClean="0"/>
              <a:t>Scanner</a:t>
            </a:r>
            <a:r>
              <a:rPr lang="tr-TR" dirty="0" smtClean="0"/>
              <a:t> </a:t>
            </a:r>
            <a:r>
              <a:rPr lang="tr-TR" dirty="0"/>
              <a:t>yapısını kullanabilmek için </a:t>
            </a:r>
            <a:r>
              <a:rPr lang="tr-TR" dirty="0" err="1"/>
              <a:t>java.util.Scanner</a:t>
            </a:r>
            <a:r>
              <a:rPr lang="tr-TR" dirty="0" smtClean="0"/>
              <a:t>;  projeye eklenmesi gerekmektedir. </a:t>
            </a:r>
          </a:p>
          <a:p>
            <a:endParaRPr lang="tr-TR" dirty="0"/>
          </a:p>
          <a:p>
            <a:r>
              <a:rPr lang="tr-TR" dirty="0" err="1" smtClean="0"/>
              <a:t>İmport</a:t>
            </a:r>
            <a:r>
              <a:rPr lang="tr-TR" dirty="0" smtClean="0"/>
              <a:t> </a:t>
            </a:r>
            <a:r>
              <a:rPr lang="tr-TR" dirty="0" err="1"/>
              <a:t>java.util.Scanner</a:t>
            </a:r>
            <a:r>
              <a:rPr lang="tr-TR" dirty="0" smtClean="0"/>
              <a:t>;</a:t>
            </a:r>
          </a:p>
          <a:p>
            <a:r>
              <a:rPr lang="tr-TR" dirty="0" smtClean="0"/>
              <a:t>Daha sonra </a:t>
            </a:r>
            <a:r>
              <a:rPr lang="tr-TR" dirty="0" err="1" smtClean="0"/>
              <a:t>Scanner</a:t>
            </a:r>
            <a:r>
              <a:rPr lang="tr-TR" dirty="0" smtClean="0"/>
              <a:t> türünde bir değişken tanımlanır. </a:t>
            </a:r>
          </a:p>
          <a:p>
            <a:r>
              <a:rPr lang="tr-TR" dirty="0" err="1"/>
              <a:t>Scanner</a:t>
            </a:r>
            <a:r>
              <a:rPr lang="tr-TR" dirty="0"/>
              <a:t> s=</a:t>
            </a:r>
            <a:r>
              <a:rPr lang="tr-TR" dirty="0" err="1"/>
              <a:t>new</a:t>
            </a:r>
            <a:r>
              <a:rPr lang="tr-TR" dirty="0"/>
              <a:t> </a:t>
            </a:r>
            <a:r>
              <a:rPr lang="tr-TR" dirty="0" err="1"/>
              <a:t>Scanner</a:t>
            </a:r>
            <a:r>
              <a:rPr lang="tr-TR" dirty="0"/>
              <a:t>(System.in</a:t>
            </a:r>
            <a:r>
              <a:rPr lang="tr-TR" dirty="0" smtClean="0"/>
              <a:t>);</a:t>
            </a:r>
          </a:p>
          <a:p>
            <a:r>
              <a:rPr lang="tr-TR" dirty="0" smtClean="0"/>
              <a:t>Daha sonra uygun değer alınacak türe göre tanımlanan değişken isminden sonra uygun özellik </a:t>
            </a:r>
            <a:r>
              <a:rPr lang="tr-TR" dirty="0" err="1" smtClean="0"/>
              <a:t>secilir</a:t>
            </a:r>
            <a:r>
              <a:rPr lang="tr-TR" dirty="0" smtClean="0"/>
              <a:t>.</a:t>
            </a:r>
          </a:p>
          <a:p>
            <a:endParaRPr lang="tr-TR" dirty="0" smtClean="0"/>
          </a:p>
          <a:p>
            <a:r>
              <a:rPr lang="tr-TR" dirty="0" err="1"/>
              <a:t>Scanner</a:t>
            </a:r>
            <a:r>
              <a:rPr lang="tr-TR" dirty="0"/>
              <a:t> s=</a:t>
            </a:r>
            <a:r>
              <a:rPr lang="tr-TR" dirty="0" err="1"/>
              <a:t>new</a:t>
            </a:r>
            <a:r>
              <a:rPr lang="tr-TR" dirty="0"/>
              <a:t> </a:t>
            </a:r>
            <a:r>
              <a:rPr lang="tr-TR" dirty="0" err="1"/>
              <a:t>Scanner</a:t>
            </a:r>
            <a:r>
              <a:rPr lang="tr-TR" dirty="0"/>
              <a:t>(System.in);</a:t>
            </a:r>
          </a:p>
          <a:p>
            <a:r>
              <a:rPr lang="tr-TR" dirty="0" err="1" smtClean="0"/>
              <a:t>int</a:t>
            </a:r>
            <a:r>
              <a:rPr lang="tr-TR" dirty="0" smtClean="0"/>
              <a:t> i;</a:t>
            </a:r>
          </a:p>
          <a:p>
            <a:r>
              <a:rPr lang="tr-TR" dirty="0"/>
              <a:t>i=</a:t>
            </a:r>
            <a:r>
              <a:rPr lang="tr-TR" dirty="0" err="1"/>
              <a:t>s.nextInt</a:t>
            </a:r>
            <a:r>
              <a:rPr lang="tr-TR"/>
              <a:t>();</a:t>
            </a:r>
            <a:endParaRPr lang="tr-TR" dirty="0"/>
          </a:p>
        </p:txBody>
      </p:sp>
    </p:spTree>
    <p:custDataLst>
      <p:tags r:id="rId1"/>
    </p:custDataLst>
    <p:extLst>
      <p:ext uri="{BB962C8B-B14F-4D97-AF65-F5344CB8AC3E}">
        <p14:creationId xmlns:p14="http://schemas.microsoft.com/office/powerpoint/2010/main" val="3325310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custDataLst>
              <p:tags r:id="rId1"/>
            </p:custDataLst>
          </p:nvPr>
        </p:nvSpPr>
        <p:spPr/>
        <p:txBody>
          <a:bodyPr/>
          <a:lstStyle/>
          <a:p>
            <a:fld id="{C1FA2219-9131-49AD-A1B5-1FFD48A79E7F}" type="slidenum">
              <a:rPr lang="tr-TR" smtClean="0"/>
              <a:t>3</a:t>
            </a:fld>
            <a:endParaRPr lang="tr-TR"/>
          </a:p>
        </p:txBody>
      </p:sp>
      <p:sp>
        <p:nvSpPr>
          <p:cNvPr id="14" name="Başlık 1"/>
          <p:cNvSpPr txBox="1">
            <a:spLocks/>
          </p:cNvSpPr>
          <p:nvPr>
            <p:custDataLst>
              <p:tags r:id="rId2"/>
            </p:custDataLst>
          </p:nvPr>
        </p:nvSpPr>
        <p:spPr>
          <a:xfrm>
            <a:off x="457200" y="620688"/>
            <a:ext cx="8229600" cy="53340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tr-TR" sz="2900" dirty="0" smtClean="0"/>
              <a:t>JAVA</a:t>
            </a:r>
            <a:endParaRPr lang="tr-TR" sz="2900" dirty="0"/>
          </a:p>
        </p:txBody>
      </p:sp>
      <p:sp>
        <p:nvSpPr>
          <p:cNvPr id="25" name="Metin kutusu 24"/>
          <p:cNvSpPr txBox="1"/>
          <p:nvPr>
            <p:custDataLst>
              <p:tags r:id="rId3"/>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Derleyici ve Yorumlayıcı ile İlgili Kavramları </a:t>
            </a:r>
            <a:r>
              <a:rPr lang="tr-TR" sz="1400" b="1" dirty="0" smtClean="0">
                <a:solidFill>
                  <a:schemeClr val="bg1"/>
                </a:solidFill>
              </a:rPr>
              <a:t>bilir</a:t>
            </a:r>
            <a:endParaRPr lang="tr-TR" sz="1400" b="1" dirty="0">
              <a:solidFill>
                <a:schemeClr val="bg1"/>
              </a:solidFill>
            </a:endParaRPr>
          </a:p>
        </p:txBody>
      </p:sp>
      <p:sp>
        <p:nvSpPr>
          <p:cNvPr id="2" name="Dikdörtgen 1"/>
          <p:cNvSpPr/>
          <p:nvPr/>
        </p:nvSpPr>
        <p:spPr>
          <a:xfrm>
            <a:off x="457200" y="1412776"/>
            <a:ext cx="8003232" cy="3416320"/>
          </a:xfrm>
          <a:prstGeom prst="rect">
            <a:avLst/>
          </a:prstGeom>
        </p:spPr>
        <p:txBody>
          <a:bodyPr wrap="square">
            <a:spAutoFit/>
          </a:bodyPr>
          <a:lstStyle/>
          <a:p>
            <a:r>
              <a:rPr lang="tr-TR" sz="2400" dirty="0" smtClean="0"/>
              <a:t>Mayıs </a:t>
            </a:r>
            <a:r>
              <a:rPr lang="tr-TR" sz="2400" dirty="0"/>
              <a:t>1995 de SUN Java’yı büyük bir konferansta </a:t>
            </a:r>
            <a:r>
              <a:rPr lang="tr-TR" sz="2400" dirty="0" smtClean="0"/>
              <a:t>tanıttı, Java </a:t>
            </a:r>
            <a:r>
              <a:rPr lang="tr-TR" sz="2400" dirty="0"/>
              <a:t>büyük bir ilgiyle karşılandı. </a:t>
            </a:r>
            <a:r>
              <a:rPr lang="tr-TR" sz="2400" dirty="0" smtClean="0"/>
              <a:t> </a:t>
            </a:r>
          </a:p>
          <a:p>
            <a:endParaRPr lang="tr-TR" sz="2400" dirty="0"/>
          </a:p>
          <a:p>
            <a:r>
              <a:rPr lang="tr-TR" sz="2400" dirty="0" smtClean="0"/>
              <a:t>2009 yılında SUN firmasını ORACLE satın </a:t>
            </a:r>
            <a:r>
              <a:rPr lang="tr-TR" sz="2400" dirty="0" err="1" smtClean="0"/>
              <a:t>altılmıştır</a:t>
            </a:r>
            <a:r>
              <a:rPr lang="tr-TR" sz="2400" dirty="0" smtClean="0"/>
              <a:t>.</a:t>
            </a:r>
          </a:p>
          <a:p>
            <a:endParaRPr lang="tr-TR" sz="2400" dirty="0"/>
          </a:p>
          <a:p>
            <a:r>
              <a:rPr lang="tr-TR" sz="2400" dirty="0" smtClean="0"/>
              <a:t>Java modern bilgisayar </a:t>
            </a:r>
            <a:r>
              <a:rPr lang="tr-TR" sz="2400" dirty="0"/>
              <a:t>dünyasının ses, grafik işlem, haberleşme gibi ihtiyaçlarına cevap verebilen ve ticari gayeler </a:t>
            </a:r>
            <a:r>
              <a:rPr lang="tr-TR" sz="2400" dirty="0" smtClean="0"/>
              <a:t>için hazırlanan </a:t>
            </a:r>
            <a:r>
              <a:rPr lang="tr-TR" sz="2400" dirty="0"/>
              <a:t>bir Program dili olarak daha önceki bilgisayar dillerinin hiç birinin kapsayamadığı </a:t>
            </a:r>
            <a:r>
              <a:rPr lang="tr-TR" sz="2400" dirty="0" smtClean="0"/>
              <a:t>özellikleri içermekteydi</a:t>
            </a:r>
            <a:r>
              <a:rPr lang="tr-TR" sz="2400" dirty="0"/>
              <a:t>.</a:t>
            </a:r>
          </a:p>
        </p:txBody>
      </p:sp>
      <p:pic>
        <p:nvPicPr>
          <p:cNvPr id="1026" name="Picture 2" descr="http://www.webinmaster.com/wp-content/uploads/2012/08/java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81947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57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Diziler</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30</a:t>
            </a:fld>
            <a:endParaRPr lang="tr-TR"/>
          </a:p>
        </p:txBody>
      </p:sp>
      <p:pic>
        <p:nvPicPr>
          <p:cNvPr id="6" name="Resim 5"/>
          <p:cNvPicPr/>
          <p:nvPr/>
        </p:nvPicPr>
        <p:blipFill>
          <a:blip r:embed="rId6">
            <a:extLst>
              <a:ext uri="{28A0092B-C50C-407E-A947-70E740481C1C}">
                <a14:useLocalDpi xmlns:a14="http://schemas.microsoft.com/office/drawing/2010/main" val="0"/>
              </a:ext>
            </a:extLst>
          </a:blip>
          <a:srcRect/>
          <a:stretch>
            <a:fillRect/>
          </a:stretch>
        </p:blipFill>
        <p:spPr bwMode="auto">
          <a:xfrm>
            <a:off x="539552" y="1412776"/>
            <a:ext cx="8064896" cy="4536504"/>
          </a:xfrm>
          <a:prstGeom prst="rect">
            <a:avLst/>
          </a:prstGeom>
          <a:noFill/>
          <a:ln>
            <a:noFill/>
          </a:ln>
        </p:spPr>
      </p:pic>
    </p:spTree>
    <p:custDataLst>
      <p:tags r:id="rId1"/>
    </p:custDataLst>
    <p:extLst>
      <p:ext uri="{BB962C8B-B14F-4D97-AF65-F5344CB8AC3E}">
        <p14:creationId xmlns:p14="http://schemas.microsoft.com/office/powerpoint/2010/main" val="1377162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Tek Boyutlu Diziler</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31</a:t>
            </a:fld>
            <a:endParaRPr lang="tr-TR"/>
          </a:p>
        </p:txBody>
      </p:sp>
      <p:pic>
        <p:nvPicPr>
          <p:cNvPr id="7" name="Resim 6"/>
          <p:cNvPicPr/>
          <p:nvPr/>
        </p:nvPicPr>
        <p:blipFill>
          <a:blip r:embed="rId6">
            <a:extLst>
              <a:ext uri="{28A0092B-C50C-407E-A947-70E740481C1C}">
                <a14:useLocalDpi xmlns:a14="http://schemas.microsoft.com/office/drawing/2010/main" val="0"/>
              </a:ext>
            </a:extLst>
          </a:blip>
          <a:srcRect/>
          <a:stretch>
            <a:fillRect/>
          </a:stretch>
        </p:blipFill>
        <p:spPr bwMode="auto">
          <a:xfrm>
            <a:off x="751941" y="1484784"/>
            <a:ext cx="7640117" cy="4514286"/>
          </a:xfrm>
          <a:prstGeom prst="rect">
            <a:avLst/>
          </a:prstGeom>
          <a:noFill/>
          <a:ln>
            <a:noFill/>
          </a:ln>
        </p:spPr>
      </p:pic>
    </p:spTree>
    <p:custDataLst>
      <p:tags r:id="rId1"/>
    </p:custDataLst>
    <p:extLst>
      <p:ext uri="{BB962C8B-B14F-4D97-AF65-F5344CB8AC3E}">
        <p14:creationId xmlns:p14="http://schemas.microsoft.com/office/powerpoint/2010/main" val="1920025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Çok Boyutlu Diziler</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32</a:t>
            </a:fld>
            <a:endParaRPr lang="tr-TR"/>
          </a:p>
        </p:txBody>
      </p:sp>
      <p:pic>
        <p:nvPicPr>
          <p:cNvPr id="8" name="Resim 7"/>
          <p:cNvPicPr/>
          <p:nvPr/>
        </p:nvPicPr>
        <p:blipFill>
          <a:blip r:embed="rId6">
            <a:extLst>
              <a:ext uri="{28A0092B-C50C-407E-A947-70E740481C1C}">
                <a14:useLocalDpi xmlns:a14="http://schemas.microsoft.com/office/drawing/2010/main" val="0"/>
              </a:ext>
            </a:extLst>
          </a:blip>
          <a:srcRect/>
          <a:stretch>
            <a:fillRect/>
          </a:stretch>
        </p:blipFill>
        <p:spPr bwMode="auto">
          <a:xfrm>
            <a:off x="755576" y="1700808"/>
            <a:ext cx="7819048" cy="3285715"/>
          </a:xfrm>
          <a:prstGeom prst="rect">
            <a:avLst/>
          </a:prstGeom>
          <a:noFill/>
          <a:ln>
            <a:noFill/>
          </a:ln>
        </p:spPr>
      </p:pic>
    </p:spTree>
    <p:custDataLst>
      <p:tags r:id="rId1"/>
    </p:custDataLst>
    <p:extLst>
      <p:ext uri="{BB962C8B-B14F-4D97-AF65-F5344CB8AC3E}">
        <p14:creationId xmlns:p14="http://schemas.microsoft.com/office/powerpoint/2010/main" val="3717399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Tek Alternatifli Karar Yapısı</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33</a:t>
            </a:fld>
            <a:endParaRPr lang="tr-TR"/>
          </a:p>
        </p:txBody>
      </p:sp>
      <p:sp>
        <p:nvSpPr>
          <p:cNvPr id="14" name="AutoShape 183" descr="Büyük kılavuz"/>
          <p:cNvSpPr>
            <a:spLocks noChangeArrowheads="1"/>
          </p:cNvSpPr>
          <p:nvPr>
            <p:custDataLst>
              <p:tags r:id="rId4"/>
            </p:custDataLst>
          </p:nvPr>
        </p:nvSpPr>
        <p:spPr bwMode="auto">
          <a:xfrm>
            <a:off x="843574" y="1314450"/>
            <a:ext cx="7456851" cy="571500"/>
          </a:xfrm>
          <a:prstGeom prst="roundRect">
            <a:avLst>
              <a:gd name="adj" fmla="val 0"/>
            </a:avLst>
          </a:prstGeom>
          <a:ln>
            <a:headEnd/>
            <a:tailEnd/>
          </a:ln>
          <a:extLst/>
        </p:spPr>
        <p:style>
          <a:lnRef idx="2">
            <a:schemeClr val="accent3"/>
          </a:lnRef>
          <a:fillRef idx="1">
            <a:schemeClr val="lt1"/>
          </a:fillRef>
          <a:effectRef idx="0">
            <a:schemeClr val="accent3"/>
          </a:effectRef>
          <a:fontRef idx="minor">
            <a:schemeClr val="dk1"/>
          </a:fontRef>
        </p:style>
        <p:txBody>
          <a:bodyPr rot="0" vert="horz" wrap="square" lIns="91440" tIns="45720" rIns="91440" bIns="45720" anchor="t" anchorCtr="0" upright="1">
            <a:noAutofit/>
          </a:bodyPr>
          <a:lstStyle/>
          <a:p>
            <a:r>
              <a:rPr lang="tr-TR" dirty="0" smtClean="0"/>
              <a:t>Java </a:t>
            </a:r>
            <a:r>
              <a:rPr lang="tr-TR" dirty="0"/>
              <a:t>programlama dilinde bu karar yapısını gerçeklemek için </a:t>
            </a:r>
            <a:r>
              <a:rPr lang="tr-TR" dirty="0" err="1"/>
              <a:t>if</a:t>
            </a:r>
            <a:r>
              <a:rPr lang="tr-TR" dirty="0"/>
              <a:t> komutu kullanılır. </a:t>
            </a:r>
          </a:p>
        </p:txBody>
      </p:sp>
      <p:graphicFrame>
        <p:nvGraphicFramePr>
          <p:cNvPr id="3" name="Tablo 2"/>
          <p:cNvGraphicFramePr>
            <a:graphicFrameLocks noGrp="1"/>
          </p:cNvGraphicFramePr>
          <p:nvPr>
            <p:custDataLst>
              <p:tags r:id="rId5"/>
            </p:custDataLst>
            <p:extLst>
              <p:ext uri="{D42A27DB-BD31-4B8C-83A1-F6EECF244321}">
                <p14:modId xmlns:p14="http://schemas.microsoft.com/office/powerpoint/2010/main" val="3766727316"/>
              </p:ext>
            </p:extLst>
          </p:nvPr>
        </p:nvGraphicFramePr>
        <p:xfrm>
          <a:off x="843574" y="2057401"/>
          <a:ext cx="7456851" cy="2609982"/>
        </p:xfrm>
        <a:graphic>
          <a:graphicData uri="http://schemas.openxmlformats.org/drawingml/2006/table">
            <a:tbl>
              <a:tblPr firstRow="1" firstCol="1" bandRow="1">
                <a:tableStyleId>{F2DE63D5-997A-4646-A377-4702673A728D}</a:tableStyleId>
              </a:tblPr>
              <a:tblGrid>
                <a:gridCol w="2160728"/>
                <a:gridCol w="5296123"/>
              </a:tblGrid>
              <a:tr h="417552">
                <a:tc>
                  <a:txBody>
                    <a:bodyPr/>
                    <a:lstStyle/>
                    <a:p>
                      <a:pPr marL="0" marR="0" indent="0" algn="just" defTabSz="914400" rtl="0" eaLnBrk="1" fontAlgn="auto" latinLnBrk="0" hangingPunct="1">
                        <a:lnSpc>
                          <a:spcPts val="1650"/>
                        </a:lnSpc>
                        <a:spcBef>
                          <a:spcPts val="0"/>
                        </a:spcBef>
                        <a:spcAft>
                          <a:spcPts val="0"/>
                        </a:spcAft>
                        <a:buClrTx/>
                        <a:buSzTx/>
                        <a:buFontTx/>
                        <a:buNone/>
                        <a:tabLst/>
                        <a:defRPr/>
                      </a:pPr>
                      <a:r>
                        <a:rPr lang="tr-TR" sz="1600" kern="1200" dirty="0"/>
                        <a:t> </a:t>
                      </a:r>
                      <a:endParaRPr lang="tr-TR" sz="1600" kern="1200" dirty="0" smtClean="0"/>
                    </a:p>
                    <a:p>
                      <a:pPr marL="0" marR="0" indent="0" algn="just" defTabSz="914400" rtl="0" eaLnBrk="1" fontAlgn="auto" latinLnBrk="0" hangingPunct="1">
                        <a:lnSpc>
                          <a:spcPts val="1650"/>
                        </a:lnSpc>
                        <a:spcBef>
                          <a:spcPts val="0"/>
                        </a:spcBef>
                        <a:spcAft>
                          <a:spcPts val="0"/>
                        </a:spcAft>
                        <a:buClrTx/>
                        <a:buSzTx/>
                        <a:buFontTx/>
                        <a:buNone/>
                        <a:tabLst/>
                        <a:defRPr/>
                      </a:pPr>
                      <a:r>
                        <a:rPr lang="tr-TR" sz="1600" kern="1200" dirty="0" smtClean="0">
                          <a:solidFill>
                            <a:schemeClr val="tx1"/>
                          </a:solidFill>
                        </a:rPr>
                        <a:t>Kullanım şekli</a:t>
                      </a:r>
                      <a:endParaRPr lang="tr-TR" sz="1600" kern="1200" dirty="0">
                        <a:solidFill>
                          <a:schemeClr val="dk1"/>
                        </a:solidFill>
                        <a:latin typeface="+mn-lt"/>
                        <a:ea typeface="+mn-ea"/>
                        <a:cs typeface="+mn-cs"/>
                      </a:endParaRPr>
                    </a:p>
                  </a:txBody>
                  <a:tcPr marL="68580" marR="68580" marT="0" marB="0"/>
                </a:tc>
                <a:tc>
                  <a:txBody>
                    <a:bodyPr/>
                    <a:lstStyle/>
                    <a:p>
                      <a:pPr algn="just">
                        <a:lnSpc>
                          <a:spcPts val="1650"/>
                        </a:lnSpc>
                      </a:pPr>
                      <a:endParaRPr lang="tr-TR" sz="1600" kern="1200" dirty="0" smtClean="0"/>
                    </a:p>
                    <a:p>
                      <a:pPr algn="just">
                        <a:lnSpc>
                          <a:spcPts val="1650"/>
                        </a:lnSpc>
                      </a:pPr>
                      <a:r>
                        <a:rPr lang="tr-TR" sz="1600" kern="1200" dirty="0" smtClean="0">
                          <a:solidFill>
                            <a:schemeClr val="tx1"/>
                          </a:solidFill>
                        </a:rPr>
                        <a:t>Açıklama</a:t>
                      </a:r>
                      <a:endParaRPr lang="tr-TR" sz="1600" kern="1200" dirty="0">
                        <a:solidFill>
                          <a:schemeClr val="tx1"/>
                        </a:solidFill>
                        <a:latin typeface="+mn-lt"/>
                        <a:ea typeface="+mn-ea"/>
                        <a:cs typeface="+mn-cs"/>
                      </a:endParaRPr>
                    </a:p>
                  </a:txBody>
                  <a:tcPr marL="68580" marR="68580" marT="0" marB="0"/>
                </a:tc>
              </a:tr>
              <a:tr h="767281">
                <a:tc>
                  <a:txBody>
                    <a:bodyPr/>
                    <a:lstStyle/>
                    <a:p>
                      <a:pPr algn="just">
                        <a:lnSpc>
                          <a:spcPts val="1650"/>
                        </a:lnSpc>
                      </a:pPr>
                      <a:endParaRPr lang="tr-TR" sz="1200" kern="1200" dirty="0" smtClean="0">
                        <a:latin typeface="Verdana" pitchFamily="34" charset="0"/>
                        <a:ea typeface="Verdana" pitchFamily="34" charset="0"/>
                        <a:cs typeface="Verdana" pitchFamily="34" charset="0"/>
                      </a:endParaRPr>
                    </a:p>
                    <a:p>
                      <a:pPr algn="just">
                        <a:lnSpc>
                          <a:spcPts val="1650"/>
                        </a:lnSpc>
                      </a:pPr>
                      <a:r>
                        <a:rPr lang="tr-TR" sz="1200" kern="1200" dirty="0" err="1" smtClean="0">
                          <a:latin typeface="Verdana" pitchFamily="34" charset="0"/>
                          <a:ea typeface="Verdana" pitchFamily="34" charset="0"/>
                          <a:cs typeface="Verdana" pitchFamily="34" charset="0"/>
                        </a:rPr>
                        <a:t>if</a:t>
                      </a:r>
                      <a:r>
                        <a:rPr lang="tr-TR" sz="1200" kern="1200" dirty="0" smtClean="0">
                          <a:latin typeface="Verdana" pitchFamily="34" charset="0"/>
                          <a:ea typeface="Verdana" pitchFamily="34" charset="0"/>
                          <a:cs typeface="Verdana" pitchFamily="34" charset="0"/>
                        </a:rPr>
                        <a:t>(koşul</a:t>
                      </a:r>
                      <a:r>
                        <a:rPr lang="tr-TR" sz="1200" kern="1200" dirty="0">
                          <a:latin typeface="Verdana" pitchFamily="34" charset="0"/>
                          <a:ea typeface="Verdana" pitchFamily="34" charset="0"/>
                          <a:cs typeface="Verdana" pitchFamily="34" charset="0"/>
                        </a:rPr>
                        <a:t>)</a:t>
                      </a:r>
                      <a:br>
                        <a:rPr lang="tr-TR" sz="1200" kern="1200" dirty="0">
                          <a:latin typeface="Verdana" pitchFamily="34" charset="0"/>
                          <a:ea typeface="Verdana" pitchFamily="34" charset="0"/>
                          <a:cs typeface="Verdana" pitchFamily="34" charset="0"/>
                        </a:rPr>
                      </a:br>
                      <a:r>
                        <a:rPr lang="tr-TR" sz="1200" kern="1200" dirty="0">
                          <a:latin typeface="Verdana" pitchFamily="34" charset="0"/>
                          <a:ea typeface="Verdana" pitchFamily="34" charset="0"/>
                          <a:cs typeface="Verdana" pitchFamily="34" charset="0"/>
                        </a:rPr>
                        <a:t>       </a:t>
                      </a:r>
                      <a:r>
                        <a:rPr lang="tr-TR" sz="1200" kern="1200" dirty="0" smtClean="0">
                          <a:latin typeface="Verdana" pitchFamily="34" charset="0"/>
                          <a:ea typeface="Verdana" pitchFamily="34" charset="0"/>
                          <a:cs typeface="Verdana" pitchFamily="34" charset="0"/>
                        </a:rPr>
                        <a:t>          </a:t>
                      </a:r>
                      <a:r>
                        <a:rPr lang="tr-TR" sz="1200" kern="1200" dirty="0">
                          <a:latin typeface="Verdana" pitchFamily="34" charset="0"/>
                          <a:ea typeface="Verdana" pitchFamily="34" charset="0"/>
                          <a:cs typeface="Verdana" pitchFamily="34" charset="0"/>
                        </a:rPr>
                        <a:t>işlem;</a:t>
                      </a:r>
                      <a:endParaRPr lang="tr-TR" sz="1200" kern="1200" dirty="0">
                        <a:solidFill>
                          <a:schemeClr val="dk1"/>
                        </a:solidFill>
                        <a:latin typeface="Verdana" pitchFamily="34" charset="0"/>
                        <a:ea typeface="Verdana" pitchFamily="34" charset="0"/>
                        <a:cs typeface="Verdana" pitchFamily="34" charset="0"/>
                      </a:endParaRPr>
                    </a:p>
                  </a:txBody>
                  <a:tcPr marL="68580" marR="68580" marT="0" marB="0">
                    <a:lnR w="12700" cap="flat" cmpd="sng" algn="ctr">
                      <a:solidFill>
                        <a:schemeClr val="tx1"/>
                      </a:solidFill>
                      <a:prstDash val="solid"/>
                      <a:round/>
                      <a:headEnd type="none" w="med" len="med"/>
                      <a:tailEnd type="none" w="med" len="med"/>
                    </a:lnR>
                    <a:solidFill>
                      <a:schemeClr val="accent3">
                        <a:lumMod val="60000"/>
                        <a:lumOff val="40000"/>
                      </a:schemeClr>
                    </a:solidFill>
                  </a:tcPr>
                </a:tc>
                <a:tc>
                  <a:txBody>
                    <a:bodyPr/>
                    <a:lstStyle/>
                    <a:p>
                      <a:pPr algn="just">
                        <a:lnSpc>
                          <a:spcPts val="1650"/>
                        </a:lnSpc>
                      </a:pPr>
                      <a:endParaRPr lang="tr-TR" sz="1600" kern="1200" dirty="0" smtClean="0">
                        <a:latin typeface="Verdana" pitchFamily="34" charset="0"/>
                        <a:ea typeface="Verdana" pitchFamily="34" charset="0"/>
                        <a:cs typeface="Verdana" pitchFamily="34" charset="0"/>
                      </a:endParaRPr>
                    </a:p>
                    <a:p>
                      <a:pPr algn="just">
                        <a:lnSpc>
                          <a:spcPts val="1650"/>
                        </a:lnSpc>
                      </a:pPr>
                      <a:r>
                        <a:rPr lang="tr-TR" sz="1600" kern="1200" dirty="0" smtClean="0">
                          <a:latin typeface="Verdana" pitchFamily="34" charset="0"/>
                          <a:ea typeface="Verdana" pitchFamily="34" charset="0"/>
                          <a:cs typeface="Verdana" pitchFamily="34" charset="0"/>
                        </a:rPr>
                        <a:t>Eğer </a:t>
                      </a:r>
                      <a:r>
                        <a:rPr lang="tr-TR" sz="1600" kern="1200" dirty="0">
                          <a:latin typeface="Verdana" pitchFamily="34" charset="0"/>
                          <a:ea typeface="Verdana" pitchFamily="34" charset="0"/>
                          <a:cs typeface="Verdana" pitchFamily="34" charset="0"/>
                        </a:rPr>
                        <a:t>karşılaştırma işleminden sonra karar doğru olduğunda tek işlem gerçekleştirilecekse</a:t>
                      </a:r>
                      <a:endParaRPr lang="tr-TR" sz="1600" kern="1200" dirty="0">
                        <a:solidFill>
                          <a:schemeClr val="dk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tcPr>
                </a:tc>
              </a:tr>
              <a:tr h="1410901">
                <a:tc>
                  <a:txBody>
                    <a:bodyPr/>
                    <a:lstStyle/>
                    <a:p>
                      <a:pPr algn="just">
                        <a:lnSpc>
                          <a:spcPts val="1650"/>
                        </a:lnSpc>
                      </a:pPr>
                      <a:r>
                        <a:rPr lang="tr-TR" sz="1200" kern="1200" dirty="0" err="1" smtClean="0">
                          <a:latin typeface="Verdana" pitchFamily="34" charset="0"/>
                          <a:ea typeface="Verdana" pitchFamily="34" charset="0"/>
                          <a:cs typeface="Verdana" pitchFamily="34" charset="0"/>
                        </a:rPr>
                        <a:t>if</a:t>
                      </a:r>
                      <a:r>
                        <a:rPr lang="tr-TR" sz="1200" kern="1200" dirty="0" smtClean="0">
                          <a:latin typeface="Verdana" pitchFamily="34" charset="0"/>
                          <a:ea typeface="Verdana" pitchFamily="34" charset="0"/>
                          <a:cs typeface="Verdana" pitchFamily="34" charset="0"/>
                        </a:rPr>
                        <a:t>(koşul)</a:t>
                      </a:r>
                      <a:br>
                        <a:rPr lang="tr-TR" sz="1200" kern="1200" dirty="0" smtClean="0">
                          <a:latin typeface="Verdana" pitchFamily="34" charset="0"/>
                          <a:ea typeface="Verdana" pitchFamily="34" charset="0"/>
                          <a:cs typeface="Verdana" pitchFamily="34" charset="0"/>
                        </a:rPr>
                      </a:br>
                      <a:r>
                        <a:rPr lang="tr-TR" sz="1200" kern="1200" dirty="0" smtClean="0">
                          <a:latin typeface="Verdana" pitchFamily="34" charset="0"/>
                          <a:ea typeface="Verdana" pitchFamily="34" charset="0"/>
                          <a:cs typeface="Verdana" pitchFamily="34" charset="0"/>
                        </a:rPr>
                        <a:t>{</a:t>
                      </a:r>
                      <a:r>
                        <a:rPr lang="tr-TR" sz="1200" kern="1200" dirty="0">
                          <a:latin typeface="Verdana" pitchFamily="34" charset="0"/>
                          <a:ea typeface="Verdana" pitchFamily="34" charset="0"/>
                          <a:cs typeface="Verdana" pitchFamily="34" charset="0"/>
                        </a:rPr>
                        <a:t/>
                      </a:r>
                      <a:br>
                        <a:rPr lang="tr-TR" sz="1200" kern="1200" dirty="0">
                          <a:latin typeface="Verdana" pitchFamily="34" charset="0"/>
                          <a:ea typeface="Verdana" pitchFamily="34" charset="0"/>
                          <a:cs typeface="Verdana" pitchFamily="34" charset="0"/>
                        </a:rPr>
                      </a:br>
                      <a:r>
                        <a:rPr lang="tr-TR" sz="1200" kern="1200" dirty="0" smtClean="0">
                          <a:latin typeface="Verdana" pitchFamily="34" charset="0"/>
                          <a:ea typeface="Verdana" pitchFamily="34" charset="0"/>
                          <a:cs typeface="Verdana" pitchFamily="34" charset="0"/>
                        </a:rPr>
                        <a:t>    </a:t>
                      </a:r>
                      <a:r>
                        <a:rPr lang="tr-TR" sz="1200" kern="1200" dirty="0">
                          <a:latin typeface="Verdana" pitchFamily="34" charset="0"/>
                          <a:ea typeface="Verdana" pitchFamily="34" charset="0"/>
                          <a:cs typeface="Verdana" pitchFamily="34" charset="0"/>
                        </a:rPr>
                        <a:t>…..</a:t>
                      </a:r>
                      <a:br>
                        <a:rPr lang="tr-TR" sz="1200" kern="1200" dirty="0">
                          <a:latin typeface="Verdana" pitchFamily="34" charset="0"/>
                          <a:ea typeface="Verdana" pitchFamily="34" charset="0"/>
                          <a:cs typeface="Verdana" pitchFamily="34" charset="0"/>
                        </a:rPr>
                      </a:br>
                      <a:r>
                        <a:rPr lang="tr-TR" sz="1200" kern="1200" dirty="0">
                          <a:latin typeface="Verdana" pitchFamily="34" charset="0"/>
                          <a:ea typeface="Verdana" pitchFamily="34" charset="0"/>
                          <a:cs typeface="Verdana" pitchFamily="34" charset="0"/>
                        </a:rPr>
                        <a:t>       </a:t>
                      </a:r>
                      <a:r>
                        <a:rPr lang="tr-TR" sz="1200" kern="1200" dirty="0" smtClean="0">
                          <a:latin typeface="Verdana" pitchFamily="34" charset="0"/>
                          <a:ea typeface="Verdana" pitchFamily="34" charset="0"/>
                          <a:cs typeface="Verdana" pitchFamily="34" charset="0"/>
                        </a:rPr>
                        <a:t>       işlemler</a:t>
                      </a:r>
                      <a:r>
                        <a:rPr lang="tr-TR" sz="1200" kern="1200" dirty="0">
                          <a:latin typeface="Verdana" pitchFamily="34" charset="0"/>
                          <a:ea typeface="Verdana" pitchFamily="34" charset="0"/>
                          <a:cs typeface="Verdana" pitchFamily="34" charset="0"/>
                        </a:rPr>
                        <a:t>;</a:t>
                      </a:r>
                      <a:br>
                        <a:rPr lang="tr-TR" sz="1200" kern="1200" dirty="0">
                          <a:latin typeface="Verdana" pitchFamily="34" charset="0"/>
                          <a:ea typeface="Verdana" pitchFamily="34" charset="0"/>
                          <a:cs typeface="Verdana" pitchFamily="34" charset="0"/>
                        </a:rPr>
                      </a:br>
                      <a:r>
                        <a:rPr lang="tr-TR" sz="1200" kern="1200" dirty="0">
                          <a:latin typeface="Verdana" pitchFamily="34" charset="0"/>
                          <a:ea typeface="Verdana" pitchFamily="34" charset="0"/>
                          <a:cs typeface="Verdana" pitchFamily="34" charset="0"/>
                        </a:rPr>
                        <a:t>  </a:t>
                      </a:r>
                      <a:r>
                        <a:rPr lang="tr-TR" sz="1200" kern="1200" dirty="0" smtClean="0">
                          <a:latin typeface="Verdana" pitchFamily="34" charset="0"/>
                          <a:ea typeface="Verdana" pitchFamily="34" charset="0"/>
                          <a:cs typeface="Verdana" pitchFamily="34" charset="0"/>
                        </a:rPr>
                        <a:t>  </a:t>
                      </a:r>
                      <a:r>
                        <a:rPr lang="tr-TR" sz="1200" kern="1200" dirty="0">
                          <a:latin typeface="Verdana" pitchFamily="34" charset="0"/>
                          <a:ea typeface="Verdana" pitchFamily="34" charset="0"/>
                          <a:cs typeface="Verdana" pitchFamily="34" charset="0"/>
                        </a:rPr>
                        <a:t>…..</a:t>
                      </a:r>
                      <a:br>
                        <a:rPr lang="tr-TR" sz="1200" kern="1200" dirty="0">
                          <a:latin typeface="Verdana" pitchFamily="34" charset="0"/>
                          <a:ea typeface="Verdana" pitchFamily="34" charset="0"/>
                          <a:cs typeface="Verdana" pitchFamily="34" charset="0"/>
                        </a:rPr>
                      </a:br>
                      <a:r>
                        <a:rPr lang="tr-TR" sz="1200" kern="1200" dirty="0">
                          <a:latin typeface="Verdana" pitchFamily="34" charset="0"/>
                          <a:ea typeface="Verdana" pitchFamily="34" charset="0"/>
                          <a:cs typeface="Verdana" pitchFamily="34" charset="0"/>
                        </a:rPr>
                        <a:t>       </a:t>
                      </a:r>
                      <a:r>
                        <a:rPr lang="tr-TR" sz="1200" kern="1200" dirty="0" smtClean="0">
                          <a:latin typeface="Verdana" pitchFamily="34" charset="0"/>
                          <a:ea typeface="Verdana" pitchFamily="34" charset="0"/>
                          <a:cs typeface="Verdana" pitchFamily="34" charset="0"/>
                        </a:rPr>
                        <a:t>         }</a:t>
                      </a:r>
                      <a:endParaRPr lang="tr-TR" sz="1200" kern="1200" dirty="0">
                        <a:solidFill>
                          <a:schemeClr val="dk1"/>
                        </a:solidFill>
                        <a:latin typeface="Verdana" pitchFamily="34" charset="0"/>
                        <a:ea typeface="Verdana" pitchFamily="34" charset="0"/>
                        <a:cs typeface="Verdana" pitchFamily="34" charset="0"/>
                      </a:endParaRPr>
                    </a:p>
                  </a:txBody>
                  <a:tcPr marL="68580" marR="68580" marT="0" marB="0">
                    <a:lnR w="12700" cap="flat" cmpd="sng" algn="ctr">
                      <a:solidFill>
                        <a:schemeClr val="tx1"/>
                      </a:solidFill>
                      <a:prstDash val="solid"/>
                      <a:round/>
                      <a:headEnd type="none" w="med" len="med"/>
                      <a:tailEnd type="none" w="med" len="med"/>
                    </a:lnR>
                    <a:solidFill>
                      <a:schemeClr val="accent3">
                        <a:lumMod val="60000"/>
                        <a:lumOff val="40000"/>
                      </a:schemeClr>
                    </a:solidFill>
                  </a:tcPr>
                </a:tc>
                <a:tc>
                  <a:txBody>
                    <a:bodyPr/>
                    <a:lstStyle/>
                    <a:p>
                      <a:pPr algn="just">
                        <a:lnSpc>
                          <a:spcPts val="1650"/>
                        </a:lnSpc>
                      </a:pPr>
                      <a:endParaRPr lang="tr-TR" sz="1600" kern="1200" dirty="0" smtClean="0">
                        <a:latin typeface="Verdana" pitchFamily="34" charset="0"/>
                        <a:ea typeface="Verdana" pitchFamily="34" charset="0"/>
                        <a:cs typeface="Verdana" pitchFamily="34" charset="0"/>
                      </a:endParaRPr>
                    </a:p>
                    <a:p>
                      <a:pPr algn="just">
                        <a:lnSpc>
                          <a:spcPts val="1650"/>
                        </a:lnSpc>
                      </a:pPr>
                      <a:r>
                        <a:rPr lang="tr-TR" sz="1600" kern="1200" dirty="0" smtClean="0">
                          <a:latin typeface="Verdana" pitchFamily="34" charset="0"/>
                          <a:ea typeface="Verdana" pitchFamily="34" charset="0"/>
                          <a:cs typeface="Verdana" pitchFamily="34" charset="0"/>
                        </a:rPr>
                        <a:t>Eğer </a:t>
                      </a:r>
                      <a:r>
                        <a:rPr lang="tr-TR" sz="1600" kern="1200" dirty="0">
                          <a:latin typeface="Verdana" pitchFamily="34" charset="0"/>
                          <a:ea typeface="Verdana" pitchFamily="34" charset="0"/>
                          <a:cs typeface="Verdana" pitchFamily="34" charset="0"/>
                        </a:rPr>
                        <a:t>karşılaştırma işleminden sonra karar doğru olduğunda birden fazla işlem gerçekleştirilecekse bu durumda işlemler {} “süslü parantezler” arasında yazılır.</a:t>
                      </a:r>
                      <a:endParaRPr lang="tr-TR" sz="1600" kern="1200" dirty="0">
                        <a:solidFill>
                          <a:schemeClr val="dk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tcPr>
                </a:tc>
              </a:tr>
            </a:tbl>
          </a:graphicData>
        </a:graphic>
      </p:graphicFrame>
      <p:sp>
        <p:nvSpPr>
          <p:cNvPr id="16" name="AutoShape 183" descr="Büyük kılavuz"/>
          <p:cNvSpPr>
            <a:spLocks noChangeArrowheads="1"/>
          </p:cNvSpPr>
          <p:nvPr>
            <p:custDataLst>
              <p:tags r:id="rId6"/>
            </p:custDataLst>
          </p:nvPr>
        </p:nvSpPr>
        <p:spPr bwMode="auto">
          <a:xfrm>
            <a:off x="899897" y="4797152"/>
            <a:ext cx="7456851" cy="1524000"/>
          </a:xfrm>
          <a:prstGeom prst="roundRect">
            <a:avLst>
              <a:gd name="adj" fmla="val 0"/>
            </a:avLst>
          </a:prstGeom>
          <a:ln>
            <a:headEnd/>
            <a:tailEnd/>
          </a:ln>
          <a:extLst/>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r>
              <a:rPr lang="tr-TR" sz="1600" dirty="0"/>
              <a:t>Örneğin öğrencinin notu 65’den küçük ise ekrana “tekrar sınava girmelisiniz” yazan işlemi gerçekleştirmek için </a:t>
            </a:r>
            <a:endParaRPr lang="tr-TR" sz="1600" dirty="0" smtClean="0"/>
          </a:p>
          <a:p>
            <a:endParaRPr lang="tr-TR" sz="1600" dirty="0"/>
          </a:p>
          <a:p>
            <a:pPr lvl="1"/>
            <a:r>
              <a:rPr lang="tr-TR" sz="1600" i="1" dirty="0" err="1"/>
              <a:t>if</a:t>
            </a:r>
            <a:r>
              <a:rPr lang="tr-TR" sz="1600" i="1" dirty="0"/>
              <a:t>(notu&lt;65) </a:t>
            </a:r>
            <a:r>
              <a:rPr lang="tr-TR" sz="1600" i="1" dirty="0" err="1"/>
              <a:t>cout</a:t>
            </a:r>
            <a:r>
              <a:rPr lang="tr-TR" sz="1600" i="1" dirty="0"/>
              <a:t>&lt;&lt;”tekrar sınava girmelisiniz</a:t>
            </a:r>
            <a:r>
              <a:rPr lang="tr-TR" sz="1600" i="1" dirty="0" smtClean="0"/>
              <a:t>”;</a:t>
            </a:r>
          </a:p>
          <a:p>
            <a:pPr lvl="1"/>
            <a:endParaRPr lang="tr-TR" sz="1600" i="1" dirty="0" smtClean="0"/>
          </a:p>
          <a:p>
            <a:r>
              <a:rPr lang="tr-TR" sz="1600" dirty="0" smtClean="0"/>
              <a:t>şeklinde </a:t>
            </a:r>
            <a:r>
              <a:rPr lang="tr-TR" sz="1600" dirty="0"/>
              <a:t>olabilir.</a:t>
            </a:r>
          </a:p>
        </p:txBody>
      </p:sp>
    </p:spTree>
    <p:custDataLst>
      <p:tags r:id="rId1"/>
    </p:custDataLst>
    <p:extLst>
      <p:ext uri="{BB962C8B-B14F-4D97-AF65-F5344CB8AC3E}">
        <p14:creationId xmlns:p14="http://schemas.microsoft.com/office/powerpoint/2010/main" val="2295666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İki Alternatifli Karar Yapısı</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34</a:t>
            </a:fld>
            <a:endParaRPr lang="tr-TR"/>
          </a:p>
        </p:txBody>
      </p:sp>
      <p:sp>
        <p:nvSpPr>
          <p:cNvPr id="14" name="AutoShape 183" descr="Büyük kılavuz"/>
          <p:cNvSpPr>
            <a:spLocks noChangeArrowheads="1"/>
          </p:cNvSpPr>
          <p:nvPr>
            <p:custDataLst>
              <p:tags r:id="rId4"/>
            </p:custDataLst>
          </p:nvPr>
        </p:nvSpPr>
        <p:spPr bwMode="auto">
          <a:xfrm>
            <a:off x="843574" y="1314450"/>
            <a:ext cx="7456851" cy="571500"/>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r>
              <a:rPr lang="tr-TR" dirty="0" smtClean="0"/>
              <a:t>Java </a:t>
            </a:r>
            <a:r>
              <a:rPr lang="tr-TR" dirty="0"/>
              <a:t>programlama dilinde bu karar yapısını gerçeklemek için </a:t>
            </a:r>
            <a:r>
              <a:rPr lang="tr-TR" dirty="0" err="1"/>
              <a:t>if</a:t>
            </a:r>
            <a:r>
              <a:rPr lang="tr-TR" dirty="0"/>
              <a:t>..else komutu kullanılır. </a:t>
            </a:r>
          </a:p>
        </p:txBody>
      </p:sp>
      <p:graphicFrame>
        <p:nvGraphicFramePr>
          <p:cNvPr id="3" name="Tablo 2"/>
          <p:cNvGraphicFramePr>
            <a:graphicFrameLocks noGrp="1"/>
          </p:cNvGraphicFramePr>
          <p:nvPr>
            <p:custDataLst>
              <p:tags r:id="rId5"/>
            </p:custDataLst>
            <p:extLst>
              <p:ext uri="{D42A27DB-BD31-4B8C-83A1-F6EECF244321}">
                <p14:modId xmlns:p14="http://schemas.microsoft.com/office/powerpoint/2010/main" val="3290629837"/>
              </p:ext>
            </p:extLst>
          </p:nvPr>
        </p:nvGraphicFramePr>
        <p:xfrm>
          <a:off x="843574" y="2060848"/>
          <a:ext cx="7456851" cy="3954202"/>
        </p:xfrm>
        <a:graphic>
          <a:graphicData uri="http://schemas.openxmlformats.org/drawingml/2006/table">
            <a:tbl>
              <a:tblPr firstRow="1" firstCol="1" bandRow="1">
                <a:tableStyleId>{17292A2E-F333-43FB-9621-5CBBE7FDCDCB}</a:tableStyleId>
              </a:tblPr>
              <a:tblGrid>
                <a:gridCol w="2576298"/>
                <a:gridCol w="4880553"/>
              </a:tblGrid>
              <a:tr h="361950">
                <a:tc>
                  <a:txBody>
                    <a:bodyPr/>
                    <a:lstStyle/>
                    <a:p>
                      <a:pPr marL="0" marR="0" indent="0" algn="just" defTabSz="914400" rtl="0" eaLnBrk="1" fontAlgn="auto" latinLnBrk="0" hangingPunct="1">
                        <a:lnSpc>
                          <a:spcPts val="1650"/>
                        </a:lnSpc>
                        <a:spcBef>
                          <a:spcPts val="0"/>
                        </a:spcBef>
                        <a:spcAft>
                          <a:spcPts val="0"/>
                        </a:spcAft>
                        <a:buClrTx/>
                        <a:buSzTx/>
                        <a:buFontTx/>
                        <a:buNone/>
                        <a:tabLst/>
                        <a:defRPr/>
                      </a:pPr>
                      <a:endParaRPr kumimoji="0" lang="tr-TR" sz="1800" b="0" kern="1200" dirty="0" smtClean="0">
                        <a:solidFill>
                          <a:schemeClr val="tx1"/>
                        </a:solidFill>
                        <a:effectLst>
                          <a:outerShdw blurRad="38100" dist="38100" dir="2700000" algn="tl">
                            <a:srgbClr val="000000">
                              <a:alpha val="43137"/>
                            </a:srgbClr>
                          </a:outerShdw>
                        </a:effectLst>
                        <a:latin typeface="+mn-lt"/>
                        <a:ea typeface="+mn-ea"/>
                        <a:cs typeface="+mn-cs"/>
                      </a:endParaRPr>
                    </a:p>
                    <a:p>
                      <a:pPr marL="0" marR="0" indent="0" algn="just" defTabSz="914400" rtl="0" eaLnBrk="1" fontAlgn="auto" latinLnBrk="0" hangingPunct="1">
                        <a:lnSpc>
                          <a:spcPts val="1650"/>
                        </a:lnSpc>
                        <a:spcBef>
                          <a:spcPts val="0"/>
                        </a:spcBef>
                        <a:spcAft>
                          <a:spcPts val="0"/>
                        </a:spcAft>
                        <a:buClrTx/>
                        <a:buSzTx/>
                        <a:buFontTx/>
                        <a:buNone/>
                        <a:tabLst/>
                        <a:defRPr/>
                      </a:pPr>
                      <a:r>
                        <a:rPr kumimoji="0" lang="tr-TR" sz="1800" b="0" kern="1200" dirty="0">
                          <a:solidFill>
                            <a:schemeClr val="tx1"/>
                          </a:solidFill>
                          <a:effectLst>
                            <a:outerShdw blurRad="38100" dist="38100" dir="2700000" algn="tl">
                              <a:srgbClr val="000000">
                                <a:alpha val="43137"/>
                              </a:srgbClr>
                            </a:outerShdw>
                          </a:effectLst>
                          <a:latin typeface="+mn-lt"/>
                          <a:ea typeface="+mn-ea"/>
                          <a:cs typeface="+mn-cs"/>
                        </a:rPr>
                        <a:t> </a:t>
                      </a:r>
                      <a:r>
                        <a:rPr kumimoji="0" lang="tr-TR" sz="1800" b="0" kern="1200" dirty="0" smtClean="0">
                          <a:solidFill>
                            <a:schemeClr val="tx1"/>
                          </a:solidFill>
                          <a:effectLst>
                            <a:outerShdw blurRad="38100" dist="38100" dir="2700000" algn="tl">
                              <a:srgbClr val="000000">
                                <a:alpha val="43137"/>
                              </a:srgbClr>
                            </a:outerShdw>
                          </a:effectLst>
                          <a:latin typeface="+mn-lt"/>
                          <a:ea typeface="+mn-ea"/>
                          <a:cs typeface="+mn-cs"/>
                        </a:rPr>
                        <a:t>Kullanım şekli</a:t>
                      </a:r>
                    </a:p>
                  </a:txBody>
                  <a:tcPr marL="68580" marR="68580" marT="0" marB="0"/>
                </a:tc>
                <a:tc>
                  <a:txBody>
                    <a:bodyPr/>
                    <a:lstStyle/>
                    <a:p>
                      <a:pPr algn="just">
                        <a:lnSpc>
                          <a:spcPts val="1650"/>
                        </a:lnSpc>
                      </a:pPr>
                      <a:endParaRPr lang="tr-TR" sz="1800" b="0" kern="1200" dirty="0" smtClean="0">
                        <a:solidFill>
                          <a:schemeClr val="tx1"/>
                        </a:solidFill>
                        <a:effectLst>
                          <a:outerShdw blurRad="38100" dist="38100" dir="2700000" algn="tl">
                            <a:srgbClr val="000000">
                              <a:alpha val="43137"/>
                            </a:srgbClr>
                          </a:outerShdw>
                        </a:effectLst>
                      </a:endParaRPr>
                    </a:p>
                    <a:p>
                      <a:pPr algn="just">
                        <a:lnSpc>
                          <a:spcPts val="1650"/>
                        </a:lnSpc>
                      </a:pPr>
                      <a:r>
                        <a:rPr lang="tr-TR" sz="1800" b="0" kern="1200" dirty="0" smtClean="0">
                          <a:solidFill>
                            <a:schemeClr val="tx1"/>
                          </a:solidFill>
                          <a:effectLst>
                            <a:outerShdw blurRad="38100" dist="38100" dir="2700000" algn="tl">
                              <a:srgbClr val="000000">
                                <a:alpha val="43137"/>
                              </a:srgbClr>
                            </a:outerShdw>
                          </a:effectLst>
                        </a:rPr>
                        <a:t>Açıklama</a:t>
                      </a:r>
                      <a:endParaRPr lang="tr-TR" sz="1800" b="0" kern="1200" dirty="0">
                        <a:solidFill>
                          <a:schemeClr val="tx1"/>
                        </a:solidFill>
                        <a:effectLst>
                          <a:outerShdw blurRad="38100" dist="38100" dir="2700000" algn="tl">
                            <a:srgbClr val="000000">
                              <a:alpha val="43137"/>
                            </a:srgbClr>
                          </a:outerShdw>
                        </a:effectLst>
                        <a:latin typeface="+mn-lt"/>
                        <a:ea typeface="+mn-ea"/>
                        <a:cs typeface="+mn-cs"/>
                      </a:endParaRPr>
                    </a:p>
                  </a:txBody>
                  <a:tcPr marL="68580" marR="68580" marT="0" marB="0"/>
                </a:tc>
              </a:tr>
              <a:tr h="931602">
                <a:tc>
                  <a:txBody>
                    <a:bodyPr/>
                    <a:lstStyle/>
                    <a:p>
                      <a:pPr algn="l">
                        <a:lnSpc>
                          <a:spcPts val="1650"/>
                        </a:lnSpc>
                      </a:pPr>
                      <a:r>
                        <a:rPr lang="tr-TR" sz="1600" dirty="0" err="1">
                          <a:effectLst/>
                        </a:rPr>
                        <a:t>if</a:t>
                      </a:r>
                      <a:r>
                        <a:rPr lang="tr-TR" sz="1600" dirty="0">
                          <a:effectLst/>
                        </a:rPr>
                        <a:t>(koşul)</a:t>
                      </a:r>
                      <a:br>
                        <a:rPr lang="tr-TR" sz="1600" dirty="0">
                          <a:effectLst/>
                        </a:rPr>
                      </a:br>
                      <a:r>
                        <a:rPr lang="tr-TR" sz="1600" dirty="0">
                          <a:effectLst/>
                        </a:rPr>
                        <a:t>        işlem1;</a:t>
                      </a:r>
                      <a:br>
                        <a:rPr lang="tr-TR" sz="1600" dirty="0">
                          <a:effectLst/>
                        </a:rPr>
                      </a:br>
                      <a:r>
                        <a:rPr lang="tr-TR" sz="1600" dirty="0">
                          <a:effectLst/>
                        </a:rPr>
                        <a:t>else</a:t>
                      </a:r>
                      <a:br>
                        <a:rPr lang="tr-TR" sz="1600" dirty="0">
                          <a:effectLst/>
                        </a:rPr>
                      </a:br>
                      <a:r>
                        <a:rPr lang="tr-TR" sz="1600" dirty="0">
                          <a:effectLst/>
                        </a:rPr>
                        <a:t>        işlem2;    </a:t>
                      </a:r>
                      <a:endParaRPr lang="tr-TR" sz="1600" b="0" dirty="0">
                        <a:solidFill>
                          <a:srgbClr val="000000"/>
                        </a:solidFill>
                        <a:effectLst/>
                        <a:latin typeface="Verdana"/>
                        <a:ea typeface="Times New Roman"/>
                        <a:cs typeface="Times New Roman"/>
                      </a:endParaRPr>
                    </a:p>
                  </a:txBody>
                  <a:tcPr marL="68580" marR="68580" marT="0" marB="0"/>
                </a:tc>
                <a:tc>
                  <a:txBody>
                    <a:bodyPr/>
                    <a:lstStyle/>
                    <a:p>
                      <a:pPr algn="just">
                        <a:lnSpc>
                          <a:spcPts val="1650"/>
                        </a:lnSpc>
                      </a:pPr>
                      <a:r>
                        <a:rPr lang="tr-TR" sz="1600" dirty="0">
                          <a:effectLst/>
                          <a:latin typeface="Verdana" pitchFamily="34" charset="0"/>
                          <a:ea typeface="Verdana" pitchFamily="34" charset="0"/>
                          <a:cs typeface="Verdana" pitchFamily="34" charset="0"/>
                        </a:rPr>
                        <a:t>Eğer mantıksal karşılaştırma işleminden sonra tek komut çalıştırılacaksa, mantıksal karşılaştırma doğru ise işlem1 yanlış olduğunda işlem2 gerçekleştirilir. </a:t>
                      </a:r>
                      <a:endParaRPr lang="tr-TR" sz="1600" b="0" dirty="0">
                        <a:solidFill>
                          <a:srgbClr val="000000"/>
                        </a:solidFill>
                        <a:effectLst/>
                        <a:latin typeface="Verdana" pitchFamily="34" charset="0"/>
                        <a:ea typeface="Verdana" pitchFamily="34" charset="0"/>
                        <a:cs typeface="Verdana" pitchFamily="34" charset="0"/>
                      </a:endParaRPr>
                    </a:p>
                  </a:txBody>
                  <a:tcPr marL="68580" marR="68580" marT="0" marB="0"/>
                </a:tc>
              </a:tr>
              <a:tr h="1713059">
                <a:tc>
                  <a:txBody>
                    <a:bodyPr/>
                    <a:lstStyle/>
                    <a:p>
                      <a:pPr algn="l">
                        <a:lnSpc>
                          <a:spcPts val="1650"/>
                        </a:lnSpc>
                      </a:pPr>
                      <a:r>
                        <a:rPr lang="tr-TR" sz="1600" dirty="0" err="1">
                          <a:effectLst/>
                        </a:rPr>
                        <a:t>if</a:t>
                      </a:r>
                      <a:r>
                        <a:rPr lang="tr-TR" sz="1600" dirty="0">
                          <a:effectLst/>
                        </a:rPr>
                        <a:t>(koşul)</a:t>
                      </a:r>
                      <a:br>
                        <a:rPr lang="tr-TR" sz="1600" dirty="0">
                          <a:effectLst/>
                        </a:rPr>
                      </a:br>
                      <a:r>
                        <a:rPr lang="tr-TR" sz="1600" dirty="0">
                          <a:effectLst/>
                        </a:rPr>
                        <a:t>      {</a:t>
                      </a:r>
                      <a:br>
                        <a:rPr lang="tr-TR" sz="1600" dirty="0">
                          <a:effectLst/>
                        </a:rPr>
                      </a:br>
                      <a:r>
                        <a:rPr lang="tr-TR" sz="1600" dirty="0">
                          <a:effectLst/>
                        </a:rPr>
                        <a:t>       …..</a:t>
                      </a:r>
                      <a:br>
                        <a:rPr lang="tr-TR" sz="1600" dirty="0">
                          <a:effectLst/>
                        </a:rPr>
                      </a:br>
                      <a:r>
                        <a:rPr lang="tr-TR" sz="1600" dirty="0">
                          <a:effectLst/>
                        </a:rPr>
                        <a:t>      1.işlemler;</a:t>
                      </a:r>
                      <a:br>
                        <a:rPr lang="tr-TR" sz="1600" dirty="0">
                          <a:effectLst/>
                        </a:rPr>
                      </a:br>
                      <a:r>
                        <a:rPr lang="tr-TR" sz="1600" dirty="0">
                          <a:effectLst/>
                        </a:rPr>
                        <a:t>       …..</a:t>
                      </a:r>
                      <a:br>
                        <a:rPr lang="tr-TR" sz="1600" dirty="0">
                          <a:effectLst/>
                        </a:rPr>
                      </a:br>
                      <a:r>
                        <a:rPr lang="tr-TR" sz="1600" dirty="0">
                          <a:effectLst/>
                        </a:rPr>
                        <a:t>       }</a:t>
                      </a:r>
                      <a:br>
                        <a:rPr lang="tr-TR" sz="1600" dirty="0">
                          <a:effectLst/>
                        </a:rPr>
                      </a:br>
                      <a:r>
                        <a:rPr lang="tr-TR" sz="1600" dirty="0">
                          <a:effectLst/>
                        </a:rPr>
                        <a:t>else</a:t>
                      </a:r>
                      <a:br>
                        <a:rPr lang="tr-TR" sz="1600" dirty="0">
                          <a:effectLst/>
                        </a:rPr>
                      </a:br>
                      <a:r>
                        <a:rPr lang="tr-TR" sz="1600" dirty="0">
                          <a:effectLst/>
                        </a:rPr>
                        <a:t>      {</a:t>
                      </a:r>
                      <a:br>
                        <a:rPr lang="tr-TR" sz="1600" dirty="0">
                          <a:effectLst/>
                        </a:rPr>
                      </a:br>
                      <a:r>
                        <a:rPr lang="tr-TR" sz="1600" dirty="0">
                          <a:effectLst/>
                        </a:rPr>
                        <a:t>       …..</a:t>
                      </a:r>
                      <a:br>
                        <a:rPr lang="tr-TR" sz="1600" dirty="0">
                          <a:effectLst/>
                        </a:rPr>
                      </a:br>
                      <a:r>
                        <a:rPr lang="tr-TR" sz="1600" dirty="0">
                          <a:effectLst/>
                        </a:rPr>
                        <a:t>      2.işlemler;</a:t>
                      </a:r>
                      <a:br>
                        <a:rPr lang="tr-TR" sz="1600" dirty="0">
                          <a:effectLst/>
                        </a:rPr>
                      </a:br>
                      <a:r>
                        <a:rPr lang="tr-TR" sz="1600" dirty="0">
                          <a:effectLst/>
                        </a:rPr>
                        <a:t>       …..</a:t>
                      </a:r>
                      <a:br>
                        <a:rPr lang="tr-TR" sz="1600" dirty="0">
                          <a:effectLst/>
                        </a:rPr>
                      </a:br>
                      <a:r>
                        <a:rPr lang="tr-TR" sz="1600" dirty="0">
                          <a:effectLst/>
                        </a:rPr>
                        <a:t>       }</a:t>
                      </a:r>
                      <a:endParaRPr lang="tr-TR" sz="1600" b="0" dirty="0">
                        <a:solidFill>
                          <a:srgbClr val="000000"/>
                        </a:solidFill>
                        <a:effectLst/>
                        <a:latin typeface="Verdana"/>
                        <a:ea typeface="Times New Roman"/>
                        <a:cs typeface="Times New Roman"/>
                      </a:endParaRPr>
                    </a:p>
                  </a:txBody>
                  <a:tcPr marL="68580" marR="68580" marT="0" marB="0"/>
                </a:tc>
                <a:tc>
                  <a:txBody>
                    <a:bodyPr/>
                    <a:lstStyle/>
                    <a:p>
                      <a:pPr algn="just">
                        <a:lnSpc>
                          <a:spcPts val="1650"/>
                        </a:lnSpc>
                      </a:pPr>
                      <a:endParaRPr lang="tr-TR" sz="1600" dirty="0" smtClean="0">
                        <a:effectLst/>
                        <a:latin typeface="Verdana" pitchFamily="34" charset="0"/>
                        <a:ea typeface="Verdana" pitchFamily="34" charset="0"/>
                        <a:cs typeface="Verdana" pitchFamily="34" charset="0"/>
                      </a:endParaRPr>
                    </a:p>
                    <a:p>
                      <a:pPr algn="just">
                        <a:lnSpc>
                          <a:spcPts val="1650"/>
                        </a:lnSpc>
                      </a:pPr>
                      <a:r>
                        <a:rPr lang="tr-TR" sz="1600" dirty="0" smtClean="0">
                          <a:effectLst/>
                          <a:latin typeface="Verdana" pitchFamily="34" charset="0"/>
                          <a:ea typeface="Verdana" pitchFamily="34" charset="0"/>
                          <a:cs typeface="Verdana" pitchFamily="34" charset="0"/>
                        </a:rPr>
                        <a:t>Eğer </a:t>
                      </a:r>
                      <a:r>
                        <a:rPr lang="tr-TR" sz="1600" dirty="0">
                          <a:effectLst/>
                          <a:latin typeface="Verdana" pitchFamily="34" charset="0"/>
                          <a:ea typeface="Verdana" pitchFamily="34" charset="0"/>
                          <a:cs typeface="Verdana" pitchFamily="34" charset="0"/>
                        </a:rPr>
                        <a:t>karşılaştırma işleminden sonra birden fazla komut çalıştırılacaksa, mantıksal karşılaştırma doğru ise 1.işlemler yanlış olduğunda 2.işlemler gerçekleştirilir ve bu işlemler {} “süslü parantezler” arasında yazılır.</a:t>
                      </a:r>
                      <a:endParaRPr lang="tr-TR" sz="1600" b="0" dirty="0">
                        <a:solidFill>
                          <a:srgbClr val="000000"/>
                        </a:solidFill>
                        <a:effectLst/>
                        <a:latin typeface="Verdana" pitchFamily="34" charset="0"/>
                        <a:ea typeface="Verdana" pitchFamily="34" charset="0"/>
                        <a:cs typeface="Verdana" pitchFamily="34" charset="0"/>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1491700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İki Alternatifli Karar Yapısı</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35</a:t>
            </a:fld>
            <a:endParaRPr lang="tr-TR"/>
          </a:p>
        </p:txBody>
      </p:sp>
      <p:sp>
        <p:nvSpPr>
          <p:cNvPr id="14" name="AutoShape 183" descr="Büyük kılavuz"/>
          <p:cNvSpPr>
            <a:spLocks noChangeArrowheads="1"/>
          </p:cNvSpPr>
          <p:nvPr>
            <p:custDataLst>
              <p:tags r:id="rId4"/>
            </p:custDataLst>
          </p:nvPr>
        </p:nvSpPr>
        <p:spPr bwMode="auto">
          <a:xfrm>
            <a:off x="843574" y="1314450"/>
            <a:ext cx="7456851" cy="2266950"/>
          </a:xfrm>
          <a:prstGeom prst="roundRect">
            <a:avLst>
              <a:gd name="adj" fmla="val 0"/>
            </a:avLst>
          </a:prstGeom>
          <a:ln>
            <a:headEnd/>
            <a:tailEnd/>
          </a:ln>
          <a:extLst/>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t" anchorCtr="0" upright="1">
            <a:noAutofit/>
          </a:bodyPr>
          <a:lstStyle/>
          <a:p>
            <a:r>
              <a:rPr lang="tr-TR" dirty="0"/>
              <a:t>Örneğin; öğrencilerin dersi geçip geçmediklerini kontrol etmek için bir karar komutu kullanılabilir. Burada öğrenci notu 65 ve üzeri ise öğrencinin geçtiğine, 65'in altında ise öğrencinin kaldığına karar verilir. Bu işlemi gerçekleştirmek için </a:t>
            </a:r>
            <a:endParaRPr lang="tr-TR" dirty="0" smtClean="0"/>
          </a:p>
          <a:p>
            <a:pPr lvl="1">
              <a:spcBef>
                <a:spcPts val="600"/>
              </a:spcBef>
              <a:spcAft>
                <a:spcPts val="600"/>
              </a:spcAft>
            </a:pPr>
            <a:r>
              <a:rPr lang="tr-TR" i="1" dirty="0" err="1" smtClean="0"/>
              <a:t>if</a:t>
            </a:r>
            <a:r>
              <a:rPr lang="tr-TR" i="1" dirty="0" smtClean="0"/>
              <a:t>(notu</a:t>
            </a:r>
            <a:r>
              <a:rPr lang="tr-TR" i="1" dirty="0"/>
              <a:t>&gt;=65) </a:t>
            </a:r>
            <a:r>
              <a:rPr lang="tr-TR" i="1" dirty="0" err="1"/>
              <a:t>System.out.print”geçti</a:t>
            </a:r>
            <a:r>
              <a:rPr lang="tr-TR" i="1" dirty="0"/>
              <a:t>”;</a:t>
            </a:r>
            <a:endParaRPr lang="tr-TR" dirty="0"/>
          </a:p>
          <a:p>
            <a:pPr lvl="1">
              <a:spcBef>
                <a:spcPts val="600"/>
              </a:spcBef>
              <a:spcAft>
                <a:spcPts val="600"/>
              </a:spcAft>
            </a:pPr>
            <a:r>
              <a:rPr lang="tr-TR" i="1" dirty="0"/>
              <a:t>else </a:t>
            </a:r>
            <a:r>
              <a:rPr lang="tr-TR" i="1" dirty="0" err="1"/>
              <a:t>System.out.print”kaldı</a:t>
            </a:r>
            <a:r>
              <a:rPr lang="tr-TR" i="1" dirty="0" smtClean="0"/>
              <a:t>”;</a:t>
            </a:r>
          </a:p>
          <a:p>
            <a:r>
              <a:rPr lang="tr-TR" dirty="0" smtClean="0"/>
              <a:t>şeklinde </a:t>
            </a:r>
            <a:r>
              <a:rPr lang="tr-TR" dirty="0"/>
              <a:t>olabilir. </a:t>
            </a:r>
          </a:p>
        </p:txBody>
      </p:sp>
      <p:sp>
        <p:nvSpPr>
          <p:cNvPr id="15" name="AutoShape 183" descr="Büyük kılavuz"/>
          <p:cNvSpPr>
            <a:spLocks noChangeArrowheads="1"/>
          </p:cNvSpPr>
          <p:nvPr>
            <p:custDataLst>
              <p:tags r:id="rId5"/>
            </p:custDataLst>
          </p:nvPr>
        </p:nvSpPr>
        <p:spPr bwMode="auto">
          <a:xfrm>
            <a:off x="843574" y="3717032"/>
            <a:ext cx="7456851" cy="2547257"/>
          </a:xfrm>
          <a:prstGeom prst="roundRect">
            <a:avLst>
              <a:gd name="adj" fmla="val 0"/>
            </a:avLst>
          </a:prstGeom>
          <a:ln>
            <a:headEnd/>
            <a:tailEnd/>
          </a:ln>
          <a:extLst/>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t" anchorCtr="0" upright="1">
            <a:noAutofit/>
          </a:bodyPr>
          <a:lstStyle/>
          <a:p>
            <a:pPr lvl="0" indent="288925" algn="just" fontAlgn="base">
              <a:spcBef>
                <a:spcPct val="0"/>
              </a:spcBef>
              <a:spcAft>
                <a:spcPct val="0"/>
              </a:spcAft>
            </a:pPr>
            <a:r>
              <a:rPr lang="tr-TR" dirty="0">
                <a:solidFill>
                  <a:srgbClr val="000000"/>
                </a:solidFill>
                <a:latin typeface="Cambria" pitchFamily="18" charset="0"/>
                <a:ea typeface="Calibri" pitchFamily="34" charset="0"/>
                <a:cs typeface="Times New Roman" pitchFamily="18" charset="0"/>
              </a:rPr>
              <a:t>Eğer doğru yanlış karar yapısında </a:t>
            </a:r>
            <a:r>
              <a:rPr lang="tr-TR" dirty="0">
                <a:solidFill>
                  <a:srgbClr val="000000"/>
                </a:solidFill>
                <a:ea typeface="Calibri" pitchFamily="34" charset="0"/>
                <a:cs typeface="Times New Roman" pitchFamily="18" charset="0"/>
              </a:rPr>
              <a:t>ç</a:t>
            </a:r>
            <a:r>
              <a:rPr lang="tr-TR" dirty="0">
                <a:solidFill>
                  <a:srgbClr val="000000"/>
                </a:solidFill>
                <a:latin typeface="Cambria" pitchFamily="18" charset="0"/>
                <a:ea typeface="Calibri" pitchFamily="34" charset="0"/>
                <a:cs typeface="Times New Roman" pitchFamily="18" charset="0"/>
              </a:rPr>
              <a:t>oklu se</a:t>
            </a:r>
            <a:r>
              <a:rPr lang="tr-TR" dirty="0">
                <a:solidFill>
                  <a:srgbClr val="000000"/>
                </a:solidFill>
                <a:ea typeface="Calibri" pitchFamily="34" charset="0"/>
                <a:cs typeface="Times New Roman" pitchFamily="18" charset="0"/>
              </a:rPr>
              <a:t>ç</a:t>
            </a:r>
            <a:r>
              <a:rPr lang="tr-TR" dirty="0">
                <a:solidFill>
                  <a:srgbClr val="000000"/>
                </a:solidFill>
                <a:latin typeface="Cambria" pitchFamily="18" charset="0"/>
                <a:ea typeface="Calibri" pitchFamily="34" charset="0"/>
                <a:cs typeface="Times New Roman" pitchFamily="18" charset="0"/>
              </a:rPr>
              <a:t>im karar yapısı (</a:t>
            </a:r>
            <a:r>
              <a:rPr lang="tr-TR" dirty="0" err="1">
                <a:solidFill>
                  <a:srgbClr val="000000"/>
                </a:solidFill>
                <a:latin typeface="Cambria" pitchFamily="18" charset="0"/>
                <a:ea typeface="Calibri" pitchFamily="34" charset="0"/>
                <a:cs typeface="Times New Roman" pitchFamily="18" charset="0"/>
              </a:rPr>
              <a:t>i</a:t>
            </a:r>
            <a:r>
              <a:rPr lang="tr-TR" dirty="0" err="1">
                <a:solidFill>
                  <a:srgbClr val="000000"/>
                </a:solidFill>
                <a:ea typeface="Calibri" pitchFamily="34" charset="0"/>
                <a:cs typeface="Times New Roman" pitchFamily="18" charset="0"/>
              </a:rPr>
              <a:t>ç</a:t>
            </a:r>
            <a:r>
              <a:rPr lang="tr-TR" dirty="0" err="1">
                <a:solidFill>
                  <a:srgbClr val="000000"/>
                </a:solidFill>
                <a:latin typeface="Cambria" pitchFamily="18" charset="0"/>
                <a:ea typeface="Calibri" pitchFamily="34" charset="0"/>
                <a:cs typeface="Times New Roman" pitchFamily="18" charset="0"/>
              </a:rPr>
              <a:t>i</a:t>
            </a:r>
            <a:r>
              <a:rPr lang="tr-TR" dirty="0" err="1">
                <a:solidFill>
                  <a:srgbClr val="000000"/>
                </a:solidFill>
                <a:ea typeface="Calibri" pitchFamily="34" charset="0"/>
                <a:cs typeface="Times New Roman" pitchFamily="18" charset="0"/>
              </a:rPr>
              <a:t>ç</a:t>
            </a:r>
            <a:r>
              <a:rPr lang="tr-TR" dirty="0" err="1">
                <a:solidFill>
                  <a:srgbClr val="000000"/>
                </a:solidFill>
                <a:latin typeface="Cambria" pitchFamily="18" charset="0"/>
                <a:ea typeface="Calibri" pitchFamily="34" charset="0"/>
                <a:cs typeface="Times New Roman" pitchFamily="18" charset="0"/>
              </a:rPr>
              <a:t>e</a:t>
            </a:r>
            <a:r>
              <a:rPr lang="tr-TR" dirty="0">
                <a:solidFill>
                  <a:srgbClr val="000000"/>
                </a:solidFill>
                <a:latin typeface="Cambria" pitchFamily="18" charset="0"/>
                <a:ea typeface="Calibri" pitchFamily="34" charset="0"/>
                <a:cs typeface="Times New Roman" pitchFamily="18" charset="0"/>
              </a:rPr>
              <a:t> </a:t>
            </a:r>
            <a:r>
              <a:rPr lang="tr-TR" dirty="0" err="1">
                <a:solidFill>
                  <a:srgbClr val="000000"/>
                </a:solidFill>
                <a:latin typeface="Cambria" pitchFamily="18" charset="0"/>
                <a:ea typeface="Calibri" pitchFamily="34" charset="0"/>
                <a:cs typeface="Times New Roman" pitchFamily="18" charset="0"/>
              </a:rPr>
              <a:t>if</a:t>
            </a:r>
            <a:r>
              <a:rPr lang="tr-TR" dirty="0">
                <a:solidFill>
                  <a:srgbClr val="000000"/>
                </a:solidFill>
                <a:latin typeface="Cambria" pitchFamily="18" charset="0"/>
                <a:ea typeface="Calibri" pitchFamily="34" charset="0"/>
                <a:cs typeface="Times New Roman" pitchFamily="18" charset="0"/>
              </a:rPr>
              <a:t> yapısı) kullanılmıyor ve mantıksal karşılaştırmadan sonra birer işlem ger</a:t>
            </a:r>
            <a:r>
              <a:rPr lang="tr-TR" dirty="0">
                <a:solidFill>
                  <a:srgbClr val="000000"/>
                </a:solidFill>
                <a:ea typeface="Calibri" pitchFamily="34" charset="0"/>
                <a:cs typeface="Times New Roman" pitchFamily="18" charset="0"/>
              </a:rPr>
              <a:t>ç</a:t>
            </a:r>
            <a:r>
              <a:rPr lang="tr-TR" dirty="0">
                <a:solidFill>
                  <a:srgbClr val="000000"/>
                </a:solidFill>
                <a:latin typeface="Cambria" pitchFamily="18" charset="0"/>
                <a:ea typeface="Calibri" pitchFamily="34" charset="0"/>
                <a:cs typeface="Times New Roman" pitchFamily="18" charset="0"/>
              </a:rPr>
              <a:t>ekleştiriliyorsa bu durumda </a:t>
            </a:r>
            <a:r>
              <a:rPr lang="tr-TR" dirty="0" smtClean="0">
                <a:solidFill>
                  <a:srgbClr val="000000"/>
                </a:solidFill>
                <a:latin typeface="Cambria" pitchFamily="18" charset="0"/>
                <a:ea typeface="Calibri" pitchFamily="34" charset="0"/>
                <a:cs typeface="Times New Roman" pitchFamily="18" charset="0"/>
              </a:rPr>
              <a:t>daha önce ders </a:t>
            </a:r>
            <a:r>
              <a:rPr lang="tr-TR" dirty="0">
                <a:solidFill>
                  <a:srgbClr val="000000"/>
                </a:solidFill>
                <a:latin typeface="Cambria" pitchFamily="18" charset="0"/>
                <a:ea typeface="Calibri" pitchFamily="34" charset="0"/>
                <a:cs typeface="Times New Roman" pitchFamily="18" charset="0"/>
              </a:rPr>
              <a:t>i</a:t>
            </a:r>
            <a:r>
              <a:rPr lang="tr-TR" dirty="0">
                <a:solidFill>
                  <a:srgbClr val="000000"/>
                </a:solidFill>
                <a:ea typeface="Calibri" pitchFamily="34" charset="0"/>
                <a:cs typeface="Times New Roman" pitchFamily="18" charset="0"/>
              </a:rPr>
              <a:t>ç</a:t>
            </a:r>
            <a:r>
              <a:rPr lang="tr-TR" dirty="0">
                <a:solidFill>
                  <a:srgbClr val="000000"/>
                </a:solidFill>
                <a:latin typeface="Cambria" pitchFamily="18" charset="0"/>
                <a:ea typeface="Calibri" pitchFamily="34" charset="0"/>
                <a:cs typeface="Times New Roman" pitchFamily="18" charset="0"/>
              </a:rPr>
              <a:t>eriğinde anlatılan koşullu atama operat</a:t>
            </a:r>
            <a:r>
              <a:rPr lang="tr-TR" dirty="0">
                <a:solidFill>
                  <a:srgbClr val="000000"/>
                </a:solidFill>
                <a:ea typeface="Calibri" pitchFamily="34" charset="0"/>
                <a:cs typeface="Times New Roman" pitchFamily="18" charset="0"/>
              </a:rPr>
              <a:t>ö</a:t>
            </a:r>
            <a:r>
              <a:rPr lang="tr-TR" dirty="0">
                <a:solidFill>
                  <a:srgbClr val="000000"/>
                </a:solidFill>
                <a:latin typeface="Cambria" pitchFamily="18" charset="0"/>
                <a:ea typeface="Calibri" pitchFamily="34" charset="0"/>
                <a:cs typeface="Times New Roman" pitchFamily="18" charset="0"/>
              </a:rPr>
              <a:t>r</a:t>
            </a:r>
            <a:r>
              <a:rPr lang="tr-TR" dirty="0">
                <a:solidFill>
                  <a:srgbClr val="000000"/>
                </a:solidFill>
                <a:ea typeface="Calibri" pitchFamily="34" charset="0"/>
                <a:cs typeface="Times New Roman" pitchFamily="18" charset="0"/>
              </a:rPr>
              <a:t>ü</a:t>
            </a:r>
            <a:r>
              <a:rPr lang="tr-TR" dirty="0">
                <a:solidFill>
                  <a:srgbClr val="000000"/>
                </a:solidFill>
                <a:latin typeface="Cambria" pitchFamily="18" charset="0"/>
                <a:ea typeface="Calibri" pitchFamily="34" charset="0"/>
                <a:cs typeface="Times New Roman" pitchFamily="18" charset="0"/>
              </a:rPr>
              <a:t> kullanılabilir</a:t>
            </a:r>
            <a:r>
              <a:rPr lang="tr-TR" dirty="0" smtClean="0">
                <a:solidFill>
                  <a:srgbClr val="000000"/>
                </a:solidFill>
                <a:latin typeface="Cambria" pitchFamily="18" charset="0"/>
                <a:ea typeface="Calibri" pitchFamily="34" charset="0"/>
                <a:cs typeface="Times New Roman" pitchFamily="18" charset="0"/>
              </a:rPr>
              <a:t>.</a:t>
            </a:r>
          </a:p>
          <a:p>
            <a:pPr lvl="1"/>
            <a:r>
              <a:rPr lang="tr-TR" i="1" dirty="0" err="1"/>
              <a:t>Scanner</a:t>
            </a:r>
            <a:r>
              <a:rPr lang="tr-TR" i="1" dirty="0"/>
              <a:t> s=</a:t>
            </a:r>
            <a:r>
              <a:rPr lang="tr-TR" i="1" dirty="0" err="1"/>
              <a:t>new</a:t>
            </a:r>
            <a:r>
              <a:rPr lang="tr-TR" i="1" dirty="0"/>
              <a:t> </a:t>
            </a:r>
            <a:r>
              <a:rPr lang="tr-TR" i="1" dirty="0" err="1"/>
              <a:t>Scanner</a:t>
            </a:r>
            <a:r>
              <a:rPr lang="tr-TR" i="1" dirty="0"/>
              <a:t>(System.in);</a:t>
            </a:r>
          </a:p>
          <a:p>
            <a:pPr lvl="1"/>
            <a:r>
              <a:rPr lang="tr-TR" i="1" dirty="0" err="1" smtClean="0"/>
              <a:t>int</a:t>
            </a:r>
            <a:r>
              <a:rPr lang="tr-TR" i="1" dirty="0" smtClean="0"/>
              <a:t> </a:t>
            </a:r>
            <a:r>
              <a:rPr lang="tr-TR" i="1" dirty="0"/>
              <a:t>d=</a:t>
            </a:r>
            <a:r>
              <a:rPr lang="tr-TR" i="1" dirty="0" err="1"/>
              <a:t>s.nextInt</a:t>
            </a:r>
            <a:r>
              <a:rPr lang="tr-TR" i="1" dirty="0"/>
              <a:t>();</a:t>
            </a:r>
          </a:p>
          <a:p>
            <a:pPr lvl="1"/>
            <a:r>
              <a:rPr lang="tr-TR" i="1" dirty="0" err="1" smtClean="0"/>
              <a:t>String</a:t>
            </a:r>
            <a:r>
              <a:rPr lang="tr-TR" i="1" dirty="0" smtClean="0"/>
              <a:t> </a:t>
            </a:r>
            <a:r>
              <a:rPr lang="tr-TR" i="1" dirty="0"/>
              <a:t>e;</a:t>
            </a:r>
          </a:p>
          <a:p>
            <a:pPr lvl="1"/>
            <a:r>
              <a:rPr lang="tr-TR" i="1" dirty="0" smtClean="0"/>
              <a:t>e=d</a:t>
            </a:r>
            <a:r>
              <a:rPr lang="tr-TR" i="1" dirty="0"/>
              <a:t>&gt;=50</a:t>
            </a:r>
            <a:r>
              <a:rPr lang="tr-TR" i="1" dirty="0" smtClean="0"/>
              <a:t>?"Büyük":«Küçük";</a:t>
            </a:r>
            <a:endParaRPr lang="tr-TR" i="1" dirty="0"/>
          </a:p>
          <a:p>
            <a:pPr lvl="1"/>
            <a:r>
              <a:rPr lang="tr-TR" i="1" dirty="0"/>
              <a:t> </a:t>
            </a:r>
            <a:r>
              <a:rPr lang="tr-TR" i="1" dirty="0" err="1" smtClean="0"/>
              <a:t>System.out.print</a:t>
            </a:r>
            <a:r>
              <a:rPr lang="tr-TR" i="1" dirty="0" smtClean="0"/>
              <a:t>(e);                               şeklinde </a:t>
            </a:r>
            <a:r>
              <a:rPr lang="tr-TR" i="1" dirty="0"/>
              <a:t>kullanılabilir.</a:t>
            </a:r>
          </a:p>
          <a:p>
            <a:pPr lvl="0" indent="288925" algn="just" fontAlgn="base">
              <a:spcBef>
                <a:spcPct val="0"/>
              </a:spcBef>
              <a:spcAft>
                <a:spcPct val="0"/>
              </a:spcAft>
            </a:pPr>
            <a:endParaRPr lang="tr-TR" sz="1200" dirty="0">
              <a:solidFill>
                <a:schemeClr val="tx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2723553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Çok Alternatifli Karar Yapısı</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36</a:t>
            </a:fld>
            <a:endParaRPr lang="tr-TR"/>
          </a:p>
        </p:txBody>
      </p:sp>
      <p:sp>
        <p:nvSpPr>
          <p:cNvPr id="14" name="AutoShape 183" descr="Büyük kılavuz"/>
          <p:cNvSpPr>
            <a:spLocks noChangeArrowheads="1"/>
          </p:cNvSpPr>
          <p:nvPr>
            <p:custDataLst>
              <p:tags r:id="rId4"/>
            </p:custDataLst>
          </p:nvPr>
        </p:nvSpPr>
        <p:spPr bwMode="auto">
          <a:xfrm>
            <a:off x="843574" y="1314450"/>
            <a:ext cx="7456851" cy="638175"/>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Java </a:t>
            </a:r>
            <a:r>
              <a:rPr lang="tr-TR" dirty="0"/>
              <a:t>programlama dilinde bu karar yapısını gerçeklemek için </a:t>
            </a:r>
            <a:r>
              <a:rPr lang="tr-TR" dirty="0" err="1"/>
              <a:t>if</a:t>
            </a:r>
            <a:r>
              <a:rPr lang="tr-TR" dirty="0"/>
              <a:t>..else </a:t>
            </a:r>
            <a:r>
              <a:rPr lang="tr-TR" dirty="0" err="1"/>
              <a:t>if</a:t>
            </a:r>
            <a:r>
              <a:rPr lang="tr-TR" dirty="0"/>
              <a:t> komutu kullanılır. </a:t>
            </a:r>
          </a:p>
        </p:txBody>
      </p:sp>
      <p:graphicFrame>
        <p:nvGraphicFramePr>
          <p:cNvPr id="3" name="Tablo 2"/>
          <p:cNvGraphicFramePr>
            <a:graphicFrameLocks noGrp="1"/>
          </p:cNvGraphicFramePr>
          <p:nvPr>
            <p:custDataLst>
              <p:tags r:id="rId5"/>
            </p:custDataLst>
            <p:extLst>
              <p:ext uri="{D42A27DB-BD31-4B8C-83A1-F6EECF244321}">
                <p14:modId xmlns:p14="http://schemas.microsoft.com/office/powerpoint/2010/main" val="2278366381"/>
              </p:ext>
            </p:extLst>
          </p:nvPr>
        </p:nvGraphicFramePr>
        <p:xfrm>
          <a:off x="958816" y="2286000"/>
          <a:ext cx="7341609" cy="3581400"/>
        </p:xfrm>
        <a:graphic>
          <a:graphicData uri="http://schemas.openxmlformats.org/drawingml/2006/table">
            <a:tbl>
              <a:tblPr firstRow="1" firstCol="1" bandRow="1">
                <a:tableStyleId>{073A0DAA-6AF3-43AB-8588-CEC1D06C72B9}</a:tableStyleId>
              </a:tblPr>
              <a:tblGrid>
                <a:gridCol w="2783032"/>
                <a:gridCol w="4558577"/>
              </a:tblGrid>
              <a:tr h="576303">
                <a:tc>
                  <a:txBody>
                    <a:bodyPr/>
                    <a:lstStyle/>
                    <a:p>
                      <a:pPr marL="0" marR="0" indent="0" algn="just" defTabSz="914400" rtl="0" eaLnBrk="1" fontAlgn="auto" latinLnBrk="0" hangingPunct="1">
                        <a:lnSpc>
                          <a:spcPts val="1650"/>
                        </a:lnSpc>
                        <a:spcBef>
                          <a:spcPts val="0"/>
                        </a:spcBef>
                        <a:spcAft>
                          <a:spcPts val="0"/>
                        </a:spcAft>
                        <a:buClrTx/>
                        <a:buSzTx/>
                        <a:buFontTx/>
                        <a:buNone/>
                        <a:tabLst/>
                        <a:defRPr/>
                      </a:pPr>
                      <a:r>
                        <a:rPr lang="tr-TR" sz="1600" dirty="0">
                          <a:effectLst/>
                        </a:rPr>
                        <a:t> </a:t>
                      </a:r>
                      <a:r>
                        <a:rPr lang="tr-TR" sz="1600" dirty="0" smtClean="0">
                          <a:effectLst/>
                        </a:rPr>
                        <a:t>Kullanım şekli</a:t>
                      </a:r>
                      <a:endParaRPr lang="tr-TR" sz="1600" dirty="0" smtClean="0">
                        <a:solidFill>
                          <a:srgbClr val="000000"/>
                        </a:solidFill>
                        <a:effectLst/>
                        <a:latin typeface="Verdana"/>
                        <a:ea typeface="Times New Roman"/>
                        <a:cs typeface="Times New Roman"/>
                      </a:endParaRPr>
                    </a:p>
                    <a:p>
                      <a:pPr algn="just">
                        <a:lnSpc>
                          <a:spcPts val="1650"/>
                        </a:lnSpc>
                      </a:pPr>
                      <a:endParaRPr lang="tr-TR" sz="1600" dirty="0">
                        <a:solidFill>
                          <a:srgbClr val="000000"/>
                        </a:solidFill>
                        <a:effectLst/>
                        <a:latin typeface="Verdana"/>
                        <a:ea typeface="Times New Roman"/>
                        <a:cs typeface="Times New Roman"/>
                      </a:endParaRPr>
                    </a:p>
                  </a:txBody>
                  <a:tcPr marL="68580" marR="68580" marT="0" marB="0">
                    <a:solidFill>
                      <a:schemeClr val="tx1">
                        <a:lumMod val="85000"/>
                        <a:lumOff val="15000"/>
                      </a:schemeClr>
                    </a:solidFill>
                  </a:tcPr>
                </a:tc>
                <a:tc>
                  <a:txBody>
                    <a:bodyPr/>
                    <a:lstStyle/>
                    <a:p>
                      <a:pPr algn="just">
                        <a:lnSpc>
                          <a:spcPts val="1650"/>
                        </a:lnSpc>
                      </a:pPr>
                      <a:r>
                        <a:rPr lang="tr-TR" sz="1600" dirty="0">
                          <a:effectLst/>
                        </a:rPr>
                        <a:t>Açıklama</a:t>
                      </a:r>
                      <a:endParaRPr lang="tr-TR" sz="1600" dirty="0">
                        <a:solidFill>
                          <a:srgbClr val="000000"/>
                        </a:solidFill>
                        <a:effectLst/>
                        <a:latin typeface="Verdana"/>
                        <a:ea typeface="Times New Roman"/>
                        <a:cs typeface="Times New Roman"/>
                      </a:endParaRPr>
                    </a:p>
                  </a:txBody>
                  <a:tcPr marL="68580" marR="68580" marT="0" marB="0">
                    <a:solidFill>
                      <a:schemeClr val="tx1">
                        <a:lumMod val="85000"/>
                        <a:lumOff val="15000"/>
                      </a:schemeClr>
                    </a:solidFill>
                  </a:tcPr>
                </a:tc>
              </a:tr>
              <a:tr h="3005097">
                <a:tc>
                  <a:txBody>
                    <a:bodyPr/>
                    <a:lstStyle/>
                    <a:p>
                      <a:pPr algn="l">
                        <a:lnSpc>
                          <a:spcPts val="1650"/>
                        </a:lnSpc>
                      </a:pPr>
                      <a:endParaRPr lang="tr-TR" sz="1200" dirty="0" smtClean="0">
                        <a:effectLst/>
                        <a:latin typeface="Verdana" pitchFamily="34" charset="0"/>
                        <a:ea typeface="Verdana" pitchFamily="34" charset="0"/>
                        <a:cs typeface="Verdana" pitchFamily="34" charset="0"/>
                      </a:endParaRPr>
                    </a:p>
                    <a:p>
                      <a:pPr algn="l">
                        <a:lnSpc>
                          <a:spcPts val="1650"/>
                        </a:lnSpc>
                      </a:pPr>
                      <a:endParaRPr lang="tr-TR" sz="1200" dirty="0" smtClean="0">
                        <a:effectLst/>
                        <a:latin typeface="Verdana" pitchFamily="34" charset="0"/>
                        <a:ea typeface="Verdana" pitchFamily="34" charset="0"/>
                        <a:cs typeface="Verdana" pitchFamily="34" charset="0"/>
                      </a:endParaRPr>
                    </a:p>
                    <a:p>
                      <a:pPr algn="l">
                        <a:lnSpc>
                          <a:spcPts val="1650"/>
                        </a:lnSpc>
                      </a:pPr>
                      <a:r>
                        <a:rPr lang="tr-TR" sz="1600" dirty="0" err="1" smtClean="0">
                          <a:solidFill>
                            <a:schemeClr val="tx1"/>
                          </a:solidFill>
                          <a:effectLst/>
                          <a:latin typeface="Verdana" pitchFamily="34" charset="0"/>
                          <a:ea typeface="Verdana" pitchFamily="34" charset="0"/>
                          <a:cs typeface="Verdana" pitchFamily="34" charset="0"/>
                        </a:rPr>
                        <a:t>if</a:t>
                      </a:r>
                      <a:r>
                        <a:rPr lang="tr-TR" sz="1600" dirty="0" smtClean="0">
                          <a:solidFill>
                            <a:schemeClr val="tx1"/>
                          </a:solidFill>
                          <a:effectLst/>
                          <a:latin typeface="Verdana" pitchFamily="34" charset="0"/>
                          <a:ea typeface="Verdana" pitchFamily="34" charset="0"/>
                          <a:cs typeface="Verdana" pitchFamily="34" charset="0"/>
                        </a:rPr>
                        <a:t> </a:t>
                      </a:r>
                      <a:r>
                        <a:rPr lang="tr-TR" sz="1600" dirty="0">
                          <a:solidFill>
                            <a:schemeClr val="tx1"/>
                          </a:solidFill>
                          <a:effectLst/>
                          <a:latin typeface="Verdana" pitchFamily="34" charset="0"/>
                          <a:ea typeface="Verdana" pitchFamily="34" charset="0"/>
                          <a:cs typeface="Verdana" pitchFamily="34" charset="0"/>
                        </a:rPr>
                        <a:t>(koşul_1) işlem1 </a:t>
                      </a:r>
                      <a:br>
                        <a:rPr lang="tr-TR" sz="1600" dirty="0">
                          <a:solidFill>
                            <a:schemeClr val="tx1"/>
                          </a:solidFill>
                          <a:effectLst/>
                          <a:latin typeface="Verdana" pitchFamily="34" charset="0"/>
                          <a:ea typeface="Verdana" pitchFamily="34" charset="0"/>
                          <a:cs typeface="Verdana" pitchFamily="34" charset="0"/>
                        </a:rPr>
                      </a:br>
                      <a:r>
                        <a:rPr lang="tr-TR" sz="1600" dirty="0">
                          <a:solidFill>
                            <a:schemeClr val="tx1"/>
                          </a:solidFill>
                          <a:effectLst/>
                          <a:latin typeface="Verdana" pitchFamily="34" charset="0"/>
                          <a:ea typeface="Verdana" pitchFamily="34" charset="0"/>
                          <a:cs typeface="Verdana" pitchFamily="34" charset="0"/>
                        </a:rPr>
                        <a:t>else </a:t>
                      </a:r>
                      <a:r>
                        <a:rPr lang="tr-TR" sz="1600" dirty="0" err="1">
                          <a:solidFill>
                            <a:schemeClr val="tx1"/>
                          </a:solidFill>
                          <a:effectLst/>
                          <a:latin typeface="Verdana" pitchFamily="34" charset="0"/>
                          <a:ea typeface="Verdana" pitchFamily="34" charset="0"/>
                          <a:cs typeface="Verdana" pitchFamily="34" charset="0"/>
                        </a:rPr>
                        <a:t>if</a:t>
                      </a:r>
                      <a:r>
                        <a:rPr lang="tr-TR" sz="1600" dirty="0">
                          <a:solidFill>
                            <a:schemeClr val="tx1"/>
                          </a:solidFill>
                          <a:effectLst/>
                          <a:latin typeface="Verdana" pitchFamily="34" charset="0"/>
                          <a:ea typeface="Verdana" pitchFamily="34" charset="0"/>
                          <a:cs typeface="Verdana" pitchFamily="34" charset="0"/>
                        </a:rPr>
                        <a:t> (koşul_2) işlem2 </a:t>
                      </a:r>
                      <a:br>
                        <a:rPr lang="tr-TR" sz="1600" dirty="0">
                          <a:solidFill>
                            <a:schemeClr val="tx1"/>
                          </a:solidFill>
                          <a:effectLst/>
                          <a:latin typeface="Verdana" pitchFamily="34" charset="0"/>
                          <a:ea typeface="Verdana" pitchFamily="34" charset="0"/>
                          <a:cs typeface="Verdana" pitchFamily="34" charset="0"/>
                        </a:rPr>
                      </a:br>
                      <a:r>
                        <a:rPr lang="tr-TR" sz="1600" dirty="0">
                          <a:solidFill>
                            <a:schemeClr val="tx1"/>
                          </a:solidFill>
                          <a:effectLst/>
                          <a:latin typeface="Verdana" pitchFamily="34" charset="0"/>
                          <a:ea typeface="Verdana" pitchFamily="34" charset="0"/>
                          <a:cs typeface="Verdana" pitchFamily="34" charset="0"/>
                        </a:rPr>
                        <a:t>……</a:t>
                      </a:r>
                      <a:br>
                        <a:rPr lang="tr-TR" sz="1600" dirty="0">
                          <a:solidFill>
                            <a:schemeClr val="tx1"/>
                          </a:solidFill>
                          <a:effectLst/>
                          <a:latin typeface="Verdana" pitchFamily="34" charset="0"/>
                          <a:ea typeface="Verdana" pitchFamily="34" charset="0"/>
                          <a:cs typeface="Verdana" pitchFamily="34" charset="0"/>
                        </a:rPr>
                      </a:br>
                      <a:r>
                        <a:rPr lang="tr-TR" sz="1600" dirty="0">
                          <a:solidFill>
                            <a:schemeClr val="tx1"/>
                          </a:solidFill>
                          <a:effectLst/>
                          <a:latin typeface="Verdana" pitchFamily="34" charset="0"/>
                          <a:ea typeface="Verdana" pitchFamily="34" charset="0"/>
                          <a:cs typeface="Verdana" pitchFamily="34" charset="0"/>
                        </a:rPr>
                        <a:t>else </a:t>
                      </a:r>
                      <a:r>
                        <a:rPr lang="tr-TR" sz="1600" dirty="0" err="1">
                          <a:solidFill>
                            <a:schemeClr val="tx1"/>
                          </a:solidFill>
                          <a:effectLst/>
                          <a:latin typeface="Verdana" pitchFamily="34" charset="0"/>
                          <a:ea typeface="Verdana" pitchFamily="34" charset="0"/>
                          <a:cs typeface="Verdana" pitchFamily="34" charset="0"/>
                        </a:rPr>
                        <a:t>if</a:t>
                      </a:r>
                      <a:r>
                        <a:rPr lang="tr-TR" sz="1600" dirty="0">
                          <a:solidFill>
                            <a:schemeClr val="tx1"/>
                          </a:solidFill>
                          <a:effectLst/>
                          <a:latin typeface="Verdana" pitchFamily="34" charset="0"/>
                          <a:ea typeface="Verdana" pitchFamily="34" charset="0"/>
                          <a:cs typeface="Verdana" pitchFamily="34" charset="0"/>
                        </a:rPr>
                        <a:t> (</a:t>
                      </a:r>
                      <a:r>
                        <a:rPr lang="tr-TR" sz="1600" dirty="0" err="1">
                          <a:solidFill>
                            <a:schemeClr val="tx1"/>
                          </a:solidFill>
                          <a:effectLst/>
                          <a:latin typeface="Verdana" pitchFamily="34" charset="0"/>
                          <a:ea typeface="Verdana" pitchFamily="34" charset="0"/>
                          <a:cs typeface="Verdana" pitchFamily="34" charset="0"/>
                        </a:rPr>
                        <a:t>koşul_n</a:t>
                      </a:r>
                      <a:r>
                        <a:rPr lang="tr-TR" sz="1600" dirty="0">
                          <a:solidFill>
                            <a:schemeClr val="tx1"/>
                          </a:solidFill>
                          <a:effectLst/>
                          <a:latin typeface="Verdana" pitchFamily="34" charset="0"/>
                          <a:ea typeface="Verdana" pitchFamily="34" charset="0"/>
                          <a:cs typeface="Verdana" pitchFamily="34" charset="0"/>
                        </a:rPr>
                        <a:t>) </a:t>
                      </a:r>
                      <a:r>
                        <a:rPr lang="tr-TR" sz="1600" dirty="0" err="1">
                          <a:solidFill>
                            <a:schemeClr val="tx1"/>
                          </a:solidFill>
                          <a:effectLst/>
                          <a:latin typeface="Verdana" pitchFamily="34" charset="0"/>
                          <a:ea typeface="Verdana" pitchFamily="34" charset="0"/>
                          <a:cs typeface="Verdana" pitchFamily="34" charset="0"/>
                        </a:rPr>
                        <a:t>işlemn</a:t>
                      </a:r>
                      <a:r>
                        <a:rPr lang="tr-TR" sz="1600" dirty="0">
                          <a:solidFill>
                            <a:schemeClr val="tx1"/>
                          </a:solidFill>
                          <a:effectLst/>
                          <a:latin typeface="Verdana" pitchFamily="34" charset="0"/>
                          <a:ea typeface="Verdana" pitchFamily="34" charset="0"/>
                          <a:cs typeface="Verdana" pitchFamily="34" charset="0"/>
                        </a:rPr>
                        <a:t/>
                      </a:r>
                      <a:br>
                        <a:rPr lang="tr-TR" sz="1600" dirty="0">
                          <a:solidFill>
                            <a:schemeClr val="tx1"/>
                          </a:solidFill>
                          <a:effectLst/>
                          <a:latin typeface="Verdana" pitchFamily="34" charset="0"/>
                          <a:ea typeface="Verdana" pitchFamily="34" charset="0"/>
                          <a:cs typeface="Verdana" pitchFamily="34" charset="0"/>
                        </a:rPr>
                      </a:br>
                      <a:r>
                        <a:rPr lang="tr-TR" sz="1600" dirty="0">
                          <a:solidFill>
                            <a:schemeClr val="tx1"/>
                          </a:solidFill>
                          <a:effectLst/>
                          <a:latin typeface="Verdana" pitchFamily="34" charset="0"/>
                          <a:ea typeface="Verdana" pitchFamily="34" charset="0"/>
                          <a:cs typeface="Verdana" pitchFamily="34" charset="0"/>
                        </a:rPr>
                        <a:t>else </a:t>
                      </a:r>
                      <a:r>
                        <a:rPr lang="tr-TR" sz="1600" dirty="0" err="1">
                          <a:solidFill>
                            <a:schemeClr val="tx1"/>
                          </a:solidFill>
                          <a:effectLst/>
                          <a:latin typeface="Verdana" pitchFamily="34" charset="0"/>
                          <a:ea typeface="Verdana" pitchFamily="34" charset="0"/>
                          <a:cs typeface="Verdana" pitchFamily="34" charset="0"/>
                        </a:rPr>
                        <a:t>diğer_işlem</a:t>
                      </a:r>
                      <a:r>
                        <a:rPr lang="tr-TR" sz="1600" dirty="0">
                          <a:solidFill>
                            <a:schemeClr val="tx1"/>
                          </a:solidFill>
                          <a:effectLst/>
                          <a:latin typeface="Verdana" pitchFamily="34" charset="0"/>
                          <a:ea typeface="Verdana" pitchFamily="34" charset="0"/>
                          <a:cs typeface="Verdana" pitchFamily="34" charset="0"/>
                        </a:rPr>
                        <a:t>;      </a:t>
                      </a:r>
                    </a:p>
                  </a:txBody>
                  <a:tcPr marL="68580" marR="68580" marT="0" marB="0">
                    <a:solidFill>
                      <a:schemeClr val="bg1">
                        <a:lumMod val="75000"/>
                      </a:schemeClr>
                    </a:solidFill>
                  </a:tcPr>
                </a:tc>
                <a:tc>
                  <a:txBody>
                    <a:bodyPr/>
                    <a:lstStyle/>
                    <a:p>
                      <a:pPr algn="just">
                        <a:lnSpc>
                          <a:spcPts val="1650"/>
                        </a:lnSpc>
                      </a:pPr>
                      <a:endParaRPr lang="tr-TR" sz="1200" dirty="0" smtClean="0">
                        <a:effectLst/>
                        <a:latin typeface="Verdana" pitchFamily="34" charset="0"/>
                        <a:ea typeface="Verdana" pitchFamily="34" charset="0"/>
                        <a:cs typeface="Verdana" pitchFamily="34" charset="0"/>
                      </a:endParaRPr>
                    </a:p>
                    <a:p>
                      <a:pPr algn="just">
                        <a:lnSpc>
                          <a:spcPts val="1650"/>
                        </a:lnSpc>
                      </a:pPr>
                      <a:r>
                        <a:rPr lang="tr-TR" sz="1400" dirty="0" smtClean="0">
                          <a:effectLst/>
                          <a:latin typeface="Verdana" pitchFamily="34" charset="0"/>
                          <a:ea typeface="Verdana" pitchFamily="34" charset="0"/>
                          <a:cs typeface="Verdana" pitchFamily="34" charset="0"/>
                        </a:rPr>
                        <a:t>Birinci </a:t>
                      </a:r>
                      <a:r>
                        <a:rPr lang="tr-TR" sz="1400" dirty="0">
                          <a:effectLst/>
                          <a:latin typeface="Verdana" pitchFamily="34" charset="0"/>
                          <a:ea typeface="Verdana" pitchFamily="34" charset="0"/>
                          <a:cs typeface="Verdana" pitchFamily="34" charset="0"/>
                        </a:rPr>
                        <a:t>mantıksal karşılaştırma doğru ise işlem_1 yapılır, değil ise ikinci mantıksal karşılaştırmaya bakılır, </a:t>
                      </a:r>
                      <a:endParaRPr lang="tr-TR" sz="1400" dirty="0" smtClean="0">
                        <a:effectLst/>
                        <a:latin typeface="Verdana" pitchFamily="34" charset="0"/>
                        <a:ea typeface="Verdana" pitchFamily="34" charset="0"/>
                        <a:cs typeface="Verdana" pitchFamily="34" charset="0"/>
                      </a:endParaRPr>
                    </a:p>
                    <a:p>
                      <a:pPr algn="just">
                        <a:lnSpc>
                          <a:spcPts val="1650"/>
                        </a:lnSpc>
                      </a:pPr>
                      <a:r>
                        <a:rPr lang="tr-TR" sz="1400" dirty="0" smtClean="0">
                          <a:effectLst/>
                          <a:latin typeface="Verdana" pitchFamily="34" charset="0"/>
                          <a:ea typeface="Verdana" pitchFamily="34" charset="0"/>
                          <a:cs typeface="Verdana" pitchFamily="34" charset="0"/>
                        </a:rPr>
                        <a:t>ikinci </a:t>
                      </a:r>
                      <a:r>
                        <a:rPr lang="tr-TR" sz="1400" dirty="0">
                          <a:effectLst/>
                          <a:latin typeface="Verdana" pitchFamily="34" charset="0"/>
                          <a:ea typeface="Verdana" pitchFamily="34" charset="0"/>
                          <a:cs typeface="Verdana" pitchFamily="34" charset="0"/>
                        </a:rPr>
                        <a:t>karşılaştırma doğru ise işlem_2 yapılır, bu şekilde devam ederek son mantıksal karşılaştırmaya kadar devam edilir. </a:t>
                      </a:r>
                      <a:endParaRPr lang="tr-TR" sz="1400" dirty="0" smtClean="0">
                        <a:effectLst/>
                        <a:latin typeface="Verdana" pitchFamily="34" charset="0"/>
                        <a:ea typeface="Verdana" pitchFamily="34" charset="0"/>
                        <a:cs typeface="Verdana" pitchFamily="34" charset="0"/>
                      </a:endParaRPr>
                    </a:p>
                    <a:p>
                      <a:pPr algn="just">
                        <a:lnSpc>
                          <a:spcPts val="1650"/>
                        </a:lnSpc>
                      </a:pPr>
                      <a:r>
                        <a:rPr lang="tr-TR" sz="1400" dirty="0" smtClean="0">
                          <a:effectLst/>
                          <a:latin typeface="Verdana" pitchFamily="34" charset="0"/>
                          <a:ea typeface="Verdana" pitchFamily="34" charset="0"/>
                          <a:cs typeface="Verdana" pitchFamily="34" charset="0"/>
                        </a:rPr>
                        <a:t>Hiçbir </a:t>
                      </a:r>
                      <a:r>
                        <a:rPr lang="tr-TR" sz="1400" dirty="0">
                          <a:effectLst/>
                          <a:latin typeface="Verdana" pitchFamily="34" charset="0"/>
                          <a:ea typeface="Verdana" pitchFamily="34" charset="0"/>
                          <a:cs typeface="Verdana" pitchFamily="34" charset="0"/>
                        </a:rPr>
                        <a:t>karşılaştırma doğru değil ise </a:t>
                      </a:r>
                      <a:r>
                        <a:rPr lang="tr-TR" sz="1400" dirty="0" smtClean="0">
                          <a:effectLst/>
                          <a:latin typeface="Verdana" pitchFamily="34" charset="0"/>
                          <a:ea typeface="Verdana" pitchFamily="34" charset="0"/>
                          <a:cs typeface="Verdana" pitchFamily="34" charset="0"/>
                        </a:rPr>
                        <a:t>diğer işlem </a:t>
                      </a:r>
                      <a:r>
                        <a:rPr lang="tr-TR" sz="1400" dirty="0">
                          <a:effectLst/>
                          <a:latin typeface="Verdana" pitchFamily="34" charset="0"/>
                          <a:ea typeface="Verdana" pitchFamily="34" charset="0"/>
                          <a:cs typeface="Verdana" pitchFamily="34" charset="0"/>
                        </a:rPr>
                        <a:t>gerçekleştirilir. Eğer karşılaştırma işlemlerinden sonra birden fazla komut çalıştırılacaksa, bu işlemler {} “süslü parantezler” arasında yazılır.</a:t>
                      </a:r>
                      <a:endParaRPr lang="tr-TR" sz="1400" dirty="0">
                        <a:solidFill>
                          <a:srgbClr val="000000"/>
                        </a:solidFill>
                        <a:effectLst/>
                        <a:latin typeface="Verdana" pitchFamily="34" charset="0"/>
                        <a:ea typeface="Verdana" pitchFamily="34" charset="0"/>
                        <a:cs typeface="Verdana" pitchFamily="34" charset="0"/>
                      </a:endParaRPr>
                    </a:p>
                  </a:txBody>
                  <a:tcPr marL="68580" marR="68580" marT="0" marB="0">
                    <a:solidFill>
                      <a:schemeClr val="bg1">
                        <a:lumMod val="85000"/>
                      </a:schemeClr>
                    </a:solidFill>
                  </a:tcPr>
                </a:tc>
              </a:tr>
            </a:tbl>
          </a:graphicData>
        </a:graphic>
      </p:graphicFrame>
    </p:spTree>
    <p:custDataLst>
      <p:tags r:id="rId1"/>
    </p:custDataLst>
    <p:extLst>
      <p:ext uri="{BB962C8B-B14F-4D97-AF65-F5344CB8AC3E}">
        <p14:creationId xmlns:p14="http://schemas.microsoft.com/office/powerpoint/2010/main" val="69655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Çok Alternatifli Karar Yapısı</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37</a:t>
            </a:fld>
            <a:endParaRPr lang="tr-TR"/>
          </a:p>
        </p:txBody>
      </p:sp>
      <p:sp>
        <p:nvSpPr>
          <p:cNvPr id="14" name="AutoShape 183" descr="Büyük kılavuz"/>
          <p:cNvSpPr>
            <a:spLocks noChangeArrowheads="1"/>
          </p:cNvSpPr>
          <p:nvPr>
            <p:custDataLst>
              <p:tags r:id="rId4"/>
            </p:custDataLst>
          </p:nvPr>
        </p:nvSpPr>
        <p:spPr bwMode="auto">
          <a:xfrm>
            <a:off x="843574" y="1314450"/>
            <a:ext cx="7456851" cy="3409950"/>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a:t>Örneğin bir öğrencinin not durumu hesaplanırken eğer notu 0 ile 49 arasındaysa “zayıf”, 50 ile 69 arasındaysa “orta”, 70 ile 86 arasındaysa “iyi”, 87 ile 100 arasındaysa “pekiyi” aksi halde “hatalı” yazmak için bu karar yapısı </a:t>
            </a:r>
          </a:p>
          <a:p>
            <a:r>
              <a:rPr lang="tr-TR" i="1" dirty="0"/>
              <a:t> </a:t>
            </a:r>
            <a:endParaRPr lang="tr-TR" dirty="0"/>
          </a:p>
          <a:p>
            <a:pPr lvl="1"/>
            <a:r>
              <a:rPr lang="tr-TR" i="1" dirty="0" err="1" smtClean="0"/>
              <a:t>if</a:t>
            </a:r>
            <a:r>
              <a:rPr lang="tr-TR" i="1" dirty="0" smtClean="0"/>
              <a:t>(notu&gt;=0&amp;&amp;notu&lt;=49) </a:t>
            </a:r>
            <a:r>
              <a:rPr lang="tr-TR" i="1" dirty="0" err="1"/>
              <a:t>cout</a:t>
            </a:r>
            <a:r>
              <a:rPr lang="tr-TR" i="1" dirty="0"/>
              <a:t>&lt;&lt;”zayıf”;</a:t>
            </a:r>
            <a:endParaRPr lang="tr-TR" dirty="0"/>
          </a:p>
          <a:p>
            <a:pPr lvl="1"/>
            <a:r>
              <a:rPr lang="tr-TR" i="1" dirty="0"/>
              <a:t>else </a:t>
            </a:r>
            <a:r>
              <a:rPr lang="tr-TR" i="1" dirty="0" err="1"/>
              <a:t>if</a:t>
            </a:r>
            <a:r>
              <a:rPr lang="tr-TR" i="1" dirty="0"/>
              <a:t>(notu&gt;=50&amp;&amp;notu&lt;=69) </a:t>
            </a:r>
            <a:r>
              <a:rPr lang="tr-TR" i="1" dirty="0" err="1"/>
              <a:t>cout</a:t>
            </a:r>
            <a:r>
              <a:rPr lang="tr-TR" i="1" dirty="0"/>
              <a:t>&lt;&lt;”orta”;</a:t>
            </a:r>
            <a:endParaRPr lang="tr-TR" dirty="0"/>
          </a:p>
          <a:p>
            <a:pPr lvl="1"/>
            <a:r>
              <a:rPr lang="tr-TR" i="1" dirty="0"/>
              <a:t>else </a:t>
            </a:r>
            <a:r>
              <a:rPr lang="tr-TR" i="1" dirty="0" err="1"/>
              <a:t>if</a:t>
            </a:r>
            <a:r>
              <a:rPr lang="tr-TR" i="1" dirty="0"/>
              <a:t>(notu&gt;=70&amp;&amp;notu&lt;=86) </a:t>
            </a:r>
            <a:r>
              <a:rPr lang="tr-TR" i="1" dirty="0" err="1"/>
              <a:t>cout</a:t>
            </a:r>
            <a:r>
              <a:rPr lang="tr-TR" i="1" dirty="0"/>
              <a:t>&lt;&lt;”iyi”;</a:t>
            </a:r>
            <a:endParaRPr lang="tr-TR" dirty="0"/>
          </a:p>
          <a:p>
            <a:pPr lvl="1"/>
            <a:r>
              <a:rPr lang="tr-TR" i="1" dirty="0"/>
              <a:t>else </a:t>
            </a:r>
            <a:r>
              <a:rPr lang="tr-TR" i="1" dirty="0" err="1"/>
              <a:t>if</a:t>
            </a:r>
            <a:r>
              <a:rPr lang="tr-TR" i="1" dirty="0"/>
              <a:t>(notu&gt;=87&amp;&amp;notu&lt;=100) </a:t>
            </a:r>
            <a:r>
              <a:rPr lang="tr-TR" i="1" dirty="0" err="1"/>
              <a:t>cout</a:t>
            </a:r>
            <a:r>
              <a:rPr lang="tr-TR" i="1" dirty="0"/>
              <a:t>&lt;&lt;”pekiyi”;</a:t>
            </a:r>
            <a:endParaRPr lang="tr-TR" dirty="0"/>
          </a:p>
          <a:p>
            <a:pPr lvl="1"/>
            <a:r>
              <a:rPr lang="tr-TR" i="1" dirty="0"/>
              <a:t>else </a:t>
            </a:r>
            <a:r>
              <a:rPr lang="tr-TR" i="1" dirty="0" err="1"/>
              <a:t>cout</a:t>
            </a:r>
            <a:r>
              <a:rPr lang="tr-TR" i="1" dirty="0"/>
              <a:t>&lt;&lt;”hatalı”;</a:t>
            </a:r>
            <a:endParaRPr lang="tr-TR" dirty="0"/>
          </a:p>
          <a:p>
            <a:r>
              <a:rPr lang="tr-TR" i="1" dirty="0"/>
              <a:t> </a:t>
            </a:r>
            <a:endParaRPr lang="tr-TR" dirty="0"/>
          </a:p>
          <a:p>
            <a:r>
              <a:rPr lang="tr-TR" dirty="0"/>
              <a:t>şeklinde olabilir.</a:t>
            </a:r>
          </a:p>
        </p:txBody>
      </p:sp>
    </p:spTree>
    <p:custDataLst>
      <p:tags r:id="rId1"/>
    </p:custDataLst>
    <p:extLst>
      <p:ext uri="{BB962C8B-B14F-4D97-AF65-F5344CB8AC3E}">
        <p14:creationId xmlns:p14="http://schemas.microsoft.com/office/powerpoint/2010/main" val="2621680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Çoklu Seçim Karar Yapısını Kullanımı</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38</a:t>
            </a:fld>
            <a:endParaRPr lang="tr-TR"/>
          </a:p>
        </p:txBody>
      </p:sp>
      <p:sp>
        <p:nvSpPr>
          <p:cNvPr id="14" name="AutoShape 183" descr="Büyük kılavuz"/>
          <p:cNvSpPr>
            <a:spLocks noChangeArrowheads="1"/>
          </p:cNvSpPr>
          <p:nvPr>
            <p:custDataLst>
              <p:tags r:id="rId4"/>
            </p:custDataLst>
          </p:nvPr>
        </p:nvSpPr>
        <p:spPr bwMode="auto">
          <a:xfrm>
            <a:off x="843574" y="1314450"/>
            <a:ext cx="7456851" cy="742950"/>
          </a:xfrm>
          <a:prstGeom prst="roundRect">
            <a:avLst>
              <a:gd name="adj" fmla="val 0"/>
            </a:avLst>
          </a:prstGeom>
          <a:ln>
            <a:headEnd/>
            <a:tailEnd/>
          </a:ln>
          <a:extLst/>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upright="1">
            <a:noAutofit/>
          </a:bodyPr>
          <a:lstStyle/>
          <a:p>
            <a:r>
              <a:rPr lang="tr-TR" dirty="0"/>
              <a:t>Bu karar yapısını </a:t>
            </a:r>
            <a:r>
              <a:rPr lang="tr-TR" dirty="0" smtClean="0"/>
              <a:t>Java </a:t>
            </a:r>
            <a:r>
              <a:rPr lang="tr-TR" dirty="0"/>
              <a:t>programlama dilinde gerçekleştirmek için “</a:t>
            </a:r>
            <a:r>
              <a:rPr lang="tr-TR" dirty="0" err="1"/>
              <a:t>if</a:t>
            </a:r>
            <a:r>
              <a:rPr lang="tr-TR" dirty="0"/>
              <a:t>..else </a:t>
            </a:r>
            <a:r>
              <a:rPr lang="tr-TR" dirty="0" err="1"/>
              <a:t>if</a:t>
            </a:r>
            <a:r>
              <a:rPr lang="tr-TR" dirty="0"/>
              <a:t> ..” komutu kullanılabileceği gibi “</a:t>
            </a:r>
            <a:r>
              <a:rPr lang="tr-TR" dirty="0" err="1"/>
              <a:t>switch</a:t>
            </a:r>
            <a:r>
              <a:rPr lang="tr-TR" dirty="0"/>
              <a:t> .. </a:t>
            </a:r>
            <a:r>
              <a:rPr lang="tr-TR" dirty="0" err="1"/>
              <a:t>case</a:t>
            </a:r>
            <a:r>
              <a:rPr lang="tr-TR" dirty="0"/>
              <a:t>” komutu da kullanılabilir. </a:t>
            </a:r>
          </a:p>
        </p:txBody>
      </p:sp>
      <p:graphicFrame>
        <p:nvGraphicFramePr>
          <p:cNvPr id="3" name="Tablo 2"/>
          <p:cNvGraphicFramePr>
            <a:graphicFrameLocks noGrp="1"/>
          </p:cNvGraphicFramePr>
          <p:nvPr>
            <p:custDataLst>
              <p:tags r:id="rId5"/>
            </p:custDataLst>
            <p:extLst>
              <p:ext uri="{D42A27DB-BD31-4B8C-83A1-F6EECF244321}">
                <p14:modId xmlns:p14="http://schemas.microsoft.com/office/powerpoint/2010/main" val="2007931566"/>
              </p:ext>
            </p:extLst>
          </p:nvPr>
        </p:nvGraphicFramePr>
        <p:xfrm>
          <a:off x="843574" y="2590800"/>
          <a:ext cx="6117857" cy="3886200"/>
        </p:xfrm>
        <a:graphic>
          <a:graphicData uri="http://schemas.openxmlformats.org/drawingml/2006/table">
            <a:tbl>
              <a:tblPr firstRow="1" firstCol="1" bandRow="1">
                <a:tableStyleId>{F2DE63D5-997A-4646-A377-4702673A728D}</a:tableStyleId>
              </a:tblPr>
              <a:tblGrid>
                <a:gridCol w="2546861"/>
                <a:gridCol w="3570996"/>
              </a:tblGrid>
              <a:tr h="549335">
                <a:tc>
                  <a:txBody>
                    <a:bodyPr/>
                    <a:lstStyle/>
                    <a:p>
                      <a:pPr marL="0" marR="0" indent="0" algn="just" defTabSz="914400" rtl="0" eaLnBrk="1" fontAlgn="auto" latinLnBrk="0" hangingPunct="1">
                        <a:lnSpc>
                          <a:spcPts val="1650"/>
                        </a:lnSpc>
                        <a:spcBef>
                          <a:spcPts val="0"/>
                        </a:spcBef>
                        <a:spcAft>
                          <a:spcPts val="0"/>
                        </a:spcAft>
                        <a:buClrTx/>
                        <a:buSzTx/>
                        <a:buFontTx/>
                        <a:buNone/>
                        <a:tabLst/>
                        <a:defRPr/>
                      </a:pPr>
                      <a:r>
                        <a:rPr lang="tr-TR" sz="1800" dirty="0">
                          <a:solidFill>
                            <a:schemeClr val="tx1"/>
                          </a:solidFill>
                          <a:effectLst/>
                        </a:rPr>
                        <a:t> </a:t>
                      </a:r>
                      <a:r>
                        <a:rPr lang="tr-TR" sz="1800" b="1" dirty="0" smtClean="0">
                          <a:solidFill>
                            <a:schemeClr val="tx1"/>
                          </a:solidFill>
                          <a:effectLst/>
                        </a:rPr>
                        <a:t>Kullanım şekli</a:t>
                      </a:r>
                      <a:endParaRPr lang="tr-TR" sz="1800" b="1" dirty="0" smtClean="0">
                        <a:solidFill>
                          <a:schemeClr val="tx1"/>
                        </a:solidFill>
                        <a:effectLst/>
                        <a:latin typeface="Verdana"/>
                        <a:ea typeface="Times New Roman"/>
                        <a:cs typeface="Times New Roman"/>
                      </a:endParaRPr>
                    </a:p>
                  </a:txBody>
                  <a:tcPr marL="68580" marR="68580" marT="0" marB="0"/>
                </a:tc>
                <a:tc>
                  <a:txBody>
                    <a:bodyPr/>
                    <a:lstStyle/>
                    <a:p>
                      <a:pPr algn="just">
                        <a:lnSpc>
                          <a:spcPts val="1650"/>
                        </a:lnSpc>
                      </a:pPr>
                      <a:r>
                        <a:rPr lang="tr-TR" sz="1800" b="0" dirty="0">
                          <a:solidFill>
                            <a:schemeClr val="tx1"/>
                          </a:solidFill>
                          <a:effectLst>
                            <a:outerShdw blurRad="38100" dist="38100" dir="2700000" algn="tl">
                              <a:srgbClr val="000000">
                                <a:alpha val="43137"/>
                              </a:srgbClr>
                            </a:outerShdw>
                          </a:effectLst>
                        </a:rPr>
                        <a:t>Açıklama</a:t>
                      </a:r>
                      <a:endParaRPr lang="tr-TR" sz="1800" b="0" dirty="0">
                        <a:solidFill>
                          <a:schemeClr val="tx1"/>
                        </a:solidFill>
                        <a:effectLst>
                          <a:outerShdw blurRad="38100" dist="38100" dir="2700000" algn="tl">
                            <a:srgbClr val="000000">
                              <a:alpha val="43137"/>
                            </a:srgbClr>
                          </a:outerShdw>
                        </a:effectLst>
                        <a:latin typeface="Verdana"/>
                        <a:ea typeface="Times New Roman"/>
                        <a:cs typeface="Times New Roman"/>
                      </a:endParaRPr>
                    </a:p>
                  </a:txBody>
                  <a:tcPr marL="68580" marR="68580" marT="0" marB="0"/>
                </a:tc>
              </a:tr>
              <a:tr h="3336865">
                <a:tc>
                  <a:txBody>
                    <a:bodyPr/>
                    <a:lstStyle/>
                    <a:p>
                      <a:pPr marR="201295" algn="l">
                        <a:lnSpc>
                          <a:spcPct val="150000"/>
                        </a:lnSpc>
                        <a:spcAft>
                          <a:spcPts val="0"/>
                        </a:spcAft>
                      </a:pPr>
                      <a:r>
                        <a:rPr lang="tr-TR" sz="1200" dirty="0" err="1">
                          <a:effectLst/>
                          <a:latin typeface="Verdana" pitchFamily="34" charset="0"/>
                          <a:ea typeface="Verdana" pitchFamily="34" charset="0"/>
                          <a:cs typeface="Verdana" pitchFamily="34" charset="0"/>
                        </a:rPr>
                        <a:t>switch</a:t>
                      </a:r>
                      <a:r>
                        <a:rPr lang="tr-TR" sz="1200" dirty="0">
                          <a:effectLst/>
                          <a:latin typeface="Verdana" pitchFamily="34" charset="0"/>
                          <a:ea typeface="Verdana" pitchFamily="34" charset="0"/>
                          <a:cs typeface="Verdana" pitchFamily="34" charset="0"/>
                        </a:rPr>
                        <a:t> (değer)</a:t>
                      </a:r>
                    </a:p>
                    <a:p>
                      <a:pPr marR="201295" algn="l">
                        <a:lnSpc>
                          <a:spcPct val="150000"/>
                        </a:lnSpc>
                        <a:spcAft>
                          <a:spcPts val="0"/>
                        </a:spcAft>
                      </a:pPr>
                      <a:r>
                        <a:rPr lang="tr-TR" sz="1200" dirty="0">
                          <a:effectLst/>
                          <a:latin typeface="Verdana" pitchFamily="34" charset="0"/>
                          <a:ea typeface="Verdana" pitchFamily="34" charset="0"/>
                          <a:cs typeface="Verdana" pitchFamily="34" charset="0"/>
                        </a:rPr>
                        <a:t>{</a:t>
                      </a:r>
                    </a:p>
                    <a:p>
                      <a:pPr marR="201295" algn="l">
                        <a:lnSpc>
                          <a:spcPct val="150000"/>
                        </a:lnSpc>
                        <a:spcAft>
                          <a:spcPts val="0"/>
                        </a:spcAft>
                      </a:pPr>
                      <a:r>
                        <a:rPr lang="tr-TR" sz="1200" dirty="0" err="1">
                          <a:effectLst/>
                          <a:latin typeface="Verdana" pitchFamily="34" charset="0"/>
                          <a:ea typeface="Verdana" pitchFamily="34" charset="0"/>
                          <a:cs typeface="Verdana" pitchFamily="34" charset="0"/>
                        </a:rPr>
                        <a:t>case</a:t>
                      </a:r>
                      <a:r>
                        <a:rPr lang="tr-TR" sz="1200" dirty="0">
                          <a:effectLst/>
                          <a:latin typeface="Verdana" pitchFamily="34" charset="0"/>
                          <a:ea typeface="Verdana" pitchFamily="34" charset="0"/>
                          <a:cs typeface="Verdana" pitchFamily="34" charset="0"/>
                        </a:rPr>
                        <a:t> değeraralığı_1: işlemler_1; break;</a:t>
                      </a:r>
                    </a:p>
                    <a:p>
                      <a:pPr marR="201295" algn="l">
                        <a:lnSpc>
                          <a:spcPct val="150000"/>
                        </a:lnSpc>
                        <a:spcAft>
                          <a:spcPts val="0"/>
                        </a:spcAft>
                      </a:pPr>
                      <a:r>
                        <a:rPr lang="tr-TR" sz="1200" dirty="0" err="1">
                          <a:effectLst/>
                          <a:latin typeface="Verdana" pitchFamily="34" charset="0"/>
                          <a:ea typeface="Verdana" pitchFamily="34" charset="0"/>
                          <a:cs typeface="Verdana" pitchFamily="34" charset="0"/>
                        </a:rPr>
                        <a:t>case</a:t>
                      </a:r>
                      <a:r>
                        <a:rPr lang="tr-TR" sz="1200" dirty="0">
                          <a:effectLst/>
                          <a:latin typeface="Verdana" pitchFamily="34" charset="0"/>
                          <a:ea typeface="Verdana" pitchFamily="34" charset="0"/>
                          <a:cs typeface="Verdana" pitchFamily="34" charset="0"/>
                        </a:rPr>
                        <a:t> değeraralığı_2: işlemler_2; break; </a:t>
                      </a:r>
                    </a:p>
                    <a:p>
                      <a:pPr marR="201295" algn="l">
                        <a:lnSpc>
                          <a:spcPct val="150000"/>
                        </a:lnSpc>
                        <a:spcAft>
                          <a:spcPts val="0"/>
                        </a:spcAft>
                      </a:pPr>
                      <a:r>
                        <a:rPr lang="tr-TR" sz="1200" dirty="0">
                          <a:effectLst/>
                          <a:latin typeface="Verdana" pitchFamily="34" charset="0"/>
                          <a:ea typeface="Verdana" pitchFamily="34" charset="0"/>
                          <a:cs typeface="Verdana" pitchFamily="34" charset="0"/>
                        </a:rPr>
                        <a:t>……</a:t>
                      </a:r>
                    </a:p>
                    <a:p>
                      <a:pPr marR="201295" algn="l">
                        <a:lnSpc>
                          <a:spcPct val="150000"/>
                        </a:lnSpc>
                        <a:spcAft>
                          <a:spcPts val="0"/>
                        </a:spcAft>
                      </a:pPr>
                      <a:r>
                        <a:rPr lang="tr-TR" sz="1200" dirty="0" err="1">
                          <a:effectLst/>
                          <a:latin typeface="Verdana" pitchFamily="34" charset="0"/>
                          <a:ea typeface="Verdana" pitchFamily="34" charset="0"/>
                          <a:cs typeface="Verdana" pitchFamily="34" charset="0"/>
                        </a:rPr>
                        <a:t>case</a:t>
                      </a:r>
                      <a:r>
                        <a:rPr lang="tr-TR" sz="1200" dirty="0">
                          <a:effectLst/>
                          <a:latin typeface="Verdana" pitchFamily="34" charset="0"/>
                          <a:ea typeface="Verdana" pitchFamily="34" charset="0"/>
                          <a:cs typeface="Verdana" pitchFamily="34" charset="0"/>
                        </a:rPr>
                        <a:t> </a:t>
                      </a:r>
                      <a:r>
                        <a:rPr lang="tr-TR" sz="1200" dirty="0" err="1">
                          <a:effectLst/>
                          <a:latin typeface="Verdana" pitchFamily="34" charset="0"/>
                          <a:ea typeface="Verdana" pitchFamily="34" charset="0"/>
                          <a:cs typeface="Verdana" pitchFamily="34" charset="0"/>
                        </a:rPr>
                        <a:t>değeraralığı_n</a:t>
                      </a:r>
                      <a:r>
                        <a:rPr lang="tr-TR" sz="1200" dirty="0">
                          <a:effectLst/>
                          <a:latin typeface="Verdana" pitchFamily="34" charset="0"/>
                          <a:ea typeface="Verdana" pitchFamily="34" charset="0"/>
                          <a:cs typeface="Verdana" pitchFamily="34" charset="0"/>
                        </a:rPr>
                        <a:t>: </a:t>
                      </a:r>
                      <a:r>
                        <a:rPr lang="tr-TR" sz="1200" dirty="0" err="1">
                          <a:effectLst/>
                          <a:latin typeface="Verdana" pitchFamily="34" charset="0"/>
                          <a:ea typeface="Verdana" pitchFamily="34" charset="0"/>
                          <a:cs typeface="Verdana" pitchFamily="34" charset="0"/>
                        </a:rPr>
                        <a:t>işlemler_n</a:t>
                      </a:r>
                      <a:r>
                        <a:rPr lang="tr-TR" sz="1200" dirty="0">
                          <a:effectLst/>
                          <a:latin typeface="Verdana" pitchFamily="34" charset="0"/>
                          <a:ea typeface="Verdana" pitchFamily="34" charset="0"/>
                          <a:cs typeface="Verdana" pitchFamily="34" charset="0"/>
                        </a:rPr>
                        <a:t>; break; </a:t>
                      </a:r>
                    </a:p>
                    <a:p>
                      <a:pPr marR="111125" algn="l">
                        <a:lnSpc>
                          <a:spcPct val="150000"/>
                        </a:lnSpc>
                        <a:spcAft>
                          <a:spcPts val="0"/>
                        </a:spcAft>
                      </a:pPr>
                      <a:r>
                        <a:rPr lang="tr-TR" sz="1200" dirty="0">
                          <a:effectLst/>
                          <a:latin typeface="Verdana" pitchFamily="34" charset="0"/>
                          <a:ea typeface="Verdana" pitchFamily="34" charset="0"/>
                          <a:cs typeface="Verdana" pitchFamily="34" charset="0"/>
                        </a:rPr>
                        <a:t> </a:t>
                      </a:r>
                      <a:r>
                        <a:rPr lang="tr-TR" sz="1200" dirty="0" err="1">
                          <a:effectLst/>
                          <a:latin typeface="Verdana" pitchFamily="34" charset="0"/>
                          <a:ea typeface="Verdana" pitchFamily="34" charset="0"/>
                          <a:cs typeface="Verdana" pitchFamily="34" charset="0"/>
                        </a:rPr>
                        <a:t>default</a:t>
                      </a:r>
                      <a:r>
                        <a:rPr lang="tr-TR" sz="1200" dirty="0">
                          <a:effectLst/>
                          <a:latin typeface="Verdana" pitchFamily="34" charset="0"/>
                          <a:ea typeface="Verdana" pitchFamily="34" charset="0"/>
                          <a:cs typeface="Verdana" pitchFamily="34" charset="0"/>
                        </a:rPr>
                        <a:t>: </a:t>
                      </a:r>
                      <a:r>
                        <a:rPr lang="tr-TR" sz="1200" dirty="0" err="1">
                          <a:effectLst/>
                          <a:latin typeface="Verdana" pitchFamily="34" charset="0"/>
                          <a:ea typeface="Verdana" pitchFamily="34" charset="0"/>
                          <a:cs typeface="Verdana" pitchFamily="34" charset="0"/>
                        </a:rPr>
                        <a:t>diğer_işlemler</a:t>
                      </a:r>
                      <a:r>
                        <a:rPr lang="tr-TR" sz="1200" dirty="0">
                          <a:effectLst/>
                          <a:latin typeface="Verdana" pitchFamily="34" charset="0"/>
                          <a:ea typeface="Verdana" pitchFamily="34" charset="0"/>
                          <a:cs typeface="Verdana" pitchFamily="34" charset="0"/>
                        </a:rPr>
                        <a:t>;</a:t>
                      </a:r>
                    </a:p>
                    <a:p>
                      <a:pPr marR="201295" algn="l">
                        <a:lnSpc>
                          <a:spcPct val="150000"/>
                        </a:lnSpc>
                        <a:spcAft>
                          <a:spcPts val="0"/>
                        </a:spcAft>
                      </a:pPr>
                      <a:r>
                        <a:rPr lang="tr-TR" sz="1200" dirty="0">
                          <a:effectLst/>
                          <a:latin typeface="Verdana" pitchFamily="34" charset="0"/>
                          <a:ea typeface="Verdana" pitchFamily="34" charset="0"/>
                          <a:cs typeface="Verdana" pitchFamily="34" charset="0"/>
                        </a:rPr>
                        <a:t>}      </a:t>
                      </a:r>
                      <a:endParaRPr lang="tr-TR" sz="1200" dirty="0">
                        <a:solidFill>
                          <a:srgbClr val="000000"/>
                        </a:solidFill>
                        <a:effectLst/>
                        <a:latin typeface="Verdana" pitchFamily="34" charset="0"/>
                        <a:ea typeface="Verdana" pitchFamily="34" charset="0"/>
                        <a:cs typeface="Verdana" pitchFamily="34"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just">
                        <a:lnSpc>
                          <a:spcPts val="1650"/>
                        </a:lnSpc>
                      </a:pPr>
                      <a:r>
                        <a:rPr lang="tr-TR" sz="1400" dirty="0" err="1">
                          <a:effectLst/>
                          <a:latin typeface="Verdana" pitchFamily="34" charset="0"/>
                          <a:ea typeface="Verdana" pitchFamily="34" charset="0"/>
                          <a:cs typeface="Verdana" pitchFamily="34" charset="0"/>
                        </a:rPr>
                        <a:t>switch</a:t>
                      </a:r>
                      <a:r>
                        <a:rPr lang="tr-TR" sz="1400" dirty="0">
                          <a:effectLst/>
                          <a:latin typeface="Verdana" pitchFamily="34" charset="0"/>
                          <a:ea typeface="Verdana" pitchFamily="34" charset="0"/>
                          <a:cs typeface="Verdana" pitchFamily="34" charset="0"/>
                        </a:rPr>
                        <a:t> komutu parantez içerisinde belirtilen değer (genelde değişken kullanılır) süslü parantez  “{“ yazıldıktan sonra </a:t>
                      </a:r>
                      <a:r>
                        <a:rPr lang="tr-TR" sz="1400" dirty="0" err="1">
                          <a:effectLst/>
                          <a:latin typeface="Verdana" pitchFamily="34" charset="0"/>
                          <a:ea typeface="Verdana" pitchFamily="34" charset="0"/>
                          <a:cs typeface="Verdana" pitchFamily="34" charset="0"/>
                        </a:rPr>
                        <a:t>case</a:t>
                      </a:r>
                      <a:r>
                        <a:rPr lang="tr-TR" sz="1400" dirty="0">
                          <a:effectLst/>
                          <a:latin typeface="Verdana" pitchFamily="34" charset="0"/>
                          <a:ea typeface="Verdana" pitchFamily="34" charset="0"/>
                          <a:cs typeface="Verdana" pitchFamily="34" charset="0"/>
                        </a:rPr>
                        <a:t> ifadesinden sonra eğer belirtilen değer bu aralıkta ise işlemler_1 yapılır ve break yazılarak diğer değer aralıklarına bakılması önlenir. Eğer değer bu aralıkta değilse diğer değer aralıkları kontrol edilir. Eğer değer hiçbir aralıkta değilse </a:t>
                      </a:r>
                      <a:r>
                        <a:rPr lang="tr-TR" sz="1400" dirty="0" err="1">
                          <a:effectLst/>
                          <a:latin typeface="Verdana" pitchFamily="34" charset="0"/>
                          <a:ea typeface="Verdana" pitchFamily="34" charset="0"/>
                          <a:cs typeface="Verdana" pitchFamily="34" charset="0"/>
                        </a:rPr>
                        <a:t>default</a:t>
                      </a:r>
                      <a:r>
                        <a:rPr lang="tr-TR" sz="1400" dirty="0">
                          <a:effectLst/>
                          <a:latin typeface="Verdana" pitchFamily="34" charset="0"/>
                          <a:ea typeface="Verdana" pitchFamily="34" charset="0"/>
                          <a:cs typeface="Verdana" pitchFamily="34" charset="0"/>
                        </a:rPr>
                        <a:t> ifadesinden sonraki komutlar çalıştırılır ve süslü parantez “}” kapatılır.</a:t>
                      </a:r>
                      <a:endParaRPr lang="tr-TR" sz="1400" dirty="0">
                        <a:solidFill>
                          <a:srgbClr val="000000"/>
                        </a:solidFill>
                        <a:effectLst/>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tcPr>
                </a:tc>
              </a:tr>
            </a:tbl>
          </a:graphicData>
        </a:graphic>
      </p:graphicFrame>
    </p:spTree>
    <p:custDataLst>
      <p:tags r:id="rId1"/>
    </p:custDataLst>
    <p:extLst>
      <p:ext uri="{BB962C8B-B14F-4D97-AF65-F5344CB8AC3E}">
        <p14:creationId xmlns:p14="http://schemas.microsoft.com/office/powerpoint/2010/main" val="310731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Çoklu Seçim Karar Yapısını Kullanımı</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39</a:t>
            </a:fld>
            <a:endParaRPr lang="tr-TR"/>
          </a:p>
        </p:txBody>
      </p:sp>
      <p:sp>
        <p:nvSpPr>
          <p:cNvPr id="14" name="AutoShape 183" descr="Büyük kılavuz"/>
          <p:cNvSpPr>
            <a:spLocks noChangeArrowheads="1"/>
          </p:cNvSpPr>
          <p:nvPr>
            <p:custDataLst>
              <p:tags r:id="rId4"/>
            </p:custDataLst>
          </p:nvPr>
        </p:nvSpPr>
        <p:spPr bwMode="auto">
          <a:xfrm>
            <a:off x="843574" y="1314450"/>
            <a:ext cx="7456851" cy="4857750"/>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a:t>Örneğin tek basamaklı rakamla yazılmış bir sayının ekrana yazı ile yazılması için bu karar yapısı </a:t>
            </a:r>
          </a:p>
          <a:p>
            <a:r>
              <a:rPr lang="tr-TR" dirty="0"/>
              <a:t>    </a:t>
            </a:r>
            <a:r>
              <a:rPr lang="tr-TR" dirty="0" err="1"/>
              <a:t>switch</a:t>
            </a:r>
            <a:r>
              <a:rPr lang="tr-TR" dirty="0"/>
              <a:t>(</a:t>
            </a:r>
            <a:r>
              <a:rPr lang="tr-TR" dirty="0" err="1"/>
              <a:t>sayi</a:t>
            </a:r>
            <a:r>
              <a:rPr lang="tr-TR" dirty="0"/>
              <a:t>)</a:t>
            </a:r>
          </a:p>
          <a:p>
            <a:r>
              <a:rPr lang="tr-TR" dirty="0"/>
              <a:t>    {</a:t>
            </a:r>
          </a:p>
          <a:p>
            <a:r>
              <a:rPr lang="tr-TR" dirty="0"/>
              <a:t>                </a:t>
            </a:r>
            <a:r>
              <a:rPr lang="tr-TR" dirty="0" err="1"/>
              <a:t>case</a:t>
            </a:r>
            <a:r>
              <a:rPr lang="tr-TR" dirty="0"/>
              <a:t> 0:cout&lt;&lt;"</a:t>
            </a:r>
            <a:r>
              <a:rPr lang="tr-TR" dirty="0" err="1"/>
              <a:t>sıfır";break</a:t>
            </a:r>
            <a:r>
              <a:rPr lang="tr-TR" dirty="0"/>
              <a:t>;</a:t>
            </a:r>
          </a:p>
          <a:p>
            <a:r>
              <a:rPr lang="tr-TR" dirty="0"/>
              <a:t>                </a:t>
            </a:r>
            <a:r>
              <a:rPr lang="tr-TR" dirty="0" err="1"/>
              <a:t>case</a:t>
            </a:r>
            <a:r>
              <a:rPr lang="tr-TR" dirty="0"/>
              <a:t> 1:cout&lt;&lt;"</a:t>
            </a:r>
            <a:r>
              <a:rPr lang="tr-TR" dirty="0" err="1"/>
              <a:t>bir";break</a:t>
            </a:r>
            <a:r>
              <a:rPr lang="tr-TR" dirty="0"/>
              <a:t>;</a:t>
            </a:r>
          </a:p>
          <a:p>
            <a:r>
              <a:rPr lang="tr-TR" dirty="0"/>
              <a:t>                </a:t>
            </a:r>
            <a:r>
              <a:rPr lang="tr-TR" dirty="0" err="1"/>
              <a:t>case</a:t>
            </a:r>
            <a:r>
              <a:rPr lang="tr-TR" dirty="0"/>
              <a:t> 2:cout&lt;&lt;"</a:t>
            </a:r>
            <a:r>
              <a:rPr lang="tr-TR" dirty="0" err="1"/>
              <a:t>iki";break</a:t>
            </a:r>
            <a:r>
              <a:rPr lang="tr-TR" dirty="0"/>
              <a:t>;</a:t>
            </a:r>
          </a:p>
          <a:p>
            <a:r>
              <a:rPr lang="tr-TR" dirty="0"/>
              <a:t>                </a:t>
            </a:r>
            <a:r>
              <a:rPr lang="tr-TR" dirty="0" err="1"/>
              <a:t>case</a:t>
            </a:r>
            <a:r>
              <a:rPr lang="tr-TR" dirty="0"/>
              <a:t> 3:cout&lt;&lt;"</a:t>
            </a:r>
            <a:r>
              <a:rPr lang="tr-TR" dirty="0" err="1"/>
              <a:t>üç";break</a:t>
            </a:r>
            <a:r>
              <a:rPr lang="tr-TR" dirty="0"/>
              <a:t>;</a:t>
            </a:r>
          </a:p>
          <a:p>
            <a:r>
              <a:rPr lang="tr-TR" dirty="0"/>
              <a:t>                </a:t>
            </a:r>
            <a:r>
              <a:rPr lang="tr-TR" dirty="0" err="1"/>
              <a:t>case</a:t>
            </a:r>
            <a:r>
              <a:rPr lang="tr-TR" dirty="0"/>
              <a:t> 4:cout&lt;&lt;"</a:t>
            </a:r>
            <a:r>
              <a:rPr lang="tr-TR" dirty="0" err="1"/>
              <a:t>dört";break</a:t>
            </a:r>
            <a:r>
              <a:rPr lang="tr-TR" dirty="0"/>
              <a:t>;</a:t>
            </a:r>
          </a:p>
          <a:p>
            <a:r>
              <a:rPr lang="tr-TR" dirty="0"/>
              <a:t>                </a:t>
            </a:r>
            <a:r>
              <a:rPr lang="tr-TR" dirty="0" err="1"/>
              <a:t>case</a:t>
            </a:r>
            <a:r>
              <a:rPr lang="tr-TR" dirty="0"/>
              <a:t> 5:cout&lt;&lt;"</a:t>
            </a:r>
            <a:r>
              <a:rPr lang="tr-TR" dirty="0" err="1"/>
              <a:t>beş";break</a:t>
            </a:r>
            <a:r>
              <a:rPr lang="tr-TR" dirty="0"/>
              <a:t>;</a:t>
            </a:r>
          </a:p>
          <a:p>
            <a:r>
              <a:rPr lang="tr-TR" dirty="0"/>
              <a:t>                </a:t>
            </a:r>
            <a:r>
              <a:rPr lang="tr-TR" dirty="0" err="1"/>
              <a:t>case</a:t>
            </a:r>
            <a:r>
              <a:rPr lang="tr-TR" dirty="0"/>
              <a:t> 6:cout&lt;&lt;"</a:t>
            </a:r>
            <a:r>
              <a:rPr lang="tr-TR" dirty="0" err="1"/>
              <a:t>altı";break</a:t>
            </a:r>
            <a:r>
              <a:rPr lang="tr-TR" dirty="0"/>
              <a:t>;</a:t>
            </a:r>
          </a:p>
          <a:p>
            <a:r>
              <a:rPr lang="tr-TR" dirty="0"/>
              <a:t>                </a:t>
            </a:r>
            <a:r>
              <a:rPr lang="tr-TR" dirty="0" err="1"/>
              <a:t>case</a:t>
            </a:r>
            <a:r>
              <a:rPr lang="tr-TR" dirty="0"/>
              <a:t> 7:cout&lt;&lt;"</a:t>
            </a:r>
            <a:r>
              <a:rPr lang="tr-TR" dirty="0" err="1"/>
              <a:t>yedi";break</a:t>
            </a:r>
            <a:r>
              <a:rPr lang="tr-TR" dirty="0"/>
              <a:t>;</a:t>
            </a:r>
          </a:p>
          <a:p>
            <a:r>
              <a:rPr lang="tr-TR" dirty="0"/>
              <a:t>                </a:t>
            </a:r>
            <a:r>
              <a:rPr lang="tr-TR" dirty="0" err="1"/>
              <a:t>case</a:t>
            </a:r>
            <a:r>
              <a:rPr lang="tr-TR" dirty="0"/>
              <a:t> 8:cout&lt;&lt;"</a:t>
            </a:r>
            <a:r>
              <a:rPr lang="tr-TR" dirty="0" err="1"/>
              <a:t>sekiz";break</a:t>
            </a:r>
            <a:r>
              <a:rPr lang="tr-TR" dirty="0"/>
              <a:t>;</a:t>
            </a:r>
          </a:p>
          <a:p>
            <a:r>
              <a:rPr lang="tr-TR" dirty="0"/>
              <a:t>                </a:t>
            </a:r>
            <a:r>
              <a:rPr lang="tr-TR" dirty="0" err="1"/>
              <a:t>case</a:t>
            </a:r>
            <a:r>
              <a:rPr lang="tr-TR" dirty="0"/>
              <a:t> 9:cout&lt;&lt;"</a:t>
            </a:r>
            <a:r>
              <a:rPr lang="tr-TR" dirty="0" err="1"/>
              <a:t>dokuz";break</a:t>
            </a:r>
            <a:r>
              <a:rPr lang="tr-TR" dirty="0"/>
              <a:t>;</a:t>
            </a:r>
          </a:p>
          <a:p>
            <a:r>
              <a:rPr lang="tr-TR" dirty="0"/>
              <a:t>                </a:t>
            </a:r>
            <a:r>
              <a:rPr lang="tr-TR" dirty="0" err="1"/>
              <a:t>default:cout</a:t>
            </a:r>
            <a:r>
              <a:rPr lang="tr-TR" dirty="0"/>
              <a:t>&lt;&lt;"hatalı";</a:t>
            </a:r>
          </a:p>
          <a:p>
            <a:r>
              <a:rPr lang="tr-TR" dirty="0"/>
              <a:t>    } </a:t>
            </a:r>
          </a:p>
          <a:p>
            <a:r>
              <a:rPr lang="tr-TR" dirty="0"/>
              <a:t>şeklinde olabilir.</a:t>
            </a:r>
          </a:p>
          <a:p>
            <a:endParaRPr lang="tr-TR" dirty="0"/>
          </a:p>
        </p:txBody>
      </p:sp>
      <p:sp>
        <p:nvSpPr>
          <p:cNvPr id="6" name="Dikdörtgen 5"/>
          <p:cNvSpPr/>
          <p:nvPr>
            <p:custDataLst>
              <p:tags r:id="rId5"/>
            </p:custDataLst>
          </p:nvPr>
        </p:nvSpPr>
        <p:spPr>
          <a:xfrm>
            <a:off x="5043714" y="2743200"/>
            <a:ext cx="30480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tr-TR" sz="1400" b="1" dirty="0">
                <a:latin typeface="Verdana" pitchFamily="34" charset="0"/>
                <a:ea typeface="Verdana" pitchFamily="34" charset="0"/>
                <a:cs typeface="Verdana" pitchFamily="34" charset="0"/>
              </a:rPr>
              <a:t>Not:</a:t>
            </a:r>
            <a:r>
              <a:rPr lang="tr-TR" sz="1400" dirty="0">
                <a:latin typeface="Verdana" pitchFamily="34" charset="0"/>
                <a:ea typeface="Verdana" pitchFamily="34" charset="0"/>
                <a:cs typeface="Verdana" pitchFamily="34" charset="0"/>
              </a:rPr>
              <a:t> </a:t>
            </a:r>
            <a:r>
              <a:rPr lang="tr-TR" sz="1400" dirty="0" err="1">
                <a:latin typeface="Verdana" pitchFamily="34" charset="0"/>
                <a:ea typeface="Verdana" pitchFamily="34" charset="0"/>
                <a:cs typeface="Verdana" pitchFamily="34" charset="0"/>
              </a:rPr>
              <a:t>switch</a:t>
            </a:r>
            <a:r>
              <a:rPr lang="tr-TR" sz="1400" dirty="0">
                <a:latin typeface="Verdana" pitchFamily="34" charset="0"/>
                <a:ea typeface="Verdana" pitchFamily="34" charset="0"/>
                <a:cs typeface="Verdana" pitchFamily="34" charset="0"/>
              </a:rPr>
              <a:t> komutunda kullanılacak değerin karakter veya tamsayı olması gerekmektedir. Karakter dizisi veya ondalık sayılar kullanılamaz. </a:t>
            </a:r>
          </a:p>
          <a:p>
            <a:r>
              <a:rPr lang="tr-TR" sz="1400" dirty="0" err="1">
                <a:latin typeface="Verdana" pitchFamily="34" charset="0"/>
                <a:ea typeface="Verdana" pitchFamily="34" charset="0"/>
                <a:cs typeface="Verdana" pitchFamily="34" charset="0"/>
              </a:rPr>
              <a:t>switch</a:t>
            </a:r>
            <a:r>
              <a:rPr lang="tr-TR" sz="1400" dirty="0">
                <a:latin typeface="Verdana" pitchFamily="34" charset="0"/>
                <a:ea typeface="Verdana" pitchFamily="34" charset="0"/>
                <a:cs typeface="Verdana" pitchFamily="34" charset="0"/>
              </a:rPr>
              <a:t> komutunda break komutu ve </a:t>
            </a:r>
            <a:r>
              <a:rPr lang="tr-TR" sz="1400" dirty="0" err="1">
                <a:latin typeface="Verdana" pitchFamily="34" charset="0"/>
                <a:ea typeface="Verdana" pitchFamily="34" charset="0"/>
                <a:cs typeface="Verdana" pitchFamily="34" charset="0"/>
              </a:rPr>
              <a:t>default</a:t>
            </a:r>
            <a:r>
              <a:rPr lang="tr-TR" sz="1400" dirty="0">
                <a:latin typeface="Verdana" pitchFamily="34" charset="0"/>
                <a:ea typeface="Verdana" pitchFamily="34" charset="0"/>
                <a:cs typeface="Verdana" pitchFamily="34" charset="0"/>
              </a:rPr>
              <a:t> komutu isteğe bağlıdır. İstenirse kullanılmaz.</a:t>
            </a:r>
          </a:p>
        </p:txBody>
      </p:sp>
    </p:spTree>
    <p:custDataLst>
      <p:tags r:id="rId1"/>
    </p:custDataLst>
    <p:extLst>
      <p:ext uri="{BB962C8B-B14F-4D97-AF65-F5344CB8AC3E}">
        <p14:creationId xmlns:p14="http://schemas.microsoft.com/office/powerpoint/2010/main" val="3560003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custDataLst>
              <p:tags r:id="rId1"/>
            </p:custDataLst>
          </p:nvPr>
        </p:nvSpPr>
        <p:spPr/>
        <p:txBody>
          <a:bodyPr/>
          <a:lstStyle/>
          <a:p>
            <a:fld id="{C1FA2219-9131-49AD-A1B5-1FFD48A79E7F}" type="slidenum">
              <a:rPr lang="tr-TR" smtClean="0"/>
              <a:t>4</a:t>
            </a:fld>
            <a:endParaRPr lang="tr-TR"/>
          </a:p>
        </p:txBody>
      </p:sp>
      <p:sp>
        <p:nvSpPr>
          <p:cNvPr id="14" name="Başlık 1"/>
          <p:cNvSpPr txBox="1">
            <a:spLocks/>
          </p:cNvSpPr>
          <p:nvPr>
            <p:custDataLst>
              <p:tags r:id="rId2"/>
            </p:custDataLst>
          </p:nvPr>
        </p:nvSpPr>
        <p:spPr>
          <a:xfrm>
            <a:off x="457200" y="620688"/>
            <a:ext cx="8229600" cy="53340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tr-TR" sz="2900" dirty="0" smtClean="0"/>
              <a:t>JAVA</a:t>
            </a:r>
            <a:endParaRPr lang="tr-TR" sz="2900" dirty="0"/>
          </a:p>
        </p:txBody>
      </p:sp>
      <p:sp>
        <p:nvSpPr>
          <p:cNvPr id="25" name="Metin kutusu 24"/>
          <p:cNvSpPr txBox="1"/>
          <p:nvPr>
            <p:custDataLst>
              <p:tags r:id="rId3"/>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Derleyici ve Yorumlayıcı ile İlgili Kavramları </a:t>
            </a:r>
            <a:r>
              <a:rPr lang="tr-TR" sz="1400" b="1" dirty="0" smtClean="0">
                <a:solidFill>
                  <a:schemeClr val="bg1"/>
                </a:solidFill>
              </a:rPr>
              <a:t>bilir</a:t>
            </a:r>
            <a:endParaRPr lang="tr-TR" sz="1400" b="1" dirty="0">
              <a:solidFill>
                <a:schemeClr val="bg1"/>
              </a:solidFill>
            </a:endParaRPr>
          </a:p>
        </p:txBody>
      </p:sp>
      <p:sp>
        <p:nvSpPr>
          <p:cNvPr id="2" name="Dikdörtgen 1"/>
          <p:cNvSpPr/>
          <p:nvPr/>
        </p:nvSpPr>
        <p:spPr>
          <a:xfrm>
            <a:off x="452977" y="1268760"/>
            <a:ext cx="8003232" cy="5170646"/>
          </a:xfrm>
          <a:prstGeom prst="rect">
            <a:avLst/>
          </a:prstGeom>
        </p:spPr>
        <p:txBody>
          <a:bodyPr wrap="square">
            <a:spAutoFit/>
          </a:bodyPr>
          <a:lstStyle/>
          <a:p>
            <a:r>
              <a:rPr lang="tr-TR" sz="2200" dirty="0"/>
              <a:t>Her şeyi her cihazda uygulamaya çalışmaya yönelik “her şeye uyan tek bir şey” problemini </a:t>
            </a:r>
            <a:r>
              <a:rPr lang="tr-TR" sz="2200" dirty="0" smtClean="0"/>
              <a:t>ortadan kaldırmak </a:t>
            </a:r>
            <a:r>
              <a:rPr lang="tr-TR" sz="2200" dirty="0"/>
              <a:t>için, Java 2 Platformu üç versiyona bölünmüştür</a:t>
            </a:r>
            <a:r>
              <a:rPr lang="tr-TR" sz="2200" dirty="0" smtClean="0"/>
              <a:t>:</a:t>
            </a:r>
          </a:p>
          <a:p>
            <a:endParaRPr lang="tr-TR" sz="2200" dirty="0"/>
          </a:p>
          <a:p>
            <a:r>
              <a:rPr lang="tr-TR" sz="2200" b="1" dirty="0"/>
              <a:t>Java 2 Enterprise Edition (J2EE) : </a:t>
            </a:r>
            <a:r>
              <a:rPr lang="tr-TR" sz="2200" dirty="0"/>
              <a:t>K</a:t>
            </a:r>
            <a:r>
              <a:rPr lang="tr-TR" sz="2200" dirty="0" smtClean="0"/>
              <a:t>armaşık </a:t>
            </a:r>
            <a:r>
              <a:rPr lang="tr-TR" sz="2200" dirty="0"/>
              <a:t>sunucu çözümlerini yaygınlaştırmak için tasarlanmıştır</a:t>
            </a:r>
            <a:r>
              <a:rPr lang="tr-TR" sz="2200" dirty="0" smtClean="0"/>
              <a:t>;</a:t>
            </a:r>
          </a:p>
          <a:p>
            <a:endParaRPr lang="tr-TR" sz="2200" dirty="0"/>
          </a:p>
          <a:p>
            <a:r>
              <a:rPr lang="tr-TR" sz="2200" b="1" dirty="0"/>
              <a:t>Java 2 </a:t>
            </a:r>
            <a:r>
              <a:rPr lang="tr-TR" sz="2200" b="1" dirty="0" err="1"/>
              <a:t>Standard</a:t>
            </a:r>
            <a:r>
              <a:rPr lang="tr-TR" sz="2200" b="1" dirty="0"/>
              <a:t> Edition (J2SE) : </a:t>
            </a:r>
            <a:r>
              <a:rPr lang="tr-TR" sz="2200" dirty="0"/>
              <a:t>M</a:t>
            </a:r>
            <a:r>
              <a:rPr lang="tr-TR" sz="2200" dirty="0" smtClean="0"/>
              <a:t>asaüstü </a:t>
            </a:r>
            <a:r>
              <a:rPr lang="tr-TR" sz="2200" dirty="0"/>
              <a:t>bilgisayarlarda kullanılır</a:t>
            </a:r>
            <a:r>
              <a:rPr lang="tr-TR" sz="2200" dirty="0" smtClean="0"/>
              <a:t>;</a:t>
            </a:r>
          </a:p>
          <a:p>
            <a:endParaRPr lang="tr-TR" sz="2200" dirty="0"/>
          </a:p>
          <a:p>
            <a:r>
              <a:rPr lang="tr-TR" sz="2200" b="1" dirty="0"/>
              <a:t>Java 2 Micro Edition (J2ME) : </a:t>
            </a:r>
            <a:r>
              <a:rPr lang="tr-TR" sz="2200" dirty="0"/>
              <a:t>Cep telefonları gibi küçük tüketici elektroniği cihazları için özel olarak</a:t>
            </a:r>
          </a:p>
          <a:p>
            <a:r>
              <a:rPr lang="tr-TR" sz="2200" dirty="0"/>
              <a:t>tasarlanmıştır</a:t>
            </a:r>
            <a:r>
              <a:rPr lang="tr-TR" sz="2200" dirty="0" smtClean="0"/>
              <a:t>.</a:t>
            </a:r>
          </a:p>
          <a:p>
            <a:endParaRPr lang="tr-TR" sz="2200" dirty="0"/>
          </a:p>
          <a:p>
            <a:r>
              <a:rPr lang="tr-TR" sz="2200" dirty="0" smtClean="0"/>
              <a:t>Biz eğitimde </a:t>
            </a:r>
            <a:r>
              <a:rPr lang="tr-TR" sz="2200" dirty="0"/>
              <a:t>Java 2 Standart Edition </a:t>
            </a:r>
            <a:r>
              <a:rPr lang="tr-TR" sz="2200" dirty="0" smtClean="0"/>
              <a:t>kullanılacaktır.</a:t>
            </a:r>
            <a:endParaRPr lang="tr-TR" sz="2200" dirty="0"/>
          </a:p>
        </p:txBody>
      </p:sp>
    </p:spTree>
    <p:extLst>
      <p:ext uri="{BB962C8B-B14F-4D97-AF65-F5344CB8AC3E}">
        <p14:creationId xmlns:p14="http://schemas.microsoft.com/office/powerpoint/2010/main" val="345931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Döngü Yapısı</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40</a:t>
            </a:fld>
            <a:endParaRPr lang="tr-TR" dirty="0"/>
          </a:p>
        </p:txBody>
      </p:sp>
      <p:sp>
        <p:nvSpPr>
          <p:cNvPr id="14" name="AutoShape 183" descr="Büyük kılavuz"/>
          <p:cNvSpPr>
            <a:spLocks noChangeArrowheads="1"/>
          </p:cNvSpPr>
          <p:nvPr>
            <p:custDataLst>
              <p:tags r:id="rId4"/>
            </p:custDataLst>
          </p:nvPr>
        </p:nvSpPr>
        <p:spPr bwMode="auto">
          <a:xfrm>
            <a:off x="843574" y="1314450"/>
            <a:ext cx="7456851" cy="638175"/>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Java </a:t>
            </a:r>
            <a:r>
              <a:rPr lang="tr-TR" dirty="0"/>
              <a:t>programlama dilinde bu karar yapısını gerçeklemek için </a:t>
            </a:r>
            <a:r>
              <a:rPr lang="tr-TR" dirty="0" err="1" smtClean="0"/>
              <a:t>for</a:t>
            </a:r>
            <a:r>
              <a:rPr lang="tr-TR" dirty="0" smtClean="0"/>
              <a:t> </a:t>
            </a:r>
            <a:r>
              <a:rPr lang="tr-TR" dirty="0"/>
              <a:t>komutu kullanılır. </a:t>
            </a:r>
          </a:p>
        </p:txBody>
      </p:sp>
      <p:graphicFrame>
        <p:nvGraphicFramePr>
          <p:cNvPr id="3" name="Tablo 2"/>
          <p:cNvGraphicFramePr>
            <a:graphicFrameLocks noGrp="1"/>
          </p:cNvGraphicFramePr>
          <p:nvPr>
            <p:custDataLst>
              <p:tags r:id="rId5"/>
            </p:custDataLst>
            <p:extLst>
              <p:ext uri="{D42A27DB-BD31-4B8C-83A1-F6EECF244321}">
                <p14:modId xmlns:p14="http://schemas.microsoft.com/office/powerpoint/2010/main" val="3783216590"/>
              </p:ext>
            </p:extLst>
          </p:nvPr>
        </p:nvGraphicFramePr>
        <p:xfrm>
          <a:off x="958816" y="2286000"/>
          <a:ext cx="7341609" cy="3868697"/>
        </p:xfrm>
        <a:graphic>
          <a:graphicData uri="http://schemas.openxmlformats.org/drawingml/2006/table">
            <a:tbl>
              <a:tblPr firstRow="1" firstCol="1" bandRow="1">
                <a:tableStyleId>{073A0DAA-6AF3-43AB-8588-CEC1D06C72B9}</a:tableStyleId>
              </a:tblPr>
              <a:tblGrid>
                <a:gridCol w="1668968"/>
                <a:gridCol w="5672641"/>
              </a:tblGrid>
              <a:tr h="576303">
                <a:tc>
                  <a:txBody>
                    <a:bodyPr/>
                    <a:lstStyle/>
                    <a:p>
                      <a:pPr marL="0" marR="0" indent="0" algn="just" defTabSz="914400" rtl="0" eaLnBrk="1" fontAlgn="auto" latinLnBrk="0" hangingPunct="1">
                        <a:lnSpc>
                          <a:spcPts val="1650"/>
                        </a:lnSpc>
                        <a:spcBef>
                          <a:spcPts val="0"/>
                        </a:spcBef>
                        <a:spcAft>
                          <a:spcPts val="0"/>
                        </a:spcAft>
                        <a:buClrTx/>
                        <a:buSzTx/>
                        <a:buFontTx/>
                        <a:buNone/>
                        <a:tabLst/>
                        <a:defRPr/>
                      </a:pPr>
                      <a:r>
                        <a:rPr lang="tr-TR" sz="1400" dirty="0">
                          <a:effectLst/>
                        </a:rPr>
                        <a:t> </a:t>
                      </a:r>
                      <a:r>
                        <a:rPr lang="tr-TR" sz="1400" dirty="0" smtClean="0">
                          <a:effectLst/>
                        </a:rPr>
                        <a:t>Kullanım şekli</a:t>
                      </a:r>
                      <a:endParaRPr lang="tr-TR" sz="1400" dirty="0" smtClean="0">
                        <a:solidFill>
                          <a:srgbClr val="000000"/>
                        </a:solidFill>
                        <a:effectLst/>
                        <a:latin typeface="Verdana"/>
                        <a:ea typeface="Times New Roman"/>
                        <a:cs typeface="Times New Roman"/>
                      </a:endParaRPr>
                    </a:p>
                    <a:p>
                      <a:pPr algn="just">
                        <a:lnSpc>
                          <a:spcPts val="1650"/>
                        </a:lnSpc>
                      </a:pPr>
                      <a:endParaRPr lang="tr-TR" sz="1400" dirty="0">
                        <a:solidFill>
                          <a:srgbClr val="000000"/>
                        </a:solidFill>
                        <a:effectLst/>
                        <a:latin typeface="Verdana"/>
                        <a:ea typeface="Times New Roman"/>
                        <a:cs typeface="Times New Roman"/>
                      </a:endParaRPr>
                    </a:p>
                  </a:txBody>
                  <a:tcPr marL="68580" marR="68580" marT="0" marB="0">
                    <a:solidFill>
                      <a:schemeClr val="tx1">
                        <a:lumMod val="85000"/>
                        <a:lumOff val="15000"/>
                      </a:schemeClr>
                    </a:solidFill>
                  </a:tcPr>
                </a:tc>
                <a:tc>
                  <a:txBody>
                    <a:bodyPr/>
                    <a:lstStyle/>
                    <a:p>
                      <a:pPr marL="0" marR="0" indent="0" algn="just" defTabSz="914400" rtl="0" eaLnBrk="1" fontAlgn="auto" latinLnBrk="0" hangingPunct="1">
                        <a:lnSpc>
                          <a:spcPts val="1650"/>
                        </a:lnSpc>
                        <a:spcBef>
                          <a:spcPts val="0"/>
                        </a:spcBef>
                        <a:spcAft>
                          <a:spcPts val="0"/>
                        </a:spcAft>
                        <a:buClrTx/>
                        <a:buSzTx/>
                        <a:buFontTx/>
                        <a:buNone/>
                        <a:tabLst/>
                        <a:defRPr/>
                      </a:pPr>
                      <a:r>
                        <a:rPr lang="tr-TR" sz="1400" dirty="0" err="1" smtClean="0">
                          <a:effectLst/>
                          <a:latin typeface="Verdana" pitchFamily="34" charset="0"/>
                          <a:ea typeface="Verdana" pitchFamily="34" charset="0"/>
                          <a:cs typeface="Verdana" pitchFamily="34" charset="0"/>
                        </a:rPr>
                        <a:t>for</a:t>
                      </a:r>
                      <a:r>
                        <a:rPr lang="tr-TR" sz="1400" dirty="0" smtClean="0">
                          <a:effectLst/>
                          <a:latin typeface="Verdana" pitchFamily="34" charset="0"/>
                          <a:ea typeface="Verdana" pitchFamily="34" charset="0"/>
                          <a:cs typeface="Verdana" pitchFamily="34" charset="0"/>
                        </a:rPr>
                        <a:t>(</a:t>
                      </a:r>
                      <a:r>
                        <a:rPr lang="tr-TR" sz="1400" dirty="0" err="1" smtClean="0">
                          <a:effectLst/>
                          <a:latin typeface="Verdana" pitchFamily="34" charset="0"/>
                          <a:ea typeface="Verdana" pitchFamily="34" charset="0"/>
                          <a:cs typeface="Verdana" pitchFamily="34" charset="0"/>
                        </a:rPr>
                        <a:t>başlangıç_durumu</a:t>
                      </a:r>
                      <a:r>
                        <a:rPr lang="tr-TR" sz="1400" dirty="0" smtClean="0">
                          <a:effectLst/>
                          <a:latin typeface="Verdana" pitchFamily="34" charset="0"/>
                          <a:ea typeface="Verdana" pitchFamily="34" charset="0"/>
                          <a:cs typeface="Verdana" pitchFamily="34" charset="0"/>
                        </a:rPr>
                        <a:t>;</a:t>
                      </a:r>
                      <a:r>
                        <a:rPr lang="tr-TR" sz="1400" baseline="0" dirty="0" smtClean="0">
                          <a:effectLst/>
                          <a:latin typeface="Verdana" pitchFamily="34" charset="0"/>
                          <a:ea typeface="Verdana" pitchFamily="34" charset="0"/>
                          <a:cs typeface="Verdana" pitchFamily="34" charset="0"/>
                        </a:rPr>
                        <a:t> </a:t>
                      </a:r>
                      <a:r>
                        <a:rPr lang="tr-TR" sz="1400" baseline="0" dirty="0" err="1" smtClean="0">
                          <a:effectLst/>
                          <a:latin typeface="Verdana" pitchFamily="34" charset="0"/>
                          <a:ea typeface="Verdana" pitchFamily="34" charset="0"/>
                          <a:cs typeface="Verdana" pitchFamily="34" charset="0"/>
                        </a:rPr>
                        <a:t>bitiş_şartı;adım_büyüklüğü</a:t>
                      </a:r>
                      <a:r>
                        <a:rPr lang="tr-TR" sz="1400" baseline="0" dirty="0" smtClean="0">
                          <a:effectLst/>
                          <a:latin typeface="Verdana" pitchFamily="34" charset="0"/>
                          <a:ea typeface="Verdana" pitchFamily="34" charset="0"/>
                          <a:cs typeface="Verdana" pitchFamily="34" charset="0"/>
                        </a:rPr>
                        <a:t>)</a:t>
                      </a:r>
                    </a:p>
                    <a:p>
                      <a:pPr algn="just">
                        <a:lnSpc>
                          <a:spcPts val="1650"/>
                        </a:lnSpc>
                      </a:pPr>
                      <a:r>
                        <a:rPr lang="tr-TR" sz="1400" dirty="0" smtClean="0">
                          <a:solidFill>
                            <a:schemeClr val="bg1"/>
                          </a:solidFill>
                          <a:effectLst/>
                          <a:latin typeface="Verdana"/>
                          <a:ea typeface="Times New Roman"/>
                          <a:cs typeface="Times New Roman"/>
                        </a:rPr>
                        <a:t>{</a:t>
                      </a:r>
                    </a:p>
                    <a:p>
                      <a:pPr algn="just">
                        <a:lnSpc>
                          <a:spcPts val="1650"/>
                        </a:lnSpc>
                      </a:pPr>
                      <a:r>
                        <a:rPr lang="tr-TR" sz="1400" dirty="0" smtClean="0">
                          <a:solidFill>
                            <a:schemeClr val="bg1"/>
                          </a:solidFill>
                          <a:effectLst/>
                          <a:latin typeface="Verdana"/>
                          <a:ea typeface="Times New Roman"/>
                          <a:cs typeface="Times New Roman"/>
                        </a:rPr>
                        <a:t>    komutlar</a:t>
                      </a:r>
                    </a:p>
                    <a:p>
                      <a:pPr algn="just">
                        <a:lnSpc>
                          <a:spcPts val="1650"/>
                        </a:lnSpc>
                      </a:pPr>
                      <a:r>
                        <a:rPr lang="tr-TR" sz="1400" dirty="0" smtClean="0">
                          <a:solidFill>
                            <a:schemeClr val="bg1"/>
                          </a:solidFill>
                          <a:effectLst/>
                          <a:latin typeface="Verdana"/>
                          <a:ea typeface="Times New Roman"/>
                          <a:cs typeface="Times New Roman"/>
                        </a:rPr>
                        <a:t>}</a:t>
                      </a:r>
                      <a:endParaRPr lang="tr-TR" sz="1400" dirty="0">
                        <a:solidFill>
                          <a:schemeClr val="bg1"/>
                        </a:solidFill>
                        <a:effectLst/>
                        <a:latin typeface="Verdana"/>
                        <a:ea typeface="Times New Roman"/>
                        <a:cs typeface="Times New Roman"/>
                      </a:endParaRPr>
                    </a:p>
                  </a:txBody>
                  <a:tcPr marL="68580" marR="68580" marT="0" marB="0">
                    <a:solidFill>
                      <a:schemeClr val="tx1">
                        <a:lumMod val="85000"/>
                        <a:lumOff val="15000"/>
                      </a:schemeClr>
                    </a:solidFill>
                  </a:tcPr>
                </a:tc>
              </a:tr>
              <a:tr h="3005097">
                <a:tc>
                  <a:txBody>
                    <a:bodyPr/>
                    <a:lstStyle/>
                    <a:p>
                      <a:pPr algn="l">
                        <a:lnSpc>
                          <a:spcPts val="1650"/>
                        </a:lnSpc>
                      </a:pPr>
                      <a:endParaRPr lang="tr-TR" sz="1200" dirty="0" smtClean="0">
                        <a:effectLst/>
                        <a:latin typeface="Verdana" pitchFamily="34" charset="0"/>
                        <a:ea typeface="Verdana" pitchFamily="34" charset="0"/>
                        <a:cs typeface="Verdana" pitchFamily="34" charset="0"/>
                      </a:endParaRPr>
                    </a:p>
                    <a:p>
                      <a:pPr algn="l">
                        <a:lnSpc>
                          <a:spcPts val="1650"/>
                        </a:lnSpc>
                      </a:pPr>
                      <a:endParaRPr lang="tr-TR" sz="1200" dirty="0" smtClean="0">
                        <a:effectLst/>
                        <a:latin typeface="Verdana" pitchFamily="34" charset="0"/>
                        <a:ea typeface="Verdana" pitchFamily="34" charset="0"/>
                        <a:cs typeface="Verdana" pitchFamily="34" charset="0"/>
                      </a:endParaRPr>
                    </a:p>
                    <a:p>
                      <a:pPr marL="0" marR="0" indent="0" algn="just" defTabSz="914400" rtl="0" eaLnBrk="1" fontAlgn="auto" latinLnBrk="0" hangingPunct="1">
                        <a:lnSpc>
                          <a:spcPts val="1650"/>
                        </a:lnSpc>
                        <a:spcBef>
                          <a:spcPts val="0"/>
                        </a:spcBef>
                        <a:spcAft>
                          <a:spcPts val="0"/>
                        </a:spcAft>
                        <a:buClrTx/>
                        <a:buSzTx/>
                        <a:buFontTx/>
                        <a:buNone/>
                        <a:tabLst/>
                        <a:defRPr/>
                      </a:pPr>
                      <a:r>
                        <a:rPr kumimoji="0" lang="tr-TR" sz="1400" b="1" kern="1200" dirty="0" smtClean="0">
                          <a:solidFill>
                            <a:schemeClr val="lt1"/>
                          </a:solidFill>
                          <a:effectLst/>
                          <a:latin typeface="+mn-lt"/>
                          <a:ea typeface="+mn-ea"/>
                          <a:cs typeface="+mn-cs"/>
                        </a:rPr>
                        <a:t>Açıklama</a:t>
                      </a:r>
                      <a:endParaRPr kumimoji="0" lang="tr-TR" sz="1600" b="1" kern="1200" dirty="0" smtClean="0">
                        <a:solidFill>
                          <a:schemeClr val="lt1"/>
                        </a:solidFill>
                        <a:effectLst/>
                        <a:latin typeface="+mn-lt"/>
                        <a:ea typeface="+mn-ea"/>
                        <a:cs typeface="+mn-cs"/>
                      </a:endParaRPr>
                    </a:p>
                    <a:p>
                      <a:pPr marL="0" marR="0" indent="0" algn="just" defTabSz="914400" rtl="0" eaLnBrk="1" fontAlgn="auto" latinLnBrk="0" hangingPunct="1">
                        <a:lnSpc>
                          <a:spcPts val="1650"/>
                        </a:lnSpc>
                        <a:spcBef>
                          <a:spcPts val="0"/>
                        </a:spcBef>
                        <a:spcAft>
                          <a:spcPts val="0"/>
                        </a:spcAft>
                        <a:buClrTx/>
                        <a:buSzTx/>
                        <a:buFontTx/>
                        <a:buNone/>
                        <a:tabLst/>
                        <a:defRPr/>
                      </a:pPr>
                      <a:endParaRPr kumimoji="0" lang="tr-TR" sz="1600" b="1" kern="1200" dirty="0">
                        <a:solidFill>
                          <a:schemeClr val="lt1"/>
                        </a:solidFill>
                        <a:effectLst/>
                        <a:latin typeface="+mn-lt"/>
                        <a:ea typeface="+mn-ea"/>
                        <a:cs typeface="+mn-cs"/>
                      </a:endParaRPr>
                    </a:p>
                  </a:txBody>
                  <a:tcPr marL="68580" marR="68580" marT="0" marB="0">
                    <a:solidFill>
                      <a:schemeClr val="bg1">
                        <a:lumMod val="75000"/>
                      </a:schemeClr>
                    </a:solidFill>
                  </a:tcPr>
                </a:tc>
                <a:tc>
                  <a:txBody>
                    <a:bodyPr/>
                    <a:lstStyle/>
                    <a:p>
                      <a:pPr algn="just">
                        <a:lnSpc>
                          <a:spcPts val="1650"/>
                        </a:lnSpc>
                      </a:pPr>
                      <a:endParaRPr lang="tr-TR" sz="1200" dirty="0" smtClean="0">
                        <a:effectLst/>
                        <a:latin typeface="Verdana" pitchFamily="34" charset="0"/>
                        <a:ea typeface="Verdana" pitchFamily="34" charset="0"/>
                        <a:cs typeface="Verdana" pitchFamily="34" charset="0"/>
                      </a:endParaRPr>
                    </a:p>
                    <a:p>
                      <a:pPr algn="just">
                        <a:lnSpc>
                          <a:spcPts val="1650"/>
                        </a:lnSpc>
                      </a:pPr>
                      <a:r>
                        <a:rPr lang="tr-TR" sz="1200" dirty="0" smtClean="0">
                          <a:solidFill>
                            <a:schemeClr val="dk1"/>
                          </a:solidFill>
                          <a:effectLst/>
                          <a:latin typeface="Verdana" pitchFamily="34" charset="0"/>
                          <a:ea typeface="Verdana" pitchFamily="34" charset="0"/>
                          <a:cs typeface="Verdana" pitchFamily="34" charset="0"/>
                        </a:rPr>
                        <a:t>Başlangıç</a:t>
                      </a:r>
                      <a:r>
                        <a:rPr lang="tr-TR" sz="1200" baseline="0" dirty="0" smtClean="0">
                          <a:solidFill>
                            <a:schemeClr val="dk1"/>
                          </a:solidFill>
                          <a:effectLst/>
                          <a:latin typeface="Verdana" pitchFamily="34" charset="0"/>
                          <a:ea typeface="Verdana" pitchFamily="34" charset="0"/>
                          <a:cs typeface="Verdana" pitchFamily="34" charset="0"/>
                        </a:rPr>
                        <a:t> durumu kısmında döngü içerisinde kullanılacak sayaca başlangıç değeri atanır.</a:t>
                      </a:r>
                    </a:p>
                    <a:p>
                      <a:pPr algn="just">
                        <a:lnSpc>
                          <a:spcPts val="1650"/>
                        </a:lnSpc>
                      </a:pPr>
                      <a:endParaRPr lang="tr-TR" sz="1200" baseline="0" dirty="0" smtClean="0">
                        <a:solidFill>
                          <a:schemeClr val="dk1"/>
                        </a:solidFill>
                        <a:effectLst/>
                        <a:latin typeface="Verdana" pitchFamily="34" charset="0"/>
                        <a:ea typeface="Verdana" pitchFamily="34" charset="0"/>
                        <a:cs typeface="Verdana" pitchFamily="34" charset="0"/>
                      </a:endParaRPr>
                    </a:p>
                    <a:p>
                      <a:pPr algn="just">
                        <a:lnSpc>
                          <a:spcPts val="1650"/>
                        </a:lnSpc>
                      </a:pPr>
                      <a:r>
                        <a:rPr lang="tr-TR" sz="1200" baseline="0" dirty="0" smtClean="0">
                          <a:solidFill>
                            <a:schemeClr val="dk1"/>
                          </a:solidFill>
                          <a:effectLst/>
                          <a:latin typeface="Verdana" pitchFamily="34" charset="0"/>
                          <a:ea typeface="Verdana" pitchFamily="34" charset="0"/>
                          <a:cs typeface="Verdana" pitchFamily="34" charset="0"/>
                        </a:rPr>
                        <a:t>Bitiş şartı kısmında döngünün bitiş durumu kontrol edilir.</a:t>
                      </a:r>
                    </a:p>
                    <a:p>
                      <a:pPr algn="just">
                        <a:lnSpc>
                          <a:spcPts val="1650"/>
                        </a:lnSpc>
                      </a:pPr>
                      <a:endParaRPr lang="tr-TR" sz="1200" baseline="0" dirty="0" smtClean="0">
                        <a:solidFill>
                          <a:schemeClr val="dk1"/>
                        </a:solidFill>
                        <a:effectLst/>
                        <a:latin typeface="Verdana" pitchFamily="34" charset="0"/>
                        <a:ea typeface="Verdana" pitchFamily="34" charset="0"/>
                        <a:cs typeface="Verdana" pitchFamily="34" charset="0"/>
                      </a:endParaRPr>
                    </a:p>
                    <a:p>
                      <a:pPr algn="just">
                        <a:lnSpc>
                          <a:spcPts val="1650"/>
                        </a:lnSpc>
                      </a:pPr>
                      <a:r>
                        <a:rPr lang="tr-TR" sz="1200" baseline="0" dirty="0" smtClean="0">
                          <a:solidFill>
                            <a:schemeClr val="dk1"/>
                          </a:solidFill>
                          <a:effectLst/>
                          <a:latin typeface="Verdana" pitchFamily="34" charset="0"/>
                          <a:ea typeface="Verdana" pitchFamily="34" charset="0"/>
                          <a:cs typeface="Verdana" pitchFamily="34" charset="0"/>
                        </a:rPr>
                        <a:t>Adım büyüklüğü döngünün bir sonraki adıma geçebilmesi için sayacın artış veya azalış miktarı belirlenir.</a:t>
                      </a:r>
                    </a:p>
                  </a:txBody>
                  <a:tcPr marL="68580" marR="68580" marT="0" marB="0">
                    <a:solidFill>
                      <a:schemeClr val="bg1">
                        <a:lumMod val="85000"/>
                      </a:schemeClr>
                    </a:solidFill>
                  </a:tcPr>
                </a:tc>
              </a:tr>
            </a:tbl>
          </a:graphicData>
        </a:graphic>
      </p:graphicFrame>
    </p:spTree>
    <p:custDataLst>
      <p:tags r:id="rId1"/>
    </p:custDataLst>
    <p:extLst>
      <p:ext uri="{BB962C8B-B14F-4D97-AF65-F5344CB8AC3E}">
        <p14:creationId xmlns:p14="http://schemas.microsoft.com/office/powerpoint/2010/main" val="10692635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a:t>Döngü Yapısı</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41</a:t>
            </a:fld>
            <a:endParaRPr lang="tr-TR"/>
          </a:p>
        </p:txBody>
      </p:sp>
      <p:sp>
        <p:nvSpPr>
          <p:cNvPr id="14" name="AutoShape 183" descr="Büyük kılavuz"/>
          <p:cNvSpPr>
            <a:spLocks noChangeArrowheads="1"/>
          </p:cNvSpPr>
          <p:nvPr>
            <p:custDataLst>
              <p:tags r:id="rId4"/>
            </p:custDataLst>
          </p:nvPr>
        </p:nvSpPr>
        <p:spPr bwMode="auto">
          <a:xfrm>
            <a:off x="843574" y="1988840"/>
            <a:ext cx="7456851" cy="2664296"/>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pPr marL="990600" lvl="1" indent="-533400">
              <a:spcBef>
                <a:spcPct val="20000"/>
              </a:spcBef>
              <a:buFontTx/>
              <a:buChar char="–"/>
            </a:pPr>
            <a:endParaRPr lang="tr-TR" sz="2000" dirty="0" smtClean="0"/>
          </a:p>
          <a:p>
            <a:pPr marL="990600" lvl="1" indent="-533400">
              <a:spcBef>
                <a:spcPct val="20000"/>
              </a:spcBef>
              <a:buFontTx/>
              <a:buChar char="–"/>
            </a:pPr>
            <a:r>
              <a:rPr lang="tr-TR" sz="2000" dirty="0" err="1" smtClean="0"/>
              <a:t>for</a:t>
            </a:r>
            <a:r>
              <a:rPr lang="tr-TR" sz="2000" dirty="0" smtClean="0"/>
              <a:t> </a:t>
            </a:r>
            <a:r>
              <a:rPr lang="tr-TR" sz="2000" dirty="0"/>
              <a:t>(k=1;k&lt;50; k+=2) </a:t>
            </a:r>
          </a:p>
          <a:p>
            <a:pPr marL="990600" lvl="1" indent="-533400">
              <a:spcBef>
                <a:spcPct val="20000"/>
              </a:spcBef>
              <a:buFontTx/>
              <a:buChar char="–"/>
            </a:pPr>
            <a:r>
              <a:rPr lang="tr-TR" sz="2000" dirty="0" err="1"/>
              <a:t>for</a:t>
            </a:r>
            <a:r>
              <a:rPr lang="tr-TR" sz="2000" dirty="0"/>
              <a:t> (k=5;k&lt;=n; k++)</a:t>
            </a:r>
          </a:p>
          <a:p>
            <a:pPr marL="990600" lvl="1" indent="-533400">
              <a:spcBef>
                <a:spcPct val="20000"/>
              </a:spcBef>
              <a:buFontTx/>
              <a:buChar char="–"/>
            </a:pPr>
            <a:r>
              <a:rPr lang="tr-TR" sz="2000" dirty="0" err="1"/>
              <a:t>for</a:t>
            </a:r>
            <a:r>
              <a:rPr lang="tr-TR" sz="2000" dirty="0"/>
              <a:t> (x=50;x&gt;10;x--)	</a:t>
            </a:r>
          </a:p>
          <a:p>
            <a:pPr marL="990600" lvl="1" indent="-533400">
              <a:spcBef>
                <a:spcPct val="20000"/>
              </a:spcBef>
              <a:buFontTx/>
              <a:buChar char="–"/>
            </a:pPr>
            <a:r>
              <a:rPr lang="tr-TR" sz="2000" dirty="0" err="1"/>
              <a:t>for</a:t>
            </a:r>
            <a:r>
              <a:rPr lang="tr-TR" sz="2000" dirty="0"/>
              <a:t> ( ;x&lt;10;x++) 	</a:t>
            </a:r>
          </a:p>
          <a:p>
            <a:pPr marL="990600" lvl="1" indent="-533400">
              <a:spcBef>
                <a:spcPct val="20000"/>
              </a:spcBef>
              <a:buFontTx/>
              <a:buChar char="–"/>
            </a:pPr>
            <a:r>
              <a:rPr lang="tr-TR" sz="2000" dirty="0" err="1"/>
              <a:t>for</a:t>
            </a:r>
            <a:r>
              <a:rPr lang="tr-TR" sz="2000" dirty="0"/>
              <a:t> (x=2;x&lt;n; )</a:t>
            </a:r>
            <a:endParaRPr lang="tr-TR" dirty="0"/>
          </a:p>
        </p:txBody>
      </p:sp>
    </p:spTree>
    <p:custDataLst>
      <p:tags r:id="rId1"/>
    </p:custDataLst>
    <p:extLst>
      <p:ext uri="{BB962C8B-B14F-4D97-AF65-F5344CB8AC3E}">
        <p14:creationId xmlns:p14="http://schemas.microsoft.com/office/powerpoint/2010/main" val="1530195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Koşulun </a:t>
            </a:r>
            <a:r>
              <a:rPr lang="tr-TR" dirty="0"/>
              <a:t>b</a:t>
            </a:r>
            <a:r>
              <a:rPr lang="tr-TR" dirty="0" smtClean="0"/>
              <a:t>aşta olduğu</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42</a:t>
            </a:fld>
            <a:endParaRPr lang="tr-TR"/>
          </a:p>
        </p:txBody>
      </p:sp>
      <p:sp>
        <p:nvSpPr>
          <p:cNvPr id="14" name="AutoShape 183" descr="Büyük kılavuz"/>
          <p:cNvSpPr>
            <a:spLocks noChangeArrowheads="1"/>
          </p:cNvSpPr>
          <p:nvPr>
            <p:custDataLst>
              <p:tags r:id="rId4"/>
            </p:custDataLst>
          </p:nvPr>
        </p:nvSpPr>
        <p:spPr bwMode="auto">
          <a:xfrm>
            <a:off x="834213" y="1340768"/>
            <a:ext cx="7456851" cy="720080"/>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pPr>
              <a:lnSpc>
                <a:spcPct val="90000"/>
              </a:lnSpc>
            </a:pPr>
            <a:r>
              <a:rPr lang="tr-TR" dirty="0" smtClean="0"/>
              <a:t>Java programlama dilinde koşulun başta kontrol edildiği döngü yapısı için </a:t>
            </a:r>
            <a:r>
              <a:rPr lang="tr-TR" dirty="0" err="1" smtClean="0"/>
              <a:t>while</a:t>
            </a:r>
            <a:r>
              <a:rPr lang="tr-TR" dirty="0" smtClean="0"/>
              <a:t> döngüsü kullanılır. Eğer koşul doğru değilse döngüye girilmez.</a:t>
            </a:r>
            <a:endParaRPr lang="tr-TR" dirty="0"/>
          </a:p>
        </p:txBody>
      </p:sp>
      <p:graphicFrame>
        <p:nvGraphicFramePr>
          <p:cNvPr id="8" name="Tablo 7"/>
          <p:cNvGraphicFramePr>
            <a:graphicFrameLocks noGrp="1"/>
          </p:cNvGraphicFramePr>
          <p:nvPr>
            <p:custDataLst>
              <p:tags r:id="rId5"/>
            </p:custDataLst>
            <p:extLst>
              <p:ext uri="{D42A27DB-BD31-4B8C-83A1-F6EECF244321}">
                <p14:modId xmlns:p14="http://schemas.microsoft.com/office/powerpoint/2010/main" val="3121398579"/>
              </p:ext>
            </p:extLst>
          </p:nvPr>
        </p:nvGraphicFramePr>
        <p:xfrm>
          <a:off x="958816" y="2286001"/>
          <a:ext cx="7341609" cy="2415989"/>
        </p:xfrm>
        <a:graphic>
          <a:graphicData uri="http://schemas.openxmlformats.org/drawingml/2006/table">
            <a:tbl>
              <a:tblPr firstRow="1" firstCol="1" bandRow="1">
                <a:tableStyleId>{073A0DAA-6AF3-43AB-8588-CEC1D06C72B9}</a:tableStyleId>
              </a:tblPr>
              <a:tblGrid>
                <a:gridCol w="1668968"/>
                <a:gridCol w="5672641"/>
              </a:tblGrid>
              <a:tr h="670731">
                <a:tc>
                  <a:txBody>
                    <a:bodyPr/>
                    <a:lstStyle/>
                    <a:p>
                      <a:pPr marL="0" marR="0" indent="0" algn="just" defTabSz="914400" rtl="0" eaLnBrk="1" fontAlgn="auto" latinLnBrk="0" hangingPunct="1">
                        <a:lnSpc>
                          <a:spcPts val="1650"/>
                        </a:lnSpc>
                        <a:spcBef>
                          <a:spcPts val="0"/>
                        </a:spcBef>
                        <a:spcAft>
                          <a:spcPts val="0"/>
                        </a:spcAft>
                        <a:buClrTx/>
                        <a:buSzTx/>
                        <a:buFontTx/>
                        <a:buNone/>
                        <a:tabLst/>
                        <a:defRPr/>
                      </a:pPr>
                      <a:r>
                        <a:rPr lang="tr-TR" sz="1400" dirty="0">
                          <a:effectLst/>
                        </a:rPr>
                        <a:t> </a:t>
                      </a:r>
                      <a:r>
                        <a:rPr lang="tr-TR" sz="1400" dirty="0" smtClean="0">
                          <a:effectLst/>
                        </a:rPr>
                        <a:t>Kullanım şekli</a:t>
                      </a:r>
                      <a:endParaRPr lang="tr-TR" sz="1400" dirty="0" smtClean="0">
                        <a:solidFill>
                          <a:srgbClr val="000000"/>
                        </a:solidFill>
                        <a:effectLst/>
                        <a:latin typeface="Verdana"/>
                        <a:ea typeface="Times New Roman"/>
                        <a:cs typeface="Times New Roman"/>
                      </a:endParaRPr>
                    </a:p>
                    <a:p>
                      <a:pPr algn="just">
                        <a:lnSpc>
                          <a:spcPts val="1650"/>
                        </a:lnSpc>
                      </a:pPr>
                      <a:endParaRPr lang="tr-TR" sz="1400" dirty="0">
                        <a:solidFill>
                          <a:srgbClr val="000000"/>
                        </a:solidFill>
                        <a:effectLst/>
                        <a:latin typeface="Verdana"/>
                        <a:ea typeface="Times New Roman"/>
                        <a:cs typeface="Times New Roman"/>
                      </a:endParaRPr>
                    </a:p>
                  </a:txBody>
                  <a:tcPr marL="68580" marR="68580" marT="0" marB="0">
                    <a:solidFill>
                      <a:schemeClr val="tx1">
                        <a:lumMod val="85000"/>
                        <a:lumOff val="15000"/>
                      </a:schemeClr>
                    </a:solidFill>
                  </a:tcPr>
                </a:tc>
                <a:tc>
                  <a:txBody>
                    <a:bodyPr/>
                    <a:lstStyle/>
                    <a:p>
                      <a:pPr marL="0" marR="0" indent="0" algn="just" defTabSz="914400" rtl="0" eaLnBrk="1" fontAlgn="auto" latinLnBrk="0" hangingPunct="1">
                        <a:lnSpc>
                          <a:spcPts val="1650"/>
                        </a:lnSpc>
                        <a:spcBef>
                          <a:spcPts val="0"/>
                        </a:spcBef>
                        <a:spcAft>
                          <a:spcPts val="0"/>
                        </a:spcAft>
                        <a:buClrTx/>
                        <a:buSzTx/>
                        <a:buFontTx/>
                        <a:buNone/>
                        <a:tabLst/>
                        <a:defRPr/>
                      </a:pPr>
                      <a:r>
                        <a:rPr lang="tr-TR" sz="1400" dirty="0" err="1" smtClean="0">
                          <a:effectLst/>
                          <a:latin typeface="Verdana" pitchFamily="34" charset="0"/>
                          <a:ea typeface="Verdana" pitchFamily="34" charset="0"/>
                          <a:cs typeface="Verdana" pitchFamily="34" charset="0"/>
                        </a:rPr>
                        <a:t>while</a:t>
                      </a:r>
                      <a:r>
                        <a:rPr lang="tr-TR" sz="1400" dirty="0" smtClean="0">
                          <a:effectLst/>
                          <a:latin typeface="Verdana" pitchFamily="34" charset="0"/>
                          <a:ea typeface="Verdana" pitchFamily="34" charset="0"/>
                          <a:cs typeface="Verdana" pitchFamily="34" charset="0"/>
                        </a:rPr>
                        <a:t>(</a:t>
                      </a:r>
                      <a:r>
                        <a:rPr lang="tr-TR" sz="1400" dirty="0" err="1" smtClean="0">
                          <a:effectLst/>
                          <a:latin typeface="Verdana" pitchFamily="34" charset="0"/>
                          <a:ea typeface="Verdana" pitchFamily="34" charset="0"/>
                          <a:cs typeface="Verdana" pitchFamily="34" charset="0"/>
                        </a:rPr>
                        <a:t>döngü_</a:t>
                      </a:r>
                      <a:r>
                        <a:rPr lang="tr-TR" sz="1400" baseline="0" dirty="0" err="1" smtClean="0">
                          <a:effectLst/>
                          <a:latin typeface="Verdana" pitchFamily="34" charset="0"/>
                          <a:ea typeface="Verdana" pitchFamily="34" charset="0"/>
                          <a:cs typeface="Verdana" pitchFamily="34" charset="0"/>
                        </a:rPr>
                        <a:t>koşulu</a:t>
                      </a:r>
                      <a:r>
                        <a:rPr lang="tr-TR" sz="1400" baseline="0" dirty="0" smtClean="0">
                          <a:effectLst/>
                          <a:latin typeface="Verdana" pitchFamily="34" charset="0"/>
                          <a:ea typeface="Verdana" pitchFamily="34" charset="0"/>
                          <a:cs typeface="Verdana" pitchFamily="34" charset="0"/>
                        </a:rPr>
                        <a:t>)</a:t>
                      </a:r>
                    </a:p>
                    <a:p>
                      <a:pPr marL="0" marR="0" indent="0" algn="just" defTabSz="914400" rtl="0" eaLnBrk="1" fontAlgn="auto" latinLnBrk="0" hangingPunct="1">
                        <a:lnSpc>
                          <a:spcPts val="1650"/>
                        </a:lnSpc>
                        <a:spcBef>
                          <a:spcPts val="0"/>
                        </a:spcBef>
                        <a:spcAft>
                          <a:spcPts val="0"/>
                        </a:spcAft>
                        <a:buClrTx/>
                        <a:buSzTx/>
                        <a:buFontTx/>
                        <a:buNone/>
                        <a:tabLst/>
                        <a:defRPr/>
                      </a:pPr>
                      <a:r>
                        <a:rPr lang="tr-TR" sz="1400" dirty="0" smtClean="0">
                          <a:solidFill>
                            <a:schemeClr val="bg1"/>
                          </a:solidFill>
                          <a:effectLst/>
                          <a:latin typeface="Verdana"/>
                          <a:ea typeface="Times New Roman"/>
                          <a:cs typeface="Times New Roman"/>
                        </a:rPr>
                        <a:t>{</a:t>
                      </a:r>
                    </a:p>
                    <a:p>
                      <a:pPr algn="just">
                        <a:lnSpc>
                          <a:spcPts val="1650"/>
                        </a:lnSpc>
                      </a:pPr>
                      <a:r>
                        <a:rPr lang="tr-TR" sz="1400" dirty="0" smtClean="0">
                          <a:solidFill>
                            <a:schemeClr val="bg1"/>
                          </a:solidFill>
                          <a:effectLst/>
                          <a:latin typeface="Verdana"/>
                          <a:ea typeface="Times New Roman"/>
                          <a:cs typeface="Times New Roman"/>
                        </a:rPr>
                        <a:t>    komutlar</a:t>
                      </a:r>
                    </a:p>
                    <a:p>
                      <a:pPr algn="just">
                        <a:lnSpc>
                          <a:spcPts val="1650"/>
                        </a:lnSpc>
                      </a:pPr>
                      <a:r>
                        <a:rPr lang="tr-TR" sz="1400" dirty="0" smtClean="0">
                          <a:solidFill>
                            <a:schemeClr val="bg1"/>
                          </a:solidFill>
                          <a:effectLst/>
                          <a:latin typeface="Verdana"/>
                          <a:ea typeface="Times New Roman"/>
                          <a:cs typeface="Times New Roman"/>
                        </a:rPr>
                        <a:t>}</a:t>
                      </a:r>
                      <a:endParaRPr lang="tr-TR" sz="1400" dirty="0">
                        <a:solidFill>
                          <a:schemeClr val="bg1"/>
                        </a:solidFill>
                        <a:effectLst/>
                        <a:latin typeface="Verdana"/>
                        <a:ea typeface="Times New Roman"/>
                        <a:cs typeface="Times New Roman"/>
                      </a:endParaRPr>
                    </a:p>
                  </a:txBody>
                  <a:tcPr marL="68580" marR="68580" marT="0" marB="0">
                    <a:solidFill>
                      <a:schemeClr val="tx1">
                        <a:lumMod val="85000"/>
                        <a:lumOff val="15000"/>
                      </a:schemeClr>
                    </a:solidFill>
                  </a:tcPr>
                </a:tc>
              </a:tr>
              <a:tr h="1552389">
                <a:tc>
                  <a:txBody>
                    <a:bodyPr/>
                    <a:lstStyle/>
                    <a:p>
                      <a:pPr algn="l">
                        <a:lnSpc>
                          <a:spcPts val="1650"/>
                        </a:lnSpc>
                      </a:pPr>
                      <a:endParaRPr lang="tr-TR" sz="1200" dirty="0" smtClean="0">
                        <a:effectLst/>
                        <a:latin typeface="Verdana" pitchFamily="34" charset="0"/>
                        <a:ea typeface="Verdana" pitchFamily="34" charset="0"/>
                        <a:cs typeface="Verdana" pitchFamily="34" charset="0"/>
                      </a:endParaRPr>
                    </a:p>
                    <a:p>
                      <a:pPr algn="l">
                        <a:lnSpc>
                          <a:spcPts val="1650"/>
                        </a:lnSpc>
                      </a:pPr>
                      <a:endParaRPr lang="tr-TR" sz="1200" dirty="0" smtClean="0">
                        <a:effectLst/>
                        <a:latin typeface="Verdana" pitchFamily="34" charset="0"/>
                        <a:ea typeface="Verdana" pitchFamily="34" charset="0"/>
                        <a:cs typeface="Verdana" pitchFamily="34" charset="0"/>
                      </a:endParaRPr>
                    </a:p>
                    <a:p>
                      <a:pPr marL="0" marR="0" indent="0" algn="just" defTabSz="914400" rtl="0" eaLnBrk="1" fontAlgn="auto" latinLnBrk="0" hangingPunct="1">
                        <a:lnSpc>
                          <a:spcPts val="1650"/>
                        </a:lnSpc>
                        <a:spcBef>
                          <a:spcPts val="0"/>
                        </a:spcBef>
                        <a:spcAft>
                          <a:spcPts val="0"/>
                        </a:spcAft>
                        <a:buClrTx/>
                        <a:buSzTx/>
                        <a:buFontTx/>
                        <a:buNone/>
                        <a:tabLst/>
                        <a:defRPr/>
                      </a:pPr>
                      <a:r>
                        <a:rPr kumimoji="0" lang="tr-TR" sz="1400" b="1" kern="1200" dirty="0" smtClean="0">
                          <a:solidFill>
                            <a:schemeClr val="lt1"/>
                          </a:solidFill>
                          <a:effectLst/>
                          <a:latin typeface="+mn-lt"/>
                          <a:ea typeface="+mn-ea"/>
                          <a:cs typeface="+mn-cs"/>
                        </a:rPr>
                        <a:t>Açıklama</a:t>
                      </a:r>
                      <a:endParaRPr kumimoji="0" lang="tr-TR" sz="1600" b="1" kern="1200" dirty="0" smtClean="0">
                        <a:solidFill>
                          <a:schemeClr val="lt1"/>
                        </a:solidFill>
                        <a:effectLst/>
                        <a:latin typeface="+mn-lt"/>
                        <a:ea typeface="+mn-ea"/>
                        <a:cs typeface="+mn-cs"/>
                      </a:endParaRPr>
                    </a:p>
                    <a:p>
                      <a:pPr marL="0" marR="0" indent="0" algn="just" defTabSz="914400" rtl="0" eaLnBrk="1" fontAlgn="auto" latinLnBrk="0" hangingPunct="1">
                        <a:lnSpc>
                          <a:spcPts val="1650"/>
                        </a:lnSpc>
                        <a:spcBef>
                          <a:spcPts val="0"/>
                        </a:spcBef>
                        <a:spcAft>
                          <a:spcPts val="0"/>
                        </a:spcAft>
                        <a:buClrTx/>
                        <a:buSzTx/>
                        <a:buFontTx/>
                        <a:buNone/>
                        <a:tabLst/>
                        <a:defRPr/>
                      </a:pPr>
                      <a:endParaRPr kumimoji="0" lang="tr-TR" sz="1600" b="1" kern="1200" dirty="0">
                        <a:solidFill>
                          <a:schemeClr val="lt1"/>
                        </a:solidFill>
                        <a:effectLst/>
                        <a:latin typeface="+mn-lt"/>
                        <a:ea typeface="+mn-ea"/>
                        <a:cs typeface="+mn-cs"/>
                      </a:endParaRPr>
                    </a:p>
                  </a:txBody>
                  <a:tcPr marL="68580" marR="68580" marT="0" marB="0">
                    <a:solidFill>
                      <a:schemeClr val="bg1">
                        <a:lumMod val="75000"/>
                      </a:schemeClr>
                    </a:solidFill>
                  </a:tcPr>
                </a:tc>
                <a:tc>
                  <a:txBody>
                    <a:bodyPr/>
                    <a:lstStyle/>
                    <a:p>
                      <a:pPr algn="just">
                        <a:lnSpc>
                          <a:spcPts val="1650"/>
                        </a:lnSpc>
                      </a:pPr>
                      <a:endParaRPr lang="tr-TR" sz="1200" dirty="0" smtClean="0">
                        <a:effectLst/>
                        <a:latin typeface="Verdana" pitchFamily="34" charset="0"/>
                        <a:ea typeface="Verdana" pitchFamily="34" charset="0"/>
                        <a:cs typeface="Verdana" pitchFamily="34" charset="0"/>
                      </a:endParaRPr>
                    </a:p>
                    <a:p>
                      <a:pPr algn="just">
                        <a:lnSpc>
                          <a:spcPts val="1650"/>
                        </a:lnSpc>
                      </a:pPr>
                      <a:r>
                        <a:rPr lang="tr-TR" sz="1200" dirty="0" err="1" smtClean="0">
                          <a:solidFill>
                            <a:schemeClr val="dk1"/>
                          </a:solidFill>
                          <a:effectLst/>
                          <a:latin typeface="Verdana" pitchFamily="34" charset="0"/>
                          <a:ea typeface="Verdana" pitchFamily="34" charset="0"/>
                          <a:cs typeface="Verdana" pitchFamily="34" charset="0"/>
                        </a:rPr>
                        <a:t>while</a:t>
                      </a:r>
                      <a:r>
                        <a:rPr lang="tr-TR" sz="1200" dirty="0" smtClean="0">
                          <a:solidFill>
                            <a:schemeClr val="dk1"/>
                          </a:solidFill>
                          <a:effectLst/>
                          <a:latin typeface="Verdana" pitchFamily="34" charset="0"/>
                          <a:ea typeface="Verdana" pitchFamily="34" charset="0"/>
                          <a:cs typeface="Verdana" pitchFamily="34" charset="0"/>
                        </a:rPr>
                        <a:t> ifadesinden sonra döngüye başlanabilmesi</a:t>
                      </a:r>
                      <a:r>
                        <a:rPr lang="tr-TR" sz="1200" baseline="0" dirty="0" smtClean="0">
                          <a:solidFill>
                            <a:schemeClr val="dk1"/>
                          </a:solidFill>
                          <a:effectLst/>
                          <a:latin typeface="Verdana" pitchFamily="34" charset="0"/>
                          <a:ea typeface="Verdana" pitchFamily="34" charset="0"/>
                          <a:cs typeface="Verdana" pitchFamily="34" charset="0"/>
                        </a:rPr>
                        <a:t> için koşulun sağlanması gerekmektedir. Koşul sağlandığı müddetçe döngü içerisindeki komutlar tekrarlanır.</a:t>
                      </a:r>
                    </a:p>
                  </a:txBody>
                  <a:tcPr marL="68580" marR="68580" marT="0" marB="0">
                    <a:solidFill>
                      <a:schemeClr val="bg1">
                        <a:lumMod val="85000"/>
                      </a:schemeClr>
                    </a:solidFill>
                  </a:tcPr>
                </a:tc>
              </a:tr>
            </a:tbl>
          </a:graphicData>
        </a:graphic>
      </p:graphicFrame>
    </p:spTree>
    <p:custDataLst>
      <p:tags r:id="rId1"/>
    </p:custDataLst>
    <p:extLst>
      <p:ext uri="{BB962C8B-B14F-4D97-AF65-F5344CB8AC3E}">
        <p14:creationId xmlns:p14="http://schemas.microsoft.com/office/powerpoint/2010/main" val="2378185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noFill/>
        </p:spPr>
        <p:txBody>
          <a:bodyPr>
            <a:noAutofit/>
          </a:bodyPr>
          <a:lstStyle/>
          <a:p>
            <a:r>
              <a:rPr lang="tr-TR" dirty="0" smtClean="0"/>
              <a:t>Koşulun sonda olduğu</a:t>
            </a:r>
            <a:endParaRPr lang="tr-TR" dirty="0"/>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43</a:t>
            </a:fld>
            <a:endParaRPr lang="tr-TR"/>
          </a:p>
        </p:txBody>
      </p:sp>
      <p:sp>
        <p:nvSpPr>
          <p:cNvPr id="14" name="AutoShape 183" descr="Büyük kılavuz"/>
          <p:cNvSpPr>
            <a:spLocks noChangeArrowheads="1"/>
          </p:cNvSpPr>
          <p:nvPr>
            <p:custDataLst>
              <p:tags r:id="rId4"/>
            </p:custDataLst>
          </p:nvPr>
        </p:nvSpPr>
        <p:spPr bwMode="auto">
          <a:xfrm>
            <a:off x="834213" y="1340768"/>
            <a:ext cx="7456851" cy="864096"/>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pPr>
              <a:lnSpc>
                <a:spcPct val="90000"/>
              </a:lnSpc>
            </a:pPr>
            <a:r>
              <a:rPr lang="tr-TR" dirty="0" smtClean="0"/>
              <a:t>Java programlama dilinde koşulun sonda kontrol edildiği döngü yapısı için do-</a:t>
            </a:r>
            <a:r>
              <a:rPr lang="tr-TR" dirty="0" err="1" smtClean="0"/>
              <a:t>while</a:t>
            </a:r>
            <a:r>
              <a:rPr lang="tr-TR" dirty="0" smtClean="0"/>
              <a:t> döngüsü kullanılır. Eğer koşul doğru değilse bile döngü içerisindeki komutlar en az bir kez gerçekleşir.</a:t>
            </a:r>
            <a:endParaRPr lang="tr-TR" dirty="0"/>
          </a:p>
        </p:txBody>
      </p:sp>
      <p:graphicFrame>
        <p:nvGraphicFramePr>
          <p:cNvPr id="8" name="Tablo 7"/>
          <p:cNvGraphicFramePr>
            <a:graphicFrameLocks noGrp="1"/>
          </p:cNvGraphicFramePr>
          <p:nvPr>
            <p:custDataLst>
              <p:tags r:id="rId5"/>
            </p:custDataLst>
            <p:extLst>
              <p:ext uri="{D42A27DB-BD31-4B8C-83A1-F6EECF244321}">
                <p14:modId xmlns:p14="http://schemas.microsoft.com/office/powerpoint/2010/main" val="2958855673"/>
              </p:ext>
            </p:extLst>
          </p:nvPr>
        </p:nvGraphicFramePr>
        <p:xfrm>
          <a:off x="958816" y="2286001"/>
          <a:ext cx="7341609" cy="2479364"/>
        </p:xfrm>
        <a:graphic>
          <a:graphicData uri="http://schemas.openxmlformats.org/drawingml/2006/table">
            <a:tbl>
              <a:tblPr firstRow="1" firstCol="1" bandRow="1">
                <a:tableStyleId>{073A0DAA-6AF3-43AB-8588-CEC1D06C72B9}</a:tableStyleId>
              </a:tblPr>
              <a:tblGrid>
                <a:gridCol w="1668968"/>
                <a:gridCol w="5672641"/>
              </a:tblGrid>
              <a:tr h="926975">
                <a:tc>
                  <a:txBody>
                    <a:bodyPr/>
                    <a:lstStyle/>
                    <a:p>
                      <a:pPr marL="0" marR="0" indent="0" algn="just" defTabSz="914400" rtl="0" eaLnBrk="1" fontAlgn="auto" latinLnBrk="0" hangingPunct="1">
                        <a:lnSpc>
                          <a:spcPts val="1650"/>
                        </a:lnSpc>
                        <a:spcBef>
                          <a:spcPts val="0"/>
                        </a:spcBef>
                        <a:spcAft>
                          <a:spcPts val="0"/>
                        </a:spcAft>
                        <a:buClrTx/>
                        <a:buSzTx/>
                        <a:buFontTx/>
                        <a:buNone/>
                        <a:tabLst/>
                        <a:defRPr/>
                      </a:pPr>
                      <a:r>
                        <a:rPr lang="tr-TR" sz="1400" dirty="0">
                          <a:effectLst/>
                        </a:rPr>
                        <a:t> </a:t>
                      </a:r>
                      <a:r>
                        <a:rPr lang="tr-TR" sz="1400" dirty="0" smtClean="0">
                          <a:effectLst/>
                        </a:rPr>
                        <a:t>Kullanım şekli</a:t>
                      </a:r>
                      <a:endParaRPr lang="tr-TR" sz="1400" dirty="0" smtClean="0">
                        <a:solidFill>
                          <a:srgbClr val="000000"/>
                        </a:solidFill>
                        <a:effectLst/>
                        <a:latin typeface="Verdana"/>
                        <a:ea typeface="Times New Roman"/>
                        <a:cs typeface="Times New Roman"/>
                      </a:endParaRPr>
                    </a:p>
                    <a:p>
                      <a:pPr algn="just">
                        <a:lnSpc>
                          <a:spcPts val="1650"/>
                        </a:lnSpc>
                      </a:pPr>
                      <a:endParaRPr lang="tr-TR" sz="1400" dirty="0">
                        <a:solidFill>
                          <a:srgbClr val="000000"/>
                        </a:solidFill>
                        <a:effectLst/>
                        <a:latin typeface="Verdana"/>
                        <a:ea typeface="Times New Roman"/>
                        <a:cs typeface="Times New Roman"/>
                      </a:endParaRPr>
                    </a:p>
                  </a:txBody>
                  <a:tcPr marL="68580" marR="68580" marT="0" marB="0">
                    <a:solidFill>
                      <a:schemeClr val="tx1">
                        <a:lumMod val="85000"/>
                        <a:lumOff val="15000"/>
                      </a:schemeClr>
                    </a:solidFill>
                  </a:tcPr>
                </a:tc>
                <a:tc>
                  <a:txBody>
                    <a:bodyPr/>
                    <a:lstStyle/>
                    <a:p>
                      <a:pPr marL="0" marR="0" indent="0" algn="just" defTabSz="914400" rtl="0" eaLnBrk="1" fontAlgn="auto" latinLnBrk="0" hangingPunct="1">
                        <a:lnSpc>
                          <a:spcPts val="1650"/>
                        </a:lnSpc>
                        <a:spcBef>
                          <a:spcPts val="0"/>
                        </a:spcBef>
                        <a:spcAft>
                          <a:spcPts val="0"/>
                        </a:spcAft>
                        <a:buClrTx/>
                        <a:buSzTx/>
                        <a:buFontTx/>
                        <a:buNone/>
                        <a:tabLst/>
                        <a:defRPr/>
                      </a:pPr>
                      <a:r>
                        <a:rPr lang="tr-TR" sz="1400" dirty="0" smtClean="0">
                          <a:effectLst/>
                          <a:latin typeface="Verdana" pitchFamily="34" charset="0"/>
                          <a:ea typeface="Verdana" pitchFamily="34" charset="0"/>
                          <a:cs typeface="Verdana" pitchFamily="34" charset="0"/>
                        </a:rPr>
                        <a:t>do</a:t>
                      </a:r>
                      <a:endParaRPr lang="tr-TR" sz="1400" baseline="0" dirty="0" smtClean="0">
                        <a:effectLst/>
                        <a:latin typeface="Verdana" pitchFamily="34" charset="0"/>
                        <a:ea typeface="Verdana" pitchFamily="34" charset="0"/>
                        <a:cs typeface="Verdana" pitchFamily="34" charset="0"/>
                      </a:endParaRPr>
                    </a:p>
                    <a:p>
                      <a:pPr marL="0" marR="0" indent="0" algn="just" defTabSz="914400" rtl="0" eaLnBrk="1" fontAlgn="auto" latinLnBrk="0" hangingPunct="1">
                        <a:lnSpc>
                          <a:spcPts val="1650"/>
                        </a:lnSpc>
                        <a:spcBef>
                          <a:spcPts val="0"/>
                        </a:spcBef>
                        <a:spcAft>
                          <a:spcPts val="0"/>
                        </a:spcAft>
                        <a:buClrTx/>
                        <a:buSzTx/>
                        <a:buFontTx/>
                        <a:buNone/>
                        <a:tabLst/>
                        <a:defRPr/>
                      </a:pPr>
                      <a:r>
                        <a:rPr lang="tr-TR" sz="1400" dirty="0" smtClean="0">
                          <a:solidFill>
                            <a:schemeClr val="bg1"/>
                          </a:solidFill>
                          <a:effectLst/>
                          <a:latin typeface="Verdana"/>
                          <a:ea typeface="Times New Roman"/>
                          <a:cs typeface="Times New Roman"/>
                        </a:rPr>
                        <a:t>{</a:t>
                      </a:r>
                    </a:p>
                    <a:p>
                      <a:pPr algn="just">
                        <a:lnSpc>
                          <a:spcPts val="1650"/>
                        </a:lnSpc>
                      </a:pPr>
                      <a:r>
                        <a:rPr lang="tr-TR" sz="1400" dirty="0" smtClean="0">
                          <a:solidFill>
                            <a:schemeClr val="bg1"/>
                          </a:solidFill>
                          <a:effectLst/>
                          <a:latin typeface="Verdana"/>
                          <a:ea typeface="Times New Roman"/>
                          <a:cs typeface="Times New Roman"/>
                        </a:rPr>
                        <a:t>    komutlar</a:t>
                      </a:r>
                    </a:p>
                    <a:p>
                      <a:pPr algn="just">
                        <a:lnSpc>
                          <a:spcPts val="1650"/>
                        </a:lnSpc>
                      </a:pPr>
                      <a:r>
                        <a:rPr lang="tr-TR" sz="1400" dirty="0" smtClean="0">
                          <a:solidFill>
                            <a:schemeClr val="bg1"/>
                          </a:solidFill>
                          <a:effectLst/>
                          <a:latin typeface="Verdana"/>
                          <a:ea typeface="Times New Roman"/>
                          <a:cs typeface="Times New Roman"/>
                        </a:rPr>
                        <a:t>}</a:t>
                      </a:r>
                      <a:r>
                        <a:rPr lang="tr-TR" sz="1400" dirty="0" err="1" smtClean="0">
                          <a:solidFill>
                            <a:schemeClr val="bg1"/>
                          </a:solidFill>
                          <a:effectLst/>
                          <a:latin typeface="Verdana"/>
                          <a:ea typeface="Times New Roman"/>
                          <a:cs typeface="Times New Roman"/>
                        </a:rPr>
                        <a:t>while</a:t>
                      </a:r>
                      <a:r>
                        <a:rPr lang="tr-TR" sz="1400" dirty="0" smtClean="0">
                          <a:solidFill>
                            <a:schemeClr val="bg1"/>
                          </a:solidFill>
                          <a:effectLst/>
                          <a:latin typeface="Verdana"/>
                          <a:ea typeface="Times New Roman"/>
                          <a:cs typeface="Times New Roman"/>
                        </a:rPr>
                        <a:t>(</a:t>
                      </a:r>
                      <a:r>
                        <a:rPr lang="tr-TR" sz="1400" dirty="0" err="1" smtClean="0">
                          <a:solidFill>
                            <a:schemeClr val="bg1"/>
                          </a:solidFill>
                          <a:effectLst/>
                          <a:latin typeface="Verdana"/>
                          <a:ea typeface="Times New Roman"/>
                          <a:cs typeface="Times New Roman"/>
                        </a:rPr>
                        <a:t>döngü_koşulu</a:t>
                      </a:r>
                      <a:r>
                        <a:rPr lang="tr-TR" sz="1400" dirty="0" smtClean="0">
                          <a:solidFill>
                            <a:schemeClr val="bg1"/>
                          </a:solidFill>
                          <a:effectLst/>
                          <a:latin typeface="Verdana"/>
                          <a:ea typeface="Times New Roman"/>
                          <a:cs typeface="Times New Roman"/>
                        </a:rPr>
                        <a:t>)</a:t>
                      </a:r>
                      <a:endParaRPr lang="tr-TR" sz="1400" dirty="0">
                        <a:solidFill>
                          <a:schemeClr val="bg1"/>
                        </a:solidFill>
                        <a:effectLst/>
                        <a:latin typeface="Verdana"/>
                        <a:ea typeface="Times New Roman"/>
                        <a:cs typeface="Times New Roman"/>
                      </a:endParaRPr>
                    </a:p>
                  </a:txBody>
                  <a:tcPr marL="68580" marR="68580" marT="0" marB="0">
                    <a:solidFill>
                      <a:schemeClr val="tx1">
                        <a:lumMod val="85000"/>
                        <a:lumOff val="15000"/>
                      </a:schemeClr>
                    </a:solidFill>
                  </a:tcPr>
                </a:tc>
              </a:tr>
              <a:tr h="1552389">
                <a:tc>
                  <a:txBody>
                    <a:bodyPr/>
                    <a:lstStyle/>
                    <a:p>
                      <a:pPr algn="l">
                        <a:lnSpc>
                          <a:spcPts val="1650"/>
                        </a:lnSpc>
                      </a:pPr>
                      <a:endParaRPr lang="tr-TR" sz="1200" dirty="0" smtClean="0">
                        <a:effectLst/>
                        <a:latin typeface="Verdana" pitchFamily="34" charset="0"/>
                        <a:ea typeface="Verdana" pitchFamily="34" charset="0"/>
                        <a:cs typeface="Verdana" pitchFamily="34" charset="0"/>
                      </a:endParaRPr>
                    </a:p>
                    <a:p>
                      <a:pPr algn="l">
                        <a:lnSpc>
                          <a:spcPts val="1650"/>
                        </a:lnSpc>
                      </a:pPr>
                      <a:endParaRPr lang="tr-TR" sz="1200" dirty="0" smtClean="0">
                        <a:effectLst/>
                        <a:latin typeface="Verdana" pitchFamily="34" charset="0"/>
                        <a:ea typeface="Verdana" pitchFamily="34" charset="0"/>
                        <a:cs typeface="Verdana" pitchFamily="34" charset="0"/>
                      </a:endParaRPr>
                    </a:p>
                    <a:p>
                      <a:pPr marL="0" marR="0" indent="0" algn="just" defTabSz="914400" rtl="0" eaLnBrk="1" fontAlgn="auto" latinLnBrk="0" hangingPunct="1">
                        <a:lnSpc>
                          <a:spcPts val="1650"/>
                        </a:lnSpc>
                        <a:spcBef>
                          <a:spcPts val="0"/>
                        </a:spcBef>
                        <a:spcAft>
                          <a:spcPts val="0"/>
                        </a:spcAft>
                        <a:buClrTx/>
                        <a:buSzTx/>
                        <a:buFontTx/>
                        <a:buNone/>
                        <a:tabLst/>
                        <a:defRPr/>
                      </a:pPr>
                      <a:r>
                        <a:rPr kumimoji="0" lang="tr-TR" sz="1400" b="1" kern="1200" dirty="0" smtClean="0">
                          <a:solidFill>
                            <a:schemeClr val="lt1"/>
                          </a:solidFill>
                          <a:effectLst/>
                          <a:latin typeface="+mn-lt"/>
                          <a:ea typeface="+mn-ea"/>
                          <a:cs typeface="+mn-cs"/>
                        </a:rPr>
                        <a:t>Açıklama</a:t>
                      </a:r>
                      <a:endParaRPr kumimoji="0" lang="tr-TR" sz="1600" b="1" kern="1200" dirty="0" smtClean="0">
                        <a:solidFill>
                          <a:schemeClr val="lt1"/>
                        </a:solidFill>
                        <a:effectLst/>
                        <a:latin typeface="+mn-lt"/>
                        <a:ea typeface="+mn-ea"/>
                        <a:cs typeface="+mn-cs"/>
                      </a:endParaRPr>
                    </a:p>
                    <a:p>
                      <a:pPr marL="0" marR="0" indent="0" algn="just" defTabSz="914400" rtl="0" eaLnBrk="1" fontAlgn="auto" latinLnBrk="0" hangingPunct="1">
                        <a:lnSpc>
                          <a:spcPts val="1650"/>
                        </a:lnSpc>
                        <a:spcBef>
                          <a:spcPts val="0"/>
                        </a:spcBef>
                        <a:spcAft>
                          <a:spcPts val="0"/>
                        </a:spcAft>
                        <a:buClrTx/>
                        <a:buSzTx/>
                        <a:buFontTx/>
                        <a:buNone/>
                        <a:tabLst/>
                        <a:defRPr/>
                      </a:pPr>
                      <a:endParaRPr kumimoji="0" lang="tr-TR" sz="1600" b="1" kern="1200" dirty="0">
                        <a:solidFill>
                          <a:schemeClr val="lt1"/>
                        </a:solidFill>
                        <a:effectLst/>
                        <a:latin typeface="+mn-lt"/>
                        <a:ea typeface="+mn-ea"/>
                        <a:cs typeface="+mn-cs"/>
                      </a:endParaRPr>
                    </a:p>
                  </a:txBody>
                  <a:tcPr marL="68580" marR="68580" marT="0" marB="0">
                    <a:solidFill>
                      <a:schemeClr val="bg1">
                        <a:lumMod val="75000"/>
                      </a:schemeClr>
                    </a:solidFill>
                  </a:tcPr>
                </a:tc>
                <a:tc>
                  <a:txBody>
                    <a:bodyPr/>
                    <a:lstStyle/>
                    <a:p>
                      <a:pPr algn="just">
                        <a:lnSpc>
                          <a:spcPts val="1650"/>
                        </a:lnSpc>
                      </a:pPr>
                      <a:endParaRPr lang="tr-TR" sz="1200" dirty="0" smtClean="0">
                        <a:effectLst/>
                        <a:latin typeface="Verdana" pitchFamily="34" charset="0"/>
                        <a:ea typeface="Verdana" pitchFamily="34" charset="0"/>
                        <a:cs typeface="Verdana" pitchFamily="34" charset="0"/>
                      </a:endParaRPr>
                    </a:p>
                    <a:p>
                      <a:pPr algn="just">
                        <a:lnSpc>
                          <a:spcPts val="1650"/>
                        </a:lnSpc>
                      </a:pPr>
                      <a:r>
                        <a:rPr lang="tr-TR" sz="1200" dirty="0" smtClean="0">
                          <a:solidFill>
                            <a:schemeClr val="dk1"/>
                          </a:solidFill>
                          <a:effectLst/>
                          <a:latin typeface="Verdana" pitchFamily="34" charset="0"/>
                          <a:ea typeface="Verdana" pitchFamily="34" charset="0"/>
                          <a:cs typeface="Verdana" pitchFamily="34" charset="0"/>
                        </a:rPr>
                        <a:t>do ifadesinden</a:t>
                      </a:r>
                      <a:r>
                        <a:rPr lang="tr-TR" sz="1200" baseline="0" dirty="0" smtClean="0">
                          <a:solidFill>
                            <a:schemeClr val="dk1"/>
                          </a:solidFill>
                          <a:effectLst/>
                          <a:latin typeface="Verdana" pitchFamily="34" charset="0"/>
                          <a:ea typeface="Verdana" pitchFamily="34" charset="0"/>
                          <a:cs typeface="Verdana" pitchFamily="34" charset="0"/>
                        </a:rPr>
                        <a:t> sonra tekrarlanacak komutlar yazılır. </a:t>
                      </a:r>
                      <a:r>
                        <a:rPr lang="tr-TR" sz="1200" dirty="0" err="1" smtClean="0">
                          <a:solidFill>
                            <a:schemeClr val="dk1"/>
                          </a:solidFill>
                          <a:effectLst/>
                          <a:latin typeface="Verdana" pitchFamily="34" charset="0"/>
                          <a:ea typeface="Verdana" pitchFamily="34" charset="0"/>
                          <a:cs typeface="Verdana" pitchFamily="34" charset="0"/>
                        </a:rPr>
                        <a:t>while</a:t>
                      </a:r>
                      <a:r>
                        <a:rPr lang="tr-TR" sz="1200" dirty="0" smtClean="0">
                          <a:solidFill>
                            <a:schemeClr val="dk1"/>
                          </a:solidFill>
                          <a:effectLst/>
                          <a:latin typeface="Verdana" pitchFamily="34" charset="0"/>
                          <a:ea typeface="Verdana" pitchFamily="34" charset="0"/>
                          <a:cs typeface="Verdana" pitchFamily="34" charset="0"/>
                        </a:rPr>
                        <a:t> ifadesinden sonra döngünün tekrarlanması iç</a:t>
                      </a:r>
                      <a:r>
                        <a:rPr lang="tr-TR" sz="1200" baseline="0" dirty="0" smtClean="0">
                          <a:solidFill>
                            <a:schemeClr val="dk1"/>
                          </a:solidFill>
                          <a:effectLst/>
                          <a:latin typeface="Verdana" pitchFamily="34" charset="0"/>
                          <a:ea typeface="Verdana" pitchFamily="34" charset="0"/>
                          <a:cs typeface="Verdana" pitchFamily="34" charset="0"/>
                        </a:rPr>
                        <a:t>in koşulun sağlanması gerekmektedir. Koşul sağlandığı müddetçe döngü içerisindeki komutlar tekrarlanır.</a:t>
                      </a:r>
                    </a:p>
                  </a:txBody>
                  <a:tcPr marL="68580" marR="68580" marT="0" marB="0">
                    <a:solidFill>
                      <a:schemeClr val="bg1">
                        <a:lumMod val="85000"/>
                      </a:schemeClr>
                    </a:solidFill>
                  </a:tcPr>
                </a:tc>
              </a:tr>
            </a:tbl>
          </a:graphicData>
        </a:graphic>
      </p:graphicFrame>
    </p:spTree>
    <p:custDataLst>
      <p:tags r:id="rId1"/>
    </p:custDataLst>
    <p:extLst>
      <p:ext uri="{BB962C8B-B14F-4D97-AF65-F5344CB8AC3E}">
        <p14:creationId xmlns:p14="http://schemas.microsoft.com/office/powerpoint/2010/main" val="6852751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rgbClr val="C00000"/>
                </a:solidFill>
              </a:rPr>
              <a:t>Tanımlayıcılar</a:t>
            </a:r>
            <a:endParaRPr lang="tr-TR" dirty="0">
              <a:solidFill>
                <a:srgbClr val="C00000"/>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44</a:t>
            </a:fld>
            <a:endParaRPr lang="tr-TR"/>
          </a:p>
        </p:txBody>
      </p:sp>
      <p:sp>
        <p:nvSpPr>
          <p:cNvPr id="7" name="AutoShape 183" descr="Büyük kılavuz"/>
          <p:cNvSpPr>
            <a:spLocks noChangeArrowheads="1"/>
          </p:cNvSpPr>
          <p:nvPr>
            <p:custDataLst>
              <p:tags r:id="rId3"/>
            </p:custDataLst>
          </p:nvPr>
        </p:nvSpPr>
        <p:spPr bwMode="auto">
          <a:xfrm>
            <a:off x="804248" y="1628800"/>
            <a:ext cx="7456851" cy="1065014"/>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Sınıf oluşturulurken belirlenen özellik ve </a:t>
            </a:r>
            <a:r>
              <a:rPr lang="tr-TR" dirty="0" err="1" smtClean="0"/>
              <a:t>metodların</a:t>
            </a:r>
            <a:r>
              <a:rPr lang="tr-TR" dirty="0" smtClean="0"/>
              <a:t> kullanım sırasında erişimlerinin nasıl olacağını belirlemek için tanımlayıcılar kullanılır. Erişim seviyelerini belirlemek için farklı tanımlayıcılar kullanılmaktadır. </a:t>
            </a:r>
            <a:endParaRPr lang="tr-TR" dirty="0"/>
          </a:p>
        </p:txBody>
      </p:sp>
      <p:sp>
        <p:nvSpPr>
          <p:cNvPr id="6" name="AutoShape 183" descr="Büyük kılavuz"/>
          <p:cNvSpPr>
            <a:spLocks noChangeArrowheads="1"/>
          </p:cNvSpPr>
          <p:nvPr>
            <p:custDataLst>
              <p:tags r:id="rId4"/>
            </p:custDataLst>
          </p:nvPr>
        </p:nvSpPr>
        <p:spPr bwMode="auto">
          <a:xfrm>
            <a:off x="804248" y="3212976"/>
            <a:ext cx="7434405" cy="2952328"/>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Genel olarak kullanılan tanımlayıcılar:</a:t>
            </a:r>
          </a:p>
          <a:p>
            <a:pPr marL="285750" indent="-285750">
              <a:buFont typeface="Arial" panose="020B0604020202020204" pitchFamily="34" charset="0"/>
              <a:buChar char="•"/>
            </a:pPr>
            <a:r>
              <a:rPr lang="tr-TR" dirty="0" err="1" smtClean="0"/>
              <a:t>Public</a:t>
            </a:r>
            <a:r>
              <a:rPr lang="tr-TR" dirty="0" smtClean="0"/>
              <a:t> : Bu tanımlayıcı ile tanımlanmış özellik ve </a:t>
            </a:r>
            <a:r>
              <a:rPr lang="tr-TR" dirty="0" err="1" smtClean="0"/>
              <a:t>metodlara</a:t>
            </a:r>
            <a:r>
              <a:rPr lang="tr-TR" dirty="0" smtClean="0"/>
              <a:t> istenilen yerden ulaşılabilir. </a:t>
            </a:r>
          </a:p>
          <a:p>
            <a:pPr marL="285750" indent="-285750">
              <a:buFont typeface="Arial" panose="020B0604020202020204" pitchFamily="34" charset="0"/>
              <a:buChar char="•"/>
            </a:pPr>
            <a:r>
              <a:rPr lang="tr-TR" dirty="0" err="1" smtClean="0"/>
              <a:t>Private</a:t>
            </a:r>
            <a:r>
              <a:rPr lang="tr-TR" dirty="0" smtClean="0"/>
              <a:t>: Bu tanımlayıcı ile tanımlanmış özellik ve </a:t>
            </a:r>
            <a:r>
              <a:rPr lang="tr-TR" dirty="0" err="1" smtClean="0"/>
              <a:t>metodlara</a:t>
            </a:r>
            <a:r>
              <a:rPr lang="tr-TR" dirty="0" smtClean="0"/>
              <a:t> sadece tanımlandığı sınıf içerisinden ulaşılabilir.</a:t>
            </a:r>
          </a:p>
          <a:p>
            <a:pPr marL="285750" indent="-285750">
              <a:buFont typeface="Arial" panose="020B0604020202020204" pitchFamily="34" charset="0"/>
              <a:buChar char="•"/>
            </a:pPr>
            <a:r>
              <a:rPr lang="tr-TR" dirty="0" err="1" smtClean="0"/>
              <a:t>Protected</a:t>
            </a:r>
            <a:r>
              <a:rPr lang="tr-TR" dirty="0" smtClean="0"/>
              <a:t>: Bu tanımlayıcı ile tanımlanmış özellik ve </a:t>
            </a:r>
            <a:r>
              <a:rPr lang="tr-TR" dirty="0" err="1" smtClean="0"/>
              <a:t>ve</a:t>
            </a:r>
            <a:r>
              <a:rPr lang="tr-TR" dirty="0" smtClean="0"/>
              <a:t> </a:t>
            </a:r>
            <a:r>
              <a:rPr lang="tr-TR" dirty="0" err="1" smtClean="0"/>
              <a:t>metodlara</a:t>
            </a:r>
            <a:r>
              <a:rPr lang="tr-TR" dirty="0" smtClean="0"/>
              <a:t> sadece tanımlandığı sınıf ve bu sınıftan miras alan sınıflardan ulaşılabilir.</a:t>
            </a:r>
          </a:p>
          <a:p>
            <a:pPr marL="285750" indent="-285750">
              <a:buFont typeface="Arial" panose="020B0604020202020204" pitchFamily="34" charset="0"/>
              <a:buChar char="•"/>
            </a:pPr>
            <a:endParaRPr lang="tr-TR" dirty="0"/>
          </a:p>
          <a:p>
            <a:r>
              <a:rPr lang="tr-TR" dirty="0" smtClean="0"/>
              <a:t>Ayrıca aynı paket içerisinde tanımlanan yapılar içerisinde ulaşımı sağlayan tanımlayıcıda kullanılmaktadır.</a:t>
            </a:r>
            <a:endParaRPr lang="tr-TR" dirty="0"/>
          </a:p>
        </p:txBody>
      </p:sp>
    </p:spTree>
    <p:extLst>
      <p:ext uri="{BB962C8B-B14F-4D97-AF65-F5344CB8AC3E}">
        <p14:creationId xmlns:p14="http://schemas.microsoft.com/office/powerpoint/2010/main" val="24517429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rgbClr val="C00000"/>
                </a:solidFill>
              </a:rPr>
              <a:t>Sınıfın Oluşturulması</a:t>
            </a:r>
            <a:endParaRPr lang="tr-TR" dirty="0">
              <a:solidFill>
                <a:srgbClr val="C00000"/>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45</a:t>
            </a:fld>
            <a:endParaRPr lang="tr-TR"/>
          </a:p>
        </p:txBody>
      </p:sp>
      <p:sp>
        <p:nvSpPr>
          <p:cNvPr id="7" name="AutoShape 183" descr="Büyük kılavuz"/>
          <p:cNvSpPr>
            <a:spLocks noChangeArrowheads="1"/>
          </p:cNvSpPr>
          <p:nvPr>
            <p:custDataLst>
              <p:tags r:id="rId3"/>
            </p:custDataLst>
          </p:nvPr>
        </p:nvSpPr>
        <p:spPr bwMode="auto">
          <a:xfrm>
            <a:off x="835688" y="1365198"/>
            <a:ext cx="7456851" cy="648072"/>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Nesnelerin kullanılabilmesi yani program içerisinde tanımlanabilmesi </a:t>
            </a:r>
            <a:r>
              <a:rPr lang="tr-TR" dirty="0"/>
              <a:t>için öncelikle sınıfların oluşturulması </a:t>
            </a:r>
            <a:r>
              <a:rPr lang="tr-TR" dirty="0" smtClean="0"/>
              <a:t>gerekir. </a:t>
            </a:r>
            <a:endParaRPr lang="tr-TR" dirty="0"/>
          </a:p>
        </p:txBody>
      </p:sp>
      <p:sp>
        <p:nvSpPr>
          <p:cNvPr id="8" name="AutoShape 183" descr="Büyük kılavuz"/>
          <p:cNvSpPr>
            <a:spLocks noChangeArrowheads="1"/>
          </p:cNvSpPr>
          <p:nvPr/>
        </p:nvSpPr>
        <p:spPr bwMode="auto">
          <a:xfrm>
            <a:off x="835688" y="2132856"/>
            <a:ext cx="6904664" cy="4176464"/>
          </a:xfrm>
          <a:prstGeom prst="roundRect">
            <a:avLst>
              <a:gd name="adj" fmla="val 0"/>
            </a:avLst>
          </a:prstGeom>
          <a:pattFill prst="lgGrid">
            <a:fgClr>
              <a:schemeClr val="accent5">
                <a:lumMod val="20000"/>
                <a:lumOff val="80000"/>
                <a:alpha val="30000"/>
              </a:schemeClr>
            </a:fgClr>
            <a:bgClr>
              <a:srgbClr val="FFFFFF">
                <a:alpha val="30000"/>
              </a:srgbClr>
            </a:bgClr>
          </a:pattFill>
          <a:ln w="3175">
            <a:solidFill>
              <a:srgbClr val="C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marL="904875">
              <a:lnSpc>
                <a:spcPct val="115000"/>
              </a:lnSpc>
              <a:spcAft>
                <a:spcPts val="0"/>
              </a:spcAft>
            </a:pPr>
            <a:r>
              <a:rPr lang="tr-TR" sz="1400" b="1" dirty="0" err="1">
                <a:latin typeface="Calibri" panose="020F0502020204030204" pitchFamily="34" charset="0"/>
                <a:ea typeface="Calibri" panose="020F0502020204030204" pitchFamily="34" charset="0"/>
                <a:cs typeface="Times New Roman" panose="02020603050405020304" pitchFamily="18" charset="0"/>
              </a:rPr>
              <a:t>c</a:t>
            </a:r>
            <a:r>
              <a:rPr lang="tr-TR" sz="1400" b="1" dirty="0" err="1" smtClean="0">
                <a:effectLst/>
                <a:latin typeface="Calibri" panose="020F0502020204030204" pitchFamily="34" charset="0"/>
                <a:ea typeface="Calibri" panose="020F0502020204030204" pitchFamily="34" charset="0"/>
                <a:cs typeface="Times New Roman" panose="02020603050405020304" pitchFamily="18" charset="0"/>
              </a:rPr>
              <a:t>lass</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 &lt;</a:t>
            </a:r>
            <a:r>
              <a:rPr lang="tr-TR" sz="1400" dirty="0" err="1" smtClean="0">
                <a:effectLst/>
                <a:latin typeface="Calibri" panose="020F0502020204030204" pitchFamily="34" charset="0"/>
                <a:ea typeface="Calibri" panose="020F0502020204030204" pitchFamily="34" charset="0"/>
                <a:cs typeface="Times New Roman" panose="02020603050405020304" pitchFamily="18" charset="0"/>
              </a:rPr>
              <a:t>sınıfadı</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&gt;</a:t>
            </a:r>
          </a:p>
          <a:p>
            <a:pPr marL="904875">
              <a:lnSpc>
                <a:spcPct val="115000"/>
              </a:lnSpc>
              <a:spcAft>
                <a:spcPts val="0"/>
              </a:spcAft>
            </a:pP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904875">
              <a:lnSpc>
                <a:spcPct val="115000"/>
              </a:lnSpc>
              <a:spcAft>
                <a:spcPts val="0"/>
              </a:spcAft>
            </a:pP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&lt;tanımlayıcı&gt; &lt;</a:t>
            </a:r>
            <a:r>
              <a:rPr lang="tr-TR" sz="1400" dirty="0" err="1" smtClean="0">
                <a:effectLst/>
                <a:latin typeface="Calibri" panose="020F0502020204030204" pitchFamily="34" charset="0"/>
                <a:ea typeface="Calibri" panose="020F0502020204030204" pitchFamily="34" charset="0"/>
                <a:cs typeface="Times New Roman" panose="02020603050405020304" pitchFamily="18" charset="0"/>
              </a:rPr>
              <a:t>özelliktipi</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&gt;   &lt;özellikadı1&gt;;</a:t>
            </a:r>
          </a:p>
          <a:p>
            <a:pPr marL="450215">
              <a:lnSpc>
                <a:spcPct val="115000"/>
              </a:lnSpc>
              <a:spcAft>
                <a:spcPts val="0"/>
              </a:spcAft>
            </a:pP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400" dirty="0" smtClean="0">
                <a:latin typeface="Calibri" panose="020F0502020204030204" pitchFamily="34" charset="0"/>
                <a:ea typeface="Calibri" panose="020F0502020204030204" pitchFamily="34" charset="0"/>
                <a:cs typeface="Times New Roman" panose="02020603050405020304" pitchFamily="18" charset="0"/>
              </a:rPr>
              <a:t> :                          </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904875">
              <a:lnSpc>
                <a:spcPct val="115000"/>
              </a:lnSpc>
              <a:spcAft>
                <a:spcPts val="0"/>
              </a:spcAft>
            </a:pPr>
            <a:r>
              <a:rPr lang="tr-TR" sz="1400" dirty="0" smtClean="0">
                <a:latin typeface="Calibri" panose="020F0502020204030204" pitchFamily="34" charset="0"/>
                <a:ea typeface="Calibri" panose="020F0502020204030204" pitchFamily="34" charset="0"/>
                <a:cs typeface="Times New Roman" panose="02020603050405020304" pitchFamily="18" charset="0"/>
              </a:rPr>
              <a:t>&lt;tanımlayıcı&gt;  </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&lt;</a:t>
            </a:r>
            <a:r>
              <a:rPr lang="tr-TR" sz="1400" dirty="0" err="1" smtClean="0">
                <a:effectLst/>
                <a:latin typeface="Calibri" panose="020F0502020204030204" pitchFamily="34" charset="0"/>
                <a:ea typeface="Calibri" panose="020F0502020204030204" pitchFamily="34" charset="0"/>
                <a:cs typeface="Times New Roman" panose="02020603050405020304" pitchFamily="18" charset="0"/>
              </a:rPr>
              <a:t>özelliktipi</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&gt;  &lt;</a:t>
            </a:r>
            <a:r>
              <a:rPr lang="tr-TR" sz="1400" dirty="0" err="1" smtClean="0">
                <a:effectLst/>
                <a:latin typeface="Calibri" panose="020F0502020204030204" pitchFamily="34" charset="0"/>
                <a:ea typeface="Calibri" panose="020F0502020204030204" pitchFamily="34" charset="0"/>
                <a:cs typeface="Times New Roman" panose="02020603050405020304" pitchFamily="18" charset="0"/>
              </a:rPr>
              <a:t>özellikadıN</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&gt;;</a:t>
            </a:r>
          </a:p>
          <a:p>
            <a:pPr marL="904875">
              <a:lnSpc>
                <a:spcPct val="115000"/>
              </a:lnSpc>
              <a:spcAft>
                <a:spcPts val="0"/>
              </a:spcAft>
            </a:pPr>
            <a:endParaRPr lang="tr-TR"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904875">
              <a:lnSpc>
                <a:spcPct val="115000"/>
              </a:lnSpc>
              <a:spcAft>
                <a:spcPts val="0"/>
              </a:spcAft>
            </a:pPr>
            <a:r>
              <a:rPr lang="tr-TR" sz="1400" dirty="0" smtClean="0">
                <a:latin typeface="Calibri" panose="020F0502020204030204" pitchFamily="34" charset="0"/>
                <a:ea typeface="Calibri" panose="020F0502020204030204" pitchFamily="34" charset="0"/>
                <a:cs typeface="Times New Roman" panose="02020603050405020304" pitchFamily="18" charset="0"/>
              </a:rPr>
              <a:t>&lt;tanımlayıcı&gt; </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&lt;</a:t>
            </a:r>
            <a:r>
              <a:rPr lang="tr-TR" sz="1400" dirty="0" err="1" smtClean="0">
                <a:effectLst/>
                <a:latin typeface="Calibri" panose="020F0502020204030204" pitchFamily="34" charset="0"/>
                <a:ea typeface="Calibri" panose="020F0502020204030204" pitchFamily="34" charset="0"/>
                <a:cs typeface="Times New Roman" panose="02020603050405020304" pitchFamily="18" charset="0"/>
              </a:rPr>
              <a:t>metod</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 geri dönüş tipi&gt;  &lt;</a:t>
            </a:r>
            <a:r>
              <a:rPr lang="tr-TR" sz="1400" dirty="0" err="1" smtClean="0">
                <a:effectLst/>
                <a:latin typeface="Calibri" panose="020F0502020204030204" pitchFamily="34" charset="0"/>
                <a:ea typeface="Calibri" panose="020F0502020204030204" pitchFamily="34" charset="0"/>
                <a:cs typeface="Times New Roman" panose="02020603050405020304" pitchFamily="18" charset="0"/>
              </a:rPr>
              <a:t>metod</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 adı 1&gt;  ( &lt;parametreler&gt;)</a:t>
            </a:r>
          </a:p>
          <a:p>
            <a:pPr marL="1348740" indent="449580" algn="just">
              <a:lnSpc>
                <a:spcPct val="115000"/>
              </a:lnSpc>
              <a:spcAft>
                <a:spcPts val="0"/>
              </a:spcAft>
            </a:pP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1348740" indent="449580" algn="just">
              <a:lnSpc>
                <a:spcPct val="115000"/>
              </a:lnSpc>
              <a:spcAft>
                <a:spcPts val="0"/>
              </a:spcAft>
            </a:pP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Kodlar</a:t>
            </a:r>
          </a:p>
          <a:p>
            <a:pPr marL="1348740" indent="449580" algn="just">
              <a:lnSpc>
                <a:spcPct val="115000"/>
              </a:lnSpc>
              <a:spcAft>
                <a:spcPts val="0"/>
              </a:spcAft>
            </a:pP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904875">
              <a:lnSpc>
                <a:spcPct val="115000"/>
              </a:lnSpc>
              <a:spcAft>
                <a:spcPts val="0"/>
              </a:spcAft>
            </a:pP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	                                         :                         </a:t>
            </a:r>
          </a:p>
          <a:p>
            <a:pPr marL="1354455">
              <a:lnSpc>
                <a:spcPct val="115000"/>
              </a:lnSpc>
              <a:spcAft>
                <a:spcPts val="0"/>
              </a:spcAft>
            </a:pP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                            :    </a:t>
            </a:r>
          </a:p>
          <a:p>
            <a:pPr marL="904875">
              <a:lnSpc>
                <a:spcPct val="115000"/>
              </a:lnSpc>
              <a:spcAft>
                <a:spcPts val="0"/>
              </a:spcAft>
            </a:pPr>
            <a:r>
              <a:rPr lang="tr-TR" sz="1400" dirty="0" smtClean="0">
                <a:latin typeface="Calibri" panose="020F0502020204030204" pitchFamily="34" charset="0"/>
                <a:ea typeface="Calibri" panose="020F0502020204030204" pitchFamily="34" charset="0"/>
                <a:cs typeface="Times New Roman" panose="02020603050405020304" pitchFamily="18" charset="0"/>
              </a:rPr>
              <a:t>&lt;tanımlayıcı&gt;</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 &lt;</a:t>
            </a:r>
            <a:r>
              <a:rPr lang="tr-TR" sz="1400" dirty="0" err="1" smtClean="0">
                <a:effectLst/>
                <a:latin typeface="Calibri" panose="020F0502020204030204" pitchFamily="34" charset="0"/>
                <a:ea typeface="Calibri" panose="020F0502020204030204" pitchFamily="34" charset="0"/>
                <a:cs typeface="Times New Roman" panose="02020603050405020304" pitchFamily="18" charset="0"/>
              </a:rPr>
              <a:t>metod</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 geri dönüş tipi&gt;  &lt;</a:t>
            </a:r>
            <a:r>
              <a:rPr lang="tr-TR" sz="1400" dirty="0" err="1" smtClean="0">
                <a:effectLst/>
                <a:latin typeface="Calibri" panose="020F0502020204030204" pitchFamily="34" charset="0"/>
                <a:ea typeface="Calibri" panose="020F0502020204030204" pitchFamily="34" charset="0"/>
                <a:cs typeface="Times New Roman" panose="02020603050405020304" pitchFamily="18" charset="0"/>
              </a:rPr>
              <a:t>metod</a:t>
            </a: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 adı N&gt;  ( &lt;parametreler&gt;)</a:t>
            </a:r>
          </a:p>
          <a:p>
            <a:pPr marL="1348740" indent="449580" algn="just">
              <a:lnSpc>
                <a:spcPct val="115000"/>
              </a:lnSpc>
              <a:spcAft>
                <a:spcPts val="0"/>
              </a:spcAft>
            </a:pP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1348740" indent="449580" algn="just">
              <a:lnSpc>
                <a:spcPct val="115000"/>
              </a:lnSpc>
              <a:spcAft>
                <a:spcPts val="0"/>
              </a:spcAft>
            </a:pP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Kodlar</a:t>
            </a:r>
          </a:p>
          <a:p>
            <a:pPr marL="1348740" indent="449580" algn="just">
              <a:lnSpc>
                <a:spcPct val="115000"/>
              </a:lnSpc>
              <a:spcAft>
                <a:spcPts val="0"/>
              </a:spcAft>
            </a:pP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a:t>
            </a:r>
          </a:p>
          <a:p>
            <a:pPr indent="288290" algn="just">
              <a:lnSpc>
                <a:spcPct val="115000"/>
              </a:lnSpc>
              <a:spcAft>
                <a:spcPts val="0"/>
              </a:spcAft>
            </a:pPr>
            <a:r>
              <a:rPr lang="tr-TR" sz="14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80309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rgbClr val="C00000"/>
                </a:solidFill>
              </a:rPr>
              <a:t>Nesne Tanımlanması</a:t>
            </a:r>
            <a:endParaRPr lang="tr-TR" dirty="0">
              <a:solidFill>
                <a:srgbClr val="C00000"/>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46</a:t>
            </a:fld>
            <a:endParaRPr lang="tr-TR"/>
          </a:p>
        </p:txBody>
      </p:sp>
      <p:sp>
        <p:nvSpPr>
          <p:cNvPr id="7" name="AutoShape 183" descr="Büyük kılavuz"/>
          <p:cNvSpPr>
            <a:spLocks noChangeArrowheads="1"/>
          </p:cNvSpPr>
          <p:nvPr>
            <p:custDataLst>
              <p:tags r:id="rId3"/>
            </p:custDataLst>
          </p:nvPr>
        </p:nvSpPr>
        <p:spPr bwMode="auto">
          <a:xfrm>
            <a:off x="835688" y="1365198"/>
            <a:ext cx="7456851" cy="1271714"/>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a:t>Tanımlanan sınıftan nesne oluşturulması veri türü belirterek değişken tanımlanması </a:t>
            </a:r>
            <a:r>
              <a:rPr lang="tr-TR" dirty="0" smtClean="0"/>
              <a:t>aşağıdaki şekilde </a:t>
            </a:r>
            <a:r>
              <a:rPr lang="tr-TR" dirty="0"/>
              <a:t>gerçekleştirilir. </a:t>
            </a:r>
            <a:endParaRPr lang="tr-TR" dirty="0" smtClean="0"/>
          </a:p>
          <a:p>
            <a:endParaRPr lang="tr-TR" dirty="0"/>
          </a:p>
          <a:p>
            <a:r>
              <a:rPr lang="tr-TR" dirty="0" smtClean="0"/>
              <a:t>&lt;</a:t>
            </a:r>
            <a:r>
              <a:rPr lang="tr-TR" dirty="0" err="1" smtClean="0"/>
              <a:t>sınıfadı</a:t>
            </a:r>
            <a:r>
              <a:rPr lang="tr-TR" dirty="0" smtClean="0"/>
              <a:t>&gt; &lt;</a:t>
            </a:r>
            <a:r>
              <a:rPr lang="tr-TR" dirty="0" err="1" smtClean="0"/>
              <a:t>nesneadı</a:t>
            </a:r>
            <a:r>
              <a:rPr lang="tr-TR" dirty="0" smtClean="0"/>
              <a:t>&gt; = </a:t>
            </a:r>
            <a:r>
              <a:rPr lang="tr-TR" dirty="0" err="1" smtClean="0">
                <a:solidFill>
                  <a:srgbClr val="00B0F0"/>
                </a:solidFill>
              </a:rPr>
              <a:t>new</a:t>
            </a:r>
            <a:r>
              <a:rPr lang="tr-TR" dirty="0" smtClean="0">
                <a:solidFill>
                  <a:srgbClr val="00B0F0"/>
                </a:solidFill>
              </a:rPr>
              <a:t> </a:t>
            </a:r>
            <a:r>
              <a:rPr lang="tr-TR" dirty="0" smtClean="0">
                <a:solidFill>
                  <a:schemeClr val="tx1"/>
                </a:solidFill>
              </a:rPr>
              <a:t>&lt;</a:t>
            </a:r>
            <a:r>
              <a:rPr lang="tr-TR" dirty="0" err="1" smtClean="0">
                <a:solidFill>
                  <a:schemeClr val="tx1"/>
                </a:solidFill>
              </a:rPr>
              <a:t>sınıfadı</a:t>
            </a:r>
            <a:r>
              <a:rPr lang="tr-TR" dirty="0" smtClean="0">
                <a:solidFill>
                  <a:schemeClr val="tx1"/>
                </a:solidFill>
              </a:rPr>
              <a:t>(parametre)&gt;;</a:t>
            </a:r>
            <a:endParaRPr lang="tr-TR" dirty="0">
              <a:solidFill>
                <a:schemeClr val="tx1"/>
              </a:solidFill>
            </a:endParaRPr>
          </a:p>
        </p:txBody>
      </p:sp>
      <p:sp>
        <p:nvSpPr>
          <p:cNvPr id="6" name="AutoShape 183" descr="Büyük kılavuz"/>
          <p:cNvSpPr>
            <a:spLocks noChangeArrowheads="1"/>
          </p:cNvSpPr>
          <p:nvPr>
            <p:custDataLst>
              <p:tags r:id="rId4"/>
            </p:custDataLst>
          </p:nvPr>
        </p:nvSpPr>
        <p:spPr bwMode="auto">
          <a:xfrm>
            <a:off x="835687" y="2924944"/>
            <a:ext cx="7456851" cy="1584176"/>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a:t>Tanımlanan sınıftan oluşturulan nesnenin özelliklerine ve metotlarına </a:t>
            </a:r>
            <a:r>
              <a:rPr lang="tr-TR" dirty="0" err="1" smtClean="0"/>
              <a:t>nesneadı</a:t>
            </a:r>
            <a:r>
              <a:rPr lang="tr-TR" dirty="0" smtClean="0"/>
              <a:t> ile özellik veya </a:t>
            </a:r>
            <a:r>
              <a:rPr lang="tr-TR" dirty="0" err="1" smtClean="0"/>
              <a:t>metod</a:t>
            </a:r>
            <a:r>
              <a:rPr lang="tr-TR" dirty="0" smtClean="0"/>
              <a:t> adının arasına </a:t>
            </a:r>
            <a:r>
              <a:rPr lang="tr-TR" b="1" dirty="0" smtClean="0"/>
              <a:t>“.”</a:t>
            </a:r>
            <a:r>
              <a:rPr lang="tr-TR" dirty="0" smtClean="0"/>
              <a:t> konularak erişilir.</a:t>
            </a:r>
            <a:endParaRPr lang="tr-TR" dirty="0"/>
          </a:p>
          <a:p>
            <a:endParaRPr lang="tr-TR" dirty="0" smtClean="0">
              <a:solidFill>
                <a:schemeClr val="tx1"/>
              </a:solidFill>
            </a:endParaRPr>
          </a:p>
          <a:p>
            <a:r>
              <a:rPr lang="tr-TR" dirty="0"/>
              <a:t>	&lt;</a:t>
            </a:r>
            <a:r>
              <a:rPr lang="tr-TR" dirty="0" err="1"/>
              <a:t>nesneadı</a:t>
            </a:r>
            <a:r>
              <a:rPr lang="tr-TR" dirty="0"/>
              <a:t>&gt;.&lt;</a:t>
            </a:r>
            <a:r>
              <a:rPr lang="tr-TR" dirty="0" err="1"/>
              <a:t>özellikadı</a:t>
            </a:r>
            <a:r>
              <a:rPr lang="tr-TR" dirty="0"/>
              <a:t>&gt;;         veya            &lt;</a:t>
            </a:r>
            <a:r>
              <a:rPr lang="tr-TR" dirty="0" err="1"/>
              <a:t>nesneadı</a:t>
            </a:r>
            <a:r>
              <a:rPr lang="tr-TR" dirty="0"/>
              <a:t>&gt;.&lt;</a:t>
            </a:r>
            <a:r>
              <a:rPr lang="tr-TR" dirty="0" err="1"/>
              <a:t>metotadı</a:t>
            </a:r>
            <a:r>
              <a:rPr lang="tr-TR" dirty="0"/>
              <a:t>&gt;;</a:t>
            </a:r>
          </a:p>
          <a:p>
            <a:r>
              <a:rPr lang="tr-TR" dirty="0" smtClean="0">
                <a:solidFill>
                  <a:schemeClr val="tx1"/>
                </a:solidFill>
              </a:rPr>
              <a:t>Şeklinde.</a:t>
            </a:r>
            <a:endParaRPr lang="tr-TR" dirty="0">
              <a:solidFill>
                <a:schemeClr val="tx1"/>
              </a:solidFill>
            </a:endParaRPr>
          </a:p>
        </p:txBody>
      </p:sp>
    </p:spTree>
    <p:extLst>
      <p:ext uri="{BB962C8B-B14F-4D97-AF65-F5344CB8AC3E}">
        <p14:creationId xmlns:p14="http://schemas.microsoft.com/office/powerpoint/2010/main" val="21517733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rgbClr val="C00000"/>
                </a:solidFill>
              </a:rPr>
              <a:t>Örnek</a:t>
            </a:r>
            <a:endParaRPr lang="tr-TR" dirty="0">
              <a:solidFill>
                <a:srgbClr val="C00000"/>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47</a:t>
            </a:fld>
            <a:endParaRPr lang="tr-TR"/>
          </a:p>
        </p:txBody>
      </p:sp>
      <p:sp>
        <p:nvSpPr>
          <p:cNvPr id="7" name="AutoShape 183" descr="Büyük kılavuz"/>
          <p:cNvSpPr>
            <a:spLocks noChangeArrowheads="1"/>
          </p:cNvSpPr>
          <p:nvPr>
            <p:custDataLst>
              <p:tags r:id="rId3"/>
            </p:custDataLst>
          </p:nvPr>
        </p:nvSpPr>
        <p:spPr bwMode="auto">
          <a:xfrm>
            <a:off x="899592" y="1268760"/>
            <a:ext cx="7456851" cy="4968552"/>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sz="1600" dirty="0"/>
              <a:t>Örnek olarak sadece sınıf içinden ulaşılabilen tamsayı veri türünde yas isimli,  programın her yerinden ulaşılabilen </a:t>
            </a:r>
            <a:r>
              <a:rPr lang="tr-TR" sz="1600" dirty="0" smtClean="0"/>
              <a:t>ad </a:t>
            </a:r>
            <a:r>
              <a:rPr lang="tr-TR" sz="1600" dirty="0"/>
              <a:t>isimli ve </a:t>
            </a:r>
            <a:r>
              <a:rPr lang="tr-TR" sz="1600" dirty="0" err="1" smtClean="0"/>
              <a:t>soyad</a:t>
            </a:r>
            <a:r>
              <a:rPr lang="tr-TR" sz="1600" dirty="0" smtClean="0"/>
              <a:t> </a:t>
            </a:r>
            <a:r>
              <a:rPr lang="tr-TR" sz="1600" dirty="0"/>
              <a:t>isimli özelliklere sahip ve yas özelliğine değer ataması yapan ve yas özelliğinin değerini ekran yazdıran metotlara sahip insan isimli sınıfı tasarlayalım</a:t>
            </a:r>
            <a:r>
              <a:rPr lang="tr-TR" sz="1600" dirty="0" smtClean="0"/>
              <a:t>.</a:t>
            </a:r>
          </a:p>
          <a:p>
            <a:endParaRPr lang="tr-TR" sz="1600" dirty="0"/>
          </a:p>
          <a:p>
            <a:r>
              <a:rPr lang="tr-TR" sz="1600" dirty="0" err="1" smtClean="0"/>
              <a:t>class</a:t>
            </a:r>
            <a:r>
              <a:rPr lang="tr-TR" sz="1600" dirty="0" smtClean="0"/>
              <a:t> insan</a:t>
            </a:r>
          </a:p>
          <a:p>
            <a:r>
              <a:rPr lang="tr-TR" sz="1600" dirty="0" smtClean="0"/>
              <a:t>{</a:t>
            </a:r>
          </a:p>
          <a:p>
            <a:r>
              <a:rPr lang="tr-TR" sz="1600" dirty="0"/>
              <a:t>	</a:t>
            </a:r>
            <a:r>
              <a:rPr lang="tr-TR" sz="1600" dirty="0" err="1" smtClean="0"/>
              <a:t>private</a:t>
            </a:r>
            <a:r>
              <a:rPr lang="tr-TR" sz="1600" dirty="0" smtClean="0"/>
              <a:t> yas;</a:t>
            </a:r>
          </a:p>
          <a:p>
            <a:r>
              <a:rPr lang="tr-TR" sz="1600" dirty="0"/>
              <a:t>	</a:t>
            </a:r>
            <a:r>
              <a:rPr lang="tr-TR" sz="1600" dirty="0" err="1" smtClean="0"/>
              <a:t>public</a:t>
            </a:r>
            <a:r>
              <a:rPr lang="tr-TR" sz="1600" dirty="0" smtClean="0"/>
              <a:t> </a:t>
            </a:r>
            <a:r>
              <a:rPr lang="tr-TR" sz="1600" dirty="0" err="1" smtClean="0"/>
              <a:t>String</a:t>
            </a:r>
            <a:r>
              <a:rPr lang="tr-TR" sz="1600" dirty="0" smtClean="0"/>
              <a:t> ad;</a:t>
            </a:r>
          </a:p>
          <a:p>
            <a:r>
              <a:rPr lang="tr-TR" sz="1600" dirty="0"/>
              <a:t>	</a:t>
            </a:r>
            <a:r>
              <a:rPr lang="tr-TR" sz="1600" dirty="0" err="1" smtClean="0"/>
              <a:t>public</a:t>
            </a:r>
            <a:r>
              <a:rPr lang="tr-TR" sz="1600" dirty="0" smtClean="0"/>
              <a:t> </a:t>
            </a:r>
            <a:r>
              <a:rPr lang="tr-TR" sz="1600" dirty="0" err="1" smtClean="0"/>
              <a:t>String</a:t>
            </a:r>
            <a:r>
              <a:rPr lang="tr-TR" sz="1600" dirty="0" smtClean="0"/>
              <a:t> </a:t>
            </a:r>
            <a:r>
              <a:rPr lang="tr-TR" sz="1600" dirty="0" err="1" smtClean="0"/>
              <a:t>soyad</a:t>
            </a:r>
            <a:r>
              <a:rPr lang="tr-TR" sz="1600" dirty="0" smtClean="0"/>
              <a:t>;</a:t>
            </a:r>
          </a:p>
          <a:p>
            <a:r>
              <a:rPr lang="tr-TR" sz="1600" dirty="0"/>
              <a:t>	</a:t>
            </a:r>
            <a:r>
              <a:rPr lang="tr-TR" sz="1600" dirty="0" err="1" smtClean="0"/>
              <a:t>public</a:t>
            </a:r>
            <a:r>
              <a:rPr lang="tr-TR" sz="1600" dirty="0" smtClean="0"/>
              <a:t> </a:t>
            </a:r>
            <a:r>
              <a:rPr lang="tr-TR" sz="1600" dirty="0" err="1" smtClean="0"/>
              <a:t>void</a:t>
            </a:r>
            <a:r>
              <a:rPr lang="tr-TR" sz="1600" dirty="0" smtClean="0"/>
              <a:t> </a:t>
            </a:r>
            <a:r>
              <a:rPr lang="tr-TR" sz="1600" dirty="0" err="1" smtClean="0"/>
              <a:t>yasekle</a:t>
            </a:r>
            <a:r>
              <a:rPr lang="tr-TR" sz="1600" dirty="0" smtClean="0"/>
              <a:t>()</a:t>
            </a:r>
          </a:p>
          <a:p>
            <a:r>
              <a:rPr lang="tr-TR" sz="1600" dirty="0"/>
              <a:t>	</a:t>
            </a:r>
            <a:r>
              <a:rPr lang="tr-TR" sz="1600" dirty="0" smtClean="0"/>
              <a:t>	{</a:t>
            </a:r>
          </a:p>
          <a:p>
            <a:r>
              <a:rPr lang="tr-TR" sz="1600" dirty="0"/>
              <a:t>	</a:t>
            </a:r>
            <a:r>
              <a:rPr lang="tr-TR" sz="1600" dirty="0" smtClean="0"/>
              <a:t>		</a:t>
            </a:r>
            <a:r>
              <a:rPr lang="tr-TR" sz="1600" dirty="0" err="1" smtClean="0"/>
              <a:t>Scanner</a:t>
            </a:r>
            <a:r>
              <a:rPr lang="tr-TR" sz="1600" dirty="0" smtClean="0"/>
              <a:t> d=</a:t>
            </a:r>
            <a:r>
              <a:rPr lang="tr-TR" sz="1600" dirty="0" err="1" smtClean="0"/>
              <a:t>new</a:t>
            </a:r>
            <a:r>
              <a:rPr lang="tr-TR" sz="1600" dirty="0" smtClean="0"/>
              <a:t> </a:t>
            </a:r>
            <a:r>
              <a:rPr lang="tr-TR" sz="1600" dirty="0" err="1" smtClean="0"/>
              <a:t>Scanner</a:t>
            </a:r>
            <a:r>
              <a:rPr lang="tr-TR" sz="1600" dirty="0" smtClean="0"/>
              <a:t>(System.in);</a:t>
            </a:r>
          </a:p>
          <a:p>
            <a:r>
              <a:rPr lang="tr-TR" sz="1600" dirty="0"/>
              <a:t>	</a:t>
            </a:r>
            <a:r>
              <a:rPr lang="tr-TR" sz="1600" dirty="0" smtClean="0"/>
              <a:t>		</a:t>
            </a:r>
            <a:r>
              <a:rPr lang="tr-TR" sz="1600" dirty="0" err="1" smtClean="0"/>
              <a:t>System.out.print</a:t>
            </a:r>
            <a:r>
              <a:rPr lang="tr-TR" sz="1600" dirty="0" smtClean="0"/>
              <a:t>(ad+</a:t>
            </a:r>
            <a:r>
              <a:rPr lang="tr-TR" sz="1600" b="1" dirty="0"/>
              <a:t> </a:t>
            </a:r>
            <a:r>
              <a:rPr lang="tr-TR" sz="1600" dirty="0" smtClean="0"/>
              <a:t>“ ”+</a:t>
            </a:r>
            <a:r>
              <a:rPr lang="tr-TR" sz="1600" dirty="0" err="1" smtClean="0"/>
              <a:t>soyad</a:t>
            </a:r>
            <a:r>
              <a:rPr lang="tr-TR" sz="1600" dirty="0" smtClean="0"/>
              <a:t>+</a:t>
            </a:r>
            <a:r>
              <a:rPr lang="tr-TR" sz="1600" dirty="0"/>
              <a:t> “ </a:t>
            </a:r>
            <a:r>
              <a:rPr lang="tr-TR" sz="1600" dirty="0" smtClean="0"/>
              <a:t>insanın yaşı=”);</a:t>
            </a:r>
          </a:p>
          <a:p>
            <a:r>
              <a:rPr lang="tr-TR" sz="1600" dirty="0"/>
              <a:t>	</a:t>
            </a:r>
            <a:r>
              <a:rPr lang="tr-TR" sz="1600" dirty="0" smtClean="0"/>
              <a:t>		yas=</a:t>
            </a:r>
            <a:r>
              <a:rPr lang="tr-TR" sz="1600" dirty="0" err="1" smtClean="0"/>
              <a:t>d.nextInt</a:t>
            </a:r>
            <a:r>
              <a:rPr lang="tr-TR" sz="1600" dirty="0" smtClean="0"/>
              <a:t>();</a:t>
            </a:r>
            <a:endParaRPr lang="tr-TR" sz="1600" dirty="0"/>
          </a:p>
          <a:p>
            <a:r>
              <a:rPr lang="tr-TR" sz="1600" dirty="0"/>
              <a:t>	</a:t>
            </a:r>
            <a:r>
              <a:rPr lang="tr-TR" sz="1600" dirty="0" smtClean="0"/>
              <a:t>	}</a:t>
            </a:r>
            <a:endParaRPr lang="tr-TR" sz="1600" dirty="0"/>
          </a:p>
          <a:p>
            <a:r>
              <a:rPr lang="tr-TR" sz="1600" dirty="0" smtClean="0">
                <a:solidFill>
                  <a:schemeClr val="tx1"/>
                </a:solidFill>
              </a:rPr>
              <a:t>	</a:t>
            </a:r>
            <a:r>
              <a:rPr lang="tr-TR" sz="1600" dirty="0" err="1"/>
              <a:t>public</a:t>
            </a:r>
            <a:r>
              <a:rPr lang="tr-TR" sz="1600" dirty="0"/>
              <a:t> </a:t>
            </a:r>
            <a:r>
              <a:rPr lang="tr-TR" sz="1600" dirty="0" err="1"/>
              <a:t>void</a:t>
            </a:r>
            <a:r>
              <a:rPr lang="tr-TR" sz="1600" dirty="0"/>
              <a:t> </a:t>
            </a:r>
            <a:r>
              <a:rPr lang="tr-TR" sz="1600" dirty="0" err="1" smtClean="0"/>
              <a:t>yasyaz</a:t>
            </a:r>
            <a:r>
              <a:rPr lang="tr-TR" sz="1600" dirty="0" smtClean="0"/>
              <a:t>()</a:t>
            </a:r>
            <a:endParaRPr lang="tr-TR" sz="1600" dirty="0"/>
          </a:p>
          <a:p>
            <a:r>
              <a:rPr lang="tr-TR" sz="1600" dirty="0"/>
              <a:t>		{</a:t>
            </a:r>
          </a:p>
          <a:p>
            <a:r>
              <a:rPr lang="tr-TR" sz="1600" dirty="0"/>
              <a:t>			</a:t>
            </a:r>
            <a:r>
              <a:rPr lang="tr-TR" sz="1600" dirty="0" err="1"/>
              <a:t>System.out.print</a:t>
            </a:r>
            <a:r>
              <a:rPr lang="tr-TR" sz="1600" dirty="0"/>
              <a:t>(ad+</a:t>
            </a:r>
            <a:r>
              <a:rPr lang="tr-TR" sz="1600" b="1" dirty="0"/>
              <a:t> </a:t>
            </a:r>
            <a:r>
              <a:rPr lang="tr-TR" sz="1600" dirty="0"/>
              <a:t>“ ”+</a:t>
            </a:r>
            <a:r>
              <a:rPr lang="tr-TR" sz="1600" dirty="0" err="1"/>
              <a:t>soyad</a:t>
            </a:r>
            <a:r>
              <a:rPr lang="tr-TR" sz="1600" dirty="0"/>
              <a:t>+ “ insanın yaşı</a:t>
            </a:r>
            <a:r>
              <a:rPr lang="tr-TR" sz="1600" dirty="0" smtClean="0"/>
              <a:t>=”+yas);</a:t>
            </a:r>
            <a:endParaRPr lang="tr-TR" sz="1600" dirty="0"/>
          </a:p>
          <a:p>
            <a:r>
              <a:rPr lang="tr-TR" sz="1600" dirty="0" smtClean="0">
                <a:solidFill>
                  <a:schemeClr val="tx1"/>
                </a:solidFill>
              </a:rPr>
              <a:t>		}</a:t>
            </a:r>
            <a:endParaRPr lang="tr-TR" sz="1600" dirty="0">
              <a:solidFill>
                <a:schemeClr val="tx1"/>
              </a:solidFill>
            </a:endParaRPr>
          </a:p>
        </p:txBody>
      </p:sp>
    </p:spTree>
    <p:extLst>
      <p:ext uri="{BB962C8B-B14F-4D97-AF65-F5344CB8AC3E}">
        <p14:creationId xmlns:p14="http://schemas.microsoft.com/office/powerpoint/2010/main" val="39471878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chemeClr val="bg2">
                    <a:lumMod val="50000"/>
                  </a:schemeClr>
                </a:solidFill>
              </a:rPr>
              <a:t>Kurucu Metodu</a:t>
            </a:r>
            <a:endParaRPr lang="tr-TR" dirty="0">
              <a:solidFill>
                <a:schemeClr val="bg2">
                  <a:lumMod val="50000"/>
                </a:schemeClr>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48</a:t>
            </a:fld>
            <a:endParaRPr lang="tr-TR"/>
          </a:p>
        </p:txBody>
      </p:sp>
      <p:sp>
        <p:nvSpPr>
          <p:cNvPr id="7" name="AutoShape 183" descr="Büyük kılavuz"/>
          <p:cNvSpPr>
            <a:spLocks noChangeArrowheads="1"/>
          </p:cNvSpPr>
          <p:nvPr>
            <p:custDataLst>
              <p:tags r:id="rId3"/>
            </p:custDataLst>
          </p:nvPr>
        </p:nvSpPr>
        <p:spPr bwMode="auto">
          <a:xfrm>
            <a:off x="827450" y="1600200"/>
            <a:ext cx="7456851" cy="964704"/>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Sınıflar tanımlandığında tanımlama sırasında yapılması istenen işlemler için tanımlama sırasında otomatik olarak çalışacak </a:t>
            </a:r>
            <a:r>
              <a:rPr lang="tr-TR" dirty="0" err="1" smtClean="0"/>
              <a:t>metodlar</a:t>
            </a:r>
            <a:r>
              <a:rPr lang="tr-TR" dirty="0" smtClean="0"/>
              <a:t> kullanılabilir. Bu </a:t>
            </a:r>
            <a:r>
              <a:rPr lang="tr-TR" dirty="0" err="1" smtClean="0"/>
              <a:t>metodlara</a:t>
            </a:r>
            <a:r>
              <a:rPr lang="tr-TR" dirty="0" smtClean="0"/>
              <a:t> kurucu </a:t>
            </a:r>
            <a:r>
              <a:rPr lang="tr-TR" dirty="0" err="1" smtClean="0"/>
              <a:t>metodlar</a:t>
            </a:r>
            <a:r>
              <a:rPr lang="tr-TR" dirty="0" smtClean="0"/>
              <a:t> denir. </a:t>
            </a:r>
          </a:p>
        </p:txBody>
      </p:sp>
      <p:sp>
        <p:nvSpPr>
          <p:cNvPr id="6" name="AutoShape 183" descr="Büyük kılavuz"/>
          <p:cNvSpPr>
            <a:spLocks noChangeArrowheads="1"/>
          </p:cNvSpPr>
          <p:nvPr>
            <p:custDataLst>
              <p:tags r:id="rId4"/>
            </p:custDataLst>
          </p:nvPr>
        </p:nvSpPr>
        <p:spPr bwMode="auto">
          <a:xfrm>
            <a:off x="838672" y="2852936"/>
            <a:ext cx="7434405" cy="648072"/>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Java’da kurucu </a:t>
            </a:r>
            <a:r>
              <a:rPr lang="tr-TR" dirty="0" err="1" smtClean="0"/>
              <a:t>metod</a:t>
            </a:r>
            <a:r>
              <a:rPr lang="tr-TR" dirty="0" smtClean="0"/>
              <a:t> oluşturmak için sınıfın adı ile aynı isme sahip </a:t>
            </a:r>
            <a:r>
              <a:rPr lang="tr-TR" dirty="0" err="1" smtClean="0"/>
              <a:t>metod</a:t>
            </a:r>
            <a:r>
              <a:rPr lang="tr-TR" dirty="0" smtClean="0"/>
              <a:t> tanımlanır.</a:t>
            </a:r>
            <a:endParaRPr lang="tr-TR" dirty="0"/>
          </a:p>
        </p:txBody>
      </p:sp>
      <p:sp>
        <p:nvSpPr>
          <p:cNvPr id="8" name="AutoShape 183" descr="Büyük kılavuz"/>
          <p:cNvSpPr>
            <a:spLocks noChangeArrowheads="1"/>
          </p:cNvSpPr>
          <p:nvPr>
            <p:custDataLst>
              <p:tags r:id="rId5"/>
            </p:custDataLst>
          </p:nvPr>
        </p:nvSpPr>
        <p:spPr bwMode="auto">
          <a:xfrm>
            <a:off x="832438" y="3789040"/>
            <a:ext cx="7456851" cy="1296144"/>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Bir sınıf için birden fazla kurucu </a:t>
            </a:r>
            <a:r>
              <a:rPr lang="tr-TR" dirty="0" err="1" smtClean="0"/>
              <a:t>metod</a:t>
            </a:r>
            <a:r>
              <a:rPr lang="tr-TR" dirty="0" smtClean="0"/>
              <a:t> tanımlanabilir. Çok yüzlülükte de anlatılacağı gibi farklı </a:t>
            </a:r>
            <a:r>
              <a:rPr lang="tr-TR" dirty="0" err="1" smtClean="0"/>
              <a:t>metodlara</a:t>
            </a:r>
            <a:r>
              <a:rPr lang="tr-TR" dirty="0" smtClean="0"/>
              <a:t> sahip kurucular tanımlanabilir. Oluşturulan kuruculardan hangisinin çalıştırılacağı tanımlama sırasında kullanılan parametrelere göre belirlenir.</a:t>
            </a:r>
          </a:p>
        </p:txBody>
      </p:sp>
    </p:spTree>
    <p:extLst>
      <p:ext uri="{BB962C8B-B14F-4D97-AF65-F5344CB8AC3E}">
        <p14:creationId xmlns:p14="http://schemas.microsoft.com/office/powerpoint/2010/main" val="11367833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chemeClr val="bg2">
                    <a:lumMod val="50000"/>
                  </a:schemeClr>
                </a:solidFill>
              </a:rPr>
              <a:t>Kurucu Metodu</a:t>
            </a:r>
            <a:endParaRPr lang="tr-TR" dirty="0">
              <a:solidFill>
                <a:schemeClr val="bg2">
                  <a:lumMod val="50000"/>
                </a:schemeClr>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49</a:t>
            </a:fld>
            <a:endParaRPr lang="tr-TR"/>
          </a:p>
        </p:txBody>
      </p:sp>
      <p:sp>
        <p:nvSpPr>
          <p:cNvPr id="7" name="AutoShape 183" descr="Büyük kılavuz"/>
          <p:cNvSpPr>
            <a:spLocks noChangeArrowheads="1"/>
          </p:cNvSpPr>
          <p:nvPr>
            <p:custDataLst>
              <p:tags r:id="rId3"/>
            </p:custDataLst>
          </p:nvPr>
        </p:nvSpPr>
        <p:spPr bwMode="auto">
          <a:xfrm>
            <a:off x="842402" y="1284515"/>
            <a:ext cx="7456851" cy="920350"/>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Daha önceden oluşturduğumuz insan isimli sınıfın ad ve </a:t>
            </a:r>
            <a:r>
              <a:rPr lang="tr-TR" dirty="0" err="1" smtClean="0"/>
              <a:t>soyad</a:t>
            </a:r>
            <a:r>
              <a:rPr lang="tr-TR" dirty="0" smtClean="0"/>
              <a:t> isimli </a:t>
            </a:r>
            <a:r>
              <a:rPr lang="tr-TR" dirty="0"/>
              <a:t>özelliklerin “ </a:t>
            </a:r>
            <a:r>
              <a:rPr lang="tr-TR" dirty="0" smtClean="0"/>
              <a:t>” değerine, yaş isimli değerin 0 değerine sahip olarak oluşturulması için kurucu </a:t>
            </a:r>
            <a:r>
              <a:rPr lang="tr-TR" dirty="0" err="1" smtClean="0"/>
              <a:t>metodlar</a:t>
            </a:r>
            <a:r>
              <a:rPr lang="tr-TR" dirty="0" smtClean="0"/>
              <a:t> oluşturalım.</a:t>
            </a:r>
            <a:endParaRPr lang="tr-TR" dirty="0"/>
          </a:p>
        </p:txBody>
      </p:sp>
      <p:sp>
        <p:nvSpPr>
          <p:cNvPr id="6" name="AutoShape 183" descr="Büyük kılavuz"/>
          <p:cNvSpPr>
            <a:spLocks noChangeArrowheads="1"/>
          </p:cNvSpPr>
          <p:nvPr>
            <p:custDataLst>
              <p:tags r:id="rId4"/>
            </p:custDataLst>
          </p:nvPr>
        </p:nvSpPr>
        <p:spPr bwMode="auto">
          <a:xfrm>
            <a:off x="804248" y="3573016"/>
            <a:ext cx="7434405" cy="1080120"/>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a:t>Örnek olarak insan isimli sınıfın selamlama isimli metodunun insan sınıfından miras alan farklı sınıflarda farklı dillerde selamlama yapmasının sağlanması çok yüzlülük ile mümkün olacaktır.</a:t>
            </a:r>
          </a:p>
        </p:txBody>
      </p:sp>
      <p:sp>
        <p:nvSpPr>
          <p:cNvPr id="8" name="AutoShape 183" descr="Büyük kılavuz"/>
          <p:cNvSpPr>
            <a:spLocks noChangeArrowheads="1"/>
          </p:cNvSpPr>
          <p:nvPr>
            <p:custDataLst>
              <p:tags r:id="rId5"/>
            </p:custDataLst>
          </p:nvPr>
        </p:nvSpPr>
        <p:spPr bwMode="auto">
          <a:xfrm>
            <a:off x="827449" y="2348880"/>
            <a:ext cx="7456851" cy="3744416"/>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sz="1600" dirty="0" err="1" smtClean="0"/>
              <a:t>class</a:t>
            </a:r>
            <a:r>
              <a:rPr lang="tr-TR" sz="1600" dirty="0" smtClean="0"/>
              <a:t> insan</a:t>
            </a:r>
          </a:p>
          <a:p>
            <a:r>
              <a:rPr lang="tr-TR" sz="1600" dirty="0" smtClean="0"/>
              <a:t>{</a:t>
            </a:r>
          </a:p>
          <a:p>
            <a:r>
              <a:rPr lang="tr-TR" sz="1600" dirty="0"/>
              <a:t>	</a:t>
            </a:r>
            <a:r>
              <a:rPr lang="tr-TR" sz="1600" dirty="0" err="1" smtClean="0"/>
              <a:t>private</a:t>
            </a:r>
            <a:r>
              <a:rPr lang="tr-TR" sz="1600" dirty="0" smtClean="0"/>
              <a:t> </a:t>
            </a:r>
            <a:r>
              <a:rPr lang="tr-TR" sz="1600" dirty="0" err="1" smtClean="0"/>
              <a:t>int</a:t>
            </a:r>
            <a:r>
              <a:rPr lang="tr-TR" sz="1600" dirty="0" smtClean="0"/>
              <a:t> yas;</a:t>
            </a:r>
          </a:p>
          <a:p>
            <a:r>
              <a:rPr lang="tr-TR" sz="1600" dirty="0"/>
              <a:t>	</a:t>
            </a:r>
            <a:r>
              <a:rPr lang="tr-TR" sz="1600" dirty="0" err="1" smtClean="0"/>
              <a:t>public</a:t>
            </a:r>
            <a:r>
              <a:rPr lang="tr-TR" sz="1600" dirty="0" smtClean="0"/>
              <a:t> </a:t>
            </a:r>
            <a:r>
              <a:rPr lang="tr-TR" sz="1600" dirty="0" err="1" smtClean="0"/>
              <a:t>String</a:t>
            </a:r>
            <a:r>
              <a:rPr lang="tr-TR" sz="1600" dirty="0" smtClean="0"/>
              <a:t> ad;</a:t>
            </a:r>
          </a:p>
          <a:p>
            <a:r>
              <a:rPr lang="tr-TR" sz="1600" dirty="0"/>
              <a:t>	</a:t>
            </a:r>
            <a:r>
              <a:rPr lang="tr-TR" sz="1600" dirty="0" err="1" smtClean="0"/>
              <a:t>public</a:t>
            </a:r>
            <a:r>
              <a:rPr lang="tr-TR" sz="1600" dirty="0" smtClean="0"/>
              <a:t> </a:t>
            </a:r>
            <a:r>
              <a:rPr lang="tr-TR" sz="1600" dirty="0" err="1" smtClean="0"/>
              <a:t>String</a:t>
            </a:r>
            <a:r>
              <a:rPr lang="tr-TR" sz="1600" dirty="0" smtClean="0"/>
              <a:t> </a:t>
            </a:r>
            <a:r>
              <a:rPr lang="tr-TR" sz="1600" dirty="0" err="1" smtClean="0"/>
              <a:t>soyad</a:t>
            </a:r>
            <a:r>
              <a:rPr lang="tr-TR" sz="1600" dirty="0" smtClean="0"/>
              <a:t>;</a:t>
            </a:r>
          </a:p>
          <a:p>
            <a:r>
              <a:rPr lang="tr-TR" sz="1600" dirty="0"/>
              <a:t>	</a:t>
            </a:r>
            <a:r>
              <a:rPr lang="tr-TR" sz="1600" dirty="0" err="1" smtClean="0"/>
              <a:t>public</a:t>
            </a:r>
            <a:r>
              <a:rPr lang="tr-TR" sz="1600" dirty="0" smtClean="0"/>
              <a:t> </a:t>
            </a:r>
            <a:r>
              <a:rPr lang="tr-TR" sz="1600" dirty="0" err="1" smtClean="0"/>
              <a:t>void</a:t>
            </a:r>
            <a:r>
              <a:rPr lang="tr-TR" sz="1600" dirty="0" smtClean="0"/>
              <a:t> </a:t>
            </a:r>
            <a:r>
              <a:rPr lang="tr-TR" sz="1600" dirty="0" err="1" smtClean="0"/>
              <a:t>yasekle</a:t>
            </a:r>
            <a:r>
              <a:rPr lang="tr-TR" sz="1600" dirty="0" smtClean="0"/>
              <a:t>()</a:t>
            </a:r>
          </a:p>
          <a:p>
            <a:r>
              <a:rPr lang="tr-TR" sz="1600" dirty="0"/>
              <a:t>	</a:t>
            </a:r>
            <a:r>
              <a:rPr lang="tr-TR" sz="1600" dirty="0" smtClean="0"/>
              <a:t>	{</a:t>
            </a:r>
          </a:p>
          <a:p>
            <a:r>
              <a:rPr lang="tr-TR" sz="1600" dirty="0"/>
              <a:t>	</a:t>
            </a:r>
            <a:r>
              <a:rPr lang="tr-TR" sz="1600" dirty="0" smtClean="0"/>
              <a:t>		</a:t>
            </a:r>
            <a:r>
              <a:rPr lang="tr-TR" sz="1600" dirty="0" err="1" smtClean="0"/>
              <a:t>Scanner</a:t>
            </a:r>
            <a:r>
              <a:rPr lang="tr-TR" sz="1600" dirty="0" smtClean="0"/>
              <a:t> d=</a:t>
            </a:r>
            <a:r>
              <a:rPr lang="tr-TR" sz="1600" dirty="0" err="1" smtClean="0"/>
              <a:t>new</a:t>
            </a:r>
            <a:r>
              <a:rPr lang="tr-TR" sz="1600" dirty="0" smtClean="0"/>
              <a:t> </a:t>
            </a:r>
            <a:r>
              <a:rPr lang="tr-TR" sz="1600" dirty="0" err="1" smtClean="0"/>
              <a:t>Scanner</a:t>
            </a:r>
            <a:r>
              <a:rPr lang="tr-TR" sz="1600" dirty="0" smtClean="0"/>
              <a:t>(System.in);</a:t>
            </a:r>
          </a:p>
          <a:p>
            <a:r>
              <a:rPr lang="tr-TR" sz="1600" dirty="0"/>
              <a:t>	</a:t>
            </a:r>
            <a:r>
              <a:rPr lang="tr-TR" sz="1600" dirty="0" smtClean="0"/>
              <a:t>		</a:t>
            </a:r>
            <a:r>
              <a:rPr lang="tr-TR" sz="1600" dirty="0" err="1" smtClean="0"/>
              <a:t>System.out.print</a:t>
            </a:r>
            <a:r>
              <a:rPr lang="tr-TR" sz="1600" dirty="0" smtClean="0"/>
              <a:t>(ad+</a:t>
            </a:r>
            <a:r>
              <a:rPr lang="tr-TR" sz="1600" b="1" dirty="0"/>
              <a:t> </a:t>
            </a:r>
            <a:r>
              <a:rPr lang="tr-TR" sz="1600" dirty="0" smtClean="0"/>
              <a:t>“ ”+</a:t>
            </a:r>
            <a:r>
              <a:rPr lang="tr-TR" sz="1600" dirty="0" err="1" smtClean="0"/>
              <a:t>soyad</a:t>
            </a:r>
            <a:r>
              <a:rPr lang="tr-TR" sz="1600" dirty="0" smtClean="0"/>
              <a:t>+</a:t>
            </a:r>
            <a:r>
              <a:rPr lang="tr-TR" sz="1600" dirty="0"/>
              <a:t> “ </a:t>
            </a:r>
            <a:r>
              <a:rPr lang="tr-TR" sz="1600" dirty="0" smtClean="0"/>
              <a:t>insanın yaşı=”);</a:t>
            </a:r>
          </a:p>
          <a:p>
            <a:r>
              <a:rPr lang="tr-TR" sz="1600" dirty="0"/>
              <a:t>	</a:t>
            </a:r>
            <a:r>
              <a:rPr lang="tr-TR" sz="1600" dirty="0" smtClean="0"/>
              <a:t>		yas=</a:t>
            </a:r>
            <a:r>
              <a:rPr lang="tr-TR" sz="1600" dirty="0" err="1" smtClean="0"/>
              <a:t>d.nextInt</a:t>
            </a:r>
            <a:r>
              <a:rPr lang="tr-TR" sz="1600" dirty="0" smtClean="0"/>
              <a:t>();</a:t>
            </a:r>
            <a:endParaRPr lang="tr-TR" sz="1600" dirty="0"/>
          </a:p>
          <a:p>
            <a:r>
              <a:rPr lang="tr-TR" sz="1600" dirty="0"/>
              <a:t>	</a:t>
            </a:r>
            <a:r>
              <a:rPr lang="tr-TR" sz="1600" dirty="0" smtClean="0"/>
              <a:t>	}</a:t>
            </a:r>
            <a:endParaRPr lang="tr-TR" sz="1600" dirty="0"/>
          </a:p>
          <a:p>
            <a:r>
              <a:rPr lang="tr-TR" sz="1600" dirty="0" smtClean="0">
                <a:solidFill>
                  <a:schemeClr val="tx1"/>
                </a:solidFill>
              </a:rPr>
              <a:t>	</a:t>
            </a:r>
            <a:r>
              <a:rPr lang="tr-TR" sz="1600" dirty="0" err="1"/>
              <a:t>public</a:t>
            </a:r>
            <a:r>
              <a:rPr lang="tr-TR" sz="1600" dirty="0"/>
              <a:t> </a:t>
            </a:r>
            <a:r>
              <a:rPr lang="tr-TR" sz="1600" dirty="0" err="1"/>
              <a:t>void</a:t>
            </a:r>
            <a:r>
              <a:rPr lang="tr-TR" sz="1600" dirty="0"/>
              <a:t> </a:t>
            </a:r>
            <a:r>
              <a:rPr lang="tr-TR" sz="1600" dirty="0" err="1" smtClean="0"/>
              <a:t>yasyaz</a:t>
            </a:r>
            <a:r>
              <a:rPr lang="tr-TR" sz="1600" dirty="0" smtClean="0"/>
              <a:t>()</a:t>
            </a:r>
            <a:endParaRPr lang="tr-TR" sz="1600" dirty="0"/>
          </a:p>
          <a:p>
            <a:r>
              <a:rPr lang="tr-TR" sz="1600" dirty="0"/>
              <a:t>		{</a:t>
            </a:r>
          </a:p>
          <a:p>
            <a:r>
              <a:rPr lang="tr-TR" sz="1600" dirty="0"/>
              <a:t>			</a:t>
            </a:r>
            <a:r>
              <a:rPr lang="tr-TR" sz="1600" dirty="0" err="1"/>
              <a:t>System.out.print</a:t>
            </a:r>
            <a:r>
              <a:rPr lang="tr-TR" sz="1600" dirty="0"/>
              <a:t>(ad+</a:t>
            </a:r>
            <a:r>
              <a:rPr lang="tr-TR" sz="1600" b="1" dirty="0"/>
              <a:t> </a:t>
            </a:r>
            <a:r>
              <a:rPr lang="tr-TR" sz="1600" dirty="0"/>
              <a:t>“ ”+</a:t>
            </a:r>
            <a:r>
              <a:rPr lang="tr-TR" sz="1600" dirty="0" err="1"/>
              <a:t>soyad</a:t>
            </a:r>
            <a:r>
              <a:rPr lang="tr-TR" sz="1600" dirty="0"/>
              <a:t>+ “ insanın yaşı</a:t>
            </a:r>
            <a:r>
              <a:rPr lang="tr-TR" sz="1600" dirty="0" smtClean="0"/>
              <a:t>=”+yas);</a:t>
            </a:r>
            <a:endParaRPr lang="tr-TR" sz="1600" dirty="0"/>
          </a:p>
          <a:p>
            <a:r>
              <a:rPr lang="tr-TR" sz="1600" dirty="0" smtClean="0">
                <a:solidFill>
                  <a:schemeClr val="tx1"/>
                </a:solidFill>
              </a:rPr>
              <a:t>		}</a:t>
            </a:r>
            <a:endParaRPr lang="tr-TR" sz="1600" dirty="0">
              <a:solidFill>
                <a:schemeClr val="tx1"/>
              </a:solidFill>
            </a:endParaRPr>
          </a:p>
        </p:txBody>
      </p:sp>
    </p:spTree>
    <p:extLst>
      <p:ext uri="{BB962C8B-B14F-4D97-AF65-F5344CB8AC3E}">
        <p14:creationId xmlns:p14="http://schemas.microsoft.com/office/powerpoint/2010/main" val="2775162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custDataLst>
              <p:tags r:id="rId1"/>
            </p:custDataLst>
          </p:nvPr>
        </p:nvSpPr>
        <p:spPr/>
        <p:txBody>
          <a:bodyPr/>
          <a:lstStyle/>
          <a:p>
            <a:fld id="{C1FA2219-9131-49AD-A1B5-1FFD48A79E7F}" type="slidenum">
              <a:rPr lang="tr-TR" smtClean="0"/>
              <a:t>5</a:t>
            </a:fld>
            <a:endParaRPr lang="tr-TR"/>
          </a:p>
        </p:txBody>
      </p:sp>
      <p:sp>
        <p:nvSpPr>
          <p:cNvPr id="14" name="Başlık 1"/>
          <p:cNvSpPr txBox="1">
            <a:spLocks/>
          </p:cNvSpPr>
          <p:nvPr>
            <p:custDataLst>
              <p:tags r:id="rId2"/>
            </p:custDataLst>
          </p:nvPr>
        </p:nvSpPr>
        <p:spPr>
          <a:xfrm>
            <a:off x="457200" y="620688"/>
            <a:ext cx="8229600" cy="533400"/>
          </a:xfrm>
          <a:prstGeom prst="rect">
            <a:avLst/>
          </a:prstGeom>
          <a:no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tr-TR" sz="3200" dirty="0"/>
              <a:t>Java Geliştirme Seti</a:t>
            </a:r>
            <a:endParaRPr lang="tr-TR" sz="2900" dirty="0"/>
          </a:p>
        </p:txBody>
      </p:sp>
      <p:sp>
        <p:nvSpPr>
          <p:cNvPr id="25" name="Metin kutusu 24"/>
          <p:cNvSpPr txBox="1"/>
          <p:nvPr>
            <p:custDataLst>
              <p:tags r:id="rId3"/>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Derleyici ve Yorumlayıcı ile İlgili Kavramları </a:t>
            </a:r>
            <a:r>
              <a:rPr lang="tr-TR" sz="1400" b="1" dirty="0" smtClean="0">
                <a:solidFill>
                  <a:schemeClr val="bg1"/>
                </a:solidFill>
              </a:rPr>
              <a:t>bilir</a:t>
            </a:r>
            <a:endParaRPr lang="tr-TR" sz="1400" b="1" dirty="0">
              <a:solidFill>
                <a:schemeClr val="bg1"/>
              </a:solidFill>
            </a:endParaRPr>
          </a:p>
        </p:txBody>
      </p:sp>
      <p:sp>
        <p:nvSpPr>
          <p:cNvPr id="2" name="Dikdörtgen 1"/>
          <p:cNvSpPr/>
          <p:nvPr/>
        </p:nvSpPr>
        <p:spPr>
          <a:xfrm>
            <a:off x="468676" y="1262902"/>
            <a:ext cx="8003232" cy="5262979"/>
          </a:xfrm>
          <a:prstGeom prst="rect">
            <a:avLst/>
          </a:prstGeom>
        </p:spPr>
        <p:txBody>
          <a:bodyPr wrap="square">
            <a:spAutoFit/>
          </a:bodyPr>
          <a:lstStyle/>
          <a:p>
            <a:r>
              <a:rPr lang="tr-TR" sz="2400" dirty="0"/>
              <a:t>Her programda </a:t>
            </a:r>
            <a:r>
              <a:rPr lang="tr-TR" sz="2400" dirty="0" err="1"/>
              <a:t>oldugu</a:t>
            </a:r>
            <a:r>
              <a:rPr lang="tr-TR" sz="2400" dirty="0"/>
              <a:t> gibi </a:t>
            </a:r>
            <a:r>
              <a:rPr lang="tr-TR" sz="2400" dirty="0" err="1"/>
              <a:t>java</a:t>
            </a:r>
            <a:r>
              <a:rPr lang="tr-TR" sz="2400" dirty="0"/>
              <a:t> </a:t>
            </a:r>
            <a:r>
              <a:rPr lang="tr-TR" sz="2400" dirty="0" err="1"/>
              <a:t>programlarinda</a:t>
            </a:r>
            <a:r>
              <a:rPr lang="tr-TR" sz="2400" dirty="0"/>
              <a:t> da ilk evre </a:t>
            </a:r>
            <a:r>
              <a:rPr lang="tr-TR" sz="2400" dirty="0" err="1"/>
              <a:t>programi</a:t>
            </a:r>
            <a:r>
              <a:rPr lang="tr-TR" sz="2400" dirty="0"/>
              <a:t> </a:t>
            </a:r>
            <a:r>
              <a:rPr lang="tr-TR" sz="2400" dirty="0" err="1"/>
              <a:t>yazmaktir</a:t>
            </a:r>
            <a:r>
              <a:rPr lang="tr-TR" sz="2400" dirty="0"/>
              <a:t>. Java programları editör</a:t>
            </a:r>
          </a:p>
          <a:p>
            <a:r>
              <a:rPr lang="tr-TR" sz="2400" dirty="0" err="1"/>
              <a:t>programiyla</a:t>
            </a:r>
            <a:r>
              <a:rPr lang="tr-TR" sz="2400" dirty="0"/>
              <a:t> </a:t>
            </a:r>
            <a:r>
              <a:rPr lang="tr-TR" sz="2400" dirty="0" err="1"/>
              <a:t>yazilabilirler</a:t>
            </a:r>
            <a:r>
              <a:rPr lang="tr-TR" sz="2400" dirty="0"/>
              <a:t>. </a:t>
            </a:r>
            <a:endParaRPr lang="tr-TR" sz="2400" dirty="0" smtClean="0"/>
          </a:p>
          <a:p>
            <a:endParaRPr lang="tr-TR" sz="2400" dirty="0" smtClean="0"/>
          </a:p>
          <a:p>
            <a:r>
              <a:rPr lang="tr-TR" sz="2400" dirty="0" smtClean="0"/>
              <a:t>Programı </a:t>
            </a:r>
            <a:r>
              <a:rPr lang="tr-TR" sz="2400" dirty="0"/>
              <a:t>direkt içinde yazılıp çalıştırılabilen </a:t>
            </a:r>
            <a:r>
              <a:rPr lang="tr-TR" sz="2400" b="1" dirty="0" err="1"/>
              <a:t>Netbeans</a:t>
            </a:r>
            <a:r>
              <a:rPr lang="tr-TR" sz="2400" b="1" dirty="0"/>
              <a:t>, </a:t>
            </a:r>
            <a:r>
              <a:rPr lang="tr-TR" sz="2400" b="1" dirty="0" err="1"/>
              <a:t>JCreator</a:t>
            </a:r>
            <a:r>
              <a:rPr lang="tr-TR" sz="2400" b="1" dirty="0"/>
              <a:t>, </a:t>
            </a:r>
            <a:r>
              <a:rPr lang="tr-TR" sz="2400" b="1" dirty="0" err="1"/>
              <a:t>Eclipse</a:t>
            </a:r>
            <a:r>
              <a:rPr lang="tr-TR" sz="2400" dirty="0"/>
              <a:t> gibi </a:t>
            </a:r>
            <a:r>
              <a:rPr lang="tr-TR" sz="2400" dirty="0" smtClean="0"/>
              <a:t>Java </a:t>
            </a:r>
            <a:r>
              <a:rPr lang="tr-TR" sz="2400" dirty="0" err="1" smtClean="0"/>
              <a:t>gelistirme</a:t>
            </a:r>
            <a:r>
              <a:rPr lang="tr-TR" sz="2400" dirty="0" smtClean="0"/>
              <a:t> </a:t>
            </a:r>
            <a:r>
              <a:rPr lang="tr-TR" sz="2400" dirty="0"/>
              <a:t>paketleri de mevcuttur. </a:t>
            </a:r>
            <a:endParaRPr lang="tr-TR" sz="2400" dirty="0" smtClean="0"/>
          </a:p>
          <a:p>
            <a:r>
              <a:rPr lang="tr-TR" sz="2400" dirty="0" smtClean="0"/>
              <a:t>Bu eğitimde ORACLE firmasının </a:t>
            </a:r>
            <a:r>
              <a:rPr lang="tr-TR" sz="2400" dirty="0"/>
              <a:t>bir ürünü olan </a:t>
            </a:r>
            <a:r>
              <a:rPr lang="tr-TR" sz="2400" dirty="0" err="1"/>
              <a:t>Netbeans</a:t>
            </a:r>
            <a:r>
              <a:rPr lang="tr-TR" sz="2400" dirty="0"/>
              <a:t> </a:t>
            </a:r>
            <a:r>
              <a:rPr lang="tr-TR" sz="2400" dirty="0" smtClean="0"/>
              <a:t>editörü kullanılacaktır.</a:t>
            </a:r>
          </a:p>
          <a:p>
            <a:endParaRPr lang="tr-TR" sz="2400" dirty="0"/>
          </a:p>
          <a:p>
            <a:r>
              <a:rPr lang="tr-TR" sz="2400" dirty="0" err="1"/>
              <a:t>Netbeans</a:t>
            </a:r>
            <a:r>
              <a:rPr lang="tr-TR" sz="2400" dirty="0"/>
              <a:t> editörlü Java </a:t>
            </a:r>
            <a:r>
              <a:rPr lang="tr-TR" sz="2400" dirty="0" err="1"/>
              <a:t>gelistirme</a:t>
            </a:r>
            <a:r>
              <a:rPr lang="tr-TR" sz="2400" dirty="0"/>
              <a:t> seti (Java Developers kit ‐ JDK) </a:t>
            </a:r>
            <a:r>
              <a:rPr lang="tr-TR" sz="2400" dirty="0" smtClean="0"/>
              <a:t>ORACLE şirketinin </a:t>
            </a:r>
          </a:p>
          <a:p>
            <a:r>
              <a:rPr lang="tr-TR" sz="2400" dirty="0" smtClean="0"/>
              <a:t>http://www.oracle.com </a:t>
            </a:r>
          </a:p>
          <a:p>
            <a:r>
              <a:rPr lang="tr-TR" sz="2400" dirty="0" smtClean="0"/>
              <a:t>(</a:t>
            </a:r>
            <a:r>
              <a:rPr lang="tr-TR" sz="2400" dirty="0" err="1"/>
              <a:t>Downloads</a:t>
            </a:r>
            <a:r>
              <a:rPr lang="tr-TR" sz="2400" dirty="0"/>
              <a:t> menüsünden </a:t>
            </a:r>
            <a:r>
              <a:rPr lang="tr-TR" sz="2400" dirty="0" err="1"/>
              <a:t>JavaSE</a:t>
            </a:r>
            <a:r>
              <a:rPr lang="tr-TR" sz="2400" dirty="0"/>
              <a:t> seçilir ve güncel JDK 6 </a:t>
            </a:r>
            <a:r>
              <a:rPr lang="tr-TR" sz="2400" dirty="0" err="1"/>
              <a:t>with</a:t>
            </a:r>
            <a:r>
              <a:rPr lang="tr-TR" sz="2400" dirty="0"/>
              <a:t> </a:t>
            </a:r>
            <a:r>
              <a:rPr lang="tr-TR" sz="2400" dirty="0" err="1"/>
              <a:t>NetBeans</a:t>
            </a:r>
            <a:r>
              <a:rPr lang="tr-TR" sz="2400" dirty="0"/>
              <a:t> indirilir</a:t>
            </a:r>
            <a:r>
              <a:rPr lang="tr-TR" sz="2400" dirty="0" smtClean="0"/>
              <a:t>) internet </a:t>
            </a:r>
            <a:r>
              <a:rPr lang="tr-TR" sz="2400" dirty="0"/>
              <a:t>adresinden ücretsiz indirilebilir. </a:t>
            </a:r>
            <a:endParaRPr lang="tr-TR" sz="2200" dirty="0"/>
          </a:p>
        </p:txBody>
      </p:sp>
    </p:spTree>
    <p:extLst>
      <p:ext uri="{BB962C8B-B14F-4D97-AF65-F5344CB8AC3E}">
        <p14:creationId xmlns:p14="http://schemas.microsoft.com/office/powerpoint/2010/main" val="396310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chemeClr val="bg2">
                    <a:lumMod val="50000"/>
                  </a:schemeClr>
                </a:solidFill>
              </a:rPr>
              <a:t>Kurucu Metodu Örnek</a:t>
            </a:r>
            <a:endParaRPr lang="tr-TR" dirty="0">
              <a:solidFill>
                <a:schemeClr val="bg2">
                  <a:lumMod val="50000"/>
                </a:schemeClr>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50</a:t>
            </a:fld>
            <a:endParaRPr lang="tr-TR"/>
          </a:p>
        </p:txBody>
      </p:sp>
      <p:sp>
        <p:nvSpPr>
          <p:cNvPr id="6" name="AutoShape 183" descr="Büyük kılavuz"/>
          <p:cNvSpPr>
            <a:spLocks noChangeArrowheads="1"/>
          </p:cNvSpPr>
          <p:nvPr>
            <p:custDataLst>
              <p:tags r:id="rId3"/>
            </p:custDataLst>
          </p:nvPr>
        </p:nvSpPr>
        <p:spPr bwMode="auto">
          <a:xfrm>
            <a:off x="804248" y="3573016"/>
            <a:ext cx="7434405" cy="1080120"/>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a:t>Örnek olarak insan isimli sınıfın selamlama isimli metodunun insan sınıfından miras alan farklı sınıflarda farklı dillerde selamlama yapmasının sağlanması çok yüzlülük ile mümkün olacaktır.</a:t>
            </a:r>
          </a:p>
        </p:txBody>
      </p:sp>
      <p:sp>
        <p:nvSpPr>
          <p:cNvPr id="8" name="AutoShape 183" descr="Büyük kılavuz"/>
          <p:cNvSpPr>
            <a:spLocks noChangeArrowheads="1"/>
          </p:cNvSpPr>
          <p:nvPr>
            <p:custDataLst>
              <p:tags r:id="rId4"/>
            </p:custDataLst>
          </p:nvPr>
        </p:nvSpPr>
        <p:spPr bwMode="auto">
          <a:xfrm>
            <a:off x="827449" y="1412776"/>
            <a:ext cx="7456851" cy="4896544"/>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sz="1600" dirty="0" err="1" smtClean="0"/>
              <a:t>class</a:t>
            </a:r>
            <a:r>
              <a:rPr lang="tr-TR" sz="1600" dirty="0" smtClean="0"/>
              <a:t> insan</a:t>
            </a:r>
          </a:p>
          <a:p>
            <a:r>
              <a:rPr lang="tr-TR" sz="1600" dirty="0" smtClean="0"/>
              <a:t>{</a:t>
            </a:r>
          </a:p>
          <a:p>
            <a:r>
              <a:rPr lang="tr-TR" sz="1600" dirty="0"/>
              <a:t>	</a:t>
            </a:r>
            <a:r>
              <a:rPr lang="tr-TR" sz="1600" dirty="0" smtClean="0"/>
              <a:t>…..</a:t>
            </a:r>
          </a:p>
          <a:p>
            <a:r>
              <a:rPr lang="tr-TR" sz="1600" dirty="0" smtClean="0">
                <a:solidFill>
                  <a:schemeClr val="tx1"/>
                </a:solidFill>
              </a:rPr>
              <a:t>        insan</a:t>
            </a:r>
            <a:r>
              <a:rPr lang="tr-TR" sz="1600" dirty="0">
                <a:solidFill>
                  <a:schemeClr val="tx1"/>
                </a:solidFill>
              </a:rPr>
              <a:t>()</a:t>
            </a:r>
          </a:p>
          <a:p>
            <a:r>
              <a:rPr lang="tr-TR" sz="1600" dirty="0">
                <a:solidFill>
                  <a:schemeClr val="tx1"/>
                </a:solidFill>
              </a:rPr>
              <a:t>        {</a:t>
            </a:r>
          </a:p>
          <a:p>
            <a:r>
              <a:rPr lang="tr-TR" sz="1600" dirty="0">
                <a:solidFill>
                  <a:schemeClr val="tx1"/>
                </a:solidFill>
              </a:rPr>
              <a:t>            yas=0;</a:t>
            </a:r>
          </a:p>
          <a:p>
            <a:r>
              <a:rPr lang="tr-TR" sz="1600" dirty="0">
                <a:solidFill>
                  <a:schemeClr val="tx1"/>
                </a:solidFill>
              </a:rPr>
              <a:t>            ad="";</a:t>
            </a:r>
          </a:p>
          <a:p>
            <a:r>
              <a:rPr lang="tr-TR" sz="1600" dirty="0">
                <a:solidFill>
                  <a:schemeClr val="tx1"/>
                </a:solidFill>
              </a:rPr>
              <a:t>            </a:t>
            </a:r>
            <a:r>
              <a:rPr lang="tr-TR" sz="1600" dirty="0" err="1">
                <a:solidFill>
                  <a:schemeClr val="tx1"/>
                </a:solidFill>
              </a:rPr>
              <a:t>soyad</a:t>
            </a:r>
            <a:r>
              <a:rPr lang="tr-TR" sz="1600" dirty="0">
                <a:solidFill>
                  <a:schemeClr val="tx1"/>
                </a:solidFill>
              </a:rPr>
              <a:t>="";</a:t>
            </a:r>
          </a:p>
          <a:p>
            <a:r>
              <a:rPr lang="tr-TR" sz="1600" dirty="0">
                <a:solidFill>
                  <a:schemeClr val="tx1"/>
                </a:solidFill>
              </a:rPr>
              <a:t>        }</a:t>
            </a:r>
          </a:p>
          <a:p>
            <a:r>
              <a:rPr lang="tr-TR" sz="1600" dirty="0">
                <a:solidFill>
                  <a:schemeClr val="tx1"/>
                </a:solidFill>
              </a:rPr>
              <a:t>        insan(</a:t>
            </a:r>
            <a:r>
              <a:rPr lang="tr-TR" sz="1600" dirty="0" err="1">
                <a:solidFill>
                  <a:schemeClr val="tx1"/>
                </a:solidFill>
              </a:rPr>
              <a:t>int</a:t>
            </a:r>
            <a:r>
              <a:rPr lang="tr-TR" sz="1600" dirty="0">
                <a:solidFill>
                  <a:schemeClr val="tx1"/>
                </a:solidFill>
              </a:rPr>
              <a:t> y)</a:t>
            </a:r>
          </a:p>
          <a:p>
            <a:r>
              <a:rPr lang="tr-TR" sz="1600" dirty="0">
                <a:solidFill>
                  <a:schemeClr val="tx1"/>
                </a:solidFill>
              </a:rPr>
              <a:t>        {</a:t>
            </a:r>
          </a:p>
          <a:p>
            <a:r>
              <a:rPr lang="tr-TR" sz="1600" dirty="0">
                <a:solidFill>
                  <a:schemeClr val="tx1"/>
                </a:solidFill>
              </a:rPr>
              <a:t>            yas=y;</a:t>
            </a:r>
          </a:p>
          <a:p>
            <a:r>
              <a:rPr lang="tr-TR" sz="1600" dirty="0">
                <a:solidFill>
                  <a:schemeClr val="tx1"/>
                </a:solidFill>
              </a:rPr>
              <a:t>        }</a:t>
            </a:r>
          </a:p>
          <a:p>
            <a:r>
              <a:rPr lang="tr-TR" sz="1600" dirty="0">
                <a:solidFill>
                  <a:schemeClr val="tx1"/>
                </a:solidFill>
              </a:rPr>
              <a:t>        insan(</a:t>
            </a:r>
            <a:r>
              <a:rPr lang="tr-TR" sz="1600" dirty="0" err="1">
                <a:solidFill>
                  <a:schemeClr val="tx1"/>
                </a:solidFill>
              </a:rPr>
              <a:t>int</a:t>
            </a:r>
            <a:r>
              <a:rPr lang="tr-TR" sz="1600" dirty="0">
                <a:solidFill>
                  <a:schemeClr val="tx1"/>
                </a:solidFill>
              </a:rPr>
              <a:t> </a:t>
            </a:r>
            <a:r>
              <a:rPr lang="tr-TR" sz="1600" dirty="0" err="1">
                <a:solidFill>
                  <a:schemeClr val="tx1"/>
                </a:solidFill>
              </a:rPr>
              <a:t>y,String</a:t>
            </a:r>
            <a:r>
              <a:rPr lang="tr-TR" sz="1600" dirty="0">
                <a:solidFill>
                  <a:schemeClr val="tx1"/>
                </a:solidFill>
              </a:rPr>
              <a:t> a, </a:t>
            </a:r>
            <a:r>
              <a:rPr lang="tr-TR" sz="1600" dirty="0" err="1">
                <a:solidFill>
                  <a:schemeClr val="tx1"/>
                </a:solidFill>
              </a:rPr>
              <a:t>String</a:t>
            </a:r>
            <a:r>
              <a:rPr lang="tr-TR" sz="1600" dirty="0">
                <a:solidFill>
                  <a:schemeClr val="tx1"/>
                </a:solidFill>
              </a:rPr>
              <a:t> s)</a:t>
            </a:r>
          </a:p>
          <a:p>
            <a:r>
              <a:rPr lang="tr-TR" sz="1600" dirty="0">
                <a:solidFill>
                  <a:schemeClr val="tx1"/>
                </a:solidFill>
              </a:rPr>
              <a:t>        {</a:t>
            </a:r>
          </a:p>
          <a:p>
            <a:r>
              <a:rPr lang="tr-TR" sz="1600" dirty="0">
                <a:solidFill>
                  <a:schemeClr val="tx1"/>
                </a:solidFill>
              </a:rPr>
              <a:t>            yas=y;</a:t>
            </a:r>
          </a:p>
          <a:p>
            <a:r>
              <a:rPr lang="tr-TR" sz="1600" dirty="0">
                <a:solidFill>
                  <a:schemeClr val="tx1"/>
                </a:solidFill>
              </a:rPr>
              <a:t>            ad=a;</a:t>
            </a:r>
          </a:p>
          <a:p>
            <a:r>
              <a:rPr lang="tr-TR" sz="1600" dirty="0">
                <a:solidFill>
                  <a:schemeClr val="tx1"/>
                </a:solidFill>
              </a:rPr>
              <a:t>            </a:t>
            </a:r>
            <a:r>
              <a:rPr lang="tr-TR" sz="1600" dirty="0" err="1">
                <a:solidFill>
                  <a:schemeClr val="tx1"/>
                </a:solidFill>
              </a:rPr>
              <a:t>soyad</a:t>
            </a:r>
            <a:r>
              <a:rPr lang="tr-TR" sz="1600" dirty="0">
                <a:solidFill>
                  <a:schemeClr val="tx1"/>
                </a:solidFill>
              </a:rPr>
              <a:t>=s;</a:t>
            </a:r>
          </a:p>
          <a:p>
            <a:r>
              <a:rPr lang="tr-TR" sz="1600" dirty="0">
                <a:solidFill>
                  <a:schemeClr val="tx1"/>
                </a:solidFill>
              </a:rPr>
              <a:t>        </a:t>
            </a:r>
            <a:r>
              <a:rPr lang="tr-TR" sz="1600" dirty="0" smtClean="0">
                <a:solidFill>
                  <a:schemeClr val="tx1"/>
                </a:solidFill>
              </a:rPr>
              <a:t>}</a:t>
            </a:r>
          </a:p>
          <a:p>
            <a:r>
              <a:rPr lang="tr-TR" sz="1600" dirty="0" smtClean="0">
                <a:solidFill>
                  <a:schemeClr val="tx1"/>
                </a:solidFill>
              </a:rPr>
              <a:t>…..</a:t>
            </a:r>
            <a:endParaRPr lang="tr-TR" sz="1600" dirty="0">
              <a:solidFill>
                <a:schemeClr val="tx1"/>
              </a:solidFill>
            </a:endParaRPr>
          </a:p>
        </p:txBody>
      </p:sp>
    </p:spTree>
    <p:extLst>
      <p:ext uri="{BB962C8B-B14F-4D97-AF65-F5344CB8AC3E}">
        <p14:creationId xmlns:p14="http://schemas.microsoft.com/office/powerpoint/2010/main" val="4949440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chemeClr val="bg2">
                    <a:lumMod val="50000"/>
                  </a:schemeClr>
                </a:solidFill>
              </a:rPr>
              <a:t>Kurucu Metodu Örnek</a:t>
            </a:r>
            <a:endParaRPr lang="tr-TR" dirty="0">
              <a:solidFill>
                <a:schemeClr val="bg2">
                  <a:lumMod val="50000"/>
                </a:schemeClr>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51</a:t>
            </a:fld>
            <a:endParaRPr lang="tr-TR"/>
          </a:p>
        </p:txBody>
      </p:sp>
      <p:sp>
        <p:nvSpPr>
          <p:cNvPr id="8" name="AutoShape 183" descr="Büyük kılavuz"/>
          <p:cNvSpPr>
            <a:spLocks noChangeArrowheads="1"/>
          </p:cNvSpPr>
          <p:nvPr>
            <p:custDataLst>
              <p:tags r:id="rId3"/>
            </p:custDataLst>
          </p:nvPr>
        </p:nvSpPr>
        <p:spPr bwMode="auto">
          <a:xfrm>
            <a:off x="827449" y="1412776"/>
            <a:ext cx="7456851" cy="1800200"/>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de-DE" sz="1600" dirty="0"/>
              <a:t> </a:t>
            </a:r>
            <a:r>
              <a:rPr lang="de-DE" sz="1600" dirty="0" err="1"/>
              <a:t>insan</a:t>
            </a:r>
            <a:r>
              <a:rPr lang="de-DE" sz="1600" dirty="0"/>
              <a:t> ins1=</a:t>
            </a:r>
            <a:r>
              <a:rPr lang="de-DE" sz="1600" dirty="0" err="1"/>
              <a:t>new</a:t>
            </a:r>
            <a:r>
              <a:rPr lang="de-DE" sz="1600" dirty="0"/>
              <a:t> </a:t>
            </a:r>
            <a:r>
              <a:rPr lang="de-DE" sz="1600" dirty="0" err="1"/>
              <a:t>insan</a:t>
            </a:r>
            <a:r>
              <a:rPr lang="de-DE" sz="1600" dirty="0"/>
              <a:t>();</a:t>
            </a:r>
          </a:p>
          <a:p>
            <a:r>
              <a:rPr lang="de-DE" sz="1600" dirty="0"/>
              <a:t>        </a:t>
            </a:r>
            <a:r>
              <a:rPr lang="de-DE" sz="1600" dirty="0" err="1"/>
              <a:t>insan</a:t>
            </a:r>
            <a:r>
              <a:rPr lang="de-DE" sz="1600" dirty="0"/>
              <a:t> ins2=</a:t>
            </a:r>
            <a:r>
              <a:rPr lang="de-DE" sz="1600" dirty="0" err="1"/>
              <a:t>new</a:t>
            </a:r>
            <a:r>
              <a:rPr lang="de-DE" sz="1600" dirty="0"/>
              <a:t> </a:t>
            </a:r>
            <a:r>
              <a:rPr lang="de-DE" sz="1600" dirty="0" err="1"/>
              <a:t>insan</a:t>
            </a:r>
            <a:r>
              <a:rPr lang="de-DE" sz="1600" dirty="0"/>
              <a:t>(15);</a:t>
            </a:r>
          </a:p>
          <a:p>
            <a:r>
              <a:rPr lang="de-DE" sz="1600" dirty="0"/>
              <a:t>        </a:t>
            </a:r>
            <a:r>
              <a:rPr lang="de-DE" sz="1600" dirty="0" err="1"/>
              <a:t>insan</a:t>
            </a:r>
            <a:r>
              <a:rPr lang="de-DE" sz="1600" dirty="0"/>
              <a:t> ins3=</a:t>
            </a:r>
            <a:r>
              <a:rPr lang="de-DE" sz="1600" dirty="0" err="1"/>
              <a:t>new</a:t>
            </a:r>
            <a:r>
              <a:rPr lang="de-DE" sz="1600" dirty="0"/>
              <a:t> </a:t>
            </a:r>
            <a:r>
              <a:rPr lang="de-DE" sz="1600" dirty="0" err="1"/>
              <a:t>insan</a:t>
            </a:r>
            <a:r>
              <a:rPr lang="de-DE" sz="1600" dirty="0"/>
              <a:t>(20,"ali","gel");</a:t>
            </a:r>
          </a:p>
          <a:p>
            <a:r>
              <a:rPr lang="de-DE" sz="1600" dirty="0"/>
              <a:t>        ins1.yasyaz();</a:t>
            </a:r>
          </a:p>
          <a:p>
            <a:r>
              <a:rPr lang="de-DE" sz="1600" dirty="0"/>
              <a:t>        ins2.yasyaz();</a:t>
            </a:r>
          </a:p>
          <a:p>
            <a:r>
              <a:rPr lang="de-DE" sz="1600" dirty="0"/>
              <a:t>        ins3.yasyaz();</a:t>
            </a:r>
            <a:endParaRPr lang="tr-TR" sz="1600" dirty="0">
              <a:solidFill>
                <a:schemeClr val="tx1"/>
              </a:solidFill>
            </a:endParaRPr>
          </a:p>
        </p:txBody>
      </p:sp>
    </p:spTree>
    <p:extLst>
      <p:ext uri="{BB962C8B-B14F-4D97-AF65-F5344CB8AC3E}">
        <p14:creationId xmlns:p14="http://schemas.microsoft.com/office/powerpoint/2010/main" val="11849191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chemeClr val="bg2">
                    <a:lumMod val="50000"/>
                  </a:schemeClr>
                </a:solidFill>
              </a:rPr>
              <a:t>Miras Alma</a:t>
            </a:r>
            <a:endParaRPr lang="tr-TR" dirty="0">
              <a:solidFill>
                <a:schemeClr val="bg2">
                  <a:lumMod val="50000"/>
                </a:schemeClr>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52</a:t>
            </a:fld>
            <a:endParaRPr lang="tr-TR"/>
          </a:p>
        </p:txBody>
      </p:sp>
      <p:sp>
        <p:nvSpPr>
          <p:cNvPr id="7" name="AutoShape 183" descr="Büyük kılavuz"/>
          <p:cNvSpPr>
            <a:spLocks noChangeArrowheads="1"/>
          </p:cNvSpPr>
          <p:nvPr>
            <p:custDataLst>
              <p:tags r:id="rId3"/>
            </p:custDataLst>
          </p:nvPr>
        </p:nvSpPr>
        <p:spPr bwMode="auto">
          <a:xfrm>
            <a:off x="827450" y="1600200"/>
            <a:ext cx="7456851" cy="1036712"/>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Nesneye yönelik programlama dillerinde daha önce oluşturduğumuz sınıfların özelliklerini ve </a:t>
            </a:r>
            <a:r>
              <a:rPr lang="tr-TR" dirty="0" err="1" smtClean="0"/>
              <a:t>metodlarını</a:t>
            </a:r>
            <a:r>
              <a:rPr lang="tr-TR" dirty="0" smtClean="0"/>
              <a:t> da kullanacak şekilde yeni bir sınıf oluşturmak için </a:t>
            </a:r>
            <a:r>
              <a:rPr lang="tr-TR" dirty="0" err="1" smtClean="0"/>
              <a:t>hada</a:t>
            </a:r>
            <a:r>
              <a:rPr lang="tr-TR" dirty="0" smtClean="0"/>
              <a:t> önceden oluşturulan sınıftan miras almak gerekmektedir. </a:t>
            </a:r>
            <a:endParaRPr lang="tr-TR" dirty="0"/>
          </a:p>
        </p:txBody>
      </p:sp>
      <p:sp>
        <p:nvSpPr>
          <p:cNvPr id="6" name="AutoShape 183" descr="Büyük kılavuz"/>
          <p:cNvSpPr>
            <a:spLocks noChangeArrowheads="1"/>
          </p:cNvSpPr>
          <p:nvPr>
            <p:custDataLst>
              <p:tags r:id="rId4"/>
            </p:custDataLst>
          </p:nvPr>
        </p:nvSpPr>
        <p:spPr bwMode="auto">
          <a:xfrm>
            <a:off x="812055" y="2996952"/>
            <a:ext cx="7434405" cy="1224136"/>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Yani yeni oluşacak sınıfın başka bir sınıfın özellik ve </a:t>
            </a:r>
            <a:r>
              <a:rPr lang="tr-TR" dirty="0" err="1" smtClean="0"/>
              <a:t>metodlarına</a:t>
            </a:r>
            <a:r>
              <a:rPr lang="tr-TR" dirty="0" smtClean="0"/>
              <a:t> sahip olarak kullanabilmesine miras alma denilmektedir.  </a:t>
            </a:r>
          </a:p>
          <a:p>
            <a:r>
              <a:rPr lang="tr-TR" dirty="0" smtClean="0"/>
              <a:t>Nesneye Yönelik programlama dillerinde miras alma yapısını kullanarak aynı özellik ve </a:t>
            </a:r>
            <a:r>
              <a:rPr lang="tr-TR" dirty="0" err="1" smtClean="0"/>
              <a:t>metodları</a:t>
            </a:r>
            <a:r>
              <a:rPr lang="tr-TR" dirty="0" smtClean="0"/>
              <a:t> tekrar tanımlanması önlenmiş olunur.</a:t>
            </a:r>
          </a:p>
        </p:txBody>
      </p:sp>
      <p:sp>
        <p:nvSpPr>
          <p:cNvPr id="8" name="AutoShape 183" descr="Büyük kılavuz"/>
          <p:cNvSpPr>
            <a:spLocks noChangeArrowheads="1"/>
          </p:cNvSpPr>
          <p:nvPr>
            <p:custDataLst>
              <p:tags r:id="rId5"/>
            </p:custDataLst>
          </p:nvPr>
        </p:nvSpPr>
        <p:spPr bwMode="auto">
          <a:xfrm>
            <a:off x="812054" y="4509120"/>
            <a:ext cx="7434405" cy="1584176"/>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Örnek olarak en ve boy özelliklerine </a:t>
            </a:r>
            <a:r>
              <a:rPr lang="tr-TR" dirty="0" err="1" smtClean="0"/>
              <a:t>cevre</a:t>
            </a:r>
            <a:r>
              <a:rPr lang="tr-TR" dirty="0" smtClean="0"/>
              <a:t> ve alan </a:t>
            </a:r>
            <a:r>
              <a:rPr lang="tr-TR" dirty="0" err="1" smtClean="0"/>
              <a:t>metodlarına</a:t>
            </a:r>
            <a:r>
              <a:rPr lang="tr-TR" dirty="0" smtClean="0"/>
              <a:t>  sahip </a:t>
            </a:r>
            <a:r>
              <a:rPr lang="tr-TR" dirty="0" err="1" smtClean="0"/>
              <a:t>dikdortgen</a:t>
            </a:r>
            <a:r>
              <a:rPr lang="tr-TR" dirty="0" smtClean="0"/>
              <a:t> isimli bir sınıf oluşturduktan sonra bu sınıftan miras alan </a:t>
            </a:r>
            <a:r>
              <a:rPr lang="tr-TR" dirty="0" err="1" smtClean="0"/>
              <a:t>yukseklik</a:t>
            </a:r>
            <a:r>
              <a:rPr lang="tr-TR" dirty="0" smtClean="0"/>
              <a:t> özelliğe ve </a:t>
            </a:r>
            <a:r>
              <a:rPr lang="tr-TR" dirty="0" err="1" smtClean="0"/>
              <a:t>toplamCevre,toplamAlan</a:t>
            </a:r>
            <a:r>
              <a:rPr lang="tr-TR" dirty="0"/>
              <a:t> </a:t>
            </a:r>
            <a:r>
              <a:rPr lang="tr-TR" dirty="0" smtClean="0"/>
              <a:t>ve hacim </a:t>
            </a:r>
            <a:r>
              <a:rPr lang="tr-TR" dirty="0" err="1" smtClean="0"/>
              <a:t>metodlarına</a:t>
            </a:r>
            <a:r>
              <a:rPr lang="tr-TR" dirty="0" smtClean="0"/>
              <a:t> sahip </a:t>
            </a:r>
            <a:r>
              <a:rPr lang="tr-TR" dirty="0" err="1"/>
              <a:t>dikdortgenlerPrizması</a:t>
            </a:r>
            <a:r>
              <a:rPr lang="tr-TR" dirty="0"/>
              <a:t> </a:t>
            </a:r>
            <a:r>
              <a:rPr lang="tr-TR" dirty="0" smtClean="0"/>
              <a:t>isimli bir sınıf </a:t>
            </a:r>
            <a:r>
              <a:rPr lang="tr-TR" dirty="0"/>
              <a:t>oluşturulduğunda </a:t>
            </a:r>
            <a:r>
              <a:rPr lang="tr-TR" dirty="0" err="1"/>
              <a:t>dikdortgenlerPrizması</a:t>
            </a:r>
            <a:r>
              <a:rPr lang="tr-TR" dirty="0"/>
              <a:t> </a:t>
            </a:r>
            <a:r>
              <a:rPr lang="tr-TR" dirty="0" smtClean="0"/>
              <a:t>sınıfı </a:t>
            </a:r>
            <a:r>
              <a:rPr lang="tr-TR" dirty="0" err="1" smtClean="0"/>
              <a:t>dikdortgen</a:t>
            </a:r>
            <a:r>
              <a:rPr lang="tr-TR" dirty="0" smtClean="0"/>
              <a:t> isimli sınıftan miras alacaktır.</a:t>
            </a:r>
            <a:endParaRPr lang="tr-TR" dirty="0"/>
          </a:p>
        </p:txBody>
      </p:sp>
    </p:spTree>
    <p:extLst>
      <p:ext uri="{BB962C8B-B14F-4D97-AF65-F5344CB8AC3E}">
        <p14:creationId xmlns:p14="http://schemas.microsoft.com/office/powerpoint/2010/main" val="13146082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chemeClr val="bg2">
                    <a:lumMod val="50000"/>
                  </a:schemeClr>
                </a:solidFill>
              </a:rPr>
              <a:t>Miras Alma</a:t>
            </a:r>
            <a:endParaRPr lang="tr-TR" dirty="0">
              <a:solidFill>
                <a:schemeClr val="bg2">
                  <a:lumMod val="50000"/>
                </a:schemeClr>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53</a:t>
            </a:fld>
            <a:endParaRPr lang="tr-TR"/>
          </a:p>
        </p:txBody>
      </p:sp>
      <p:sp>
        <p:nvSpPr>
          <p:cNvPr id="7" name="AutoShape 183" descr="Büyük kılavuz"/>
          <p:cNvSpPr>
            <a:spLocks noChangeArrowheads="1"/>
          </p:cNvSpPr>
          <p:nvPr>
            <p:custDataLst>
              <p:tags r:id="rId3"/>
            </p:custDataLst>
          </p:nvPr>
        </p:nvSpPr>
        <p:spPr bwMode="auto">
          <a:xfrm>
            <a:off x="827450" y="1600200"/>
            <a:ext cx="7456851" cy="748680"/>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Java’da bir sınıfın diğer bir sınıftan miras alabilmesi için tanımlama sırasında </a:t>
            </a:r>
            <a:r>
              <a:rPr lang="tr-TR" b="1" dirty="0" err="1" smtClean="0"/>
              <a:t>extends</a:t>
            </a:r>
            <a:r>
              <a:rPr lang="tr-TR" b="1" dirty="0" smtClean="0"/>
              <a:t> </a:t>
            </a:r>
            <a:r>
              <a:rPr lang="tr-TR" dirty="0" smtClean="0"/>
              <a:t>anahtar kelimesinin kullanılması gerekmektedir. </a:t>
            </a:r>
            <a:endParaRPr lang="tr-TR" b="1" dirty="0"/>
          </a:p>
        </p:txBody>
      </p:sp>
      <p:sp>
        <p:nvSpPr>
          <p:cNvPr id="6" name="AutoShape 183" descr="Büyük kılavuz"/>
          <p:cNvSpPr>
            <a:spLocks noChangeArrowheads="1"/>
          </p:cNvSpPr>
          <p:nvPr>
            <p:custDataLst>
              <p:tags r:id="rId4"/>
            </p:custDataLst>
          </p:nvPr>
        </p:nvSpPr>
        <p:spPr bwMode="auto">
          <a:xfrm>
            <a:off x="838672" y="2636912"/>
            <a:ext cx="7434405" cy="1224136"/>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err="1" smtClean="0"/>
              <a:t>class</a:t>
            </a:r>
            <a:r>
              <a:rPr lang="tr-TR" dirty="0" smtClean="0"/>
              <a:t> </a:t>
            </a:r>
            <a:r>
              <a:rPr lang="tr-TR" dirty="0" err="1" smtClean="0"/>
              <a:t>yenisınıfadı</a:t>
            </a:r>
            <a:r>
              <a:rPr lang="tr-TR" dirty="0" smtClean="0"/>
              <a:t> </a:t>
            </a:r>
            <a:r>
              <a:rPr lang="tr-TR" dirty="0" err="1" smtClean="0"/>
              <a:t>extends</a:t>
            </a:r>
            <a:r>
              <a:rPr lang="tr-TR" dirty="0" smtClean="0"/>
              <a:t> </a:t>
            </a:r>
            <a:r>
              <a:rPr lang="tr-TR" dirty="0" err="1" smtClean="0"/>
              <a:t>mirasalınacaksınıfadı</a:t>
            </a:r>
            <a:endParaRPr lang="tr-TR" dirty="0" smtClean="0"/>
          </a:p>
          <a:p>
            <a:r>
              <a:rPr lang="tr-TR" dirty="0" smtClean="0"/>
              <a:t>{</a:t>
            </a:r>
          </a:p>
          <a:p>
            <a:r>
              <a:rPr lang="tr-TR" dirty="0" smtClean="0"/>
              <a:t>	oluşturulacak </a:t>
            </a:r>
            <a:r>
              <a:rPr lang="tr-TR" dirty="0" err="1" smtClean="0"/>
              <a:t>sınıfınkodları</a:t>
            </a:r>
            <a:endParaRPr lang="tr-TR" dirty="0"/>
          </a:p>
          <a:p>
            <a:r>
              <a:rPr lang="tr-TR" dirty="0" smtClean="0"/>
              <a:t>}</a:t>
            </a:r>
          </a:p>
        </p:txBody>
      </p:sp>
    </p:spTree>
    <p:extLst>
      <p:ext uri="{BB962C8B-B14F-4D97-AF65-F5344CB8AC3E}">
        <p14:creationId xmlns:p14="http://schemas.microsoft.com/office/powerpoint/2010/main" val="21179169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chemeClr val="bg2">
                    <a:lumMod val="50000"/>
                  </a:schemeClr>
                </a:solidFill>
              </a:rPr>
              <a:t>Miras Alma</a:t>
            </a:r>
            <a:endParaRPr lang="tr-TR" dirty="0">
              <a:solidFill>
                <a:schemeClr val="bg2">
                  <a:lumMod val="50000"/>
                </a:schemeClr>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54</a:t>
            </a:fld>
            <a:endParaRPr lang="tr-TR"/>
          </a:p>
        </p:txBody>
      </p:sp>
      <p:sp>
        <p:nvSpPr>
          <p:cNvPr id="7" name="AutoShape 183" descr="Büyük kılavuz"/>
          <p:cNvSpPr>
            <a:spLocks noChangeArrowheads="1"/>
          </p:cNvSpPr>
          <p:nvPr>
            <p:custDataLst>
              <p:tags r:id="rId3"/>
            </p:custDataLst>
          </p:nvPr>
        </p:nvSpPr>
        <p:spPr bwMode="auto">
          <a:xfrm>
            <a:off x="827450" y="1412776"/>
            <a:ext cx="7456851" cy="748680"/>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Daha önce insan isimli bir sınıf oluşturmuştuk. Bu sınıftan ad ve </a:t>
            </a:r>
            <a:r>
              <a:rPr lang="tr-TR" dirty="0" err="1" smtClean="0"/>
              <a:t>soyad</a:t>
            </a:r>
            <a:r>
              <a:rPr lang="tr-TR" dirty="0" smtClean="0"/>
              <a:t> özelliklerinin miras alacak bir sınıf oluşturalım.</a:t>
            </a:r>
            <a:endParaRPr lang="tr-TR" b="1" dirty="0"/>
          </a:p>
        </p:txBody>
      </p:sp>
      <p:sp>
        <p:nvSpPr>
          <p:cNvPr id="8" name="AutoShape 183" descr="Büyük kılavuz"/>
          <p:cNvSpPr>
            <a:spLocks noChangeArrowheads="1"/>
          </p:cNvSpPr>
          <p:nvPr>
            <p:custDataLst>
              <p:tags r:id="rId4"/>
            </p:custDataLst>
          </p:nvPr>
        </p:nvSpPr>
        <p:spPr bwMode="auto">
          <a:xfrm>
            <a:off x="827449" y="2492896"/>
            <a:ext cx="7456851" cy="3744416"/>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sz="1600" dirty="0" err="1" smtClean="0"/>
              <a:t>class</a:t>
            </a:r>
            <a:r>
              <a:rPr lang="tr-TR" sz="1600" dirty="0" smtClean="0"/>
              <a:t> insan</a:t>
            </a:r>
          </a:p>
          <a:p>
            <a:r>
              <a:rPr lang="tr-TR" sz="1600" dirty="0" smtClean="0"/>
              <a:t>{</a:t>
            </a:r>
          </a:p>
          <a:p>
            <a:r>
              <a:rPr lang="tr-TR" sz="1600" dirty="0"/>
              <a:t>	</a:t>
            </a:r>
            <a:r>
              <a:rPr lang="tr-TR" sz="1600" dirty="0" err="1" smtClean="0"/>
              <a:t>private</a:t>
            </a:r>
            <a:r>
              <a:rPr lang="tr-TR" sz="1600" dirty="0" smtClean="0"/>
              <a:t> </a:t>
            </a:r>
            <a:r>
              <a:rPr lang="tr-TR" sz="1600" dirty="0" err="1" smtClean="0"/>
              <a:t>int</a:t>
            </a:r>
            <a:r>
              <a:rPr lang="tr-TR" sz="1600" dirty="0" smtClean="0"/>
              <a:t> yas;</a:t>
            </a:r>
          </a:p>
          <a:p>
            <a:r>
              <a:rPr lang="tr-TR" sz="1600" dirty="0"/>
              <a:t>	</a:t>
            </a:r>
            <a:r>
              <a:rPr lang="tr-TR" sz="1600" dirty="0" err="1" smtClean="0"/>
              <a:t>public</a:t>
            </a:r>
            <a:r>
              <a:rPr lang="tr-TR" sz="1600" dirty="0" smtClean="0"/>
              <a:t> </a:t>
            </a:r>
            <a:r>
              <a:rPr lang="tr-TR" sz="1600" dirty="0" err="1" smtClean="0"/>
              <a:t>String</a:t>
            </a:r>
            <a:r>
              <a:rPr lang="tr-TR" sz="1600" dirty="0" smtClean="0"/>
              <a:t> ad;</a:t>
            </a:r>
          </a:p>
          <a:p>
            <a:r>
              <a:rPr lang="tr-TR" sz="1600" dirty="0"/>
              <a:t>	</a:t>
            </a:r>
            <a:r>
              <a:rPr lang="tr-TR" sz="1600" dirty="0" err="1" smtClean="0"/>
              <a:t>public</a:t>
            </a:r>
            <a:r>
              <a:rPr lang="tr-TR" sz="1600" dirty="0" smtClean="0"/>
              <a:t> </a:t>
            </a:r>
            <a:r>
              <a:rPr lang="tr-TR" sz="1600" dirty="0" err="1" smtClean="0"/>
              <a:t>String</a:t>
            </a:r>
            <a:r>
              <a:rPr lang="tr-TR" sz="1600" dirty="0" smtClean="0"/>
              <a:t> </a:t>
            </a:r>
            <a:r>
              <a:rPr lang="tr-TR" sz="1600" dirty="0" err="1" smtClean="0"/>
              <a:t>soyad</a:t>
            </a:r>
            <a:r>
              <a:rPr lang="tr-TR" sz="1600" dirty="0" smtClean="0"/>
              <a:t>;</a:t>
            </a:r>
          </a:p>
          <a:p>
            <a:r>
              <a:rPr lang="tr-TR" sz="1600" dirty="0"/>
              <a:t>	</a:t>
            </a:r>
            <a:r>
              <a:rPr lang="tr-TR" sz="1600" dirty="0" err="1" smtClean="0"/>
              <a:t>public</a:t>
            </a:r>
            <a:r>
              <a:rPr lang="tr-TR" sz="1600" dirty="0" smtClean="0"/>
              <a:t> </a:t>
            </a:r>
            <a:r>
              <a:rPr lang="tr-TR" sz="1600" dirty="0" err="1" smtClean="0"/>
              <a:t>void</a:t>
            </a:r>
            <a:r>
              <a:rPr lang="tr-TR" sz="1600" dirty="0" smtClean="0"/>
              <a:t> </a:t>
            </a:r>
            <a:r>
              <a:rPr lang="tr-TR" sz="1600" dirty="0" err="1" smtClean="0"/>
              <a:t>yasekle</a:t>
            </a:r>
            <a:r>
              <a:rPr lang="tr-TR" sz="1600" dirty="0" smtClean="0"/>
              <a:t>()</a:t>
            </a:r>
          </a:p>
          <a:p>
            <a:r>
              <a:rPr lang="tr-TR" sz="1600" dirty="0"/>
              <a:t>	</a:t>
            </a:r>
            <a:r>
              <a:rPr lang="tr-TR" sz="1600" dirty="0" smtClean="0"/>
              <a:t>	{</a:t>
            </a:r>
          </a:p>
          <a:p>
            <a:r>
              <a:rPr lang="tr-TR" sz="1600" dirty="0"/>
              <a:t>	</a:t>
            </a:r>
            <a:r>
              <a:rPr lang="tr-TR" sz="1600" dirty="0" smtClean="0"/>
              <a:t>		</a:t>
            </a:r>
            <a:r>
              <a:rPr lang="tr-TR" sz="1600" dirty="0" err="1" smtClean="0"/>
              <a:t>Scanner</a:t>
            </a:r>
            <a:r>
              <a:rPr lang="tr-TR" sz="1600" dirty="0" smtClean="0"/>
              <a:t> d=</a:t>
            </a:r>
            <a:r>
              <a:rPr lang="tr-TR" sz="1600" dirty="0" err="1" smtClean="0"/>
              <a:t>new</a:t>
            </a:r>
            <a:r>
              <a:rPr lang="tr-TR" sz="1600" dirty="0" smtClean="0"/>
              <a:t> </a:t>
            </a:r>
            <a:r>
              <a:rPr lang="tr-TR" sz="1600" dirty="0" err="1" smtClean="0"/>
              <a:t>Scanner</a:t>
            </a:r>
            <a:r>
              <a:rPr lang="tr-TR" sz="1600" dirty="0" smtClean="0"/>
              <a:t>(System.in);</a:t>
            </a:r>
          </a:p>
          <a:p>
            <a:r>
              <a:rPr lang="tr-TR" sz="1600" dirty="0"/>
              <a:t>	</a:t>
            </a:r>
            <a:r>
              <a:rPr lang="tr-TR" sz="1600" dirty="0" smtClean="0"/>
              <a:t>		</a:t>
            </a:r>
            <a:r>
              <a:rPr lang="tr-TR" sz="1600" dirty="0" err="1" smtClean="0"/>
              <a:t>System.out.print</a:t>
            </a:r>
            <a:r>
              <a:rPr lang="tr-TR" sz="1600" dirty="0" smtClean="0"/>
              <a:t>(ad+</a:t>
            </a:r>
            <a:r>
              <a:rPr lang="tr-TR" sz="1600" b="1" dirty="0"/>
              <a:t> </a:t>
            </a:r>
            <a:r>
              <a:rPr lang="tr-TR" sz="1600" dirty="0" smtClean="0"/>
              <a:t>“ ”+</a:t>
            </a:r>
            <a:r>
              <a:rPr lang="tr-TR" sz="1600" dirty="0" err="1" smtClean="0"/>
              <a:t>soyad</a:t>
            </a:r>
            <a:r>
              <a:rPr lang="tr-TR" sz="1600" dirty="0" smtClean="0"/>
              <a:t>+</a:t>
            </a:r>
            <a:r>
              <a:rPr lang="tr-TR" sz="1600" dirty="0"/>
              <a:t> “ </a:t>
            </a:r>
            <a:r>
              <a:rPr lang="tr-TR" sz="1600" dirty="0" smtClean="0"/>
              <a:t>insanın yaşı=”);</a:t>
            </a:r>
          </a:p>
          <a:p>
            <a:r>
              <a:rPr lang="tr-TR" sz="1600" dirty="0"/>
              <a:t>	</a:t>
            </a:r>
            <a:r>
              <a:rPr lang="tr-TR" sz="1600" dirty="0" smtClean="0"/>
              <a:t>		yas=</a:t>
            </a:r>
            <a:r>
              <a:rPr lang="tr-TR" sz="1600" dirty="0" err="1" smtClean="0"/>
              <a:t>d.nextInt</a:t>
            </a:r>
            <a:r>
              <a:rPr lang="tr-TR" sz="1600" dirty="0" smtClean="0"/>
              <a:t>();</a:t>
            </a:r>
            <a:endParaRPr lang="tr-TR" sz="1600" dirty="0"/>
          </a:p>
          <a:p>
            <a:r>
              <a:rPr lang="tr-TR" sz="1600" dirty="0"/>
              <a:t>	</a:t>
            </a:r>
            <a:r>
              <a:rPr lang="tr-TR" sz="1600" dirty="0" smtClean="0"/>
              <a:t>	}</a:t>
            </a:r>
            <a:endParaRPr lang="tr-TR" sz="1600" dirty="0"/>
          </a:p>
          <a:p>
            <a:r>
              <a:rPr lang="tr-TR" sz="1600" dirty="0" smtClean="0">
                <a:solidFill>
                  <a:schemeClr val="tx1"/>
                </a:solidFill>
              </a:rPr>
              <a:t>	</a:t>
            </a:r>
            <a:r>
              <a:rPr lang="tr-TR" sz="1600" dirty="0" err="1"/>
              <a:t>public</a:t>
            </a:r>
            <a:r>
              <a:rPr lang="tr-TR" sz="1600" dirty="0"/>
              <a:t> </a:t>
            </a:r>
            <a:r>
              <a:rPr lang="tr-TR" sz="1600" dirty="0" err="1"/>
              <a:t>void</a:t>
            </a:r>
            <a:r>
              <a:rPr lang="tr-TR" sz="1600" dirty="0"/>
              <a:t> </a:t>
            </a:r>
            <a:r>
              <a:rPr lang="tr-TR" sz="1600" dirty="0" err="1" smtClean="0"/>
              <a:t>yasyaz</a:t>
            </a:r>
            <a:r>
              <a:rPr lang="tr-TR" sz="1600" dirty="0" smtClean="0"/>
              <a:t>()</a:t>
            </a:r>
            <a:endParaRPr lang="tr-TR" sz="1600" dirty="0"/>
          </a:p>
          <a:p>
            <a:r>
              <a:rPr lang="tr-TR" sz="1600" dirty="0"/>
              <a:t>		{</a:t>
            </a:r>
          </a:p>
          <a:p>
            <a:r>
              <a:rPr lang="tr-TR" sz="1600" dirty="0"/>
              <a:t>			</a:t>
            </a:r>
            <a:r>
              <a:rPr lang="tr-TR" sz="1600" dirty="0" err="1"/>
              <a:t>System.out.print</a:t>
            </a:r>
            <a:r>
              <a:rPr lang="tr-TR" sz="1600" dirty="0"/>
              <a:t>(ad+</a:t>
            </a:r>
            <a:r>
              <a:rPr lang="tr-TR" sz="1600" b="1" dirty="0"/>
              <a:t> </a:t>
            </a:r>
            <a:r>
              <a:rPr lang="tr-TR" sz="1600" dirty="0"/>
              <a:t>“ ”+</a:t>
            </a:r>
            <a:r>
              <a:rPr lang="tr-TR" sz="1600" dirty="0" err="1"/>
              <a:t>soyad</a:t>
            </a:r>
            <a:r>
              <a:rPr lang="tr-TR" sz="1600" dirty="0"/>
              <a:t>+ “ insanın yaşı</a:t>
            </a:r>
            <a:r>
              <a:rPr lang="tr-TR" sz="1600" dirty="0" smtClean="0"/>
              <a:t>=”+yas);</a:t>
            </a:r>
            <a:endParaRPr lang="tr-TR" sz="1600" dirty="0"/>
          </a:p>
          <a:p>
            <a:r>
              <a:rPr lang="tr-TR" sz="1600" dirty="0" smtClean="0">
                <a:solidFill>
                  <a:schemeClr val="tx1"/>
                </a:solidFill>
              </a:rPr>
              <a:t>		}</a:t>
            </a:r>
            <a:endParaRPr lang="tr-TR" sz="1600" dirty="0">
              <a:solidFill>
                <a:schemeClr val="tx1"/>
              </a:solidFill>
            </a:endParaRPr>
          </a:p>
        </p:txBody>
      </p:sp>
    </p:spTree>
    <p:extLst>
      <p:ext uri="{BB962C8B-B14F-4D97-AF65-F5344CB8AC3E}">
        <p14:creationId xmlns:p14="http://schemas.microsoft.com/office/powerpoint/2010/main" val="17679761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chemeClr val="bg2">
                    <a:lumMod val="50000"/>
                  </a:schemeClr>
                </a:solidFill>
              </a:rPr>
              <a:t>Miras Alma</a:t>
            </a:r>
            <a:endParaRPr lang="tr-TR" dirty="0">
              <a:solidFill>
                <a:schemeClr val="bg2">
                  <a:lumMod val="50000"/>
                </a:schemeClr>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55</a:t>
            </a:fld>
            <a:endParaRPr lang="tr-TR"/>
          </a:p>
        </p:txBody>
      </p:sp>
      <p:sp>
        <p:nvSpPr>
          <p:cNvPr id="7" name="AutoShape 183" descr="Büyük kılavuz"/>
          <p:cNvSpPr>
            <a:spLocks noChangeArrowheads="1"/>
          </p:cNvSpPr>
          <p:nvPr>
            <p:custDataLst>
              <p:tags r:id="rId3"/>
            </p:custDataLst>
          </p:nvPr>
        </p:nvSpPr>
        <p:spPr bwMode="auto">
          <a:xfrm>
            <a:off x="827450" y="1412776"/>
            <a:ext cx="7456851" cy="936104"/>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Bu sınıftaki yas isimli özelliğe dışarıdan ulaşılabilmesi istenmiyor fakat bu sınıftan miras alan sınıfların içinden ulaşılabilmesi için </a:t>
            </a:r>
            <a:r>
              <a:rPr lang="tr-TR" dirty="0" err="1" smtClean="0"/>
              <a:t>protected</a:t>
            </a:r>
            <a:r>
              <a:rPr lang="tr-TR" dirty="0" smtClean="0"/>
              <a:t> tanımlayıcısı ile tanımlanmalıdır.</a:t>
            </a:r>
            <a:endParaRPr lang="tr-TR" b="1" dirty="0"/>
          </a:p>
        </p:txBody>
      </p:sp>
      <p:sp>
        <p:nvSpPr>
          <p:cNvPr id="8" name="AutoShape 183" descr="Büyük kılavuz"/>
          <p:cNvSpPr>
            <a:spLocks noChangeArrowheads="1"/>
          </p:cNvSpPr>
          <p:nvPr>
            <p:custDataLst>
              <p:tags r:id="rId4"/>
            </p:custDataLst>
          </p:nvPr>
        </p:nvSpPr>
        <p:spPr bwMode="auto">
          <a:xfrm>
            <a:off x="827449" y="2492896"/>
            <a:ext cx="7456851" cy="3744416"/>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sz="1600" dirty="0" err="1" smtClean="0"/>
              <a:t>class</a:t>
            </a:r>
            <a:r>
              <a:rPr lang="tr-TR" sz="1600" dirty="0" smtClean="0"/>
              <a:t> insan</a:t>
            </a:r>
          </a:p>
          <a:p>
            <a:r>
              <a:rPr lang="tr-TR" sz="1600" dirty="0" smtClean="0"/>
              <a:t>{</a:t>
            </a:r>
            <a:r>
              <a:rPr lang="tr-TR" sz="1600" dirty="0"/>
              <a:t>	</a:t>
            </a:r>
            <a:r>
              <a:rPr lang="tr-TR" sz="1600" dirty="0" err="1" smtClean="0"/>
              <a:t>protected</a:t>
            </a:r>
            <a:r>
              <a:rPr lang="tr-TR" sz="1600" dirty="0" smtClean="0"/>
              <a:t> </a:t>
            </a:r>
            <a:r>
              <a:rPr lang="tr-TR" sz="1600" dirty="0" err="1" smtClean="0"/>
              <a:t>int</a:t>
            </a:r>
            <a:r>
              <a:rPr lang="tr-TR" sz="1600" dirty="0" smtClean="0"/>
              <a:t> yas;</a:t>
            </a:r>
          </a:p>
          <a:p>
            <a:r>
              <a:rPr lang="tr-TR" sz="1600" dirty="0"/>
              <a:t>	</a:t>
            </a:r>
            <a:r>
              <a:rPr lang="tr-TR" sz="1600" dirty="0" err="1" smtClean="0"/>
              <a:t>public</a:t>
            </a:r>
            <a:r>
              <a:rPr lang="tr-TR" sz="1600" dirty="0" smtClean="0"/>
              <a:t> </a:t>
            </a:r>
            <a:r>
              <a:rPr lang="tr-TR" sz="1600" dirty="0" err="1" smtClean="0"/>
              <a:t>String</a:t>
            </a:r>
            <a:r>
              <a:rPr lang="tr-TR" sz="1600" dirty="0" smtClean="0"/>
              <a:t> ad;</a:t>
            </a:r>
          </a:p>
          <a:p>
            <a:r>
              <a:rPr lang="tr-TR" sz="1600" dirty="0"/>
              <a:t>	</a:t>
            </a:r>
            <a:r>
              <a:rPr lang="tr-TR" sz="1600" dirty="0" err="1" smtClean="0"/>
              <a:t>public</a:t>
            </a:r>
            <a:r>
              <a:rPr lang="tr-TR" sz="1600" dirty="0" smtClean="0"/>
              <a:t> </a:t>
            </a:r>
            <a:r>
              <a:rPr lang="tr-TR" sz="1600" dirty="0" err="1" smtClean="0"/>
              <a:t>String</a:t>
            </a:r>
            <a:r>
              <a:rPr lang="tr-TR" sz="1600" dirty="0" smtClean="0"/>
              <a:t> </a:t>
            </a:r>
            <a:r>
              <a:rPr lang="tr-TR" sz="1600" dirty="0" err="1" smtClean="0"/>
              <a:t>soyad</a:t>
            </a:r>
            <a:r>
              <a:rPr lang="tr-TR" sz="1600" dirty="0" smtClean="0"/>
              <a:t>;</a:t>
            </a:r>
          </a:p>
          <a:p>
            <a:r>
              <a:rPr lang="tr-TR" sz="1600" dirty="0"/>
              <a:t>	</a:t>
            </a:r>
            <a:r>
              <a:rPr lang="tr-TR" sz="1600" dirty="0" err="1" smtClean="0"/>
              <a:t>public</a:t>
            </a:r>
            <a:r>
              <a:rPr lang="tr-TR" sz="1600" dirty="0" smtClean="0"/>
              <a:t> </a:t>
            </a:r>
            <a:r>
              <a:rPr lang="tr-TR" sz="1600" dirty="0" err="1" smtClean="0"/>
              <a:t>void</a:t>
            </a:r>
            <a:r>
              <a:rPr lang="tr-TR" sz="1600" dirty="0" smtClean="0"/>
              <a:t> </a:t>
            </a:r>
            <a:r>
              <a:rPr lang="tr-TR" sz="1600" dirty="0" err="1" smtClean="0"/>
              <a:t>yasekle</a:t>
            </a:r>
            <a:r>
              <a:rPr lang="tr-TR" sz="1600" dirty="0" smtClean="0"/>
              <a:t>()</a:t>
            </a:r>
          </a:p>
          <a:p>
            <a:r>
              <a:rPr lang="tr-TR" sz="1600" dirty="0"/>
              <a:t>	</a:t>
            </a:r>
            <a:r>
              <a:rPr lang="tr-TR" sz="1600" dirty="0" smtClean="0"/>
              <a:t>	{</a:t>
            </a:r>
          </a:p>
          <a:p>
            <a:r>
              <a:rPr lang="tr-TR" sz="1600" dirty="0"/>
              <a:t>	</a:t>
            </a:r>
            <a:r>
              <a:rPr lang="tr-TR" sz="1600" dirty="0" smtClean="0"/>
              <a:t>		</a:t>
            </a:r>
            <a:r>
              <a:rPr lang="tr-TR" sz="1600" dirty="0" err="1" smtClean="0"/>
              <a:t>Scanner</a:t>
            </a:r>
            <a:r>
              <a:rPr lang="tr-TR" sz="1600" dirty="0" smtClean="0"/>
              <a:t> d=</a:t>
            </a:r>
            <a:r>
              <a:rPr lang="tr-TR" sz="1600" dirty="0" err="1" smtClean="0"/>
              <a:t>new</a:t>
            </a:r>
            <a:r>
              <a:rPr lang="tr-TR" sz="1600" dirty="0" smtClean="0"/>
              <a:t> </a:t>
            </a:r>
            <a:r>
              <a:rPr lang="tr-TR" sz="1600" dirty="0" err="1" smtClean="0"/>
              <a:t>Scanner</a:t>
            </a:r>
            <a:r>
              <a:rPr lang="tr-TR" sz="1600" dirty="0" smtClean="0"/>
              <a:t>(System.in);</a:t>
            </a:r>
          </a:p>
          <a:p>
            <a:r>
              <a:rPr lang="tr-TR" sz="1600" dirty="0"/>
              <a:t>	</a:t>
            </a:r>
            <a:r>
              <a:rPr lang="tr-TR" sz="1600" dirty="0" smtClean="0"/>
              <a:t>		</a:t>
            </a:r>
            <a:r>
              <a:rPr lang="tr-TR" sz="1600" dirty="0" err="1" smtClean="0"/>
              <a:t>System.out.print</a:t>
            </a:r>
            <a:r>
              <a:rPr lang="tr-TR" sz="1600" dirty="0" smtClean="0"/>
              <a:t>(ad+</a:t>
            </a:r>
            <a:r>
              <a:rPr lang="tr-TR" sz="1600" b="1" dirty="0"/>
              <a:t> </a:t>
            </a:r>
            <a:r>
              <a:rPr lang="tr-TR" sz="1600" dirty="0" smtClean="0"/>
              <a:t>“ ”+</a:t>
            </a:r>
            <a:r>
              <a:rPr lang="tr-TR" sz="1600" dirty="0" err="1" smtClean="0"/>
              <a:t>soyad</a:t>
            </a:r>
            <a:r>
              <a:rPr lang="tr-TR" sz="1600" dirty="0" smtClean="0"/>
              <a:t>+</a:t>
            </a:r>
            <a:r>
              <a:rPr lang="tr-TR" sz="1600" dirty="0"/>
              <a:t> “ </a:t>
            </a:r>
            <a:r>
              <a:rPr lang="tr-TR" sz="1600" dirty="0" smtClean="0"/>
              <a:t>insanın yaşı=”);</a:t>
            </a:r>
          </a:p>
          <a:p>
            <a:r>
              <a:rPr lang="tr-TR" sz="1600" dirty="0"/>
              <a:t>	</a:t>
            </a:r>
            <a:r>
              <a:rPr lang="tr-TR" sz="1600" dirty="0" smtClean="0"/>
              <a:t>		yas=</a:t>
            </a:r>
            <a:r>
              <a:rPr lang="tr-TR" sz="1600" dirty="0" err="1" smtClean="0"/>
              <a:t>d.nextInt</a:t>
            </a:r>
            <a:r>
              <a:rPr lang="tr-TR" sz="1600" dirty="0" smtClean="0"/>
              <a:t>();</a:t>
            </a:r>
            <a:endParaRPr lang="tr-TR" sz="1600" dirty="0"/>
          </a:p>
          <a:p>
            <a:r>
              <a:rPr lang="tr-TR" sz="1600" dirty="0"/>
              <a:t>	</a:t>
            </a:r>
            <a:r>
              <a:rPr lang="tr-TR" sz="1600" dirty="0" smtClean="0"/>
              <a:t>	}</a:t>
            </a:r>
            <a:endParaRPr lang="tr-TR" sz="1600" dirty="0"/>
          </a:p>
          <a:p>
            <a:r>
              <a:rPr lang="tr-TR" sz="1600" dirty="0" smtClean="0">
                <a:solidFill>
                  <a:schemeClr val="tx1"/>
                </a:solidFill>
              </a:rPr>
              <a:t>	</a:t>
            </a:r>
            <a:r>
              <a:rPr lang="tr-TR" sz="1600" dirty="0" err="1"/>
              <a:t>public</a:t>
            </a:r>
            <a:r>
              <a:rPr lang="tr-TR" sz="1600" dirty="0"/>
              <a:t> </a:t>
            </a:r>
            <a:r>
              <a:rPr lang="tr-TR" sz="1600" dirty="0" err="1"/>
              <a:t>void</a:t>
            </a:r>
            <a:r>
              <a:rPr lang="tr-TR" sz="1600" dirty="0"/>
              <a:t> </a:t>
            </a:r>
            <a:r>
              <a:rPr lang="tr-TR" sz="1600" dirty="0" err="1" smtClean="0"/>
              <a:t>yasyaz</a:t>
            </a:r>
            <a:r>
              <a:rPr lang="tr-TR" sz="1600" dirty="0" smtClean="0"/>
              <a:t>()</a:t>
            </a:r>
            <a:endParaRPr lang="tr-TR" sz="1600" dirty="0"/>
          </a:p>
          <a:p>
            <a:r>
              <a:rPr lang="tr-TR" sz="1600" dirty="0"/>
              <a:t>		{</a:t>
            </a:r>
          </a:p>
          <a:p>
            <a:r>
              <a:rPr lang="tr-TR" sz="1600" dirty="0"/>
              <a:t>			</a:t>
            </a:r>
            <a:r>
              <a:rPr lang="tr-TR" sz="1600" dirty="0" err="1"/>
              <a:t>System.out.print</a:t>
            </a:r>
            <a:r>
              <a:rPr lang="tr-TR" sz="1600" dirty="0"/>
              <a:t>(ad+</a:t>
            </a:r>
            <a:r>
              <a:rPr lang="tr-TR" sz="1600" b="1" dirty="0"/>
              <a:t> </a:t>
            </a:r>
            <a:r>
              <a:rPr lang="tr-TR" sz="1600" dirty="0"/>
              <a:t>“ ”+</a:t>
            </a:r>
            <a:r>
              <a:rPr lang="tr-TR" sz="1600" dirty="0" err="1"/>
              <a:t>soyad</a:t>
            </a:r>
            <a:r>
              <a:rPr lang="tr-TR" sz="1600" dirty="0"/>
              <a:t>+ “ insanın yaşı</a:t>
            </a:r>
            <a:r>
              <a:rPr lang="tr-TR" sz="1600" dirty="0" smtClean="0"/>
              <a:t>=”+yas);</a:t>
            </a:r>
            <a:endParaRPr lang="tr-TR" sz="1600" dirty="0"/>
          </a:p>
          <a:p>
            <a:r>
              <a:rPr lang="tr-TR" sz="1600" dirty="0" smtClean="0">
                <a:solidFill>
                  <a:schemeClr val="tx1"/>
                </a:solidFill>
              </a:rPr>
              <a:t>		}</a:t>
            </a:r>
          </a:p>
          <a:p>
            <a:r>
              <a:rPr lang="tr-TR" sz="1600" dirty="0">
                <a:solidFill>
                  <a:schemeClr val="tx1"/>
                </a:solidFill>
              </a:rPr>
              <a:t>}</a:t>
            </a:r>
          </a:p>
        </p:txBody>
      </p:sp>
    </p:spTree>
    <p:extLst>
      <p:ext uri="{BB962C8B-B14F-4D97-AF65-F5344CB8AC3E}">
        <p14:creationId xmlns:p14="http://schemas.microsoft.com/office/powerpoint/2010/main" val="2425052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chemeClr val="bg2">
                    <a:lumMod val="50000"/>
                  </a:schemeClr>
                </a:solidFill>
              </a:rPr>
              <a:t>Miras Alma</a:t>
            </a:r>
            <a:endParaRPr lang="tr-TR" dirty="0">
              <a:solidFill>
                <a:schemeClr val="bg2">
                  <a:lumMod val="50000"/>
                </a:schemeClr>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56</a:t>
            </a:fld>
            <a:endParaRPr lang="tr-TR"/>
          </a:p>
        </p:txBody>
      </p:sp>
      <p:sp>
        <p:nvSpPr>
          <p:cNvPr id="7" name="AutoShape 183" descr="Büyük kılavuz"/>
          <p:cNvSpPr>
            <a:spLocks noChangeArrowheads="1"/>
          </p:cNvSpPr>
          <p:nvPr>
            <p:custDataLst>
              <p:tags r:id="rId3"/>
            </p:custDataLst>
          </p:nvPr>
        </p:nvSpPr>
        <p:spPr bwMode="auto">
          <a:xfrm>
            <a:off x="827450" y="1412776"/>
            <a:ext cx="7456851" cy="936104"/>
          </a:xfrm>
          <a:prstGeom prst="roundRect">
            <a:avLst>
              <a:gd name="adj" fmla="val 0"/>
            </a:avLst>
          </a:prstGeom>
          <a:ln>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Yeni oluşturulacak </a:t>
            </a:r>
            <a:r>
              <a:rPr lang="tr-TR" dirty="0" err="1" smtClean="0"/>
              <a:t>ogrenci</a:t>
            </a:r>
            <a:r>
              <a:rPr lang="tr-TR" dirty="0" smtClean="0"/>
              <a:t> sınıfının dışarıdan erişilebilen vizesi ve finali sınıf içinden erişilebilen ortalama isimli özellikleri ve dışarıdan erişilebilen ortalama notunun geri döndürüldüğü hesapla isimli metodu oluşturulacaktır.</a:t>
            </a:r>
            <a:endParaRPr lang="tr-TR" b="1" dirty="0"/>
          </a:p>
        </p:txBody>
      </p:sp>
      <p:sp>
        <p:nvSpPr>
          <p:cNvPr id="8" name="AutoShape 183" descr="Büyük kılavuz"/>
          <p:cNvSpPr>
            <a:spLocks noChangeArrowheads="1"/>
          </p:cNvSpPr>
          <p:nvPr>
            <p:custDataLst>
              <p:tags r:id="rId4"/>
            </p:custDataLst>
          </p:nvPr>
        </p:nvSpPr>
        <p:spPr bwMode="auto">
          <a:xfrm>
            <a:off x="827449" y="2492896"/>
            <a:ext cx="7456851" cy="3168352"/>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sz="1600" dirty="0" err="1"/>
              <a:t>class</a:t>
            </a:r>
            <a:r>
              <a:rPr lang="tr-TR" sz="1600" dirty="0"/>
              <a:t> </a:t>
            </a:r>
            <a:r>
              <a:rPr lang="tr-TR" sz="1600" dirty="0" err="1"/>
              <a:t>ogrenci</a:t>
            </a:r>
            <a:r>
              <a:rPr lang="tr-TR" sz="1600" dirty="0"/>
              <a:t> </a:t>
            </a:r>
            <a:r>
              <a:rPr lang="tr-TR" sz="1600" dirty="0" err="1"/>
              <a:t>extends</a:t>
            </a:r>
            <a:r>
              <a:rPr lang="tr-TR" sz="1600" dirty="0"/>
              <a:t> insan</a:t>
            </a:r>
          </a:p>
          <a:p>
            <a:r>
              <a:rPr lang="tr-TR" sz="1600" dirty="0"/>
              <a:t>{</a:t>
            </a:r>
          </a:p>
          <a:p>
            <a:r>
              <a:rPr lang="tr-TR" sz="1600" dirty="0"/>
              <a:t>    </a:t>
            </a:r>
            <a:r>
              <a:rPr lang="tr-TR" sz="1600" dirty="0" err="1"/>
              <a:t>private</a:t>
            </a:r>
            <a:r>
              <a:rPr lang="tr-TR" sz="1600" dirty="0"/>
              <a:t> </a:t>
            </a:r>
            <a:r>
              <a:rPr lang="tr-TR" sz="1600" dirty="0" err="1"/>
              <a:t>double</a:t>
            </a:r>
            <a:r>
              <a:rPr lang="tr-TR" sz="1600" dirty="0"/>
              <a:t> ortalama;</a:t>
            </a:r>
          </a:p>
          <a:p>
            <a:r>
              <a:rPr lang="tr-TR" sz="1600" dirty="0"/>
              <a:t>    </a:t>
            </a:r>
            <a:r>
              <a:rPr lang="tr-TR" sz="1600" dirty="0" err="1"/>
              <a:t>public</a:t>
            </a:r>
            <a:r>
              <a:rPr lang="tr-TR" sz="1600" dirty="0"/>
              <a:t> </a:t>
            </a:r>
            <a:r>
              <a:rPr lang="tr-TR" sz="1600" dirty="0" err="1"/>
              <a:t>int</a:t>
            </a:r>
            <a:r>
              <a:rPr lang="tr-TR" sz="1600" dirty="0"/>
              <a:t> vizesi;</a:t>
            </a:r>
          </a:p>
          <a:p>
            <a:r>
              <a:rPr lang="tr-TR" sz="1600" dirty="0"/>
              <a:t>    </a:t>
            </a:r>
            <a:r>
              <a:rPr lang="tr-TR" sz="1600" dirty="0" err="1"/>
              <a:t>public</a:t>
            </a:r>
            <a:r>
              <a:rPr lang="tr-TR" sz="1600" dirty="0"/>
              <a:t> </a:t>
            </a:r>
            <a:r>
              <a:rPr lang="tr-TR" sz="1600" dirty="0" err="1"/>
              <a:t>int</a:t>
            </a:r>
            <a:r>
              <a:rPr lang="tr-TR" sz="1600" dirty="0"/>
              <a:t> finali;</a:t>
            </a:r>
          </a:p>
          <a:p>
            <a:r>
              <a:rPr lang="tr-TR" sz="1600" dirty="0"/>
              <a:t>    </a:t>
            </a:r>
            <a:r>
              <a:rPr lang="tr-TR" sz="1600" dirty="0" err="1"/>
              <a:t>public</a:t>
            </a:r>
            <a:r>
              <a:rPr lang="tr-TR" sz="1600" dirty="0"/>
              <a:t> </a:t>
            </a:r>
            <a:r>
              <a:rPr lang="tr-TR" sz="1600" dirty="0" err="1"/>
              <a:t>double</a:t>
            </a:r>
            <a:r>
              <a:rPr lang="tr-TR" sz="1600" dirty="0"/>
              <a:t> hesapla()</a:t>
            </a:r>
          </a:p>
          <a:p>
            <a:r>
              <a:rPr lang="tr-TR" sz="1600" dirty="0"/>
              <a:t>    {</a:t>
            </a:r>
          </a:p>
          <a:p>
            <a:r>
              <a:rPr lang="tr-TR" sz="1600" dirty="0"/>
              <a:t>        ortalama=vizesi*0.4+finali*0.6;</a:t>
            </a:r>
          </a:p>
          <a:p>
            <a:r>
              <a:rPr lang="tr-TR" sz="1600" dirty="0"/>
              <a:t>        </a:t>
            </a:r>
            <a:r>
              <a:rPr lang="tr-TR" sz="1600" dirty="0" err="1"/>
              <a:t>return</a:t>
            </a:r>
            <a:r>
              <a:rPr lang="tr-TR" sz="1600" dirty="0"/>
              <a:t> ortalama;</a:t>
            </a:r>
          </a:p>
          <a:p>
            <a:r>
              <a:rPr lang="tr-TR" sz="1600" dirty="0"/>
              <a:t>    }</a:t>
            </a:r>
          </a:p>
          <a:p>
            <a:r>
              <a:rPr lang="tr-TR" sz="1600" dirty="0"/>
              <a:t>    </a:t>
            </a:r>
          </a:p>
          <a:p>
            <a:r>
              <a:rPr lang="tr-TR" sz="1600" dirty="0"/>
              <a:t>}</a:t>
            </a:r>
            <a:endParaRPr lang="tr-TR" sz="1600" dirty="0">
              <a:solidFill>
                <a:schemeClr val="tx1"/>
              </a:solidFill>
            </a:endParaRPr>
          </a:p>
        </p:txBody>
      </p:sp>
    </p:spTree>
    <p:extLst>
      <p:ext uri="{BB962C8B-B14F-4D97-AF65-F5344CB8AC3E}">
        <p14:creationId xmlns:p14="http://schemas.microsoft.com/office/powerpoint/2010/main" val="21038669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err="1" smtClean="0">
                <a:solidFill>
                  <a:srgbClr val="C00000"/>
                </a:solidFill>
              </a:rPr>
              <a:t>Metodların</a:t>
            </a:r>
            <a:r>
              <a:rPr lang="tr-TR" dirty="0" smtClean="0">
                <a:solidFill>
                  <a:srgbClr val="C00000"/>
                </a:solidFill>
              </a:rPr>
              <a:t> Aşırı Yüklenmesi</a:t>
            </a:r>
            <a:endParaRPr lang="tr-TR" dirty="0">
              <a:solidFill>
                <a:srgbClr val="C00000"/>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57</a:t>
            </a:fld>
            <a:endParaRPr lang="tr-TR"/>
          </a:p>
        </p:txBody>
      </p:sp>
      <p:sp>
        <p:nvSpPr>
          <p:cNvPr id="7" name="AutoShape 183" descr="Büyük kılavuz"/>
          <p:cNvSpPr>
            <a:spLocks noChangeArrowheads="1"/>
          </p:cNvSpPr>
          <p:nvPr>
            <p:custDataLst>
              <p:tags r:id="rId3"/>
            </p:custDataLst>
          </p:nvPr>
        </p:nvSpPr>
        <p:spPr bwMode="auto">
          <a:xfrm>
            <a:off x="899592" y="1268760"/>
            <a:ext cx="7456851" cy="1872208"/>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a:t>Oluşturulan </a:t>
            </a:r>
            <a:r>
              <a:rPr lang="tr-TR" dirty="0" smtClean="0"/>
              <a:t>sınıf içerisinde aynı isme sahip birden fazla </a:t>
            </a:r>
            <a:r>
              <a:rPr lang="tr-TR" dirty="0" err="1" smtClean="0"/>
              <a:t>metod</a:t>
            </a:r>
            <a:r>
              <a:rPr lang="tr-TR" dirty="0" smtClean="0"/>
              <a:t> bulunmasına </a:t>
            </a:r>
            <a:r>
              <a:rPr lang="tr-TR" dirty="0" err="1" smtClean="0"/>
              <a:t>metodların</a:t>
            </a:r>
            <a:r>
              <a:rPr lang="tr-TR" dirty="0" smtClean="0"/>
              <a:t> aşırı yüklenmesi denilmektedir.  </a:t>
            </a:r>
            <a:r>
              <a:rPr lang="tr-TR" dirty="0" err="1" smtClean="0"/>
              <a:t>Metodların</a:t>
            </a:r>
            <a:r>
              <a:rPr lang="tr-TR" dirty="0" smtClean="0"/>
              <a:t>  aşırı yüklenmesi, sınıf içerisinde </a:t>
            </a:r>
            <a:r>
              <a:rPr lang="tr-TR" dirty="0" err="1" smtClean="0"/>
              <a:t>metodların</a:t>
            </a:r>
            <a:r>
              <a:rPr lang="tr-TR" dirty="0" smtClean="0"/>
              <a:t> farklı şekillerde tanımlanması ile gerçekleştirilir.  </a:t>
            </a:r>
          </a:p>
          <a:p>
            <a:endParaRPr lang="tr-TR" dirty="0"/>
          </a:p>
          <a:p>
            <a:r>
              <a:rPr lang="tr-TR" dirty="0" smtClean="0"/>
              <a:t>Aşırı yükleme işlemi metoda gelen parametre sayısının farklı olması veya parametrelerin farklı tiplerde tanımlanması  ile oluşturulur.</a:t>
            </a:r>
            <a:endParaRPr lang="tr-TR" dirty="0"/>
          </a:p>
        </p:txBody>
      </p:sp>
      <p:sp>
        <p:nvSpPr>
          <p:cNvPr id="6" name="AutoShape 183" descr="Büyük kılavuz"/>
          <p:cNvSpPr>
            <a:spLocks noChangeArrowheads="1"/>
          </p:cNvSpPr>
          <p:nvPr>
            <p:custDataLst>
              <p:tags r:id="rId4"/>
            </p:custDataLst>
          </p:nvPr>
        </p:nvSpPr>
        <p:spPr bwMode="auto">
          <a:xfrm>
            <a:off x="899591" y="3573016"/>
            <a:ext cx="7456851" cy="1067478"/>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Sınıf içerisinde aynı isme sahip, aynı sayıda ve aynı veri tiplerine sahip  </a:t>
            </a:r>
            <a:r>
              <a:rPr lang="tr-TR" dirty="0" err="1" smtClean="0"/>
              <a:t>metodlar</a:t>
            </a:r>
            <a:r>
              <a:rPr lang="tr-TR" dirty="0" smtClean="0"/>
              <a:t> bulunamaz ayrıca aşırı yükleme işleminde metodun geriye döndüreceği veri türüne bakılmaz.</a:t>
            </a:r>
            <a:endParaRPr lang="tr-TR" dirty="0"/>
          </a:p>
        </p:txBody>
      </p:sp>
    </p:spTree>
    <p:extLst>
      <p:ext uri="{BB962C8B-B14F-4D97-AF65-F5344CB8AC3E}">
        <p14:creationId xmlns:p14="http://schemas.microsoft.com/office/powerpoint/2010/main" val="34170835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rgbClr val="C00000"/>
                </a:solidFill>
              </a:rPr>
              <a:t>Örnek</a:t>
            </a:r>
            <a:endParaRPr lang="tr-TR" dirty="0">
              <a:solidFill>
                <a:srgbClr val="C00000"/>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58</a:t>
            </a:fld>
            <a:endParaRPr lang="tr-TR"/>
          </a:p>
        </p:txBody>
      </p:sp>
      <p:sp>
        <p:nvSpPr>
          <p:cNvPr id="7" name="AutoShape 183" descr="Büyük kılavuz"/>
          <p:cNvSpPr>
            <a:spLocks noChangeArrowheads="1"/>
          </p:cNvSpPr>
          <p:nvPr>
            <p:custDataLst>
              <p:tags r:id="rId3"/>
            </p:custDataLst>
          </p:nvPr>
        </p:nvSpPr>
        <p:spPr bwMode="auto">
          <a:xfrm>
            <a:off x="899592" y="1268760"/>
            <a:ext cx="7456851" cy="1512168"/>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smtClean="0"/>
              <a:t>Yeni oluşturacağımız </a:t>
            </a:r>
            <a:r>
              <a:rPr lang="tr-TR" dirty="0" err="1" smtClean="0"/>
              <a:t>islem</a:t>
            </a:r>
            <a:r>
              <a:rPr lang="tr-TR" dirty="0" smtClean="0"/>
              <a:t> isimli sınıfta tamsayı değerine sahip sayi1ve sayi2 isimli özellikleri ve bu iki özelliğin toplamını hesaplayan toplama isimli </a:t>
            </a:r>
            <a:r>
              <a:rPr lang="tr-TR" dirty="0" err="1" smtClean="0"/>
              <a:t>method</a:t>
            </a:r>
            <a:r>
              <a:rPr lang="tr-TR" dirty="0" smtClean="0"/>
              <a:t>, yine kendisine gönderilen tek tamsayı parametreyi toplayan, yine </a:t>
            </a:r>
            <a:r>
              <a:rPr lang="tr-TR" dirty="0"/>
              <a:t>kendisine gönderilen </a:t>
            </a:r>
            <a:r>
              <a:rPr lang="tr-TR" dirty="0" smtClean="0"/>
              <a:t>iki </a:t>
            </a:r>
            <a:r>
              <a:rPr lang="tr-TR" dirty="0"/>
              <a:t>tamsayı parametreyi </a:t>
            </a:r>
            <a:r>
              <a:rPr lang="tr-TR" dirty="0" smtClean="0"/>
              <a:t>toplayan</a:t>
            </a:r>
            <a:r>
              <a:rPr lang="tr-TR" dirty="0"/>
              <a:t> </a:t>
            </a:r>
            <a:r>
              <a:rPr lang="tr-TR" dirty="0" smtClean="0"/>
              <a:t>ve son olarak </a:t>
            </a:r>
            <a:r>
              <a:rPr lang="tr-TR" dirty="0"/>
              <a:t>kendisine gönderilen </a:t>
            </a:r>
            <a:r>
              <a:rPr lang="tr-TR" dirty="0" smtClean="0"/>
              <a:t>iki ondalık sayı parametresini toplayan</a:t>
            </a:r>
            <a:r>
              <a:rPr lang="tr-TR" dirty="0"/>
              <a:t> </a:t>
            </a:r>
            <a:r>
              <a:rPr lang="tr-TR" dirty="0" smtClean="0"/>
              <a:t>toplama isimli </a:t>
            </a:r>
            <a:r>
              <a:rPr lang="tr-TR" dirty="0" err="1" smtClean="0"/>
              <a:t>methoda</a:t>
            </a:r>
            <a:r>
              <a:rPr lang="tr-TR" dirty="0" smtClean="0"/>
              <a:t> sahiptir.</a:t>
            </a:r>
            <a:endParaRPr lang="tr-TR" dirty="0"/>
          </a:p>
        </p:txBody>
      </p:sp>
    </p:spTree>
    <p:extLst>
      <p:ext uri="{BB962C8B-B14F-4D97-AF65-F5344CB8AC3E}">
        <p14:creationId xmlns:p14="http://schemas.microsoft.com/office/powerpoint/2010/main" val="33266414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rgbClr val="C00000"/>
                </a:solidFill>
              </a:rPr>
              <a:t>Örnek</a:t>
            </a:r>
            <a:endParaRPr lang="tr-TR" dirty="0">
              <a:solidFill>
                <a:srgbClr val="C00000"/>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59</a:t>
            </a:fld>
            <a:endParaRPr lang="tr-TR"/>
          </a:p>
        </p:txBody>
      </p:sp>
      <p:sp>
        <p:nvSpPr>
          <p:cNvPr id="6" name="AutoShape 183" descr="Büyük kılavuz"/>
          <p:cNvSpPr>
            <a:spLocks noChangeArrowheads="1"/>
          </p:cNvSpPr>
          <p:nvPr>
            <p:custDataLst>
              <p:tags r:id="rId3"/>
            </p:custDataLst>
          </p:nvPr>
        </p:nvSpPr>
        <p:spPr bwMode="auto">
          <a:xfrm>
            <a:off x="899589" y="1268760"/>
            <a:ext cx="7456851" cy="5040560"/>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sz="1600" dirty="0" err="1"/>
              <a:t>class</a:t>
            </a:r>
            <a:r>
              <a:rPr lang="tr-TR" sz="1600" dirty="0"/>
              <a:t> </a:t>
            </a:r>
            <a:r>
              <a:rPr lang="tr-TR" sz="1600" dirty="0" err="1"/>
              <a:t>islem</a:t>
            </a:r>
            <a:endParaRPr lang="tr-TR" sz="1600" dirty="0"/>
          </a:p>
          <a:p>
            <a:r>
              <a:rPr lang="tr-TR" sz="1600" dirty="0"/>
              <a:t>{</a:t>
            </a:r>
          </a:p>
          <a:p>
            <a:r>
              <a:rPr lang="tr-TR" sz="1600" dirty="0"/>
              <a:t>    </a:t>
            </a:r>
            <a:r>
              <a:rPr lang="tr-TR" sz="1600" dirty="0" err="1"/>
              <a:t>public</a:t>
            </a:r>
            <a:r>
              <a:rPr lang="tr-TR" sz="1600" dirty="0"/>
              <a:t> </a:t>
            </a:r>
            <a:r>
              <a:rPr lang="tr-TR" sz="1600" dirty="0" err="1"/>
              <a:t>int</a:t>
            </a:r>
            <a:r>
              <a:rPr lang="tr-TR" sz="1600" dirty="0"/>
              <a:t> sayi1;</a:t>
            </a:r>
          </a:p>
          <a:p>
            <a:r>
              <a:rPr lang="tr-TR" sz="1600" dirty="0"/>
              <a:t>    </a:t>
            </a:r>
            <a:r>
              <a:rPr lang="tr-TR" sz="1600" dirty="0" err="1"/>
              <a:t>public</a:t>
            </a:r>
            <a:r>
              <a:rPr lang="tr-TR" sz="1600" dirty="0"/>
              <a:t> </a:t>
            </a:r>
            <a:r>
              <a:rPr lang="tr-TR" sz="1600" dirty="0" err="1"/>
              <a:t>int</a:t>
            </a:r>
            <a:r>
              <a:rPr lang="tr-TR" sz="1600" dirty="0"/>
              <a:t> sayi2;</a:t>
            </a:r>
          </a:p>
          <a:p>
            <a:r>
              <a:rPr lang="tr-TR" sz="1600" dirty="0"/>
              <a:t>    </a:t>
            </a:r>
            <a:r>
              <a:rPr lang="tr-TR" sz="1600" dirty="0" err="1"/>
              <a:t>public</a:t>
            </a:r>
            <a:r>
              <a:rPr lang="tr-TR" sz="1600" dirty="0"/>
              <a:t> </a:t>
            </a:r>
            <a:r>
              <a:rPr lang="tr-TR" sz="1600" dirty="0" err="1"/>
              <a:t>void</a:t>
            </a:r>
            <a:r>
              <a:rPr lang="tr-TR" sz="1600" dirty="0"/>
              <a:t> toplama()</a:t>
            </a:r>
          </a:p>
          <a:p>
            <a:r>
              <a:rPr lang="tr-TR" sz="1600" dirty="0"/>
              <a:t>    {</a:t>
            </a:r>
          </a:p>
          <a:p>
            <a:r>
              <a:rPr lang="tr-TR" sz="1600" dirty="0"/>
              <a:t>        </a:t>
            </a:r>
            <a:r>
              <a:rPr lang="tr-TR" sz="1600" dirty="0" err="1"/>
              <a:t>System.out.println</a:t>
            </a:r>
            <a:r>
              <a:rPr lang="tr-TR" sz="1600" dirty="0"/>
              <a:t>("Toplamı="+(sayi1+sayi2));</a:t>
            </a:r>
          </a:p>
          <a:p>
            <a:r>
              <a:rPr lang="tr-TR" sz="1600" dirty="0"/>
              <a:t>    }</a:t>
            </a:r>
          </a:p>
          <a:p>
            <a:r>
              <a:rPr lang="tr-TR" sz="1600" dirty="0"/>
              <a:t>    </a:t>
            </a:r>
            <a:r>
              <a:rPr lang="tr-TR" sz="1600" dirty="0" err="1"/>
              <a:t>public</a:t>
            </a:r>
            <a:r>
              <a:rPr lang="tr-TR" sz="1600" dirty="0"/>
              <a:t> </a:t>
            </a:r>
            <a:r>
              <a:rPr lang="tr-TR" sz="1600" dirty="0" err="1"/>
              <a:t>void</a:t>
            </a:r>
            <a:r>
              <a:rPr lang="tr-TR" sz="1600" dirty="0"/>
              <a:t> toplama(</a:t>
            </a:r>
            <a:r>
              <a:rPr lang="tr-TR" sz="1600" dirty="0" err="1"/>
              <a:t>int</a:t>
            </a:r>
            <a:r>
              <a:rPr lang="tr-TR" sz="1600" dirty="0"/>
              <a:t> s)</a:t>
            </a:r>
          </a:p>
          <a:p>
            <a:r>
              <a:rPr lang="tr-TR" sz="1600" dirty="0"/>
              <a:t>    {</a:t>
            </a:r>
          </a:p>
          <a:p>
            <a:r>
              <a:rPr lang="tr-TR" sz="1600" dirty="0"/>
              <a:t>        </a:t>
            </a:r>
            <a:r>
              <a:rPr lang="tr-TR" sz="1600" dirty="0" err="1"/>
              <a:t>System.out.println</a:t>
            </a:r>
            <a:r>
              <a:rPr lang="tr-TR" sz="1600" dirty="0"/>
              <a:t>("Toplamı="+(</a:t>
            </a:r>
            <a:r>
              <a:rPr lang="tr-TR" sz="1600" dirty="0" err="1"/>
              <a:t>s+s</a:t>
            </a:r>
            <a:r>
              <a:rPr lang="tr-TR" sz="1600" dirty="0"/>
              <a:t>));</a:t>
            </a:r>
          </a:p>
          <a:p>
            <a:r>
              <a:rPr lang="tr-TR" sz="1600" dirty="0"/>
              <a:t>    }</a:t>
            </a:r>
          </a:p>
          <a:p>
            <a:r>
              <a:rPr lang="tr-TR" sz="1600" dirty="0"/>
              <a:t>    </a:t>
            </a:r>
            <a:r>
              <a:rPr lang="tr-TR" sz="1600" dirty="0" err="1"/>
              <a:t>public</a:t>
            </a:r>
            <a:r>
              <a:rPr lang="tr-TR" sz="1600" dirty="0"/>
              <a:t> </a:t>
            </a:r>
            <a:r>
              <a:rPr lang="tr-TR" sz="1600" dirty="0" err="1"/>
              <a:t>void</a:t>
            </a:r>
            <a:r>
              <a:rPr lang="tr-TR" sz="1600" dirty="0"/>
              <a:t> toplama(</a:t>
            </a:r>
            <a:r>
              <a:rPr lang="tr-TR" sz="1600" dirty="0" err="1"/>
              <a:t>int</a:t>
            </a:r>
            <a:r>
              <a:rPr lang="tr-TR" sz="1600" dirty="0"/>
              <a:t> s1,int s2)</a:t>
            </a:r>
          </a:p>
          <a:p>
            <a:r>
              <a:rPr lang="tr-TR" sz="1600" dirty="0"/>
              <a:t>    {</a:t>
            </a:r>
          </a:p>
          <a:p>
            <a:r>
              <a:rPr lang="tr-TR" sz="1600" dirty="0"/>
              <a:t>        </a:t>
            </a:r>
            <a:r>
              <a:rPr lang="tr-TR" sz="1600" dirty="0" err="1"/>
              <a:t>System.out.println</a:t>
            </a:r>
            <a:r>
              <a:rPr lang="tr-TR" sz="1600" dirty="0"/>
              <a:t>("Toplamı="+(s1+s2));</a:t>
            </a:r>
          </a:p>
          <a:p>
            <a:r>
              <a:rPr lang="tr-TR" sz="1600" dirty="0"/>
              <a:t>    }</a:t>
            </a:r>
          </a:p>
          <a:p>
            <a:r>
              <a:rPr lang="tr-TR" sz="1600" dirty="0"/>
              <a:t>    </a:t>
            </a:r>
            <a:r>
              <a:rPr lang="tr-TR" sz="1600" dirty="0" err="1"/>
              <a:t>public</a:t>
            </a:r>
            <a:r>
              <a:rPr lang="tr-TR" sz="1600" dirty="0"/>
              <a:t> </a:t>
            </a:r>
            <a:r>
              <a:rPr lang="tr-TR" sz="1600" dirty="0" err="1"/>
              <a:t>void</a:t>
            </a:r>
            <a:r>
              <a:rPr lang="tr-TR" sz="1600" dirty="0"/>
              <a:t> toplama(</a:t>
            </a:r>
            <a:r>
              <a:rPr lang="tr-TR" sz="1600" dirty="0" err="1"/>
              <a:t>double</a:t>
            </a:r>
            <a:r>
              <a:rPr lang="tr-TR" sz="1600" dirty="0"/>
              <a:t> s1,double s2)</a:t>
            </a:r>
          </a:p>
          <a:p>
            <a:r>
              <a:rPr lang="tr-TR" sz="1600" dirty="0"/>
              <a:t>    {</a:t>
            </a:r>
          </a:p>
          <a:p>
            <a:r>
              <a:rPr lang="tr-TR" sz="1600" dirty="0"/>
              <a:t>        </a:t>
            </a:r>
            <a:r>
              <a:rPr lang="tr-TR" sz="1600" dirty="0" err="1"/>
              <a:t>System.out.println</a:t>
            </a:r>
            <a:r>
              <a:rPr lang="tr-TR" sz="1600" dirty="0"/>
              <a:t>("Toplamı="+(s1+s2));</a:t>
            </a:r>
          </a:p>
          <a:p>
            <a:r>
              <a:rPr lang="tr-TR" sz="1600" dirty="0"/>
              <a:t>    </a:t>
            </a:r>
            <a:r>
              <a:rPr lang="tr-TR" sz="1600" dirty="0" smtClean="0"/>
              <a:t>}}</a:t>
            </a:r>
            <a:endParaRPr lang="tr-TR" sz="1600" dirty="0"/>
          </a:p>
        </p:txBody>
      </p:sp>
    </p:spTree>
    <p:extLst>
      <p:ext uri="{BB962C8B-B14F-4D97-AF65-F5344CB8AC3E}">
        <p14:creationId xmlns:p14="http://schemas.microsoft.com/office/powerpoint/2010/main" val="1942087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custDataLst>
              <p:tags r:id="rId1"/>
            </p:custDataLst>
          </p:nvPr>
        </p:nvSpPr>
        <p:spPr/>
        <p:txBody>
          <a:bodyPr/>
          <a:lstStyle/>
          <a:p>
            <a:fld id="{C1FA2219-9131-49AD-A1B5-1FFD48A79E7F}" type="slidenum">
              <a:rPr lang="tr-TR" smtClean="0"/>
              <a:t>6</a:t>
            </a:fld>
            <a:endParaRPr lang="tr-TR"/>
          </a:p>
        </p:txBody>
      </p:sp>
      <p:sp>
        <p:nvSpPr>
          <p:cNvPr id="14" name="Başlık 1"/>
          <p:cNvSpPr txBox="1">
            <a:spLocks/>
          </p:cNvSpPr>
          <p:nvPr>
            <p:custDataLst>
              <p:tags r:id="rId2"/>
            </p:custDataLst>
          </p:nvPr>
        </p:nvSpPr>
        <p:spPr>
          <a:xfrm>
            <a:off x="457200" y="620688"/>
            <a:ext cx="8229600" cy="53340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tr-TR" sz="2900" dirty="0" smtClean="0"/>
              <a:t>Java Programının Çalıştırılması</a:t>
            </a:r>
            <a:endParaRPr lang="tr-TR" sz="2900" dirty="0"/>
          </a:p>
        </p:txBody>
      </p:sp>
      <p:sp>
        <p:nvSpPr>
          <p:cNvPr id="25" name="Metin kutusu 24"/>
          <p:cNvSpPr txBox="1"/>
          <p:nvPr>
            <p:custDataLst>
              <p:tags r:id="rId3"/>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Derleyici ve Yorumlayıcı ile İlgili Kavramları </a:t>
            </a:r>
            <a:r>
              <a:rPr lang="tr-TR" sz="1400" b="1" dirty="0" smtClean="0">
                <a:solidFill>
                  <a:schemeClr val="bg1"/>
                </a:solidFill>
              </a:rPr>
              <a:t>bilir</a:t>
            </a:r>
            <a:endParaRPr lang="tr-TR" sz="1400" b="1" dirty="0">
              <a:solidFill>
                <a:schemeClr val="bg1"/>
              </a:solidFill>
            </a:endParaRPr>
          </a:p>
        </p:txBody>
      </p:sp>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1885" y="1188368"/>
            <a:ext cx="670560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310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rgbClr val="C00000"/>
                </a:solidFill>
              </a:rPr>
              <a:t>Örnek</a:t>
            </a:r>
            <a:endParaRPr lang="tr-TR" dirty="0">
              <a:solidFill>
                <a:srgbClr val="C00000"/>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60</a:t>
            </a:fld>
            <a:endParaRPr lang="tr-TR"/>
          </a:p>
        </p:txBody>
      </p:sp>
      <p:sp>
        <p:nvSpPr>
          <p:cNvPr id="6" name="AutoShape 183" descr="Büyük kılavuz"/>
          <p:cNvSpPr>
            <a:spLocks noChangeArrowheads="1"/>
          </p:cNvSpPr>
          <p:nvPr>
            <p:custDataLst>
              <p:tags r:id="rId3"/>
            </p:custDataLst>
          </p:nvPr>
        </p:nvSpPr>
        <p:spPr bwMode="auto">
          <a:xfrm>
            <a:off x="899588" y="2060848"/>
            <a:ext cx="7456851" cy="2412268"/>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a:t>  </a:t>
            </a:r>
            <a:r>
              <a:rPr lang="tr-TR" dirty="0" smtClean="0"/>
              <a:t>      </a:t>
            </a:r>
            <a:r>
              <a:rPr lang="tr-TR" dirty="0" err="1" smtClean="0"/>
              <a:t>islem</a:t>
            </a:r>
            <a:r>
              <a:rPr lang="tr-TR" dirty="0" smtClean="0"/>
              <a:t> </a:t>
            </a:r>
            <a:r>
              <a:rPr lang="tr-TR" dirty="0" err="1"/>
              <a:t>islemler</a:t>
            </a:r>
            <a:r>
              <a:rPr lang="tr-TR" dirty="0"/>
              <a:t>=</a:t>
            </a:r>
            <a:r>
              <a:rPr lang="tr-TR" dirty="0" err="1"/>
              <a:t>new</a:t>
            </a:r>
            <a:r>
              <a:rPr lang="tr-TR" dirty="0"/>
              <a:t> </a:t>
            </a:r>
            <a:r>
              <a:rPr lang="tr-TR" dirty="0" err="1"/>
              <a:t>islem</a:t>
            </a:r>
            <a:r>
              <a:rPr lang="tr-TR" dirty="0"/>
              <a:t>();</a:t>
            </a:r>
          </a:p>
          <a:p>
            <a:r>
              <a:rPr lang="tr-TR" dirty="0"/>
              <a:t>        islemler.sayi1=5;</a:t>
            </a:r>
          </a:p>
          <a:p>
            <a:r>
              <a:rPr lang="tr-TR" dirty="0"/>
              <a:t>        islemler.sayi2=10;</a:t>
            </a:r>
          </a:p>
          <a:p>
            <a:r>
              <a:rPr lang="tr-TR" dirty="0"/>
              <a:t>        </a:t>
            </a:r>
            <a:r>
              <a:rPr lang="tr-TR" dirty="0" err="1"/>
              <a:t>islemler.toplama</a:t>
            </a:r>
            <a:r>
              <a:rPr lang="tr-TR" dirty="0"/>
              <a:t>();</a:t>
            </a:r>
          </a:p>
          <a:p>
            <a:r>
              <a:rPr lang="tr-TR" dirty="0"/>
              <a:t>        </a:t>
            </a:r>
            <a:r>
              <a:rPr lang="tr-TR" dirty="0" err="1"/>
              <a:t>islemler.toplama</a:t>
            </a:r>
            <a:r>
              <a:rPr lang="tr-TR" dirty="0"/>
              <a:t>(3);</a:t>
            </a:r>
          </a:p>
          <a:p>
            <a:r>
              <a:rPr lang="tr-TR" dirty="0"/>
              <a:t>        </a:t>
            </a:r>
            <a:r>
              <a:rPr lang="tr-TR" dirty="0" err="1"/>
              <a:t>islemler.toplama</a:t>
            </a:r>
            <a:r>
              <a:rPr lang="tr-TR" dirty="0"/>
              <a:t>(3,4);</a:t>
            </a:r>
          </a:p>
          <a:p>
            <a:r>
              <a:rPr lang="tr-TR" dirty="0"/>
              <a:t>        </a:t>
            </a:r>
            <a:r>
              <a:rPr lang="tr-TR" dirty="0" err="1"/>
              <a:t>islemler.toplama</a:t>
            </a:r>
            <a:r>
              <a:rPr lang="tr-TR" dirty="0"/>
              <a:t>(3.2, 4.1);</a:t>
            </a:r>
          </a:p>
        </p:txBody>
      </p:sp>
    </p:spTree>
    <p:extLst>
      <p:ext uri="{BB962C8B-B14F-4D97-AF65-F5344CB8AC3E}">
        <p14:creationId xmlns:p14="http://schemas.microsoft.com/office/powerpoint/2010/main" val="6685040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err="1">
                <a:solidFill>
                  <a:schemeClr val="accent4">
                    <a:lumMod val="50000"/>
                  </a:schemeClr>
                </a:solidFill>
              </a:rPr>
              <a:t>Arayüzler</a:t>
            </a:r>
            <a:r>
              <a:rPr lang="tr-TR" dirty="0">
                <a:solidFill>
                  <a:schemeClr val="accent4">
                    <a:lumMod val="50000"/>
                  </a:schemeClr>
                </a:solidFill>
              </a:rPr>
              <a:t> (</a:t>
            </a:r>
            <a:r>
              <a:rPr lang="tr-TR" dirty="0" err="1" smtClean="0">
                <a:solidFill>
                  <a:schemeClr val="accent4">
                    <a:lumMod val="50000"/>
                  </a:schemeClr>
                </a:solidFill>
              </a:rPr>
              <a:t>İnterface</a:t>
            </a:r>
            <a:r>
              <a:rPr lang="tr-TR" dirty="0" smtClean="0">
                <a:solidFill>
                  <a:schemeClr val="accent4">
                    <a:lumMod val="50000"/>
                  </a:schemeClr>
                </a:solidFill>
              </a:rPr>
              <a:t>)</a:t>
            </a:r>
            <a:endParaRPr lang="tr-TR" dirty="0">
              <a:solidFill>
                <a:schemeClr val="accent4">
                  <a:lumMod val="50000"/>
                </a:schemeClr>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61</a:t>
            </a:fld>
            <a:endParaRPr lang="tr-TR"/>
          </a:p>
        </p:txBody>
      </p:sp>
      <p:sp>
        <p:nvSpPr>
          <p:cNvPr id="7" name="AutoShape 183" descr="Büyük kılavuz"/>
          <p:cNvSpPr>
            <a:spLocks noChangeArrowheads="1"/>
          </p:cNvSpPr>
          <p:nvPr>
            <p:custDataLst>
              <p:tags r:id="rId3"/>
            </p:custDataLst>
          </p:nvPr>
        </p:nvSpPr>
        <p:spPr bwMode="auto">
          <a:xfrm>
            <a:off x="899591" y="1412776"/>
            <a:ext cx="7456851" cy="936104"/>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r>
              <a:rPr lang="tr-TR" dirty="0"/>
              <a:t>Soyut sınıflara benzer şekilde miras alan sınıfların ortak özelliklerini tek bir yapı altında toplayarak, miras alan her sınıfta farklı şekilde tanımlanmasına imkan veren yapılar </a:t>
            </a:r>
            <a:r>
              <a:rPr lang="tr-TR" dirty="0" err="1"/>
              <a:t>arayüzler</a:t>
            </a:r>
            <a:r>
              <a:rPr lang="tr-TR" dirty="0"/>
              <a:t> ile gerçekleştirilir. </a:t>
            </a:r>
          </a:p>
        </p:txBody>
      </p:sp>
      <p:sp>
        <p:nvSpPr>
          <p:cNvPr id="6" name="AutoShape 183" descr="Büyük kılavuz"/>
          <p:cNvSpPr>
            <a:spLocks noChangeArrowheads="1"/>
          </p:cNvSpPr>
          <p:nvPr>
            <p:custDataLst>
              <p:tags r:id="rId4"/>
            </p:custDataLst>
          </p:nvPr>
        </p:nvSpPr>
        <p:spPr bwMode="auto">
          <a:xfrm>
            <a:off x="894391" y="2852936"/>
            <a:ext cx="7456851" cy="1296144"/>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r>
              <a:rPr lang="tr-TR" dirty="0" err="1"/>
              <a:t>Arayüzler</a:t>
            </a:r>
            <a:r>
              <a:rPr lang="tr-TR" dirty="0"/>
              <a:t> sınıfların prototiplerini belirtir. Soyut sınıflarda olduğu gibi </a:t>
            </a:r>
            <a:r>
              <a:rPr lang="tr-TR" dirty="0" err="1"/>
              <a:t>arayüzler</a:t>
            </a:r>
            <a:r>
              <a:rPr lang="tr-TR" dirty="0"/>
              <a:t> içerisinde metotların gerçekleştireceği kodlar yer almaz. Metotların alt sınıfta genişletilmesi gerekmektedir. Bir sınıf oluşturulması sırasında sadece bir sınıftan miras alınabilirken birden fazla </a:t>
            </a:r>
            <a:r>
              <a:rPr lang="tr-TR" dirty="0" err="1"/>
              <a:t>arayüzü</a:t>
            </a:r>
            <a:r>
              <a:rPr lang="tr-TR" dirty="0"/>
              <a:t> kullanabilir. </a:t>
            </a:r>
          </a:p>
        </p:txBody>
      </p:sp>
      <p:sp>
        <p:nvSpPr>
          <p:cNvPr id="8" name="AutoShape 183" descr="Büyük kılavuz"/>
          <p:cNvSpPr>
            <a:spLocks noChangeArrowheads="1"/>
          </p:cNvSpPr>
          <p:nvPr>
            <p:custDataLst>
              <p:tags r:id="rId5"/>
            </p:custDataLst>
          </p:nvPr>
        </p:nvSpPr>
        <p:spPr bwMode="auto">
          <a:xfrm>
            <a:off x="899590" y="4725144"/>
            <a:ext cx="7456851" cy="1296144"/>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r>
              <a:rPr lang="tr-TR" dirty="0" err="1"/>
              <a:t>Arayüzleri</a:t>
            </a:r>
            <a:r>
              <a:rPr lang="tr-TR" dirty="0"/>
              <a:t> tanımlarken </a:t>
            </a:r>
            <a:r>
              <a:rPr lang="tr-TR" dirty="0" err="1"/>
              <a:t>interface</a:t>
            </a:r>
            <a:r>
              <a:rPr lang="tr-TR" dirty="0"/>
              <a:t> anahtar kelimesi kullanılır. Yeni bir sınıf oluşturulurken miras alınacak sınıflar </a:t>
            </a:r>
            <a:r>
              <a:rPr lang="tr-TR" dirty="0" err="1"/>
              <a:t>extends</a:t>
            </a:r>
            <a:r>
              <a:rPr lang="tr-TR" dirty="0"/>
              <a:t> anahtar kelimesi kullanılırken oluşturulan sınıfta eğer </a:t>
            </a:r>
            <a:r>
              <a:rPr lang="tr-TR" dirty="0" err="1"/>
              <a:t>arayüzler</a:t>
            </a:r>
            <a:r>
              <a:rPr lang="tr-TR" dirty="0"/>
              <a:t> genişletilecekse </a:t>
            </a:r>
            <a:r>
              <a:rPr lang="tr-TR" dirty="0" err="1"/>
              <a:t>implements</a:t>
            </a:r>
            <a:r>
              <a:rPr lang="tr-TR" dirty="0"/>
              <a:t> anahtar kelimesi kullanılır.</a:t>
            </a:r>
          </a:p>
        </p:txBody>
      </p:sp>
    </p:spTree>
    <p:extLst>
      <p:ext uri="{BB962C8B-B14F-4D97-AF65-F5344CB8AC3E}">
        <p14:creationId xmlns:p14="http://schemas.microsoft.com/office/powerpoint/2010/main" val="6517156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smtClean="0">
                <a:solidFill>
                  <a:schemeClr val="accent4">
                    <a:lumMod val="50000"/>
                  </a:schemeClr>
                </a:solidFill>
              </a:rPr>
              <a:t>Kullanımı</a:t>
            </a:r>
            <a:endParaRPr lang="tr-TR" dirty="0">
              <a:solidFill>
                <a:schemeClr val="accent4">
                  <a:lumMod val="50000"/>
                </a:schemeClr>
              </a:solidFill>
            </a:endParaRP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62</a:t>
            </a:fld>
            <a:endParaRPr lang="tr-TR"/>
          </a:p>
        </p:txBody>
      </p:sp>
      <p:sp>
        <p:nvSpPr>
          <p:cNvPr id="7" name="AutoShape 183" descr="Büyük kılavuz"/>
          <p:cNvSpPr>
            <a:spLocks noChangeArrowheads="1"/>
          </p:cNvSpPr>
          <p:nvPr>
            <p:custDataLst>
              <p:tags r:id="rId3"/>
            </p:custDataLst>
          </p:nvPr>
        </p:nvSpPr>
        <p:spPr bwMode="auto">
          <a:xfrm>
            <a:off x="927405" y="2276872"/>
            <a:ext cx="7456851" cy="1872208"/>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err="1"/>
              <a:t>interface</a:t>
            </a:r>
            <a:r>
              <a:rPr lang="tr-TR" dirty="0"/>
              <a:t> </a:t>
            </a:r>
            <a:r>
              <a:rPr lang="tr-TR" dirty="0" err="1"/>
              <a:t>arayüz</a:t>
            </a:r>
            <a:r>
              <a:rPr lang="tr-TR" dirty="0"/>
              <a:t> adı</a:t>
            </a:r>
          </a:p>
          <a:p>
            <a:r>
              <a:rPr lang="tr-TR" dirty="0" smtClean="0"/>
              <a:t>{</a:t>
            </a:r>
          </a:p>
          <a:p>
            <a:endParaRPr lang="tr-TR" dirty="0"/>
          </a:p>
          <a:p>
            <a:r>
              <a:rPr lang="tr-TR" dirty="0"/>
              <a:t>Özellikler ve sınıflar</a:t>
            </a:r>
          </a:p>
          <a:p>
            <a:endParaRPr lang="tr-TR" dirty="0" smtClean="0"/>
          </a:p>
          <a:p>
            <a:r>
              <a:rPr lang="tr-TR" dirty="0" smtClean="0"/>
              <a:t>}</a:t>
            </a:r>
            <a:endParaRPr lang="tr-TR" dirty="0"/>
          </a:p>
        </p:txBody>
      </p:sp>
    </p:spTree>
    <p:extLst>
      <p:ext uri="{BB962C8B-B14F-4D97-AF65-F5344CB8AC3E}">
        <p14:creationId xmlns:p14="http://schemas.microsoft.com/office/powerpoint/2010/main" val="11435687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noFill/>
        </p:spPr>
        <p:txBody>
          <a:bodyPr>
            <a:noAutofit/>
          </a:bodyPr>
          <a:lstStyle/>
          <a:p>
            <a:r>
              <a:rPr lang="tr-TR" dirty="0">
                <a:solidFill>
                  <a:schemeClr val="accent4">
                    <a:lumMod val="50000"/>
                  </a:schemeClr>
                </a:solidFill>
              </a:rPr>
              <a:t>Örnek</a:t>
            </a:r>
          </a:p>
        </p:txBody>
      </p:sp>
      <p:sp>
        <p:nvSpPr>
          <p:cNvPr id="5" name="Slayt Numarası Yer Tutucusu 4"/>
          <p:cNvSpPr>
            <a:spLocks noGrp="1"/>
          </p:cNvSpPr>
          <p:nvPr>
            <p:ph type="sldNum" sz="quarter" idx="12"/>
            <p:custDataLst>
              <p:tags r:id="rId2"/>
            </p:custDataLst>
          </p:nvPr>
        </p:nvSpPr>
        <p:spPr/>
        <p:txBody>
          <a:bodyPr/>
          <a:lstStyle/>
          <a:p>
            <a:fld id="{C1FA2219-9131-49AD-A1B5-1FFD48A79E7F}" type="slidenum">
              <a:rPr lang="tr-TR" smtClean="0"/>
              <a:t>63</a:t>
            </a:fld>
            <a:endParaRPr lang="tr-TR"/>
          </a:p>
        </p:txBody>
      </p:sp>
      <p:sp>
        <p:nvSpPr>
          <p:cNvPr id="7" name="AutoShape 183" descr="Büyük kılavuz"/>
          <p:cNvSpPr>
            <a:spLocks noChangeArrowheads="1"/>
          </p:cNvSpPr>
          <p:nvPr>
            <p:custDataLst>
              <p:tags r:id="rId3"/>
            </p:custDataLst>
          </p:nvPr>
        </p:nvSpPr>
        <p:spPr bwMode="auto">
          <a:xfrm>
            <a:off x="899592" y="1268760"/>
            <a:ext cx="7456851" cy="720080"/>
          </a:xfrm>
          <a:prstGeom prst="roundRect">
            <a:avLst>
              <a:gd name="adj" fmla="val 0"/>
            </a:avLst>
          </a:prstGeom>
          <a:ln>
            <a:solidFill>
              <a:srgbClr val="C00000"/>
            </a:solidFill>
            <a:headEnd/>
            <a:tailEnd/>
          </a:ln>
          <a:extLst/>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r>
              <a:rPr lang="tr-TR" dirty="0"/>
              <a:t>Daha önce soyut olarak oluşturulan sekil sınıfını diğer sınıflarda da kullanılabilecek şekilde bir </a:t>
            </a:r>
            <a:r>
              <a:rPr lang="tr-TR" dirty="0" err="1"/>
              <a:t>arayüz</a:t>
            </a:r>
            <a:r>
              <a:rPr lang="tr-TR" dirty="0"/>
              <a:t> haline getirelim.</a:t>
            </a:r>
          </a:p>
        </p:txBody>
      </p:sp>
      <p:sp>
        <p:nvSpPr>
          <p:cNvPr id="6" name="AutoShape 183" descr="Büyük kılavuz"/>
          <p:cNvSpPr>
            <a:spLocks noChangeArrowheads="1"/>
          </p:cNvSpPr>
          <p:nvPr>
            <p:custDataLst>
              <p:tags r:id="rId4"/>
            </p:custDataLst>
          </p:nvPr>
        </p:nvSpPr>
        <p:spPr bwMode="auto">
          <a:xfrm>
            <a:off x="892447" y="2348880"/>
            <a:ext cx="7456851" cy="3744416"/>
          </a:xfrm>
          <a:prstGeom prst="roundRect">
            <a:avLst>
              <a:gd name="adj" fmla="val 0"/>
            </a:avLst>
          </a:prstGeom>
          <a:ln>
            <a:headEnd/>
            <a:tailEnd/>
          </a:ln>
          <a:extLst/>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upright="1">
            <a:noAutofit/>
          </a:bodyPr>
          <a:lstStyle/>
          <a:p>
            <a:r>
              <a:rPr lang="tr-TR" dirty="0" err="1"/>
              <a:t>interface</a:t>
            </a:r>
            <a:r>
              <a:rPr lang="tr-TR" dirty="0"/>
              <a:t> sekil</a:t>
            </a:r>
          </a:p>
          <a:p>
            <a:r>
              <a:rPr lang="tr-TR" dirty="0"/>
              <a:t>{</a:t>
            </a:r>
          </a:p>
          <a:p>
            <a:r>
              <a:rPr lang="tr-TR" dirty="0"/>
              <a:t>    </a:t>
            </a:r>
            <a:r>
              <a:rPr lang="tr-TR" dirty="0" err="1"/>
              <a:t>int</a:t>
            </a:r>
            <a:r>
              <a:rPr lang="tr-TR" dirty="0"/>
              <a:t> alan();</a:t>
            </a:r>
          </a:p>
          <a:p>
            <a:r>
              <a:rPr lang="tr-TR" dirty="0"/>
              <a:t>    </a:t>
            </a:r>
            <a:r>
              <a:rPr lang="tr-TR" dirty="0" err="1"/>
              <a:t>int</a:t>
            </a:r>
            <a:r>
              <a:rPr lang="tr-TR" dirty="0"/>
              <a:t> </a:t>
            </a:r>
            <a:r>
              <a:rPr lang="tr-TR" dirty="0" err="1"/>
              <a:t>cevre</a:t>
            </a:r>
            <a:r>
              <a:rPr lang="tr-TR" dirty="0"/>
              <a:t>();</a:t>
            </a:r>
          </a:p>
          <a:p>
            <a:r>
              <a:rPr lang="tr-TR" dirty="0"/>
              <a:t>}</a:t>
            </a:r>
          </a:p>
          <a:p>
            <a:r>
              <a:rPr lang="tr-TR" dirty="0" err="1"/>
              <a:t>class</a:t>
            </a:r>
            <a:r>
              <a:rPr lang="tr-TR" dirty="0"/>
              <a:t> kare </a:t>
            </a:r>
            <a:r>
              <a:rPr lang="tr-TR" dirty="0" err="1"/>
              <a:t>implements</a:t>
            </a:r>
            <a:r>
              <a:rPr lang="tr-TR" dirty="0"/>
              <a:t> sekil</a:t>
            </a:r>
          </a:p>
          <a:p>
            <a:r>
              <a:rPr lang="tr-TR" dirty="0"/>
              <a:t>{</a:t>
            </a:r>
          </a:p>
          <a:p>
            <a:r>
              <a:rPr lang="tr-TR" dirty="0"/>
              <a:t>…………</a:t>
            </a:r>
          </a:p>
          <a:p>
            <a:r>
              <a:rPr lang="tr-TR" dirty="0"/>
              <a:t>}</a:t>
            </a:r>
          </a:p>
          <a:p>
            <a:r>
              <a:rPr lang="tr-TR" dirty="0" err="1"/>
              <a:t>class</a:t>
            </a:r>
            <a:r>
              <a:rPr lang="tr-TR" dirty="0"/>
              <a:t> kup </a:t>
            </a:r>
            <a:r>
              <a:rPr lang="tr-TR" dirty="0" err="1"/>
              <a:t>extends</a:t>
            </a:r>
            <a:r>
              <a:rPr lang="tr-TR" dirty="0"/>
              <a:t> kare </a:t>
            </a:r>
            <a:r>
              <a:rPr lang="tr-TR" dirty="0" err="1"/>
              <a:t>implements</a:t>
            </a:r>
            <a:r>
              <a:rPr lang="tr-TR" dirty="0"/>
              <a:t> sekil</a:t>
            </a:r>
          </a:p>
          <a:p>
            <a:r>
              <a:rPr lang="tr-TR" dirty="0"/>
              <a:t>{</a:t>
            </a:r>
          </a:p>
          <a:p>
            <a:r>
              <a:rPr lang="tr-TR" dirty="0"/>
              <a:t>………….</a:t>
            </a:r>
          </a:p>
          <a:p>
            <a:r>
              <a:rPr lang="tr-TR" dirty="0"/>
              <a:t>}</a:t>
            </a:r>
          </a:p>
        </p:txBody>
      </p:sp>
    </p:spTree>
    <p:extLst>
      <p:ext uri="{BB962C8B-B14F-4D97-AF65-F5344CB8AC3E}">
        <p14:creationId xmlns:p14="http://schemas.microsoft.com/office/powerpoint/2010/main" val="5102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p:cNvSpPr txBox="1"/>
          <p:nvPr>
            <p:custDataLst>
              <p:tags r:id="rId2"/>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Akış diyagramı oluşturabilir</a:t>
            </a:r>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7</a:t>
            </a:fld>
            <a:endParaRPr lang="tr-TR"/>
          </a:p>
        </p:txBody>
      </p:sp>
      <p:sp>
        <p:nvSpPr>
          <p:cNvPr id="14" name="Başlık 1"/>
          <p:cNvSpPr txBox="1">
            <a:spLocks/>
          </p:cNvSpPr>
          <p:nvPr>
            <p:custDataLst>
              <p:tags r:id="rId4"/>
            </p:custDataLst>
          </p:nvPr>
        </p:nvSpPr>
        <p:spPr>
          <a:xfrm>
            <a:off x="609600" y="609600"/>
            <a:ext cx="8229600" cy="533400"/>
          </a:xfrm>
          <a:prstGeom prst="rect">
            <a:avLst/>
          </a:prstGeom>
          <a:noFill/>
          <a:ln w="19050" cap="flat" cmpd="sng" algn="ctr">
            <a:noFill/>
            <a:prstDash val="solid"/>
          </a:ln>
        </p:spPr>
        <p:style>
          <a:lnRef idx="2">
            <a:schemeClr val="dk1"/>
          </a:lnRef>
          <a:fillRef idx="1">
            <a:schemeClr val="lt1"/>
          </a:fillRef>
          <a:effectRef idx="0">
            <a:schemeClr val="dk1"/>
          </a:effectRef>
          <a:fontRef idx="minor">
            <a:schemeClr val="dk1"/>
          </a:fontRef>
        </p:style>
        <p:txBody>
          <a:bodyPr vert="horz" anchor="b" anchorCtr="0">
            <a:noAutofit/>
          </a:bodyPr>
          <a:lstStyle>
            <a:lvl1pPr algn="l" rtl="0" eaLnBrk="1" latinLnBrk="0" hangingPunct="1">
              <a:spcBef>
                <a:spcPct val="0"/>
              </a:spcBef>
              <a:buNone/>
              <a:defRPr kumimoji="0"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tr-TR" dirty="0" smtClean="0">
                <a:solidFill>
                  <a:schemeClr val="tx2"/>
                </a:solidFill>
                <a:latin typeface="+mj-lt"/>
                <a:ea typeface="+mj-ea"/>
                <a:cs typeface="+mj-cs"/>
              </a:rPr>
              <a:t>JAVA</a:t>
            </a:r>
            <a:r>
              <a:rPr lang="it-IT" dirty="0" smtClean="0">
                <a:solidFill>
                  <a:schemeClr val="tx2"/>
                </a:solidFill>
                <a:latin typeface="+mj-lt"/>
                <a:ea typeface="+mj-ea"/>
                <a:cs typeface="+mj-cs"/>
              </a:rPr>
              <a:t> Programlama Dili Genel Yapısı</a:t>
            </a:r>
            <a:endParaRPr lang="tr-TR" dirty="0">
              <a:solidFill>
                <a:schemeClr val="tx2"/>
              </a:solidFill>
              <a:latin typeface="+mj-lt"/>
              <a:ea typeface="+mj-ea"/>
              <a:cs typeface="+mj-cs"/>
            </a:endParaRPr>
          </a:p>
        </p:txBody>
      </p:sp>
      <p:sp>
        <p:nvSpPr>
          <p:cNvPr id="7" name="AutoShape 183" descr="Büyük kılavuz"/>
          <p:cNvSpPr>
            <a:spLocks noChangeArrowheads="1"/>
          </p:cNvSpPr>
          <p:nvPr>
            <p:custDataLst>
              <p:tags r:id="rId5"/>
            </p:custDataLst>
          </p:nvPr>
        </p:nvSpPr>
        <p:spPr bwMode="auto">
          <a:xfrm>
            <a:off x="843575" y="1295400"/>
            <a:ext cx="7456851" cy="381000"/>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r>
              <a:rPr lang="tr-TR" dirty="0" smtClean="0"/>
              <a:t>JAVA </a:t>
            </a:r>
            <a:r>
              <a:rPr lang="tr-TR" dirty="0"/>
              <a:t>programlama dili temel olarak üç kısımdan oluşmaktadır.</a:t>
            </a:r>
          </a:p>
          <a:p>
            <a:r>
              <a:rPr lang="tr-TR" sz="1100" dirty="0"/>
              <a:t> </a:t>
            </a:r>
          </a:p>
          <a:p>
            <a:r>
              <a:rPr lang="tr-TR" sz="1100" dirty="0"/>
              <a:t> </a:t>
            </a:r>
          </a:p>
          <a:p>
            <a:r>
              <a:rPr lang="tr-TR" sz="1100" dirty="0"/>
              <a:t> </a:t>
            </a:r>
          </a:p>
          <a:p>
            <a:r>
              <a:rPr lang="tr-TR" sz="1100" b="1" dirty="0"/>
              <a:t> </a:t>
            </a:r>
            <a:endParaRPr lang="tr-TR" sz="1100" dirty="0"/>
          </a:p>
          <a:p>
            <a:r>
              <a:rPr lang="tr-TR" sz="1100" dirty="0"/>
              <a:t> </a:t>
            </a:r>
          </a:p>
          <a:p>
            <a:r>
              <a:rPr lang="tr-TR" sz="1100" dirty="0"/>
              <a:t> </a:t>
            </a:r>
          </a:p>
          <a:p>
            <a:r>
              <a:rPr lang="tr-TR" sz="1100" dirty="0"/>
              <a:t> </a:t>
            </a:r>
          </a:p>
          <a:p>
            <a:r>
              <a:rPr lang="tr-TR" sz="1100" dirty="0"/>
              <a:t> </a:t>
            </a:r>
          </a:p>
          <a:p>
            <a:r>
              <a:rPr lang="tr-TR" sz="1100" dirty="0"/>
              <a:t> </a:t>
            </a:r>
          </a:p>
          <a:p>
            <a:r>
              <a:rPr lang="tr-TR" sz="1100" dirty="0"/>
              <a:t> </a:t>
            </a:r>
          </a:p>
          <a:p>
            <a:r>
              <a:rPr lang="tr-TR" sz="1100" b="1" dirty="0"/>
              <a:t> </a:t>
            </a:r>
            <a:endParaRPr lang="tr-TR" sz="1100" dirty="0"/>
          </a:p>
          <a:p>
            <a:r>
              <a:rPr lang="tr-TR" sz="1100" dirty="0"/>
              <a:t> </a:t>
            </a:r>
          </a:p>
          <a:p>
            <a:r>
              <a:rPr lang="tr-TR" sz="1100" dirty="0"/>
              <a:t> </a:t>
            </a:r>
          </a:p>
          <a:p>
            <a:r>
              <a:rPr lang="tr-TR" sz="1100" dirty="0"/>
              <a:t> </a:t>
            </a:r>
          </a:p>
          <a:p>
            <a:pPr indent="288290">
              <a:lnSpc>
                <a:spcPct val="115000"/>
              </a:lnSpc>
              <a:spcAft>
                <a:spcPts val="600"/>
              </a:spcAft>
              <a:tabLst>
                <a:tab pos="1382395" algn="l"/>
              </a:tabLst>
            </a:pPr>
            <a:endParaRPr lang="tr-TR" sz="1100" dirty="0" smtClean="0">
              <a:effectLst/>
              <a:latin typeface="Calibri"/>
              <a:ea typeface="Calibri"/>
              <a:cs typeface="Times New Roman"/>
            </a:endParaRPr>
          </a:p>
          <a:p>
            <a:pPr indent="288290">
              <a:lnSpc>
                <a:spcPct val="115000"/>
              </a:lnSpc>
              <a:spcAft>
                <a:spcPts val="600"/>
              </a:spcAft>
            </a:pPr>
            <a:r>
              <a:rPr lang="tr-TR" sz="1100" dirty="0">
                <a:effectLst/>
                <a:latin typeface="Calibri"/>
                <a:ea typeface="Times New Roman"/>
                <a:cs typeface="Times New Roman"/>
              </a:rPr>
              <a:t> </a:t>
            </a:r>
            <a:endParaRPr lang="tr-TR" sz="1100" dirty="0">
              <a:effectLst/>
              <a:latin typeface="Calibri"/>
              <a:ea typeface="Calibri"/>
              <a:cs typeface="Times New Roman"/>
            </a:endParaRPr>
          </a:p>
          <a:p>
            <a:pPr indent="288290">
              <a:lnSpc>
                <a:spcPct val="115000"/>
              </a:lnSpc>
              <a:spcAft>
                <a:spcPts val="600"/>
              </a:spcAft>
            </a:pPr>
            <a:r>
              <a:rPr lang="tr-TR" sz="1100" dirty="0">
                <a:effectLst/>
                <a:latin typeface="Calibri"/>
                <a:ea typeface="Calibri"/>
                <a:cs typeface="Times New Roman"/>
              </a:rPr>
              <a:t> </a:t>
            </a:r>
          </a:p>
        </p:txBody>
      </p:sp>
      <p:graphicFrame>
        <p:nvGraphicFramePr>
          <p:cNvPr id="9" name="Tablo 8"/>
          <p:cNvGraphicFramePr>
            <a:graphicFrameLocks noGrp="1"/>
          </p:cNvGraphicFramePr>
          <p:nvPr>
            <p:custDataLst>
              <p:tags r:id="rId6"/>
            </p:custDataLst>
            <p:extLst>
              <p:ext uri="{D42A27DB-BD31-4B8C-83A1-F6EECF244321}">
                <p14:modId xmlns:p14="http://schemas.microsoft.com/office/powerpoint/2010/main" val="1797387180"/>
              </p:ext>
            </p:extLst>
          </p:nvPr>
        </p:nvGraphicFramePr>
        <p:xfrm>
          <a:off x="843575" y="2209800"/>
          <a:ext cx="7456851" cy="4038600"/>
        </p:xfrm>
        <a:graphic>
          <a:graphicData uri="http://schemas.openxmlformats.org/drawingml/2006/table">
            <a:tbl>
              <a:tblPr firstRow="1" firstCol="1" bandRow="1">
                <a:tableStyleId>{E8B1032C-EA38-4F05-BA0D-38AFFFC7BED3}</a:tableStyleId>
              </a:tblPr>
              <a:tblGrid>
                <a:gridCol w="3656417"/>
                <a:gridCol w="3800434"/>
              </a:tblGrid>
              <a:tr h="1045879">
                <a:tc>
                  <a:txBody>
                    <a:bodyPr/>
                    <a:lstStyle/>
                    <a:p>
                      <a:pPr indent="288290" algn="just">
                        <a:lnSpc>
                          <a:spcPct val="115000"/>
                        </a:lnSpc>
                        <a:spcAft>
                          <a:spcPts val="0"/>
                        </a:spcAft>
                      </a:pPr>
                      <a:r>
                        <a:rPr lang="tr-TR" sz="1400" kern="1200" dirty="0" err="1" smtClean="0">
                          <a:solidFill>
                            <a:schemeClr val="dk1"/>
                          </a:solidFill>
                          <a:latin typeface="+mn-lt"/>
                          <a:ea typeface="+mn-ea"/>
                          <a:cs typeface="+mn-cs"/>
                        </a:rPr>
                        <a:t>package</a:t>
                      </a:r>
                      <a:r>
                        <a:rPr lang="tr-TR" sz="1400" kern="1200" dirty="0" smtClean="0">
                          <a:solidFill>
                            <a:schemeClr val="dk1"/>
                          </a:solidFill>
                          <a:latin typeface="+mn-lt"/>
                          <a:ea typeface="+mn-ea"/>
                          <a:cs typeface="+mn-cs"/>
                        </a:rPr>
                        <a:t> javaapplication2;</a:t>
                      </a:r>
                    </a:p>
                    <a:p>
                      <a:pPr indent="288290" algn="just">
                        <a:lnSpc>
                          <a:spcPct val="115000"/>
                        </a:lnSpc>
                        <a:spcAft>
                          <a:spcPts val="0"/>
                        </a:spcAft>
                      </a:pPr>
                      <a:endParaRPr lang="tr-TR" sz="1400" kern="1200" dirty="0" smtClean="0">
                        <a:solidFill>
                          <a:schemeClr val="dk1"/>
                        </a:solidFill>
                        <a:latin typeface="+mn-lt"/>
                        <a:ea typeface="+mn-ea"/>
                        <a:cs typeface="+mn-cs"/>
                      </a:endParaRPr>
                    </a:p>
                    <a:p>
                      <a:pPr indent="288290" algn="just">
                        <a:lnSpc>
                          <a:spcPct val="115000"/>
                        </a:lnSpc>
                        <a:spcAft>
                          <a:spcPts val="0"/>
                        </a:spcAft>
                      </a:pPr>
                      <a:r>
                        <a:rPr lang="tr-TR" sz="1400" kern="1200" dirty="0" smtClean="0">
                          <a:solidFill>
                            <a:schemeClr val="dk1"/>
                          </a:solidFill>
                          <a:latin typeface="+mn-lt"/>
                          <a:ea typeface="+mn-ea"/>
                          <a:cs typeface="+mn-cs"/>
                        </a:rPr>
                        <a:t>……………</a:t>
                      </a:r>
                      <a:endParaRPr lang="tr-TR" sz="1400" kern="1200" dirty="0">
                        <a:solidFill>
                          <a:schemeClr val="dk1"/>
                        </a:solidFill>
                        <a:latin typeface="+mn-lt"/>
                        <a:ea typeface="+mn-ea"/>
                        <a:cs typeface="+mn-cs"/>
                      </a:endParaRPr>
                    </a:p>
                  </a:txBody>
                  <a:tcPr marL="68580" marR="68580" marT="0" marB="0">
                    <a:solidFill>
                      <a:schemeClr val="accent6">
                        <a:lumMod val="60000"/>
                        <a:lumOff val="40000"/>
                      </a:schemeClr>
                    </a:solidFill>
                  </a:tcPr>
                </a:tc>
                <a:tc>
                  <a:txBody>
                    <a:bodyPr/>
                    <a:lstStyle/>
                    <a:p>
                      <a:pPr indent="288290" algn="just">
                        <a:lnSpc>
                          <a:spcPct val="115000"/>
                        </a:lnSpc>
                        <a:spcAft>
                          <a:spcPts val="600"/>
                        </a:spcAft>
                      </a:pPr>
                      <a:r>
                        <a:rPr lang="tr-TR" sz="1400" b="0" kern="1200" dirty="0">
                          <a:solidFill>
                            <a:schemeClr val="dk1"/>
                          </a:solidFill>
                          <a:latin typeface="+mn-lt"/>
                          <a:ea typeface="+mn-ea"/>
                          <a:cs typeface="+mn-cs"/>
                        </a:rPr>
                        <a:t>Birinci kısım programın geliştirilmesi sırasında kullanılacak komutların bulunduğu </a:t>
                      </a:r>
                      <a:r>
                        <a:rPr lang="tr-TR" sz="1400" b="0" kern="1200" dirty="0" smtClean="0">
                          <a:solidFill>
                            <a:schemeClr val="dk1"/>
                          </a:solidFill>
                          <a:latin typeface="+mn-lt"/>
                          <a:ea typeface="+mn-ea"/>
                          <a:cs typeface="+mn-cs"/>
                        </a:rPr>
                        <a:t>paketlerin çağrıldığı </a:t>
                      </a:r>
                      <a:r>
                        <a:rPr lang="tr-TR" sz="1400" b="0" kern="1200" dirty="0">
                          <a:solidFill>
                            <a:schemeClr val="dk1"/>
                          </a:solidFill>
                          <a:latin typeface="+mn-lt"/>
                          <a:ea typeface="+mn-ea"/>
                          <a:cs typeface="+mn-cs"/>
                        </a:rPr>
                        <a:t>kısımdır.</a:t>
                      </a:r>
                    </a:p>
                  </a:txBody>
                  <a:tcPr marL="68580" marR="68580" marT="0" marB="0"/>
                </a:tc>
              </a:tr>
              <a:tr h="1045879">
                <a:tc>
                  <a:txBody>
                    <a:bodyPr/>
                    <a:lstStyle/>
                    <a:p>
                      <a:pPr indent="288290" algn="just">
                        <a:lnSpc>
                          <a:spcPct val="115000"/>
                        </a:lnSpc>
                        <a:spcAft>
                          <a:spcPts val="0"/>
                        </a:spcAft>
                      </a:pPr>
                      <a:r>
                        <a:rPr lang="en-US" sz="1400" kern="1200" dirty="0" smtClean="0">
                          <a:solidFill>
                            <a:schemeClr val="dk1"/>
                          </a:solidFill>
                          <a:latin typeface="+mn-lt"/>
                          <a:ea typeface="+mn-ea"/>
                          <a:cs typeface="+mn-cs"/>
                        </a:rPr>
                        <a:t>public class JavaApplication2 {</a:t>
                      </a:r>
                    </a:p>
                    <a:p>
                      <a:pPr indent="288290" algn="just">
                        <a:lnSpc>
                          <a:spcPct val="115000"/>
                        </a:lnSpc>
                        <a:spcAft>
                          <a:spcPts val="0"/>
                        </a:spcAft>
                      </a:pPr>
                      <a:endParaRPr lang="en-US" sz="1400" kern="1200" dirty="0" smtClean="0">
                        <a:solidFill>
                          <a:schemeClr val="dk1"/>
                        </a:solidFill>
                        <a:latin typeface="+mn-lt"/>
                        <a:ea typeface="+mn-ea"/>
                        <a:cs typeface="+mn-cs"/>
                      </a:endParaRPr>
                    </a:p>
                    <a:p>
                      <a:pPr indent="288290" algn="just">
                        <a:lnSpc>
                          <a:spcPct val="115000"/>
                        </a:lnSpc>
                        <a:spcAft>
                          <a:spcPts val="0"/>
                        </a:spcAft>
                      </a:pPr>
                      <a:r>
                        <a:rPr lang="tr-TR" sz="1400" kern="1200" dirty="0" smtClean="0">
                          <a:solidFill>
                            <a:schemeClr val="dk1"/>
                          </a:solidFill>
                          <a:latin typeface="+mn-lt"/>
                          <a:ea typeface="+mn-ea"/>
                          <a:cs typeface="+mn-cs"/>
                        </a:rPr>
                        <a:t>değişken listesi……….. </a:t>
                      </a:r>
                      <a:endParaRPr lang="tr-TR" sz="1400" kern="1200" dirty="0">
                        <a:solidFill>
                          <a:schemeClr val="dk1"/>
                        </a:solidFill>
                        <a:latin typeface="+mn-lt"/>
                        <a:ea typeface="+mn-ea"/>
                        <a:cs typeface="+mn-cs"/>
                      </a:endParaRPr>
                    </a:p>
                  </a:txBody>
                  <a:tcPr marL="68580" marR="68580" marT="0" marB="0">
                    <a:solidFill>
                      <a:schemeClr val="bg1"/>
                    </a:solidFill>
                  </a:tcPr>
                </a:tc>
                <a:tc>
                  <a:txBody>
                    <a:bodyPr/>
                    <a:lstStyle/>
                    <a:p>
                      <a:pPr indent="288290" algn="just">
                        <a:lnSpc>
                          <a:spcPct val="115000"/>
                        </a:lnSpc>
                        <a:spcAft>
                          <a:spcPts val="600"/>
                        </a:spcAft>
                      </a:pPr>
                      <a:r>
                        <a:rPr lang="tr-TR" sz="1400" kern="1200" dirty="0">
                          <a:solidFill>
                            <a:schemeClr val="dk1"/>
                          </a:solidFill>
                          <a:latin typeface="+mn-lt"/>
                          <a:ea typeface="+mn-ea"/>
                          <a:cs typeface="+mn-cs"/>
                        </a:rPr>
                        <a:t>İkinci kısım program içerisinde </a:t>
                      </a:r>
                      <a:r>
                        <a:rPr lang="tr-TR" sz="1400" kern="1200" dirty="0" smtClean="0">
                          <a:solidFill>
                            <a:schemeClr val="dk1"/>
                          </a:solidFill>
                          <a:latin typeface="+mn-lt"/>
                          <a:ea typeface="+mn-ea"/>
                          <a:cs typeface="+mn-cs"/>
                        </a:rPr>
                        <a:t>geçerli </a:t>
                      </a:r>
                      <a:r>
                        <a:rPr lang="tr-TR" sz="1400" kern="1200" dirty="0">
                          <a:solidFill>
                            <a:schemeClr val="dk1"/>
                          </a:solidFill>
                          <a:latin typeface="+mn-lt"/>
                          <a:ea typeface="+mn-ea"/>
                          <a:cs typeface="+mn-cs"/>
                        </a:rPr>
                        <a:t>olacak (değişken, sabit vb.) tanımlamaların yapıldığı kısımdır. (Global değişkenler)</a:t>
                      </a:r>
                    </a:p>
                  </a:txBody>
                  <a:tcPr marL="68580" marR="68580" marT="0" marB="0"/>
                </a:tc>
              </a:tr>
              <a:tr h="1946842">
                <a:tc>
                  <a:txBody>
                    <a:bodyPr/>
                    <a:lstStyle/>
                    <a:p>
                      <a:pPr indent="288290" algn="just">
                        <a:lnSpc>
                          <a:spcPct val="115000"/>
                        </a:lnSpc>
                        <a:spcAft>
                          <a:spcPts val="0"/>
                        </a:spcAft>
                      </a:pPr>
                      <a:r>
                        <a:rPr lang="en-US" sz="1400" kern="1200" dirty="0" smtClean="0">
                          <a:solidFill>
                            <a:schemeClr val="dk1"/>
                          </a:solidFill>
                          <a:latin typeface="+mn-lt"/>
                          <a:ea typeface="+mn-ea"/>
                          <a:cs typeface="+mn-cs"/>
                        </a:rPr>
                        <a:t>public static void main(String[] </a:t>
                      </a:r>
                      <a:r>
                        <a:rPr lang="en-US" sz="1400" kern="1200" dirty="0" err="1" smtClean="0">
                          <a:solidFill>
                            <a:schemeClr val="dk1"/>
                          </a:solidFill>
                          <a:latin typeface="+mn-lt"/>
                          <a:ea typeface="+mn-ea"/>
                          <a:cs typeface="+mn-cs"/>
                        </a:rPr>
                        <a:t>args</a:t>
                      </a:r>
                      <a:r>
                        <a:rPr lang="en-US" sz="1400" kern="1200" dirty="0" smtClean="0">
                          <a:solidFill>
                            <a:schemeClr val="dk1"/>
                          </a:solidFill>
                          <a:latin typeface="+mn-lt"/>
                          <a:ea typeface="+mn-ea"/>
                          <a:cs typeface="+mn-cs"/>
                        </a:rPr>
                        <a:t>) {</a:t>
                      </a:r>
                    </a:p>
                    <a:p>
                      <a:pPr indent="288290" algn="just">
                        <a:lnSpc>
                          <a:spcPct val="115000"/>
                        </a:lnSpc>
                        <a:spcAft>
                          <a:spcPts val="0"/>
                        </a:spcAft>
                      </a:pPr>
                      <a:r>
                        <a:rPr lang="en-US" sz="1400" kern="1200" dirty="0" smtClean="0">
                          <a:solidFill>
                            <a:schemeClr val="dk1"/>
                          </a:solidFill>
                          <a:latin typeface="+mn-lt"/>
                          <a:ea typeface="+mn-ea"/>
                          <a:cs typeface="+mn-cs"/>
                        </a:rPr>
                        <a:t>        </a:t>
                      </a:r>
                      <a:r>
                        <a:rPr lang="tr-TR" sz="1400" kern="1200" dirty="0" smtClean="0">
                          <a:solidFill>
                            <a:schemeClr val="dk1"/>
                          </a:solidFill>
                          <a:latin typeface="+mn-lt"/>
                          <a:ea typeface="+mn-ea"/>
                          <a:cs typeface="+mn-cs"/>
                        </a:rPr>
                        <a:t>……..(komutlar)</a:t>
                      </a:r>
                      <a:endParaRPr lang="en-US" sz="1400" kern="1200" dirty="0" smtClean="0">
                        <a:solidFill>
                          <a:schemeClr val="dk1"/>
                        </a:solidFill>
                        <a:latin typeface="+mn-lt"/>
                        <a:ea typeface="+mn-ea"/>
                        <a:cs typeface="+mn-cs"/>
                      </a:endParaRPr>
                    </a:p>
                    <a:p>
                      <a:pPr indent="288290" algn="just">
                        <a:lnSpc>
                          <a:spcPct val="115000"/>
                        </a:lnSpc>
                        <a:spcAft>
                          <a:spcPts val="0"/>
                        </a:spcAft>
                      </a:pPr>
                      <a:r>
                        <a:rPr lang="en-US" sz="1400" kern="1200" dirty="0" smtClean="0">
                          <a:solidFill>
                            <a:schemeClr val="dk1"/>
                          </a:solidFill>
                          <a:latin typeface="+mn-lt"/>
                          <a:ea typeface="+mn-ea"/>
                          <a:cs typeface="+mn-cs"/>
                        </a:rPr>
                        <a:t>    }</a:t>
                      </a:r>
                      <a:endParaRPr lang="tr-TR" sz="1400" kern="1200" dirty="0">
                        <a:solidFill>
                          <a:schemeClr val="dk1"/>
                        </a:solidFill>
                        <a:latin typeface="+mn-lt"/>
                        <a:ea typeface="+mn-ea"/>
                        <a:cs typeface="+mn-cs"/>
                      </a:endParaRPr>
                    </a:p>
                  </a:txBody>
                  <a:tcPr marL="68580" marR="68580" marT="0" marB="0">
                    <a:solidFill>
                      <a:schemeClr val="accent6">
                        <a:lumMod val="60000"/>
                        <a:lumOff val="40000"/>
                      </a:schemeClr>
                    </a:solidFill>
                  </a:tcPr>
                </a:tc>
                <a:tc>
                  <a:txBody>
                    <a:bodyPr/>
                    <a:lstStyle/>
                    <a:p>
                      <a:pPr indent="288290" algn="just">
                        <a:lnSpc>
                          <a:spcPct val="115000"/>
                        </a:lnSpc>
                        <a:spcAft>
                          <a:spcPts val="600"/>
                        </a:spcAft>
                      </a:pPr>
                      <a:r>
                        <a:rPr lang="tr-TR" sz="1400" kern="1200" dirty="0">
                          <a:solidFill>
                            <a:schemeClr val="dk1"/>
                          </a:solidFill>
                          <a:latin typeface="+mn-lt"/>
                          <a:ea typeface="+mn-ea"/>
                          <a:cs typeface="+mn-cs"/>
                        </a:rPr>
                        <a:t>Üçüncü kısım ise ana program kısmıdır. Ana program main isimli fonksiyon içerisinde gerçekleştirilir.  Ana program içerisinde problemin çözümü için kullanılacak (değişken, sabit vb. )tanımlamaların (Yerel değişkenlerin) yapıldığı, </a:t>
                      </a:r>
                      <a:r>
                        <a:rPr lang="tr-TR" sz="1400" kern="1200" dirty="0" smtClean="0">
                          <a:solidFill>
                            <a:schemeClr val="dk1"/>
                          </a:solidFill>
                          <a:latin typeface="+mn-lt"/>
                          <a:ea typeface="+mn-ea"/>
                          <a:cs typeface="+mn-cs"/>
                        </a:rPr>
                        <a:t>komutlar </a:t>
                      </a:r>
                      <a:r>
                        <a:rPr lang="tr-TR" sz="1400" kern="1200" dirty="0">
                          <a:solidFill>
                            <a:schemeClr val="dk1"/>
                          </a:solidFill>
                          <a:latin typeface="+mn-lt"/>
                          <a:ea typeface="+mn-ea"/>
                          <a:cs typeface="+mn-cs"/>
                        </a:rPr>
                        <a:t>yer alır.</a:t>
                      </a:r>
                    </a:p>
                    <a:p>
                      <a:pPr indent="288290" algn="just">
                        <a:lnSpc>
                          <a:spcPct val="115000"/>
                        </a:lnSpc>
                        <a:spcAft>
                          <a:spcPts val="600"/>
                        </a:spcAft>
                      </a:pPr>
                      <a:r>
                        <a:rPr lang="tr-TR" sz="1400" kern="1200" dirty="0">
                          <a:solidFill>
                            <a:schemeClr val="dk1"/>
                          </a:solidFill>
                          <a:latin typeface="+mn-lt"/>
                          <a:ea typeface="+mn-ea"/>
                          <a:cs typeface="+mn-cs"/>
                        </a:rPr>
                        <a:t> </a:t>
                      </a:r>
                    </a:p>
                  </a:txBody>
                  <a:tcPr marL="68580" marR="68580" marT="0" marB="0"/>
                </a:tc>
              </a:tr>
            </a:tbl>
          </a:graphicData>
        </a:graphic>
      </p:graphicFrame>
    </p:spTree>
    <p:custDataLst>
      <p:tags r:id="rId1"/>
    </p:custDataLst>
    <p:extLst>
      <p:ext uri="{BB962C8B-B14F-4D97-AF65-F5344CB8AC3E}">
        <p14:creationId xmlns:p14="http://schemas.microsoft.com/office/powerpoint/2010/main" val="227151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p:cNvSpPr txBox="1"/>
          <p:nvPr>
            <p:custDataLst>
              <p:tags r:id="rId2"/>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Akış diyagramı oluşturabilir</a:t>
            </a:r>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8</a:t>
            </a:fld>
            <a:endParaRPr lang="tr-TR"/>
          </a:p>
        </p:txBody>
      </p:sp>
      <p:sp>
        <p:nvSpPr>
          <p:cNvPr id="14" name="Başlık 1"/>
          <p:cNvSpPr txBox="1">
            <a:spLocks/>
          </p:cNvSpPr>
          <p:nvPr>
            <p:custDataLst>
              <p:tags r:id="rId4"/>
            </p:custDataLst>
          </p:nvPr>
        </p:nvSpPr>
        <p:spPr>
          <a:xfrm>
            <a:off x="609600" y="609600"/>
            <a:ext cx="8229600" cy="533400"/>
          </a:xfrm>
          <a:prstGeom prst="rect">
            <a:avLst/>
          </a:prstGeom>
          <a:noFill/>
          <a:ln w="19050" cap="flat" cmpd="sng" algn="ctr">
            <a:noFill/>
            <a:prstDash val="solid"/>
          </a:ln>
        </p:spPr>
        <p:style>
          <a:lnRef idx="2">
            <a:schemeClr val="dk1"/>
          </a:lnRef>
          <a:fillRef idx="1">
            <a:schemeClr val="lt1"/>
          </a:fillRef>
          <a:effectRef idx="0">
            <a:schemeClr val="dk1"/>
          </a:effectRef>
          <a:fontRef idx="minor">
            <a:schemeClr val="dk1"/>
          </a:fontRef>
        </p:style>
        <p:txBody>
          <a:bodyPr vert="horz" anchor="b" anchorCtr="0">
            <a:noAutofit/>
          </a:bodyPr>
          <a:lstStyle>
            <a:lvl1pPr algn="l" rtl="0" eaLnBrk="1" latinLnBrk="0" hangingPunct="1">
              <a:spcBef>
                <a:spcPct val="0"/>
              </a:spcBef>
              <a:buNone/>
              <a:defRPr kumimoji="0"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tr-TR" dirty="0" smtClean="0">
                <a:solidFill>
                  <a:schemeClr val="tx2"/>
                </a:solidFill>
                <a:latin typeface="+mj-lt"/>
                <a:ea typeface="+mj-ea"/>
                <a:cs typeface="+mj-cs"/>
              </a:rPr>
              <a:t>JAVA</a:t>
            </a:r>
            <a:r>
              <a:rPr lang="it-IT" dirty="0" smtClean="0">
                <a:solidFill>
                  <a:schemeClr val="tx2"/>
                </a:solidFill>
                <a:latin typeface="+mj-lt"/>
                <a:ea typeface="+mj-ea"/>
                <a:cs typeface="+mj-cs"/>
              </a:rPr>
              <a:t> Programlama Dili Genel Yapısı</a:t>
            </a:r>
            <a:endParaRPr lang="tr-TR" dirty="0">
              <a:solidFill>
                <a:schemeClr val="tx2"/>
              </a:solidFill>
              <a:latin typeface="+mj-lt"/>
              <a:ea typeface="+mj-ea"/>
              <a:cs typeface="+mj-cs"/>
            </a:endParaRPr>
          </a:p>
        </p:txBody>
      </p:sp>
      <p:sp>
        <p:nvSpPr>
          <p:cNvPr id="8" name="AutoShape 183" descr="Büyük kılavuz"/>
          <p:cNvSpPr>
            <a:spLocks noChangeArrowheads="1"/>
          </p:cNvSpPr>
          <p:nvPr>
            <p:custDataLst>
              <p:tags r:id="rId5"/>
            </p:custDataLst>
          </p:nvPr>
        </p:nvSpPr>
        <p:spPr bwMode="auto">
          <a:xfrm>
            <a:off x="843575" y="1295400"/>
            <a:ext cx="7456851" cy="4800600"/>
          </a:xfrm>
          <a:prstGeom prst="roundRect">
            <a:avLst>
              <a:gd name="adj" fmla="val 0"/>
            </a:avLst>
          </a:prstGeom>
          <a:ln>
            <a:headEnd/>
            <a:tailEnd/>
          </a:ln>
          <a:extLst/>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upright="1">
            <a:noAutofit/>
          </a:bodyPr>
          <a:lstStyle/>
          <a:p>
            <a:pPr marL="285750" lvl="0" indent="-285750">
              <a:buFont typeface="Arial" pitchFamily="34" charset="0"/>
              <a:buChar char="•"/>
            </a:pPr>
            <a:r>
              <a:rPr lang="tr-TR" sz="2000" dirty="0" smtClean="0"/>
              <a:t>Her Java </a:t>
            </a:r>
            <a:r>
              <a:rPr lang="tr-TR" sz="2000" dirty="0"/>
              <a:t>programında mutlaka bir adet main fonksiyonu bulunmalıdır.</a:t>
            </a:r>
          </a:p>
          <a:p>
            <a:pPr marL="285750" lvl="0" indent="-285750">
              <a:buFont typeface="Arial" pitchFamily="34" charset="0"/>
              <a:buChar char="•"/>
            </a:pPr>
            <a:r>
              <a:rPr lang="tr-TR" sz="2000" dirty="0" smtClean="0"/>
              <a:t>Main </a:t>
            </a:r>
            <a:r>
              <a:rPr lang="tr-TR" sz="2000" dirty="0" err="1"/>
              <a:t>fonsiyonu</a:t>
            </a:r>
            <a:r>
              <a:rPr lang="tr-TR" sz="2000" dirty="0"/>
              <a:t>  “{“  ile başlar ve “}” ile biter.</a:t>
            </a:r>
          </a:p>
          <a:p>
            <a:pPr marL="285750" lvl="0" indent="-285750">
              <a:buFont typeface="Arial" pitchFamily="34" charset="0"/>
              <a:buChar char="•"/>
            </a:pPr>
            <a:r>
              <a:rPr lang="tr-TR" sz="2000" dirty="0"/>
              <a:t>Her “{“  “}” (süslü parantez) arasında yazılan komutlar, komut grubunu temsil eder.</a:t>
            </a:r>
          </a:p>
          <a:p>
            <a:pPr marL="285750" lvl="0" indent="-285750">
              <a:buFont typeface="Arial" pitchFamily="34" charset="0"/>
              <a:buChar char="•"/>
            </a:pPr>
            <a:r>
              <a:rPr lang="tr-TR" sz="2000" dirty="0"/>
              <a:t>Her komut “;” ile sonlanmalıdır. </a:t>
            </a:r>
          </a:p>
          <a:p>
            <a:pPr marL="285750" lvl="0" indent="-285750">
              <a:buFont typeface="Arial" pitchFamily="34" charset="0"/>
              <a:buChar char="•"/>
            </a:pPr>
            <a:r>
              <a:rPr lang="tr-TR" sz="2000" dirty="0" smtClean="0"/>
              <a:t>Java </a:t>
            </a:r>
            <a:r>
              <a:rPr lang="tr-TR" sz="2000" dirty="0"/>
              <a:t>programlama dili büyük küçük harf duyarlıdır.</a:t>
            </a:r>
          </a:p>
          <a:p>
            <a:pPr marL="285750" lvl="0" indent="-285750">
              <a:buFont typeface="Arial" pitchFamily="34" charset="0"/>
              <a:buChar char="•"/>
            </a:pPr>
            <a:r>
              <a:rPr lang="tr-TR" sz="2000" dirty="0" smtClean="0"/>
              <a:t>Java </a:t>
            </a:r>
            <a:r>
              <a:rPr lang="tr-TR" sz="2000" dirty="0"/>
              <a:t>programlama dili İngiliz alfabesini desteklemektedir. </a:t>
            </a:r>
            <a:endParaRPr lang="tr-TR" sz="2000" dirty="0" smtClean="0"/>
          </a:p>
          <a:p>
            <a:pPr marL="285750" lvl="0" indent="-285750">
              <a:buFont typeface="Arial" pitchFamily="34" charset="0"/>
              <a:buChar char="•"/>
            </a:pPr>
            <a:endParaRPr lang="tr-TR" sz="2000" dirty="0"/>
          </a:p>
          <a:p>
            <a:pPr marL="285750" lvl="0" indent="-285750">
              <a:buFont typeface="Arial" pitchFamily="34" charset="0"/>
              <a:buChar char="•"/>
            </a:pPr>
            <a:r>
              <a:rPr lang="tr-TR" sz="2000" dirty="0" smtClean="0"/>
              <a:t>Java programlama dilinde birden fazla boşluk tek boşluk olarak algılanacaktır.</a:t>
            </a:r>
          </a:p>
          <a:p>
            <a:pPr marL="285750" lvl="0" indent="-285750">
              <a:buFont typeface="Arial" pitchFamily="34" charset="0"/>
              <a:buChar char="•"/>
            </a:pPr>
            <a:endParaRPr lang="tr-TR" sz="2000" dirty="0"/>
          </a:p>
          <a:p>
            <a:pPr marL="285750" lvl="0" indent="-285750">
              <a:buFont typeface="Arial" pitchFamily="34" charset="0"/>
              <a:buChar char="•"/>
            </a:pPr>
            <a:r>
              <a:rPr lang="tr-TR" sz="2000" dirty="0" smtClean="0"/>
              <a:t>Açıklama satırı eklemek için tek açıklama satırı oluşturmak için // sembolleri,  çok satırlı açıklama satırı eklemek için /*…. */ sembolleri eklenir.</a:t>
            </a:r>
            <a:endParaRPr lang="tr-TR" sz="2000" dirty="0"/>
          </a:p>
          <a:p>
            <a:r>
              <a:rPr lang="tr-TR" sz="2000" dirty="0"/>
              <a:t> </a:t>
            </a:r>
          </a:p>
          <a:p>
            <a:r>
              <a:rPr lang="tr-TR" sz="2000" dirty="0"/>
              <a:t> </a:t>
            </a:r>
          </a:p>
          <a:p>
            <a:r>
              <a:rPr lang="tr-TR" sz="2000" dirty="0"/>
              <a:t> </a:t>
            </a:r>
          </a:p>
          <a:p>
            <a:r>
              <a:rPr lang="tr-TR" sz="2000" dirty="0"/>
              <a:t> </a:t>
            </a:r>
          </a:p>
          <a:p>
            <a:r>
              <a:rPr lang="tr-TR" sz="2000" dirty="0"/>
              <a:t> </a:t>
            </a:r>
          </a:p>
          <a:p>
            <a:r>
              <a:rPr lang="tr-TR" sz="2000" b="1" dirty="0"/>
              <a:t> </a:t>
            </a:r>
            <a:endParaRPr lang="tr-TR" sz="2000" dirty="0"/>
          </a:p>
          <a:p>
            <a:r>
              <a:rPr lang="tr-TR" sz="2000" dirty="0"/>
              <a:t> </a:t>
            </a:r>
          </a:p>
          <a:p>
            <a:r>
              <a:rPr lang="tr-TR" sz="2000" dirty="0"/>
              <a:t> </a:t>
            </a:r>
          </a:p>
          <a:p>
            <a:r>
              <a:rPr lang="tr-TR" sz="2000" dirty="0"/>
              <a:t> </a:t>
            </a:r>
          </a:p>
          <a:p>
            <a:pPr indent="288290">
              <a:lnSpc>
                <a:spcPct val="115000"/>
              </a:lnSpc>
              <a:spcAft>
                <a:spcPts val="600"/>
              </a:spcAft>
              <a:tabLst>
                <a:tab pos="1382395" algn="l"/>
              </a:tabLst>
            </a:pPr>
            <a:endParaRPr lang="tr-TR" sz="2000" dirty="0" smtClean="0">
              <a:effectLst/>
              <a:latin typeface="Calibri"/>
              <a:ea typeface="Calibri"/>
              <a:cs typeface="Times New Roman"/>
            </a:endParaRPr>
          </a:p>
          <a:p>
            <a:pPr indent="288290">
              <a:lnSpc>
                <a:spcPct val="115000"/>
              </a:lnSpc>
              <a:spcAft>
                <a:spcPts val="600"/>
              </a:spcAft>
            </a:pPr>
            <a:r>
              <a:rPr lang="tr-TR" sz="2000" dirty="0">
                <a:effectLst/>
                <a:latin typeface="Calibri"/>
                <a:ea typeface="Times New Roman"/>
                <a:cs typeface="Times New Roman"/>
              </a:rPr>
              <a:t> </a:t>
            </a:r>
            <a:endParaRPr lang="tr-TR" sz="2000" dirty="0">
              <a:effectLst/>
              <a:latin typeface="Calibri"/>
              <a:ea typeface="Calibri"/>
              <a:cs typeface="Times New Roman"/>
            </a:endParaRPr>
          </a:p>
          <a:p>
            <a:pPr indent="288290">
              <a:lnSpc>
                <a:spcPct val="115000"/>
              </a:lnSpc>
              <a:spcAft>
                <a:spcPts val="600"/>
              </a:spcAft>
            </a:pPr>
            <a:r>
              <a:rPr lang="tr-TR" sz="2000" dirty="0">
                <a:effectLst/>
                <a:latin typeface="Calibri"/>
                <a:ea typeface="Calibri"/>
                <a:cs typeface="Times New Roman"/>
              </a:rPr>
              <a:t> </a:t>
            </a:r>
          </a:p>
        </p:txBody>
      </p:sp>
    </p:spTree>
    <p:custDataLst>
      <p:tags r:id="rId1"/>
    </p:custDataLst>
    <p:extLst>
      <p:ext uri="{BB962C8B-B14F-4D97-AF65-F5344CB8AC3E}">
        <p14:creationId xmlns:p14="http://schemas.microsoft.com/office/powerpoint/2010/main" val="330646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p:cNvSpPr txBox="1"/>
          <p:nvPr>
            <p:custDataLst>
              <p:tags r:id="rId2"/>
            </p:custDataLst>
          </p:nvPr>
        </p:nvSpPr>
        <p:spPr>
          <a:xfrm>
            <a:off x="381000" y="-2977"/>
            <a:ext cx="7696200" cy="307777"/>
          </a:xfrm>
          <a:prstGeom prst="rect">
            <a:avLst/>
          </a:prstGeom>
          <a:noFill/>
        </p:spPr>
        <p:txBody>
          <a:bodyPr wrap="square" rtlCol="0">
            <a:spAutoFit/>
          </a:bodyPr>
          <a:lstStyle/>
          <a:p>
            <a:r>
              <a:rPr lang="tr-TR" sz="1400" b="1" dirty="0">
                <a:solidFill>
                  <a:schemeClr val="bg1"/>
                </a:solidFill>
              </a:rPr>
              <a:t>Değişken, sabit tanımlamaları gerçekleştirebilir</a:t>
            </a:r>
          </a:p>
        </p:txBody>
      </p:sp>
      <p:sp>
        <p:nvSpPr>
          <p:cNvPr id="5" name="Slayt Numarası Yer Tutucusu 4"/>
          <p:cNvSpPr>
            <a:spLocks noGrp="1"/>
          </p:cNvSpPr>
          <p:nvPr>
            <p:ph type="sldNum" sz="quarter" idx="12"/>
            <p:custDataLst>
              <p:tags r:id="rId3"/>
            </p:custDataLst>
          </p:nvPr>
        </p:nvSpPr>
        <p:spPr/>
        <p:txBody>
          <a:bodyPr/>
          <a:lstStyle/>
          <a:p>
            <a:fld id="{C1FA2219-9131-49AD-A1B5-1FFD48A79E7F}" type="slidenum">
              <a:rPr lang="tr-TR" smtClean="0"/>
              <a:t>9</a:t>
            </a:fld>
            <a:endParaRPr lang="tr-TR"/>
          </a:p>
        </p:txBody>
      </p:sp>
      <p:sp>
        <p:nvSpPr>
          <p:cNvPr id="14" name="AutoShape 183" descr="Büyük kılavuz"/>
          <p:cNvSpPr>
            <a:spLocks noChangeArrowheads="1"/>
          </p:cNvSpPr>
          <p:nvPr>
            <p:custDataLst>
              <p:tags r:id="rId4"/>
            </p:custDataLst>
          </p:nvPr>
        </p:nvSpPr>
        <p:spPr bwMode="auto">
          <a:xfrm>
            <a:off x="839946" y="2051956"/>
            <a:ext cx="7456851" cy="2745196"/>
          </a:xfrm>
          <a:prstGeom prst="roundRect">
            <a:avLst>
              <a:gd name="adj" fmla="val 0"/>
            </a:avLst>
          </a:prstGeom>
          <a:ln>
            <a:headEnd/>
            <a:tailEnd/>
          </a:ln>
          <a:extLst/>
        </p:spPr>
        <p:style>
          <a:lnRef idx="2">
            <a:schemeClr val="accent4"/>
          </a:lnRef>
          <a:fillRef idx="1">
            <a:schemeClr val="lt1"/>
          </a:fillRef>
          <a:effectRef idx="0">
            <a:schemeClr val="accent4"/>
          </a:effectRef>
          <a:fontRef idx="minor">
            <a:schemeClr val="dk1"/>
          </a:fontRef>
        </p:style>
        <p:txBody>
          <a:bodyPr rot="0" vert="horz" wrap="square" lIns="91440" tIns="45720" rIns="91440" bIns="45720" anchor="t" anchorCtr="0" upright="1">
            <a:noAutofit/>
          </a:bodyPr>
          <a:lstStyle/>
          <a:p>
            <a:pPr marL="285750" lvl="0" indent="-285750">
              <a:buFont typeface="Arial" pitchFamily="34" charset="0"/>
              <a:buChar char="•"/>
            </a:pPr>
            <a:r>
              <a:rPr lang="tr-TR" sz="2000" dirty="0"/>
              <a:t>Tanımlama isimleri İngiliz </a:t>
            </a:r>
            <a:r>
              <a:rPr lang="tr-TR" sz="2000" dirty="0" err="1"/>
              <a:t>alfesinin</a:t>
            </a:r>
            <a:r>
              <a:rPr lang="tr-TR" sz="2000" dirty="0"/>
              <a:t> karakterlerini kullanır.</a:t>
            </a:r>
          </a:p>
          <a:p>
            <a:pPr marL="285750" lvl="0" indent="-285750">
              <a:buFont typeface="Arial" pitchFamily="34" charset="0"/>
              <a:buChar char="•"/>
            </a:pPr>
            <a:r>
              <a:rPr lang="tr-TR" sz="2000" dirty="0"/>
              <a:t>Tanımlama isimleri “_” veya harflerden oluşmalıdır.</a:t>
            </a:r>
          </a:p>
          <a:p>
            <a:pPr marL="285750" lvl="0" indent="-285750">
              <a:buFont typeface="Arial" pitchFamily="34" charset="0"/>
              <a:buChar char="•"/>
            </a:pPr>
            <a:r>
              <a:rPr lang="tr-TR" sz="2000" dirty="0"/>
              <a:t>İlk karakterden sonraki karakterler sayısal değer olabilir.</a:t>
            </a:r>
          </a:p>
          <a:p>
            <a:pPr marL="285750" lvl="0" indent="-285750">
              <a:buFont typeface="Arial" pitchFamily="34" charset="0"/>
              <a:buChar char="•"/>
            </a:pPr>
            <a:r>
              <a:rPr lang="tr-TR" sz="2000" dirty="0"/>
              <a:t>Birden fazla kelimeden oluşan tanımlama isimleri arasına boşluk bırakılmaz.</a:t>
            </a:r>
          </a:p>
          <a:p>
            <a:pPr marL="285750" lvl="0" indent="-285750">
              <a:buFont typeface="Arial" pitchFamily="34" charset="0"/>
              <a:buChar char="•"/>
            </a:pPr>
            <a:r>
              <a:rPr lang="tr-TR" sz="2000" dirty="0"/>
              <a:t>Büyük harf ve küçük harf yazımlarına dikkat edilmelidir.</a:t>
            </a:r>
          </a:p>
          <a:p>
            <a:pPr marL="285750" lvl="0" indent="-285750">
              <a:buFont typeface="Arial" pitchFamily="34" charset="0"/>
              <a:buChar char="•"/>
            </a:pPr>
            <a:r>
              <a:rPr lang="tr-TR" sz="2000" dirty="0" smtClean="0"/>
              <a:t>Java </a:t>
            </a:r>
            <a:r>
              <a:rPr lang="tr-TR" sz="2000" dirty="0"/>
              <a:t>programlama dilinin kullandığı </a:t>
            </a:r>
            <a:r>
              <a:rPr lang="tr-TR" sz="2000" dirty="0" smtClean="0"/>
              <a:t>komut, ifade ve anahtarlar </a:t>
            </a:r>
            <a:r>
              <a:rPr lang="tr-TR" sz="2000" dirty="0"/>
              <a:t>Tanımlama ismi olarak kullanılamazlar.</a:t>
            </a:r>
          </a:p>
          <a:p>
            <a:endParaRPr lang="tr-TR" sz="2000" dirty="0"/>
          </a:p>
          <a:p>
            <a:r>
              <a:rPr lang="tr-TR" sz="2000" dirty="0"/>
              <a:t> </a:t>
            </a:r>
          </a:p>
          <a:p>
            <a:r>
              <a:rPr lang="tr-TR" sz="2000" dirty="0"/>
              <a:t> </a:t>
            </a:r>
          </a:p>
          <a:p>
            <a:r>
              <a:rPr lang="tr-TR" sz="2000" dirty="0"/>
              <a:t> </a:t>
            </a:r>
          </a:p>
          <a:p>
            <a:r>
              <a:rPr lang="tr-TR" sz="2000" b="1" dirty="0"/>
              <a:t> </a:t>
            </a:r>
            <a:endParaRPr lang="tr-TR" sz="2000" dirty="0"/>
          </a:p>
          <a:p>
            <a:r>
              <a:rPr lang="tr-TR" sz="2000" dirty="0"/>
              <a:t> </a:t>
            </a:r>
          </a:p>
          <a:p>
            <a:r>
              <a:rPr lang="tr-TR" sz="2000" dirty="0"/>
              <a:t> </a:t>
            </a:r>
          </a:p>
          <a:p>
            <a:r>
              <a:rPr lang="tr-TR" sz="2000" dirty="0"/>
              <a:t> </a:t>
            </a:r>
          </a:p>
          <a:p>
            <a:r>
              <a:rPr lang="tr-TR" sz="2000" dirty="0"/>
              <a:t> </a:t>
            </a:r>
          </a:p>
          <a:p>
            <a:r>
              <a:rPr lang="tr-TR" sz="2000" dirty="0"/>
              <a:t> </a:t>
            </a:r>
          </a:p>
          <a:p>
            <a:r>
              <a:rPr lang="tr-TR" sz="2000" dirty="0"/>
              <a:t> </a:t>
            </a:r>
          </a:p>
          <a:p>
            <a:r>
              <a:rPr lang="tr-TR" sz="2000" b="1" dirty="0"/>
              <a:t> </a:t>
            </a:r>
            <a:endParaRPr lang="tr-TR" sz="2000" dirty="0"/>
          </a:p>
          <a:p>
            <a:r>
              <a:rPr lang="tr-TR" sz="2000" dirty="0"/>
              <a:t> </a:t>
            </a:r>
          </a:p>
          <a:p>
            <a:r>
              <a:rPr lang="tr-TR" sz="2000" dirty="0"/>
              <a:t> </a:t>
            </a:r>
          </a:p>
          <a:p>
            <a:r>
              <a:rPr lang="tr-TR" sz="2000" dirty="0"/>
              <a:t> </a:t>
            </a:r>
          </a:p>
          <a:p>
            <a:pPr indent="288290">
              <a:lnSpc>
                <a:spcPct val="115000"/>
              </a:lnSpc>
              <a:spcAft>
                <a:spcPts val="600"/>
              </a:spcAft>
              <a:tabLst>
                <a:tab pos="1382395" algn="l"/>
              </a:tabLst>
            </a:pPr>
            <a:endParaRPr lang="tr-TR" sz="2000" dirty="0" smtClean="0">
              <a:effectLst/>
              <a:latin typeface="Calibri"/>
              <a:ea typeface="Calibri"/>
              <a:cs typeface="Times New Roman"/>
            </a:endParaRPr>
          </a:p>
          <a:p>
            <a:pPr indent="288290">
              <a:lnSpc>
                <a:spcPct val="115000"/>
              </a:lnSpc>
              <a:spcAft>
                <a:spcPts val="600"/>
              </a:spcAft>
            </a:pPr>
            <a:r>
              <a:rPr lang="tr-TR" sz="2000" dirty="0">
                <a:effectLst/>
                <a:latin typeface="Calibri"/>
                <a:ea typeface="Times New Roman"/>
                <a:cs typeface="Times New Roman"/>
              </a:rPr>
              <a:t> </a:t>
            </a:r>
            <a:endParaRPr lang="tr-TR" sz="2000" dirty="0">
              <a:effectLst/>
              <a:latin typeface="Calibri"/>
              <a:ea typeface="Calibri"/>
              <a:cs typeface="Times New Roman"/>
            </a:endParaRPr>
          </a:p>
          <a:p>
            <a:pPr indent="288290">
              <a:lnSpc>
                <a:spcPct val="115000"/>
              </a:lnSpc>
              <a:spcAft>
                <a:spcPts val="600"/>
              </a:spcAft>
            </a:pPr>
            <a:r>
              <a:rPr lang="tr-TR" sz="2000" dirty="0">
                <a:effectLst/>
                <a:latin typeface="Calibri"/>
                <a:ea typeface="Calibri"/>
                <a:cs typeface="Times New Roman"/>
              </a:rPr>
              <a:t> </a:t>
            </a:r>
          </a:p>
        </p:txBody>
      </p:sp>
      <p:sp>
        <p:nvSpPr>
          <p:cNvPr id="13" name="Başlık 1"/>
          <p:cNvSpPr txBox="1">
            <a:spLocks/>
          </p:cNvSpPr>
          <p:nvPr>
            <p:custDataLst>
              <p:tags r:id="rId5"/>
            </p:custDataLst>
          </p:nvPr>
        </p:nvSpPr>
        <p:spPr>
          <a:xfrm>
            <a:off x="609600" y="609600"/>
            <a:ext cx="8229600" cy="533400"/>
          </a:xfrm>
          <a:prstGeom prst="rect">
            <a:avLst/>
          </a:prstGeom>
          <a:noFill/>
          <a:ln w="19050" cap="flat" cmpd="sng" algn="ctr">
            <a:noFill/>
            <a:prstDash val="solid"/>
          </a:ln>
        </p:spPr>
        <p:style>
          <a:lnRef idx="2">
            <a:schemeClr val="dk1"/>
          </a:lnRef>
          <a:fillRef idx="1">
            <a:schemeClr val="lt1"/>
          </a:fillRef>
          <a:effectRef idx="0">
            <a:schemeClr val="dk1"/>
          </a:effectRef>
          <a:fontRef idx="minor">
            <a:schemeClr val="dk1"/>
          </a:fontRef>
        </p:style>
        <p:txBody>
          <a:bodyPr vert="horz" anchor="b" anchorCtr="0">
            <a:noAutofit/>
          </a:bodyPr>
          <a:lstStyle>
            <a:lvl1pPr algn="l" rtl="0" eaLnBrk="1" latinLnBrk="0" hangingPunct="1">
              <a:spcBef>
                <a:spcPct val="0"/>
              </a:spcBef>
              <a:buNone/>
              <a:defRPr kumimoji="0"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it-IT" dirty="0" smtClean="0">
                <a:solidFill>
                  <a:schemeClr val="tx2"/>
                </a:solidFill>
                <a:latin typeface="+mj-lt"/>
                <a:ea typeface="+mj-ea"/>
                <a:cs typeface="+mj-cs"/>
              </a:rPr>
              <a:t>Tanımlamalar</a:t>
            </a:r>
            <a:endParaRPr lang="tr-TR" dirty="0">
              <a:solidFill>
                <a:schemeClr val="tx2"/>
              </a:solidFill>
              <a:latin typeface="+mj-lt"/>
              <a:ea typeface="+mj-ea"/>
              <a:cs typeface="+mj-cs"/>
            </a:endParaRPr>
          </a:p>
        </p:txBody>
      </p:sp>
    </p:spTree>
    <p:custDataLst>
      <p:tags r:id="rId1"/>
    </p:custDataLst>
    <p:extLst>
      <p:ext uri="{BB962C8B-B14F-4D97-AF65-F5344CB8AC3E}">
        <p14:creationId xmlns:p14="http://schemas.microsoft.com/office/powerpoint/2010/main" val="8555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10686PHOTO" val=""/>
  <p:tag name="MMPROD_10686LOGO" val=""/>
  <p:tag name="MMPROD_TAG_VCONFIG" val="PD94bWwgdmVyc2lvbj0iMS4wIiBlbmNvZGluZz0idXRm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PHVpc2hvdyBuYW1lPSJwcmVzZW50ZXJiaW8iIHZhbHVlPSJ0cnVlIi8+PHVpc2hvdyBuYW1lPSJjb21wYW55bG9nbyIgdmFsdWU9InRydWUiLz48dWlzaG93IG5hbWU9InNpZGViYXIiIHZhbHVlPSJ0cnVlIi8+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PHVpc2hvdyBuYW1lPSJ2b2x1bWUiIHZhbHVlPSJ0cnVlIi8+PHVpc2hvdyBuYW1lPSJwbGF5YmFyIiB2YWx1ZT0idHJ1ZSIvPjx1aXNob3cgbmFtZT0idGFsa2luZ2hlYWQiIHZhbHVlPSJ0cnVlIi8+PHVpc2hvdyBuYW1lPSJzaWRlYmFyb25yaWdodCIgdmFsdWU9InRydWUiLz48dWlzaG93IG5hbWU9InZpZXdjaGFuZ2UiIHZhbHVlPSJ0cnVlIi8+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41&quot; value=&quot;hafta1&quot;/&gt;&lt;property id=&quot;20144&quot; value=&quot;0&quot;/&gt;&lt;property id=&quot;20146&quot; value=&quot;0&quot;/&gt;&lt;property id=&quot;20147&quot; value=&quot;0&quot;/&gt;&lt;property id=&quot;20148&quot; value=&quot;5&quot;/&gt;&lt;property id=&quot;20180&quot; value=&quot;1&quot;/&gt;&lt;property id=&quot;20181&quot; value=&quot;1&quot;/&gt;&lt;property id=&quot;20182&quot; value=&quot;0&quot;/&gt;&lt;property id=&quot;20183&quot; value=&quot;1&quot;/&gt;&lt;property id=&quot;20184&quot; value=&quot;7&quot;/&gt;&lt;property id=&quot;20224&quot; value=&quot;D:\vt tasarım uygulama\vtystu\Hafta1&quot;/&gt;&lt;property id=&quot;20225&quot; value=&quot;D:\vt tasarım uygulama\vtystu\&quot;/&gt;&lt;property id=&quot;20226&quot; value=&quot;F:\vtystu\Sertifika\hafta1java.pptx&quot;/&gt;&lt;property id=&quot;20250&quot; value=&quot;0&quot;/&gt;&lt;property id=&quot;20251&quot; value=&quot;0&quot;/&gt;&lt;property id=&quot;20259&quot; value=&quot;0&quot;/&gt;&lt;object type=&quot;8&quot; unique_id=&quot;10002&quot;&gt;&lt;object type=&quot;9&quot; unique_id=&quot;10652&quot;&gt;&lt;property id=&quot;20000&quot; value=&quot;0&quot;/&gt;&lt;property id=&quot;20400&quot; value=&quot;e-kitap&quot;/&gt;&lt;property id=&quot;20401&quot; value=&quot;1.hafta.pdf&quot;/&gt;&lt;property id=&quot;20402&quot; value=&quot;0&quot;/&gt;&lt;property id=&quot;20404&quot; value=&quot;1256321&quot;/&gt;&lt;property id=&quot;20405&quot; value=&quot;0&quot;/&gt;&lt;/object&gt;&lt;/object&gt;&lt;object type=&quot;2&quot; unique_id=&quot;10003&quot;&gt;&lt;object type=&quot;3&quot; unique_id=&quot;10004&quot;&gt;&lt;property id=&quot;20148&quot; value=&quot;5&quot;/&gt;&lt;property id=&quot;20300&quot; value=&quot;Slide 1 - &amp;quot;JAVA&amp;quot;&quot;/&gt;&lt;property id=&quot;20303&quot; value=&quot;Nevzat TAŞBAŞI&quot;/&gt;&lt;property id=&quot;20307&quot; value=&quot;256&quot;/&gt;&lt;property id=&quot;20309&quot; value=&quot;10686&quot;/&gt;&lt;/object&gt;&lt;object type=&quot;3&quot; unique_id=&quot;10005&quot;&gt;&lt;property id=&quot;20148&quot; value=&quot;5&quot;/&gt;&lt;property id=&quot;20300&quot; value=&quot;Slide 2 - &amp;quot;Modül İşleyiş Planı&amp;quot;&quot;/&gt;&lt;property id=&quot;20303&quot; value=&quot;Nevzat TAŞBAŞI&quot;/&gt;&lt;property id=&quot;20307&quot; value=&quot;257&quot;/&gt;&lt;property id=&quot;20309&quot; value=&quot;10686&quot;/&gt;&lt;/object&gt;&lt;object type=&quot;3&quot; unique_id=&quot;37860&quot;&gt;&lt;property id=&quot;20148&quot; value=&quot;5&quot;/&gt;&lt;property id=&quot;20300&quot; value=&quot;Slide 3&quot;/&gt;&lt;property id=&quot;20307&quot; value=&quot;295&quot;/&gt;&lt;/object&gt;&lt;object type=&quot;3&quot; unique_id=&quot;37861&quot;&gt;&lt;property id=&quot;20148&quot; value=&quot;5&quot;/&gt;&lt;property id=&quot;20300&quot; value=&quot;Slide 4 - &amp;quot;Bilgisayar Temel Çalışma Prensipleri&amp;quot;&quot;/&gt;&lt;property id=&quot;20307&quot; value=&quot;296&quot;/&gt;&lt;/object&gt;&lt;object type=&quot;3&quot; unique_id=&quot;37862&quot;&gt;&lt;property id=&quot;20148&quot; value=&quot;5&quot;/&gt;&lt;property id=&quot;20300&quot; value=&quot;Slide 5 - &amp;quot;Yazılım-Donanım&amp;quot;&quot;/&gt;&lt;property id=&quot;20307&quot; value=&quot;298&quot;/&gt;&lt;/object&gt;&lt;object type=&quot;3&quot; unique_id=&quot;37863&quot;&gt;&lt;property id=&quot;20148&quot; value=&quot;5&quot;/&gt;&lt;property id=&quot;20300&quot; value=&quot;Slide 6 - &amp;quot;Bilgisayar Temel Çalışma Prensipleri&amp;quot;&quot;/&gt;&lt;property id=&quot;20307&quot; value=&quot;297&quot;/&gt;&lt;/object&gt;&lt;object type=&quot;3&quot; unique_id=&quot;37864&quot;&gt;&lt;property id=&quot;20148&quot; value=&quot;5&quot;/&gt;&lt;property id=&quot;20300&quot; value=&quot;Slide 7 - &amp;quot;Yazılım-Donanım&amp;quot;&quot;/&gt;&lt;property id=&quot;20307&quot; value=&quot;299&quot;/&gt;&lt;/object&gt;&lt;object type=&quot;3&quot; unique_id=&quot;37865&quot;&gt;&lt;property id=&quot;20148&quot; value=&quot;5&quot;/&gt;&lt;property id=&quot;20300&quot; value=&quot;Slide 8&quot;/&gt;&lt;property id=&quot;20307&quot; value=&quot;300&quot;/&gt;&lt;/object&gt;&lt;object type=&quot;3&quot; unique_id=&quot;37976&quot;&gt;&lt;property id=&quot;20148&quot; value=&quot;5&quot;/&gt;&lt;property id=&quot;20300&quot; value=&quot;Slide 9&quot;/&gt;&lt;property id=&quot;20307&quot; value=&quot;301&quot;/&gt;&lt;/object&gt;&lt;object type=&quot;3&quot; unique_id=&quot;37977&quot;&gt;&lt;property id=&quot;20148&quot; value=&quot;5&quot;/&gt;&lt;property id=&quot;20300&quot; value=&quot;Slide 10&quot;/&gt;&lt;property id=&quot;20307&quot; value=&quot;302&quot;/&gt;&lt;/object&gt;&lt;object type=&quot;3&quot; unique_id=&quot;38050&quot;&gt;&lt;property id=&quot;20148&quot; value=&quot;5&quot;/&gt;&lt;property id=&quot;20300&quot; value=&quot;Slide 11&quot;/&gt;&lt;property id=&quot;20307&quot; value=&quot;303&quot;/&gt;&lt;/object&gt;&lt;object type=&quot;3&quot; unique_id=&quot;38165&quot;&gt;&lt;property id=&quot;20148&quot; value=&quot;5&quot;/&gt;&lt;property id=&quot;20300&quot; value=&quot;Slide 12&quot;/&gt;&lt;property id=&quot;20307&quot; value=&quot;304&quot;/&gt;&lt;/object&gt;&lt;object type=&quot;3&quot; unique_id=&quot;38166&quot;&gt;&lt;property id=&quot;20148&quot; value=&quot;5&quot;/&gt;&lt;property id=&quot;20300&quot; value=&quot;Slide 13&quot;/&gt;&lt;property id=&quot;20307&quot; value=&quot;305&quot;/&gt;&lt;/object&gt;&lt;/object&gt;&lt;object type=&quot;10&quot; unique_id=&quot;10650&quot;&gt;&lt;object type=&quot;11&quot; unique_id=&quot;10651&quot;&gt;&lt;property id=&quot;20180&quot; value=&quot;1&quot;/&gt;&lt;property id=&quot;20181&quot; value=&quot;1&quot;/&gt;&lt;property id=&quot;20182&quot; value=&quot;0&quot;/&gt;&lt;property id=&quot;20183&quot; value=&quot;1&quot;/&gt;&lt;/object&gt;&lt;object type=&quot;12&quot; unique_id=&quot;10653&quot;&gt;&lt;/object&gt;&lt;/object&gt;&lt;object type=&quot;4&quot; unique_id=&quot;10685&quot;&gt;&lt;object type=&quot;5&quot; unique_id=&quot;10686&quot;&gt;&lt;property id=&quot;20149&quot; value=&quot;Nevzat TAŞBAŞI&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 name="PRESENTER_SHAPEINFO" val="&lt;ThreeDShapeInfo&gt;&lt;uuid val=&quot;{31A4C050-C952-4A96-AC9A-2DDBB75534AE}&quot;/&gt;&lt;isInvalidForFieldText val=&quot;0&quot;/&gt;&lt;Image&gt;&lt;filename val=&quot;D:\dersler\algoritma\sunular\m4_yeni\data\asimages\{31A4C050-C952-4A96-AC9A-2DDBB75534AE}_6.png&quot;/&gt;&lt;left val=&quot;36&quot;/&gt;&lt;top val=&quot;30&quot;/&gt;&lt;width val=&quot;649&quot;/&gt;&lt;height val=&quot;62&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5&quot;/&gt;&lt;lineCharCount val=&quot;80&quot;/&gt;&lt;lineCharCount val=&quot;59&quot;/&gt;&lt;lineCharCount val=&quot;1&quot;/&gt;&lt;lineCharCount val=&quot;25&quot;/&gt;&lt;lineCharCount val=&quot;27&quot;/&gt;&lt;lineCharCount val=&quot;22&quot;/&gt;&lt;lineCharCount val=&quot;29&quot;/&gt;&lt;lineCharCount val=&quot;16&quot;/&gt;&lt;lineCharCount val=&quot;37&quot;/&gt;&lt;lineCharCount val=&quot;24&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B4524D88-5F69-463E-9834-97D84322824E}&quot;/&gt;&lt;isInvalidForFieldText val=&quot;0&quot;/&gt;&lt;Image&gt;&lt;filename val=&quot;D:\dersler\algoritma\sunular\m4_yeni\data\asimages\{B4524D88-5F69-463E-9834-97D84322824E}_6.png&quot;/&gt;&lt;left val=&quot;59&quot;/&gt;&lt;top val=&quot;133&quot;/&gt;&lt;width val=&quot;599&quot;/&gt;&lt;height val=&quot;257&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1&quot;/&gt;&lt;lineCharCount val=&quot;78&quot;/&gt;&lt;lineCharCount val=&quot;75&quot;/&gt;&lt;lineCharCount val=&quot;57&quot;/&gt;&lt;lineCharCount val=&quot;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800A313A-7084-4534-B55C-C357D33F3217}&quot;/&gt;&lt;isInvalidForFieldText val=&quot;0&quot;/&gt;&lt;Image&gt;&lt;filename val=&quot;D:\dersler\algoritma\sunular\m4_yeni\data\asimages\{800A313A-7084-4534-B55C-C357D33F3217}_6.png&quot;/&gt;&lt;left val=&quot;59&quot;/&gt;&lt;top val=&quot;397&quot;/&gt;&lt;width val=&quot;598&quot;/&gt;&lt;height val=&quot;89&quot;/&gt;&lt;hasText val=&quot;1&quot;/&gt;&lt;/Image&gt;&lt;/ThreeDShapeInfo&gt;"/>
</p:tagLst>
</file>

<file path=ppt/tags/tag105.xml><?xml version="1.0" encoding="utf-8"?>
<p:tagLst xmlns:a="http://schemas.openxmlformats.org/drawingml/2006/main" xmlns:r="http://schemas.openxmlformats.org/officeDocument/2006/relationships" xmlns:p="http://schemas.openxmlformats.org/presentationml/2006/main">
  <p:tag name="PPSNARRATION" val="35,744956029,C:\Users\Hp\Desktop\Sertifika\hafta1_2java_pptx\Media.ppcx"/>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PRESENTER_SHAPEINFO" val="&lt;ThreeDShapeInfo&gt;&lt;uuid val=&quot;{9C4F7E98-54DF-42BC-B290-613177E7B36D}&quot;/&gt;&lt;isInvalidForFieldText val=&quot;0&quot;/&gt;&lt;Image&gt;&lt;filename val=&quot;D:\dersler\algoritma\sunular\m4_yeni\data\asimages\{9C4F7E98-54DF-42BC-B290-613177E7B36D}_8.png&quot;/&gt;&lt;left val=&quot;36&quot;/&gt;&lt;top val=&quot;30&quot;/&gt;&lt;width val=&quot;649&quot;/&gt;&lt;height val=&quot;62&quot;/&gt;&lt;hasText val=&quot;1&quot;/&gt;&lt;/Image&gt;&lt;/ThreeDShape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TableIndex row=&quot;1&quot; col=&quot;2&quot;&gt;&lt;linesCount val=&quot;1&quot;/&gt;&lt;lineCharCount val=&quot;5&quot;/&gt;&lt;/TableIndex&gt;&lt;TableIndex row=&quot;1&quot; col=&quot;3&quot;&gt;&lt;linesCount val=&quot;1&quot;/&gt;&lt;lineCharCount val=&quot;5&quot;/&gt;&lt;/TableIndex&gt;&lt;TableIndex row=&quot;2&quot; col=&quot;1&quot;&gt;&lt;linesCount val=&quot;1&quot;/&gt;&lt;lineCharCount val=&quot;1&quot;/&gt;&lt;/TableIndex&gt;&lt;TableIndex row=&quot;2&quot; col=&quot;2&quot;&gt;&lt;linesCount val=&quot;1&quot;/&gt;&lt;lineCharCount val=&quot;14&quot;/&gt;&lt;/TableIndex&gt;&lt;TableIndex row=&quot;2&quot; col=&quot;3&quot;&gt;&lt;linesCount val=&quot;1&quot;/&gt;&lt;lineCharCount val=&quot;38&quot;/&gt;&lt;/TableIndex&gt;&lt;TableIndex row=&quot;3&quot; col=&quot;1&quot;&gt;&lt;linesCount val=&quot;1&quot;/&gt;&lt;lineCharCount val=&quot;1&quot;/&gt;&lt;/TableIndex&gt;&lt;TableIndex row=&quot;3&quot; col=&quot;2&quot;&gt;&lt;linesCount val=&quot;1&quot;/&gt;&lt;lineCharCount val=&quot;14&quot;/&gt;&lt;/TableIndex&gt;&lt;TableIndex row=&quot;3&quot; col=&quot;3&quot;&gt;&lt;linesCount val=&quot;1&quot;/&gt;&lt;lineCharCount val=&quot;36&quot;/&gt;&lt;/TableIndex&gt;&lt;TableIndex row=&quot;4&quot; col=&quot;1&quot;&gt;&lt;linesCount val=&quot;1&quot;/&gt;&lt;lineCharCount val=&quot;1&quot;/&gt;&lt;/TableIndex&gt;&lt;TableIndex row=&quot;4&quot; col=&quot;2&quot;&gt;&lt;linesCount val=&quot;1&quot;/&gt;&lt;lineCharCount val=&quot;13&quot;/&gt;&lt;/TableIndex&gt;&lt;TableIndex row=&quot;4&quot; col=&quot;3&quot;&gt;&lt;linesCount val=&quot;1&quot;/&gt;&lt;lineCharCount val=&quot;28&quot;/&gt;&lt;/TableIndex&gt;&lt;TableIndex row=&quot;5&quot; col=&quot;1&quot;&gt;&lt;linesCount val=&quot;1&quot;/&gt;&lt;lineCharCount val=&quot;1&quot;/&gt;&lt;/TableIndex&gt;&lt;TableIndex row=&quot;5&quot; col=&quot;2&quot;&gt;&lt;linesCount val=&quot;1&quot;/&gt;&lt;lineCharCount val=&quot;12&quot;/&gt;&lt;/TableIndex&gt;&lt;TableIndex row=&quot;5&quot; col=&quot;3&quot;&gt;&lt;linesCount val=&quot;1&quot;/&gt;&lt;lineCharCount val=&quot;29&quot;/&gt;&lt;/TableIndex&gt;&lt;TableIndex row=&quot;6&quot; col=&quot;1&quot;&gt;&lt;linesCount val=&quot;1&quot;/&gt;&lt;lineCharCount val=&quot;1&quot;/&gt;&lt;/TableIndex&gt;&lt;TableIndex row=&quot;6&quot; col=&quot;2&quot;&gt;&lt;linesCount val=&quot;1&quot;/&gt;&lt;lineCharCount val=&quot;20&quot;/&gt;&lt;/TableIndex&gt;&lt;TableIndex row=&quot;6&quot; col=&quot;3&quot;&gt;&lt;linesCount val=&quot;1&quot;/&gt;&lt;lineCharCount val=&quot;45&quot;/&gt;&lt;/TableIndex&gt;&lt;TableIndex row=&quot;7&quot; col=&quot;1&quot;&gt;&lt;linesCount val=&quot;1&quot;/&gt;&lt;lineCharCount val=&quot;3&quot;/&gt;&lt;/TableIndex&gt;&lt;TableIndex row=&quot;7&quot; col=&quot;2&quot;&gt;&lt;linesCount val=&quot;1&quot;/&gt;&lt;lineCharCount val=&quot;24&quot;/&gt;&lt;/TableIndex&gt;&lt;TableIndex row=&quot;7&quot; col=&quot;3&quot;&gt;&lt;linesCount val=&quot;1&quot;/&gt;&lt;lineCharCount val=&quot;64&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PSNARRATION" val="36,744956029,C:\Users\Hp\Desktop\Sertifika\hafta1_2java_pptx\Media.ppcx"/>
</p:tagLst>
</file>

<file path=ppt/tags/tag1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TableIndex row=&quot;1&quot; col=&quot;2&quot;&gt;&lt;linesCount val=&quot;1&quot;/&gt;&lt;lineCharCount val=&quot;9&quot;/&gt;&lt;/TableIndex&gt;&lt;TableIndex row=&quot;1&quot; col=&quot;3&quot;&gt;&lt;linesCount val=&quot;1&quot;/&gt;&lt;lineCharCount val=&quot;1&quot;/&gt;&lt;/TableIndex&gt;&lt;TableIndex row=&quot;2&quot; col=&quot;1&quot;&gt;&lt;linesCount val=&quot;1&quot;/&gt;&lt;lineCharCount val=&quot;26&quot;/&gt;&lt;/TableIndex&gt;&lt;TableIndex row=&quot;2&quot; col=&quot;2&quot;&gt;&lt;linesCount val=&quot;1&quot;/&gt;&lt;lineCharCount val=&quot;7&quot;/&gt;&lt;/TableIndex&gt;&lt;TableIndex row=&quot;2&quot; col=&quot;3&quot;&gt;&lt;linesCount val=&quot;2&quot;/&gt;&lt;lineCharCount val=&quot;45&quot;/&gt;&lt;lineCharCount val=&quot;34&quot;/&gt;&lt;/TableIndex&gt;&lt;TableIndex row=&quot;3&quot; col=&quot;1&quot;&gt;&lt;linesCount val=&quot;1&quot;/&gt;&lt;lineCharCount val=&quot;5&quot;/&gt;&lt;/TableIndex&gt;&lt;TableIndex row=&quot;3&quot; col=&quot;2&quot;&gt;&lt;linesCount val=&quot;1&quot;/&gt;&lt;lineCharCount val=&quot;5&quot;/&gt;&lt;/TableIndex&gt;&lt;TableIndex row=&quot;3&quot; col=&quot;3&quot;&gt;&lt;linesCount val=&quot;3&quot;/&gt;&lt;lineCharCount val=&quot;36&quot;/&gt;&lt;lineCharCount val=&quot;48&quot;/&gt;&lt;lineCharCount val=&quot;22&quot;/&gt;&lt;/TableIndex&gt;&lt;TableIndex row=&quot;4&quot; col=&quot;1&quot;&gt;&lt;linesCount val=&quot;1&quot;/&gt;&lt;lineCharCount val=&quot;5&quot;/&gt;&lt;/TableIndex&gt;&lt;TableIndex row=&quot;4&quot; col=&quot;2&quot;&gt;&lt;linesCount val=&quot;1&quot;/&gt;&lt;lineCharCount val=&quot;3&quot;/&gt;&lt;/TableIndex&gt;&lt;TableIndex row=&quot;4&quot; col=&quot;3&quot;&gt;&lt;linesCount val=&quot;2&quot;/&gt;&lt;lineCharCount val=&quot;44&quot;/&gt;&lt;lineCharCount val=&quot;21&quot;/&gt;&lt;/TableIndex&gt;&lt;TableIndex row=&quot;5&quot; col=&quot;1&quot;&gt;&lt;linesCount val=&quot;1&quot;/&gt;&lt;lineCharCount val=&quot;5&quot;/&gt;&lt;/TableIndex&gt;&lt;TableIndex row=&quot;5&quot; col=&quot;2&quot;&gt;&lt;linesCount val=&quot;1&quot;/&gt;&lt;lineCharCount val=&quot;1&quot;/&gt;&lt;/TableIndex&gt;&lt;TableIndex row=&quot;5&quot; col=&quot;3&quot;&gt;&lt;linesCount val=&quot;1&quot;/&gt;&lt;lineCharCount val=&quot;43&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PRESENTER_SHAPEINFO" val="&lt;ThreeDShapeInfo&gt;&lt;uuid val=&quot;{335EF2D7-D80D-4FCD-BFA3-B435BE93C431}&quot;/&gt;&lt;isInvalidForFieldText val=&quot;0&quot;/&gt;&lt;Image&gt;&lt;filename val=&quot;D:\dersler\algoritma\sunular\m4_yeni\data\asimages\{335EF2D7-D80D-4FCD-BFA3-B435BE93C431}_10.png&quot;/&gt;&lt;left val=&quot;36&quot;/&gt;&lt;top val=&quot;30&quot;/&gt;&lt;width val=&quot;649&quot;/&gt;&lt;height val=&quot;62&quot;/&gt;&lt;hasText val=&quot;1&quot;/&gt;&lt;/Image&gt;&lt;/ThreeDShape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TableIndex row=&quot;1&quot; col=&quot;2&quot;&gt;&lt;linesCount val=&quot;1&quot;/&gt;&lt;lineCharCount val=&quot;9&quot;/&gt;&lt;/TableIndex&gt;&lt;TableIndex row=&quot;1&quot; col=&quot;3&quot;&gt;&lt;linesCount val=&quot;1&quot;/&gt;&lt;lineCharCount val=&quot;1&quot;/&gt;&lt;/TableIndex&gt;&lt;TableIndex row=&quot;2&quot; col=&quot;1&quot;&gt;&lt;linesCount val=&quot;1&quot;/&gt;&lt;lineCharCount val=&quot;26&quot;/&gt;&lt;/TableIndex&gt;&lt;TableIndex row=&quot;2&quot; col=&quot;2&quot;&gt;&lt;linesCount val=&quot;1&quot;/&gt;&lt;lineCharCount val=&quot;7&quot;/&gt;&lt;/TableIndex&gt;&lt;TableIndex row=&quot;2&quot; col=&quot;3&quot;&gt;&lt;linesCount val=&quot;2&quot;/&gt;&lt;lineCharCount val=&quot;45&quot;/&gt;&lt;lineCharCount val=&quot;34&quot;/&gt;&lt;/TableIndex&gt;&lt;TableIndex row=&quot;3&quot; col=&quot;1&quot;&gt;&lt;linesCount val=&quot;1&quot;/&gt;&lt;lineCharCount val=&quot;5&quot;/&gt;&lt;/TableIndex&gt;&lt;TableIndex row=&quot;3&quot; col=&quot;2&quot;&gt;&lt;linesCount val=&quot;1&quot;/&gt;&lt;lineCharCount val=&quot;5&quot;/&gt;&lt;/TableIndex&gt;&lt;TableIndex row=&quot;3&quot; col=&quot;3&quot;&gt;&lt;linesCount val=&quot;3&quot;/&gt;&lt;lineCharCount val=&quot;36&quot;/&gt;&lt;lineCharCount val=&quot;48&quot;/&gt;&lt;lineCharCount val=&quot;22&quot;/&gt;&lt;/TableIndex&gt;&lt;TableIndex row=&quot;4&quot; col=&quot;1&quot;&gt;&lt;linesCount val=&quot;1&quot;/&gt;&lt;lineCharCount val=&quot;5&quot;/&gt;&lt;/TableIndex&gt;&lt;TableIndex row=&quot;4&quot; col=&quot;2&quot;&gt;&lt;linesCount val=&quot;1&quot;/&gt;&lt;lineCharCount val=&quot;3&quot;/&gt;&lt;/TableIndex&gt;&lt;TableIndex row=&quot;4&quot; col=&quot;3&quot;&gt;&lt;linesCount val=&quot;2&quot;/&gt;&lt;lineCharCount val=&quot;44&quot;/&gt;&lt;lineCharCount val=&quot;21&quot;/&gt;&lt;/TableIndex&gt;&lt;TableIndex row=&quot;5&quot; col=&quot;1&quot;&gt;&lt;linesCount val=&quot;1&quot;/&gt;&lt;lineCharCount val=&quot;5&quot;/&gt;&lt;/TableIndex&gt;&lt;TableIndex row=&quot;5&quot; col=&quot;2&quot;&gt;&lt;linesCount val=&quot;1&quot;/&gt;&lt;lineCharCount val=&quot;1&quot;/&gt;&lt;/TableIndex&gt;&lt;TableIndex row=&quot;5&quot; col=&quot;3&quot;&gt;&lt;linesCount val=&quot;1&quot;/&gt;&lt;lineCharCount val=&quot;43&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PSNARRATION" val="37,744956029,C:\Users\Hp\Desktop\Sertifika\hafta1_2java_pptx\Media.ppcx"/>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PRESENTER_SHAPEINFO" val="&lt;ThreeDShapeInfo&gt;&lt;uuid val=&quot;{6D6CC8CD-B06D-4AA4-93C6-CF31E0F8C67C}&quot;/&gt;&lt;isInvalidForFieldText val=&quot;0&quot;/&gt;&lt;Image&gt;&lt;filename val=&quot;D:\dersler\algoritma\sunular\m4_yeni\data\asimages\{6D6CC8CD-B06D-4AA4-93C6-CF31E0F8C67C}_17.png&quot;/&gt;&lt;left val=&quot;36&quot;/&gt;&lt;top val=&quot;30&quot;/&gt;&lt;width val=&quot;649&quot;/&gt;&lt;height val=&quot;62&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7&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TableIndex row=&quot;1&quot; col=&quot;2&quot;&gt;&lt;linesCount val=&quot;1&quot;/&gt;&lt;lineCharCount val=&quot;5&quot;/&gt;&lt;/TableIndex&gt;&lt;TableIndex row=&quot;1&quot; col=&quot;3&quot;&gt;&lt;linesCount val=&quot;1&quot;/&gt;&lt;lineCharCount val=&quot;5&quot;/&gt;&lt;/TableIndex&gt;&lt;TableIndex row=&quot;2&quot; col=&quot;1&quot;&gt;&lt;linesCount val=&quot;1&quot;/&gt;&lt;lineCharCount val=&quot;2&quot;/&gt;&lt;/TableIndex&gt;&lt;TableIndex row=&quot;2&quot; col=&quot;2&quot;&gt;&lt;linesCount val=&quot;1&quot;/&gt;&lt;lineCharCount val=&quot;5&quot;/&gt;&lt;/TableIndex&gt;&lt;TableIndex row=&quot;2&quot; col=&quot;3&quot;&gt;&lt;linesCount val=&quot;2&quot;/&gt;&lt;lineCharCount val=&quot;49&quot;/&gt;&lt;lineCharCount val=&quot;29&quot;/&gt;&lt;/TableIndex&gt;&lt;TableIndex row=&quot;3&quot; col=&quot;1&quot;&gt;&lt;linesCount val=&quot;1&quot;/&gt;&lt;lineCharCount val=&quot;2&quot;/&gt;&lt;/TableIndex&gt;&lt;TableIndex row=&quot;3&quot; col=&quot;2&quot;&gt;&lt;linesCount val=&quot;1&quot;/&gt;&lt;lineCharCount val=&quot;10&quot;/&gt;&lt;/TableIndex&gt;&lt;TableIndex row=&quot;3&quot; col=&quot;3&quot;&gt;&lt;linesCount val=&quot;2&quot;/&gt;&lt;lineCharCount val=&quot;49&quot;/&gt;&lt;lineCharCount val=&quot;39&quot;/&gt;&lt;/TableIndex&gt;&lt;TableIndex row=&quot;4&quot; col=&quot;1&quot;&gt;&lt;linesCount val=&quot;1&quot;/&gt;&lt;lineCharCount val=&quot;2&quot;/&gt;&lt;/TableIndex&gt;&lt;TableIndex row=&quot;4&quot; col=&quot;2&quot;&gt;&lt;linesCount val=&quot;1&quot;/&gt;&lt;lineCharCount val=&quot;5&quot;/&gt;&lt;/TableIndex&gt;&lt;TableIndex row=&quot;4&quot; col=&quot;3&quot;&gt;&lt;linesCount val=&quot;2&quot;/&gt;&lt;lineCharCount val=&quot;49&quot;/&gt;&lt;lineCharCount val=&quot;29&quot;/&gt;&lt;/TableIndex&gt;&lt;TableIndex row=&quot;5&quot; col=&quot;1&quot;&gt;&lt;linesCount val=&quot;1&quot;/&gt;&lt;lineCharCount val=&quot;2&quot;/&gt;&lt;/TableIndex&gt;&lt;TableIndex row=&quot;5&quot; col=&quot;2&quot;&gt;&lt;linesCount val=&quot;1&quot;/&gt;&lt;lineCharCount val=&quot;10&quot;/&gt;&lt;/TableIndex&gt;&lt;TableIndex row=&quot;5&quot; col=&quot;3&quot;&gt;&lt;linesCount val=&quot;2&quot;/&gt;&lt;lineCharCount val=&quot;49&quot;/&gt;&lt;lineCharCount val=&quot;39&quot;/&gt;&lt;/TableIndex&gt;&lt;TableIndex row=&quot;6&quot; col=&quot;1&quot;&gt;&lt;linesCount val=&quot;1&quot;/&gt;&lt;lineCharCount val=&quot;2&quot;/&gt;&lt;/TableIndex&gt;&lt;TableIndex row=&quot;6&quot; col=&quot;2&quot;&gt;&lt;linesCount val=&quot;1&quot;/&gt;&lt;lineCharCount val=&quot;4&quot;/&gt;&lt;/TableIndex&gt;&lt;TableIndex row=&quot;6&quot; col=&quot;3&quot;&gt;&lt;linesCount val=&quot;1&quot;/&gt;&lt;lineCharCount val=&quot;53&quot;/&gt;&lt;/TableIndex&gt;&lt;TableIndex row=&quot;7&quot; col=&quot;1&quot;&gt;&lt;linesCount val=&quot;1&quot;/&gt;&lt;lineCharCount val=&quot;2&quot;/&gt;&lt;/TableIndex&gt;&lt;TableIndex row=&quot;7&quot; col=&quot;2&quot;&gt;&lt;linesCount val=&quot;1&quot;/&gt;&lt;lineCharCount val=&quot;10&quot;/&gt;&lt;/TableIndex&gt;&lt;TableIndex row=&quot;7&quot; col=&quot;3&quot;&gt;&lt;linesCount val=&quot;1&quot;/&gt;&lt;lineCharCount val=&quot;54&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PSNARRATION" val="38,744956029,C:\Users\Hp\Desktop\Sertifika\hafta1_2java_pptx\Media.ppcx"/>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PRESENTER_SHAPEINFO" val="&lt;ThreeDShapeInfo&gt;&lt;uuid val=&quot;{3CFD7C09-1F1B-49D8-AC8B-FFA083CA812C}&quot;/&gt;&lt;isInvalidForFieldText val=&quot;0&quot;/&gt;&lt;Image&gt;&lt;filename val=&quot;D:\dersler\algoritma\sunular\m4_yeni\data\asimages\{3CFD7C09-1F1B-49D8-AC8B-FFA083CA812C}_19.png&quot;/&gt;&lt;left val=&quot;36&quot;/&gt;&lt;top val=&quot;30&quot;/&gt;&lt;width val=&quot;649&quot;/&gt;&lt;height val=&quot;62&quot;/&gt;&lt;hasText val=&quot;1&quot;/&gt;&lt;/Image&gt;&lt;/ThreeDShape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7&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3&quot;/&gt;&lt;lineCharCount val=&quot;14&quot;/&gt;&lt;lineCharCount val=&quot;18&quot;/&gt;&lt;/TableIndex&gt;&lt;TableIndex row=&quot;1&quot; col=&quot;2&quot;&gt;&lt;linesCount val=&quot;6&quot;/&gt;&lt;lineCharCount val=&quot;60&quot;/&gt;&lt;lineCharCount val=&quot;57&quot;/&gt;&lt;lineCharCount val=&quot;16&quot;/&gt;&lt;lineCharCount val=&quot;52&quot;/&gt;&lt;lineCharCount val=&quot;61&quot;/&gt;&lt;lineCharCount val=&quot;26&quot;/&gt;&lt;/TableIndex&gt;&lt;TableIndex row=&quot;2&quot; col=&quot;1&quot;&gt;&lt;linesCount val=&quot;3&quot;/&gt;&lt;lineCharCount val=&quot;13&quot;/&gt;&lt;lineCharCount val=&quot;13&quot;/&gt;&lt;lineCharCount val=&quot;18&quot;/&gt;&lt;/TableIndex&gt;&lt;TableIndex row=&quot;2&quot; col=&quot;2&quot;&gt;&lt;linesCount val=&quot;6&quot;/&gt;&lt;lineCharCount val=&quot;60&quot;/&gt;&lt;lineCharCount val=&quot;56&quot;/&gt;&lt;lineCharCount val=&quot;16&quot;/&gt;&lt;lineCharCount val=&quot;52&quot;/&gt;&lt;lineCharCount val=&quot;66&quot;/&gt;&lt;lineCharCount val=&quot;30&quot;/&gt;&lt;/TableIndex&gt;&lt;TableIndex row=&quot;3&quot; col=&quot;1&quot;&gt;&lt;linesCount val=&quot;3&quot;/&gt;&lt;lineCharCount val=&quot;13&quot;/&gt;&lt;lineCharCount val=&quot;13&quot;/&gt;&lt;lineCharCount val=&quot;11&quot;/&gt;&lt;/TableIndex&gt;&lt;TableIndex row=&quot;3&quot; col=&quot;2&quot;&gt;&lt;linesCount val=&quot;5&quot;/&gt;&lt;lineCharCount val=&quot;59&quot;/&gt;&lt;lineCharCount val=&quot;63&quot;/&gt;&lt;lineCharCount val=&quot;16&quot;/&gt;&lt;lineCharCount val=&quot;60&quot;/&gt;&lt;lineCharCount val=&quot;64&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PSNARRATION" val="39,744956029,C:\Users\Hp\Desktop\Sertifika\hafta1_2java_pptx\Media.ppcx"/>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2E72B8B0-639F-4EFB-80C1-F09A79A2E4AD}&quot;/&gt;&lt;isInvalidForFieldText val=&quot;0&quot;/&gt;&lt;Image&gt;&lt;filename val=&quot;D:\dersler\algoritma\sunular\m4_yeni\data\asimages\{2E72B8B0-639F-4EFB-80C1-F09A79A2E4AD}_21.png&quot;/&gt;&lt;left val=&quot;36&quot;/&gt;&lt;top val=&quot;30&quot;/&gt;&lt;width val=&quot;649&quot;/&gt;&lt;height val=&quot;62&quot;/&gt;&lt;hasText val=&quot;1&quot;/&gt;&lt;/Image&gt;&lt;/ThreeDShape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7&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TableIndex row=&quot;1&quot; col=&quot;2&quot;&gt;&lt;linesCount val=&quot;1&quot;/&gt;&lt;lineCharCount val=&quot;5&quot;/&gt;&lt;/TableIndex&gt;&lt;TableIndex row=&quot;1&quot; col=&quot;3&quot;&gt;&lt;linesCount val=&quot;1&quot;/&gt;&lt;lineCharCount val=&quot;5&quot;/&gt;&lt;/TableIndex&gt;&lt;TableIndex row=&quot;1&quot; col=&quot;4&quot;&gt;&lt;linesCount val=&quot;1&quot;/&gt;&lt;lineCharCount val=&quot;5&quot;/&gt;&lt;/TableIndex&gt;&lt;TableIndex row=&quot;2&quot; col=&quot;1&quot;&gt;&lt;linesCount val=&quot;1&quot;/&gt;&lt;lineCharCount val=&quot;2&quot;/&gt;&lt;/TableIndex&gt;&lt;TableIndex row=&quot;2&quot; col=&quot;2&quot;&gt;&lt;linesCount val=&quot;1&quot;/&gt;&lt;lineCharCount val=&quot;3&quot;/&gt;&lt;/TableIndex&gt;&lt;TableIndex row=&quot;2&quot; col=&quot;3&quot;&gt;&lt;linesCount val=&quot;3&quot;/&gt;&lt;lineCharCount val=&quot;53&quot;/&gt;&lt;lineCharCount val=&quot;61&quot;/&gt;&lt;lineCharCount val=&quot;54&quot;/&gt;&lt;/TableIndex&gt;&lt;TableIndex row=&quot;2&quot; col=&quot;4&quot;&gt;&lt;linesCount val=&quot;3&quot;/&gt;&lt;lineCharCount val=&quot;53&quot;/&gt;&lt;lineCharCount val=&quot;61&quot;/&gt;&lt;lineCharCount val=&quot;54&quot;/&gt;&lt;/TableIndex&gt;&lt;TableIndex row=&quot;3&quot; col=&quot;1&quot;&gt;&lt;linesCount val=&quot;1&quot;/&gt;&lt;lineCharCount val=&quot;2&quot;/&gt;&lt;/TableIndex&gt;&lt;TableIndex row=&quot;3&quot; col=&quot;2&quot;&gt;&lt;linesCount val=&quot;1&quot;/&gt;&lt;lineCharCount val=&quot;21&quot;/&gt;&lt;/TableIndex&gt;&lt;TableIndex row=&quot;3&quot; col=&quot;3&quot;&gt;&lt;linesCount val=&quot;1&quot;/&gt;&lt;lineCharCount val=&quot;20&quot;/&gt;&lt;/TableIndex&gt;&lt;TableIndex row=&quot;3&quot; col=&quot;4&quot;&gt;&lt;linesCount val=&quot;1&quot;/&gt;&lt;lineCharCount val=&quot;5&quot;/&gt;&lt;/TableIndex&gt;&lt;TableIndex row=&quot;4&quot; col=&quot;1&quot;&gt;&lt;linesCount val=&quot;1&quot;/&gt;&lt;lineCharCount val=&quot;2&quot;/&gt;&lt;/TableIndex&gt;&lt;TableIndex row=&quot;4&quot; col=&quot;2&quot;&gt;&lt;linesCount val=&quot;1&quot;/&gt;&lt;lineCharCount val=&quot;5&quot;/&gt;&lt;/TableIndex&gt;&lt;TableIndex row=&quot;4&quot; col=&quot;3&quot;&gt;&lt;linesCount val=&quot;1&quot;/&gt;&lt;lineCharCount val=&quot;5&quot;/&gt;&lt;/TableIndex&gt;&lt;TableIndex row=&quot;4&quot; col=&quot;4&quot;&gt;&lt;linesCount val=&quot;1&quot;/&gt;&lt;lineCharCount val=&quot;5&quot;/&gt;&lt;/TableIndex&gt;&lt;TableIndex row=&quot;5&quot; col=&quot;1&quot;&gt;&lt;linesCount val=&quot;1&quot;/&gt;&lt;lineCharCount val=&quot;2&quot;/&gt;&lt;/TableIndex&gt;&lt;TableIndex row=&quot;5&quot; col=&quot;2&quot;&gt;&lt;linesCount val=&quot;1&quot;/&gt;&lt;lineCharCount val=&quot;5&quot;/&gt;&lt;/TableIndex&gt;&lt;TableIndex row=&quot;5&quot; col=&quot;3&quot;&gt;&lt;linesCount val=&quot;1&quot;/&gt;&lt;lineCharCount val=&quot;6&quot;/&gt;&lt;/TableIndex&gt;&lt;TableIndex row=&quot;5&quot; col=&quot;4&quot;&gt;&lt;linesCount val=&quot;1&quot;/&gt;&lt;lineCharCount val=&quot;6&quot;/&gt;&lt;/TableIndex&gt;&lt;TableIndex row=&quot;6&quot; col=&quot;1&quot;&gt;&lt;linesCount val=&quot;1&quot;/&gt;&lt;lineCharCount val=&quot;2&quot;/&gt;&lt;/TableIndex&gt;&lt;TableIndex row=&quot;6&quot; col=&quot;2&quot;&gt;&lt;linesCount val=&quot;1&quot;/&gt;&lt;lineCharCount val=&quot;6&quot;/&gt;&lt;/TableIndex&gt;&lt;TableIndex row=&quot;6&quot; col=&quot;3&quot;&gt;&lt;linesCount val=&quot;1&quot;/&gt;&lt;lineCharCount val=&quot;5&quot;/&gt;&lt;/TableIndex&gt;&lt;TableIndex row=&quot;6&quot; col=&quot;4&quot;&gt;&lt;linesCount val=&quot;1&quot;/&gt;&lt;lineCharCount val=&quot;6&quot;/&gt;&lt;/TableIndex&gt;&lt;TableIndex row=&quot;7&quot; col=&quot;1&quot;&gt;&lt;linesCount val=&quot;1&quot;/&gt;&lt;lineCharCount val=&quot;2&quot;/&gt;&lt;/TableIndex&gt;&lt;TableIndex row=&quot;7&quot; col=&quot;2&quot;&gt;&lt;linesCount val=&quot;1&quot;/&gt;&lt;lineCharCount val=&quot;6&quot;/&gt;&lt;/TableIndex&gt;&lt;TableIndex row=&quot;7&quot; col=&quot;3&quot;&gt;&lt;linesCount val=&quot;1&quot;/&gt;&lt;lineCharCount val=&quot;6&quot;/&gt;&lt;/TableIndex&gt;&lt;TableIndex row=&quot;7&quot; col=&quot;4&quot;&gt;&lt;linesCount val=&quot;1&quot;/&gt;&lt;lineCharCount val=&quot;6&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PSNARRATION" val="40,744956029,C:\Users\Hp\Desktop\Sertifika\hafta1_2java_pptx\Media.ppcx"/>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1B4390E7-C515-45FD-868C-21A339E505D7}&quot;/&gt;&lt;isInvalidForFieldText val=&quot;0&quot;/&gt;&lt;Image&gt;&lt;filename val=&quot;D:\dersler\algoritma\sunular\m4_yeni\data\asimages\{1B4390E7-C515-45FD-868C-21A339E505D7}_26.png&quot;/&gt;&lt;left val=&quot;36&quot;/&gt;&lt;top val=&quot;30&quot;/&gt;&lt;width val=&quot;649&quot;/&gt;&lt;height val=&quot;62&quot;/&gt;&lt;hasText val=&quot;1&quot;/&gt;&lt;/Image&gt;&lt;/ThreeDShape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7&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0&quot;/&gt;&lt;lineCharCount val=&quot;21&quot;/&gt;&lt;lineCharCount val=&quot;2&quot;/&gt;&lt;lineCharCount val=&quot;22&quot;/&gt;&lt;/TableIndex&gt;&lt;TableIndex row=&quot;1&quot; col=&quot;2&quot;&gt;&lt;linesCount val=&quot;16&quot;/&gt;&lt;lineCharCount val=&quot;50&quot;/&gt;&lt;lineCharCount val=&quot;51&quot;/&gt;&lt;lineCharCount val=&quot;52&quot;/&gt;&lt;lineCharCount val=&quot;52&quot;/&gt;&lt;lineCharCount val=&quot;35&quot;/&gt;&lt;lineCharCount val=&quot;2&quot;/&gt;&lt;lineCharCount val=&quot;37&quot;/&gt;&lt;lineCharCount val=&quot;51&quot;/&gt;&lt;lineCharCount val=&quot;51&quot;/&gt;&lt;lineCharCount val=&quot;52&quot;/&gt;&lt;lineCharCount val=&quot;52&quot;/&gt;&lt;lineCharCount val=&quot;49&quot;/&gt;&lt;lineCharCount val=&quot;47&quot;/&gt;&lt;lineCharCount val=&quot;37&quot;/&gt;&lt;lineCharCount val=&quot;43&quot;/&gt;&lt;lineCharCount val=&quot;37&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PSNARRATION" val="41,744956029,C:\Users\Hp\Desktop\Sertifika\hafta1_2java_pptx\Media.ppcx"/>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 name="PRESENTER_SHAPEINFO" val="&lt;ThreeDShapeInfo&gt;&lt;uuid val=&quot;{E7487A8C-AA4A-4BB8-B57F-A4CA49966A45}&quot;/&gt;&lt;isInvalidForFieldText val=&quot;0&quot;/&gt;&lt;Image&gt;&lt;filename val=&quot;D:\dersler\algoritma\sunular\m4_yeni\data\asimages\{E7487A8C-AA4A-4BB8-B57F-A4CA49966A45}_27.png&quot;/&gt;&lt;left val=&quot;36&quot;/&gt;&lt;top val=&quot;30&quot;/&gt;&lt;width val=&quot;649&quot;/&gt;&lt;height val=&quot;62&quot;/&gt;&lt;hasText val=&quot;1&quot;/&gt;&lt;/Image&gt;&lt;/ThreeDShape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8&quot;/&gt;&lt;lineCharCount val=&quot;80&quot;/&gt;&lt;lineCharCount val=&quot;77&quot;/&gt;&lt;lineCharCount val=&quot;77&quot;/&gt;&lt;lineCharCount val=&quot;7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9892C1B2-4B1B-41F2-A478-63FFBF23121E}&quot;/&gt;&lt;isInvalidForFieldText val=&quot;0&quot;/&gt;&lt;Image&gt;&lt;filename val=&quot;D:\dersler\algoritma\sunular\m4_yeni\data\asimages\{9892C1B2-4B1B-41F2-A478-63FFBF23121E}_27.png&quot;/&gt;&lt;left val=&quot;59&quot;/&gt;&lt;top val=&quot;121&quot;/&gt;&lt;width val=&quot;602&quot;/&gt;&lt;height val=&quot;113&quot;/&gt;&lt;hasText val=&quot;1&quot;/&gt;&lt;/Image&gt;&lt;/ThreeDShape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TableIndex row=&quot;1&quot; col=&quot;2&quot;&gt;&lt;linesCount val=&quot;1&quot;/&gt;&lt;lineCharCount val=&quot;5&quot;/&gt;&lt;/TableIndex&gt;&lt;TableIndex row=&quot;1&quot; col=&quot;3&quot;&gt;&lt;linesCount val=&quot;1&quot;/&gt;&lt;lineCharCount val=&quot;5&quot;/&gt;&lt;/TableIndex&gt;&lt;TableIndex row=&quot;2&quot; col=&quot;1&quot;&gt;&lt;linesCount val=&quot;1&quot;/&gt;&lt;lineCharCount val=&quot;2&quot;/&gt;&lt;/TableIndex&gt;&lt;TableIndex row=&quot;2&quot; col=&quot;2&quot;&gt;&lt;linesCount val=&quot;1&quot;/&gt;&lt;lineCharCount val=&quot;8&quot;/&gt;&lt;/TableIndex&gt;&lt;TableIndex row=&quot;2&quot; col=&quot;3&quot;&gt;&lt;linesCount val=&quot;1&quot;/&gt;&lt;lineCharCount val=&quot;51&quot;/&gt;&lt;/TableIndex&gt;&lt;TableIndex row=&quot;3&quot; col=&quot;1&quot;&gt;&lt;linesCount val=&quot;1&quot;/&gt;&lt;lineCharCount val=&quot;2&quot;/&gt;&lt;/TableIndex&gt;&lt;TableIndex row=&quot;3&quot; col=&quot;2&quot;&gt;&lt;linesCount val=&quot;1&quot;/&gt;&lt;lineCharCount val=&quot;7&quot;/&gt;&lt;/TableIndex&gt;&lt;TableIndex row=&quot;3&quot; col=&quot;3&quot;&gt;&lt;linesCount val=&quot;1&quot;/&gt;&lt;lineCharCount val=&quot;51&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6&quot;/&gt;&lt;lineCharCount val=&quot;48&quot;/&gt;&lt;lineCharCount val=&quot;2&quot;/&gt;&lt;lineCharCount val=&quot;2&quot;/&gt;&lt;lineCharCount val=&quot;2&quot;/&gt;&lt;lineCharCount val=&quot;1&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PSNARRATION" val="42,744956029,C:\Users\Hp\Desktop\Sertifika\hafta1_2java_pptx\Media.ppcx"/>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PRESENTER_SHAPEINFO" val="&lt;ThreeDShapeInfo&gt;&lt;uuid val=&quot;{78219063-75B7-4BB8-A90A-5683C242DEE3}&quot;/&gt;&lt;isInvalidForFieldText val=&quot;0&quot;/&gt;&lt;Image&gt;&lt;filename val=&quot;D:\dersler\algoritma\sunular\m4_yeni\data\asimages\{78219063-75B7-4BB8-A90A-5683C242DEE3}_29.png&quot;/&gt;&lt;left val=&quot;36&quot;/&gt;&lt;top val=&quot;30&quot;/&gt;&lt;width val=&quot;649&quot;/&gt;&lt;height val=&quot;62&quot;/&gt;&lt;hasText val=&quot;1&quot;/&gt;&lt;/Image&gt;&lt;/ThreeDShape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0&quot;/&gt;&lt;lineCharCount val=&quot;72&quot;/&gt;&lt;lineCharCount val=&quot;78&quot;/&gt;&lt;lineCharCount val=&quot;69&quot;/&gt;&lt;lineCharCount val=&quot;75&quot;/&gt;&lt;lineCharCount val=&quot;78&quot;/&gt;&lt;lineCharCount val=&quot;77&quot;/&gt;&lt;lineCharCount val=&quot;15&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F8B69032-492E-40E7-8522-1675D3327859}&quot;/&gt;&lt;isInvalidForFieldText val=&quot;0&quot;/&gt;&lt;Image&gt;&lt;filename val=&quot;D:\dersler\algoritma\sunular\m4_yeni\data\asimages\{F8B69032-492E-40E7-8522-1675D3327859}_29.png&quot;/&gt;&lt;left val=&quot;59&quot;/&gt;&lt;top val=&quot;121&quot;/&gt;&lt;width val=&quot;599&quot;/&gt;&lt;height val=&quot;175&quot;/&gt;&lt;hasText val=&quot;1&quot;/&gt;&lt;/Image&gt;&lt;/ThreeDShape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9&quot;/&gt;&lt;lineCharCount val=&quot;9&quot;/&gt;&lt;lineCharCount val=&quot;11&quot;/&gt;&lt;lineCharCount val=&quot;2&quot;/&gt;&lt;lineCharCount val=&quot;11&quot;/&gt;&lt;/TableIndex&gt;&lt;TableIndex row=&quot;1&quot; col=&quot;2&quot;&gt;&lt;linesCount val=&quot;7&quot;/&gt;&lt;lineCharCount val=&quot;65&quot;/&gt;&lt;lineCharCount val=&quot;59&quot;/&gt;&lt;lineCharCount val=&quot;2&quot;/&gt;&lt;lineCharCount val=&quot;51&quot;/&gt;&lt;lineCharCount val=&quot;63&quot;/&gt;&lt;lineCharCount val=&quot;65&quot;/&gt;&lt;lineCharCount val=&quot;45&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PSNARRATION" val="43,744956029,C:\Users\Hp\Desktop\Sertifika\hafta1_2java_pptx\Media.ppcx"/>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 name="PRESENTER_SHAPEINFO" val="&lt;ThreeDShapeInfo&gt;&lt;uuid val=&quot;{1CEEBEE7-850D-4B03-A572-619A035BC839}&quot;/&gt;&lt;isInvalidForFieldText val=&quot;0&quot;/&gt;&lt;Image&gt;&lt;filename val=&quot;D:\dersler\algoritma\sunular\m4_yeni\data\asimages\{1CEEBEE7-850D-4B03-A572-619A035BC839}_31.png&quot;/&gt;&lt;left val=&quot;36&quot;/&gt;&lt;top val=&quot;30&quot;/&gt;&lt;width val=&quot;649&quot;/&gt;&lt;height val=&quot;62&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77&quot;/&gt;&lt;lineCharCount val=&quot;77&quot;/&gt;&lt;lineCharCount val=&quot;75&quot;/&gt;&lt;lineCharCount val=&quot;3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226107E8-5AE5-440F-B467-EC02173BF1E6}&quot;/&gt;&lt;isInvalidForFieldText val=&quot;0&quot;/&gt;&lt;Image&gt;&lt;filename val=&quot;D:\dersler\algoritma\sunular\m4_yeni\data\asimages\{226107E8-5AE5-440F-B467-EC02173BF1E6}_31.png&quot;/&gt;&lt;left val=&quot;59&quot;/&gt;&lt;top val=&quot;121&quot;/&gt;&lt;width val=&quot;601&quot;/&gt;&lt;height val=&quot;111&quot;/&gt;&lt;hasText val=&quot;1&quot;/&gt;&lt;/Image&gt;&lt;/ThreeDShape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TableIndex row=&quot;1&quot; col=&quot;2&quot;&gt;&lt;linesCount val=&quot;1&quot;/&gt;&lt;lineCharCount val=&quot;5&quot;/&gt;&lt;/TableIndex&gt;&lt;TableIndex row=&quot;1&quot; col=&quot;3&quot;&gt;&lt;linesCount val=&quot;3&quot;/&gt;&lt;lineCharCount val=&quot;7&quot;/&gt;&lt;lineCharCount val=&quot;11&quot;/&gt;&lt;lineCharCount val=&quot;5&quot;/&gt;&lt;/TableIndex&gt;&lt;TableIndex row=&quot;1&quot; col=&quot;4&quot;&gt;&lt;linesCount val=&quot;1&quot;/&gt;&lt;lineCharCount val=&quot;8&quot;/&gt;&lt;/TableIndex&gt;&lt;TableIndex row=&quot;2&quot; col=&quot;1&quot;&gt;&lt;linesCount val=&quot;1&quot;/&gt;&lt;lineCharCount val=&quot;2&quot;/&gt;&lt;/TableIndex&gt;&lt;TableIndex row=&quot;2&quot; col=&quot;2&quot;&gt;&lt;linesCount val=&quot;1&quot;/&gt;&lt;lineCharCount val=&quot;5&quot;/&gt;&lt;/TableIndex&gt;&lt;TableIndex row=&quot;2&quot; col=&quot;3&quot;&gt;&lt;linesCount val=&quot;1&quot;/&gt;&lt;lineCharCount val=&quot;4&quot;/&gt;&lt;/TableIndex&gt;&lt;TableIndex row=&quot;2&quot; col=&quot;4&quot;&gt;&lt;linesCount val=&quot;2&quot;/&gt;&lt;lineCharCount val=&quot;50&quot;/&gt;&lt;lineCharCount val=&quot;12&quot;/&gt;&lt;/TableIndex&gt;&lt;TableIndex row=&quot;3&quot; col=&quot;1&quot;&gt;&lt;linesCount val=&quot;1&quot;/&gt;&lt;lineCharCount val=&quot;2&quot;/&gt;&lt;/TableIndex&gt;&lt;TableIndex row=&quot;3&quot; col=&quot;2&quot;&gt;&lt;linesCount val=&quot;1&quot;/&gt;&lt;lineCharCount val=&quot;5&quot;/&gt;&lt;/TableIndex&gt;&lt;TableIndex row=&quot;3&quot; col=&quot;3&quot;&gt;&lt;linesCount val=&quot;1&quot;/&gt;&lt;lineCharCount val=&quot;4&quot;/&gt;&lt;/TableIndex&gt;&lt;TableIndex row=&quot;3&quot; col=&quot;4&quot;&gt;&lt;linesCount val=&quot;2&quot;/&gt;&lt;lineCharCount val=&quot;51&quot;/&gt;&lt;lineCharCount val=&quot;12&quot;/&gt;&lt;/TableIndex&gt;&lt;TableIndex row=&quot;4&quot; col=&quot;1&quot;&gt;&lt;linesCount val=&quot;1&quot;/&gt;&lt;lineCharCount val=&quot;2&quot;/&gt;&lt;/TableIndex&gt;&lt;TableIndex row=&quot;4&quot; col=&quot;2&quot;&gt;&lt;linesCount val=&quot;1&quot;/&gt;&lt;lineCharCount val=&quot;5&quot;/&gt;&lt;/TableIndex&gt;&lt;TableIndex row=&quot;4&quot; col=&quot;3&quot;&gt;&lt;linesCount val=&quot;1&quot;/&gt;&lt;lineCharCount val=&quot;4&quot;/&gt;&lt;/TableIndex&gt;&lt;TableIndex row=&quot;4&quot; col=&quot;4&quot;&gt;&lt;linesCount val=&quot;2&quot;/&gt;&lt;lineCharCount val=&quot;51&quot;/&gt;&lt;lineCharCount val=&quot;12&quot;/&gt;&lt;/TableIndex&gt;&lt;TableIndex row=&quot;5&quot; col=&quot;1&quot;&gt;&lt;linesCount val=&quot;1&quot;/&gt;&lt;lineCharCount val=&quot;2&quot;/&gt;&lt;/TableIndex&gt;&lt;TableIndex row=&quot;5&quot; col=&quot;2&quot;&gt;&lt;linesCount val=&quot;1&quot;/&gt;&lt;lineCharCount val=&quot;5&quot;/&gt;&lt;/TableIndex&gt;&lt;TableIndex row=&quot;5&quot; col=&quot;3&quot;&gt;&lt;linesCount val=&quot;1&quot;/&gt;&lt;lineCharCount val=&quot;4&quot;/&gt;&lt;/TableIndex&gt;&lt;TableIndex row=&quot;5&quot; col=&quot;4&quot;&gt;&lt;linesCount val=&quot;2&quot;/&gt;&lt;lineCharCount val=&quot;47&quot;/&gt;&lt;lineCharCount val=&quot;12&quot;/&gt;&lt;/TableIndex&gt;&lt;TableIndex row=&quot;6&quot; col=&quot;1&quot;&gt;&lt;linesCount val=&quot;1&quot;/&gt;&lt;lineCharCount val=&quot;2&quot;/&gt;&lt;/TableIndex&gt;&lt;TableIndex row=&quot;6&quot; col=&quot;2&quot;&gt;&lt;linesCount val=&quot;1&quot;/&gt;&lt;lineCharCount val=&quot;5&quot;/&gt;&lt;/TableIndex&gt;&lt;TableIndex row=&quot;6&quot; col=&quot;3&quot;&gt;&lt;linesCount val=&quot;1&quot;/&gt;&lt;lineCharCount val=&quot;4&quot;/&gt;&lt;/TableIndex&gt;&lt;TableIndex row=&quot;6&quot; col=&quot;4&quot;&gt;&lt;linesCount val=&quot;2&quot;/&gt;&lt;lineCharCount val=&quot;53&quot;/&gt;&lt;lineCharCount val=&quot;36&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PSNARRATION" val="44,744956029,C:\Users\Hp\Desktop\Sertifika\hafta1_2java_pptx\Media.ppcx"/>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 name="PRESENTER_SHAPEINFO" val="&lt;ThreeDShapeInfo&gt;&lt;uuid val=&quot;{1CEEBEE7-850D-4B03-A572-619A035BC839}&quot;/&gt;&lt;isInvalidForFieldText val=&quot;0&quot;/&gt;&lt;Image&gt;&lt;filename val=&quot;D:\dersler\algoritma\sunular\m4_yeni\data\asimages\{1CEEBEE7-850D-4B03-A572-619A035BC839}_31.png&quot;/&gt;&lt;left val=&quot;36&quot;/&gt;&lt;top val=&quot;30&quot;/&gt;&lt;width val=&quot;649&quot;/&gt;&lt;height val=&quot;62&quot;/&gt;&lt;hasText val=&quot;1&quot;/&gt;&lt;/Image&gt;&lt;/ThreeDShape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77&quot;/&gt;&lt;lineCharCount val=&quot;77&quot;/&gt;&lt;lineCharCount val=&quot;75&quot;/&gt;&lt;lineCharCount val=&quot;3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226107E8-5AE5-440F-B467-EC02173BF1E6}&quot;/&gt;&lt;isInvalidForFieldText val=&quot;0&quot;/&gt;&lt;Image&gt;&lt;filename val=&quot;D:\dersler\algoritma\sunular\m4_yeni\data\asimages\{226107E8-5AE5-440F-B467-EC02173BF1E6}_31.png&quot;/&gt;&lt;left val=&quot;59&quot;/&gt;&lt;top val=&quot;121&quot;/&gt;&lt;width val=&quot;601&quot;/&gt;&lt;height val=&quot;111&quot;/&gt;&lt;hasText val=&quot;1&quot;/&gt;&lt;/Image&gt;&lt;/ThreeDShapeInfo&gt;"/>
</p:tagLst>
</file>

<file path=ppt/tags/tag157.xml><?xml version="1.0" encoding="utf-8"?>
<p:tagLst xmlns:a="http://schemas.openxmlformats.org/drawingml/2006/main" xmlns:r="http://schemas.openxmlformats.org/officeDocument/2006/relationships" xmlns:p="http://schemas.openxmlformats.org/presentationml/2006/main">
  <p:tag name="PPSNARRATION" val="45,744956029,C:\Users\Hp\Desktop\Sertifika\hafta1_2java_pptx\Media.ppcx"/>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 name="PRESENTER_SHAPEINFO" val="&lt;ThreeDShapeInfo&gt;&lt;uuid val=&quot;{1CEEBEE7-850D-4B03-A572-619A035BC839}&quot;/&gt;&lt;isInvalidForFieldText val=&quot;0&quot;/&gt;&lt;Image&gt;&lt;filename val=&quot;D:\dersler\algoritma\sunular\m4_yeni\data\asimages\{1CEEBEE7-850D-4B03-A572-619A035BC839}_31.png&quot;/&gt;&lt;left val=&quot;36&quot;/&gt;&lt;top val=&quot;30&quot;/&gt;&lt;width val=&quot;649&quot;/&gt;&lt;height val=&quot;62&quot;/&gt;&lt;hasText val=&quot;1&quot;/&gt;&lt;/Image&gt;&lt;/ThreeDShape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77&quot;/&gt;&lt;lineCharCount val=&quot;77&quot;/&gt;&lt;lineCharCount val=&quot;75&quot;/&gt;&lt;lineCharCount val=&quot;3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226107E8-5AE5-440F-B467-EC02173BF1E6}&quot;/&gt;&lt;isInvalidForFieldText val=&quot;0&quot;/&gt;&lt;Image&gt;&lt;filename val=&quot;D:\dersler\algoritma\sunular\m4_yeni\data\asimages\{226107E8-5AE5-440F-B467-EC02173BF1E6}_31.png&quot;/&gt;&lt;left val=&quot;59&quot;/&gt;&lt;top val=&quot;121&quot;/&gt;&lt;width val=&quot;601&quot;/&gt;&lt;height val=&quot;111&quot;/&gt;&lt;hasText val=&quot;1&quot;/&gt;&lt;/Image&gt;&lt;/ThreeDShapeInfo&gt;"/>
</p:tagLst>
</file>

<file path=ppt/tags/tag161.xml><?xml version="1.0" encoding="utf-8"?>
<p:tagLst xmlns:a="http://schemas.openxmlformats.org/drawingml/2006/main" xmlns:r="http://schemas.openxmlformats.org/officeDocument/2006/relationships" xmlns:p="http://schemas.openxmlformats.org/presentationml/2006/main">
  <p:tag name="PPSNARRATION" val="1,37386227,C:\Users\Hp\Desktop\Sertifika\java3_pptx\Media.ppcx"/>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PSNARRATION" val="25,37386227,C:\Users\Hp\Desktop\Sertifika\java3_pptx\Media.ppcx"/>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PSNARRATION" val="26,37386227,C:\Users\Hp\Desktop\Sertifika\java3_pptx\Media.ppcx"/>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PSNARRATION" val="6,37386227,C:\Users\Hp\Desktop\Sertifika\java3_pptx\Media.ppcx"/>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PRESENTER_SHAPEINFO" val="&lt;ThreeDShapeInfo&gt;&lt;uuid val=&quot;{DDC42BA6-BA19-4D32-974A-EB0EE83E2CE8}&quot;/&gt;&lt;isInvalidForFieldText val=&quot;0&quot;/&gt;&lt;Image&gt;&lt;filename val=&quot;D:\dersler\algoritma\sunular\m6\h6_yeni\data\asimages\{DDC42BA6-BA19-4D32-974A-EB0EE83E2CE8}_9.png&quot;/&gt;&lt;left val=&quot;36&quot;/&gt;&lt;top val=&quot;30&quot;/&gt;&lt;width val=&quot;649&quot;/&gt;&lt;height val=&quot;62&quot;/&gt;&lt;hasText val=&quot;1&quot;/&gt;&lt;/Image&gt;&lt;/ThreeDShape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9&quot;/&gt;&lt;/TableIndex&gt;&lt;/ShapeTextInfo&gt;"/>
  <p:tag name="PRESENTER_SHAPEINFO" val="&lt;ThreeDShapeInfo&gt;&lt;uuid val=&quot;{DE3F153E-BAE0-4C03-A0E8-7D9E7558C4DC}&quot;/&gt;&lt;isInvalidForFieldText val=&quot;0&quot;/&gt;&lt;Image&gt;&lt;filename val=&quot;D:\dersler\algoritma\sunular\m6\h6_yeni\data\asimages\{DE3F153E-BAE0-4C03-A0E8-7D9E7558C4DC}_9.png&quot;/&gt;&lt;left val=&quot;59&quot;/&gt;&lt;top val=&quot;99&quot;/&gt;&lt;width val=&quot;599&quot;/&gt;&lt;height val=&quot;56&quot;/&gt;&lt;hasText val=&quot;1&quot;/&gt;&lt;/Image&gt;&lt;/ThreeDShape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quot;/&gt;&lt;lineCharCount val=&quot;14&quot;/&gt;&lt;/TableIndex&gt;&lt;TableIndex row=&quot;1&quot; col=&quot;2&quot;&gt;&lt;linesCount val=&quot;1&quot;/&gt;&lt;lineCharCount val=&quot;1&quot;/&gt;&lt;/TableIndex&gt;&lt;TableIndex row=&quot;1&quot; col=&quot;3&quot;&gt;&lt;linesCount val=&quot;2&quot;/&gt;&lt;lineCharCount val=&quot;1&quot;/&gt;&lt;lineCharCount val=&quot;8&quot;/&gt;&lt;/TableIndex&gt;&lt;TableIndex row=&quot;2&quot; col=&quot;1&quot;&gt;&lt;linesCount val=&quot;1&quot;/&gt;&lt;lineCharCount val=&quot;1&quot;/&gt;&lt;/TableIndex&gt;&lt;TableIndex row=&quot;2&quot; col=&quot;2&quot;&gt;&lt;linesCount val=&quot;3&quot;/&gt;&lt;lineCharCount val=&quot;1&quot;/&gt;&lt;lineCharCount val=&quot;10&quot;/&gt;&lt;lineCharCount val=&quot;23&quot;/&gt;&lt;/TableIndex&gt;&lt;TableIndex row=&quot;2&quot; col=&quot;3&quot;&gt;&lt;linesCount val=&quot;3&quot;/&gt;&lt;lineCharCount val=&quot;1&quot;/&gt;&lt;lineCharCount val=&quot;48&quot;/&gt;&lt;lineCharCount val=&quot;40&quot;/&gt;&lt;/TableIndex&gt;&lt;TableIndex row=&quot;3&quot; col=&quot;1&quot;&gt;&lt;linesCount val=&quot;1&quot;/&gt;&lt;lineCharCount val=&quot;1&quot;/&gt;&lt;/TableIndex&gt;&lt;TableIndex row=&quot;3&quot; col=&quot;2&quot;&gt;&lt;linesCount val=&quot;7&quot;/&gt;&lt;lineCharCount val=&quot;1&quot;/&gt;&lt;lineCharCount val=&quot;10&quot;/&gt;&lt;lineCharCount val=&quot;2&quot;/&gt;&lt;lineCharCount val=&quot;8&quot;/&gt;&lt;lineCharCount val=&quot;24&quot;/&gt;&lt;lineCharCount val=&quot;8&quot;/&gt;&lt;lineCharCount val=&quot;17&quot;/&gt;&lt;/TableIndex&gt;&lt;TableIndex row=&quot;3&quot; col=&quot;3&quot;&gt;&lt;linesCount val=&quot;5&quot;/&gt;&lt;lineCharCount val=&quot;1&quot;/&gt;&lt;lineCharCount val=&quot;48&quot;/&gt;&lt;lineCharCount val=&quot;53&quot;/&gt;&lt;lineCharCount val=&quot;49&quot;/&gt;&lt;lineCharCount val=&quot;8&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83&quot;/&gt;&lt;lineCharCount val=&quot;29&quot;/&gt;&lt;lineCharCount val=&quot;1&quot;/&gt;&lt;lineCharCount val=&quot;48&quot;/&gt;&lt;lineCharCount val=&quot;1&quot;/&gt;&lt;lineCharCount val=&quot;18&quot;/&gt;&lt;/TableIndex&gt;&lt;/ShapeTextInfo&gt;"/>
  <p:tag name="PRESENTER_SHAPEINFO" val="&lt;ThreeDShapeInfo&gt;&lt;uuid val=&quot;{502A27F6-B13F-49AE-9390-D6C8FA79B515}&quot;/&gt;&lt;isInvalidForFieldText val=&quot;0&quot;/&gt;&lt;Image&gt;&lt;filename val=&quot;D:\dersler\algoritma\sunular\m6\h6_yeni\data\asimages\{502A27F6-B13F-49AE-9390-D6C8FA79B515}_9.png&quot;/&gt;&lt;left val=&quot;63&quot;/&gt;&lt;top val=&quot;399&quot;/&gt;&lt;width val=&quot;597&quot;/&gt;&lt;height val=&quot;136&quot;/&gt;&lt;hasText val=&quot;1&quot;/&gt;&lt;/Image&gt;&lt;/ThreeDShapeInfo&gt;"/>
</p:tagLst>
</file>

<file path=ppt/tags/tag176.xml><?xml version="1.0" encoding="utf-8"?>
<p:tagLst xmlns:a="http://schemas.openxmlformats.org/drawingml/2006/main" xmlns:r="http://schemas.openxmlformats.org/officeDocument/2006/relationships" xmlns:p="http://schemas.openxmlformats.org/presentationml/2006/main">
  <p:tag name="PPSNARRATION" val="8,37386227,C:\Users\Hp\Desktop\Sertifika\java3_pptx\Media.ppcx"/>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PRESENTER_SHAPEINFO" val="&lt;ThreeDShapeInfo&gt;&lt;uuid val=&quot;{8334053D-DAF1-4E0F-B6A1-9396760AFEC7}&quot;/&gt;&lt;isInvalidForFieldText val=&quot;0&quot;/&gt;&lt;Image&gt;&lt;filename val=&quot;D:\dersler\algoritma\sunular\m6\h6_yeni\data\asimages\{8334053D-DAF1-4E0F-B6A1-9396760AFEC7}_11.png&quot;/&gt;&lt;left val=&quot;36&quot;/&gt;&lt;top val=&quot;30&quot;/&gt;&lt;width val=&quot;649&quot;/&gt;&lt;height val=&quot;62&quot;/&gt;&lt;hasText val=&quot;1&quot;/&gt;&lt;/Image&gt;&lt;/ThreeDShape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73&quot;/&gt;&lt;lineCharCount val=&quot;12&quot;/&gt;&lt;/TableIndex&gt;&lt;/ShapeTextInfo&gt;"/>
  <p:tag name="PRESENTER_SHAPEINFO" val="&lt;ThreeDShapeInfo&gt;&lt;uuid val=&quot;{A073CBAB-7A37-4CF9-BA81-CDCC8FE2E13C}&quot;/&gt;&lt;isInvalidForFieldText val=&quot;0&quot;/&gt;&lt;Image&gt;&lt;filename val=&quot;D:\dersler\algoritma\sunular\m6\h6_yeni\data\asimages\{A073CBAB-7A37-4CF9-BA81-CDCC8FE2E13C}_11.png&quot;/&gt;&lt;left val=&quot;59&quot;/&gt;&lt;top val=&quot;99&quot;/&gt;&lt;width val=&quot;599&quot;/&gt;&lt;height val=&quot;67&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quot;/&gt;&lt;lineCharCount val=&quot;14&quot;/&gt;&lt;/TableIndex&gt;&lt;TableIndex row=&quot;1&quot; col=&quot;2&quot;&gt;&lt;linesCount val=&quot;1&quot;/&gt;&lt;lineCharCount val=&quot;1&quot;/&gt;&lt;/TableIndex&gt;&lt;TableIndex row=&quot;1&quot; col=&quot;3&quot;&gt;&lt;linesCount val=&quot;2&quot;/&gt;&lt;lineCharCount val=&quot;1&quot;/&gt;&lt;lineCharCount val=&quot;8&quot;/&gt;&lt;/TableIndex&gt;&lt;TableIndex row=&quot;2&quot; col=&quot;1&quot;&gt;&lt;linesCount val=&quot;1&quot;/&gt;&lt;lineCharCount val=&quot;1&quot;/&gt;&lt;/TableIndex&gt;&lt;TableIndex row=&quot;2&quot; col=&quot;2&quot;&gt;&lt;linesCount val=&quot;4&quot;/&gt;&lt;lineCharCount val=&quot;10&quot;/&gt;&lt;lineCharCount val=&quot;16&quot;/&gt;&lt;lineCharCount val=&quot;5&quot;/&gt;&lt;lineCharCount val=&quot;19&quot;/&gt;&lt;/TableIndex&gt;&lt;TableIndex row=&quot;2&quot; col=&quot;3&quot;&gt;&lt;linesCount val=&quot;3&quot;/&gt;&lt;lineCharCount val=&quot;56&quot;/&gt;&lt;lineCharCount val=&quot;66&quot;/&gt;&lt;lineCharCount val=&quot;35&quot;/&gt;&lt;/TableIndex&gt;&lt;TableIndex row=&quot;3&quot; col=&quot;1&quot;&gt;&lt;linesCount val=&quot;1&quot;/&gt;&lt;lineCharCount val=&quot;1&quot;/&gt;&lt;/TableIndex&gt;&lt;TableIndex row=&quot;3&quot; col=&quot;2&quot;&gt;&lt;linesCount val=&quot;12&quot;/&gt;&lt;lineCharCount val=&quot;10&quot;/&gt;&lt;lineCharCount val=&quot;8&quot;/&gt;&lt;lineCharCount val=&quot;11&quot;/&gt;&lt;lineCharCount val=&quot;18&quot;/&gt;&lt;lineCharCount val=&quot;11&quot;/&gt;&lt;lineCharCount val=&quot;9&quot;/&gt;&lt;lineCharCount val=&quot;5&quot;/&gt;&lt;lineCharCount val=&quot;8&quot;/&gt;&lt;lineCharCount val=&quot;11&quot;/&gt;&lt;lineCharCount val=&quot;18&quot;/&gt;&lt;lineCharCount val=&quot;11&quot;/&gt;&lt;lineCharCount val=&quot;8&quot;/&gt;&lt;/TableIndex&gt;&lt;TableIndex row=&quot;3&quot; col=&quot;3&quot;&gt;&lt;linesCount val=&quot;5&quot;/&gt;&lt;lineCharCount val=&quot;1&quot;/&gt;&lt;lineCharCount val=&quot;55&quot;/&gt;&lt;lineCharCount val=&quot;63&quot;/&gt;&lt;lineCharCount val=&quot;63&quot;/&gt;&lt;lineCharCount val=&quot;37&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PSNARRATION" val="9,37386227,C:\Users\Hp\Desktop\Sertifika\java3_pptx\Media.ppcx"/>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PRESENTER_SHAPEINFO" val="&lt;ThreeDShapeInfo&gt;&lt;uuid val=&quot;{BF4FA89D-BA5A-4F10-895C-A44321B61D86}&quot;/&gt;&lt;isInvalidForFieldText val=&quot;0&quot;/&gt;&lt;Image&gt;&lt;filename val=&quot;D:\dersler\algoritma\sunular\m6\h6_yeni\data\asimages\{BF4FA89D-BA5A-4F10-895C-A44321B61D86}_12.png&quot;/&gt;&lt;left val=&quot;36&quot;/&gt;&lt;top val=&quot;30&quot;/&gt;&lt;width val=&quot;649&quot;/&gt;&lt;height val=&quot;62&quot;/&gt;&lt;hasText val=&quot;1&quot;/&gt;&lt;/Image&gt;&lt;/ThreeDShape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78&quot;/&gt;&lt;lineCharCount val=&quot;81&quot;/&gt;&lt;lineCharCount val=&quot;80&quot;/&gt;&lt;lineCharCount val=&quot;6&quot;/&gt;&lt;lineCharCount val=&quot;28&quot;/&gt;&lt;lineCharCount val=&quot;20&quot;/&gt;&lt;lineCharCount val=&quot;19&quot;/&gt;&lt;/TableIndex&gt;&lt;/ShapeTextInfo&gt;"/>
  <p:tag name="PRESENTER_SHAPEINFO" val="&lt;ThreeDShapeInfo&gt;&lt;uuid val=&quot;{BB80E21F-F470-4F71-9E2B-B703605785D8}&quot;/&gt;&lt;isInvalidForFieldText val=&quot;0&quot;/&gt;&lt;Image&gt;&lt;filename val=&quot;D:\dersler\algoritma\sunular\m6\h6_yeni\data\asimages\{BB80E21F-F470-4F71-9E2B-B703605785D8}_12.png&quot;/&gt;&lt;left val=&quot;59&quot;/&gt;&lt;top val=&quot;99&quot;/&gt;&lt;width val=&quot;603&quot;/&gt;&lt;height val=&quot;199&quot;/&gt;&lt;hasText val=&quot;1&quot;/&gt;&lt;/Image&gt;&lt;/ThreeDShape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69&quot;/&gt;&lt;lineCharCount val=&quot;70&quot;/&gt;&lt;lineCharCount val=&quot;75&quot;/&gt;&lt;lineCharCount val=&quot;32&quot;/&gt;&lt;lineCharCount val=&quot;1&quot;/&gt;&lt;lineCharCount val=&quot;13&quot;/&gt;&lt;lineCharCount val=&quot;38&quot;/&gt;&lt;lineCharCount val=&quot;25&quot;/&gt;&lt;/TableIndex&gt;&lt;/ShapeTextInfo&gt;"/>
  <p:tag name="PRESENTER_SHAPEINFO" val="&lt;ThreeDShapeInfo&gt;&lt;uuid val=&quot;{B18BB542-0C92-4F4F-B14E-6CC30544D063}&quot;/&gt;&lt;isInvalidForFieldText val=&quot;0&quot;/&gt;&lt;Image&gt;&lt;filename val=&quot;D:\dersler\algoritma\sunular\m6\h6_yeni\data\asimages\{B18BB542-0C92-4F4F-B14E-6CC30544D063}_12.png&quot;/&gt;&lt;left val=&quot;59&quot;/&gt;&lt;top val=&quot;301&quot;/&gt;&lt;width val=&quot;603&quot;/&gt;&lt;height val=&quot;211&quot;/&gt;&lt;hasText val=&quot;1&quot;/&gt;&lt;/Image&gt;&lt;/ThreeDShapeInfo&gt;"/>
</p:tagLst>
</file>

<file path=ppt/tags/tag186.xml><?xml version="1.0" encoding="utf-8"?>
<p:tagLst xmlns:a="http://schemas.openxmlformats.org/drawingml/2006/main" xmlns:r="http://schemas.openxmlformats.org/officeDocument/2006/relationships" xmlns:p="http://schemas.openxmlformats.org/presentationml/2006/main">
  <p:tag name="PPSNARRATION" val="11,37386227,C:\Users\Hp\Desktop\Sertifika\java3_pptx\Media.ppcx"/>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PRESENTER_SHAPEINFO" val="&lt;ThreeDShapeInfo&gt;&lt;uuid val=&quot;{698B8200-5D1F-4DDD-9B4D-7D531B705E3F}&quot;/&gt;&lt;isInvalidForFieldText val=&quot;0&quot;/&gt;&lt;Image&gt;&lt;filename val=&quot;D:\dersler\algoritma\sunular\m6\h6_yeni\data\asimages\{698B8200-5D1F-4DDD-9B4D-7D531B705E3F}_14.png&quot;/&gt;&lt;left val=&quot;36&quot;/&gt;&lt;top val=&quot;30&quot;/&gt;&lt;width val=&quot;649&quot;/&gt;&lt;height val=&quot;62&quot;/&gt;&lt;hasText val=&quot;1&quot;/&gt;&lt;/Image&gt;&lt;/ThreeDShape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76&quot;/&gt;&lt;lineCharCount val=&quot;12&quot;/&gt;&lt;/TableIndex&gt;&lt;/ShapeTextInfo&gt;"/>
  <p:tag name="PRESENTER_SHAPEINFO" val="&lt;ThreeDShapeInfo&gt;&lt;uuid val=&quot;{DB171797-DA7A-46C6-9170-7DFB3C31302B}&quot;/&gt;&lt;isInvalidForFieldText val=&quot;0&quot;/&gt;&lt;Image&gt;&lt;filename val=&quot;D:\dersler\algoritma\sunular\m6\h6_yeni\data\asimages\{DB171797-DA7A-46C6-9170-7DFB3C31302B}_14.png&quot;/&gt;&lt;left val=&quot;59&quot;/&gt;&lt;top val=&quot;99&quot;/&gt;&lt;width val=&quot;599&quot;/&gt;&lt;height val=&quot;67&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TableIndex row=&quot;1&quot; col=&quot;2&quot;&gt;&lt;linesCount val=&quot;1&quot;/&gt;&lt;lineCharCount val=&quot;1&quot;/&gt;&lt;/TableIndex&gt;&lt;TableIndex row=&quot;1&quot; col=&quot;3&quot;&gt;&lt;linesCount val=&quot;1&quot;/&gt;&lt;lineCharCount val=&quot;8&quot;/&gt;&lt;/TableIndex&gt;&lt;TableIndex row=&quot;2&quot; col=&quot;1&quot;&gt;&lt;linesCount val=&quot;1&quot;/&gt;&lt;lineCharCount val=&quot;1&quot;/&gt;&lt;/TableIndex&gt;&lt;TableIndex row=&quot;2&quot; col=&quot;2&quot;&gt;&lt;linesCount val=&quot;7&quot;/&gt;&lt;lineCharCount val=&quot;1&quot;/&gt;&lt;lineCharCount val=&quot;1&quot;/&gt;&lt;lineCharCount val=&quot;21&quot;/&gt;&lt;lineCharCount val=&quot;26&quot;/&gt;&lt;lineCharCount val=&quot;3&quot;/&gt;&lt;lineCharCount val=&quot;25&quot;/&gt;&lt;lineCharCount val=&quot;23&quot;/&gt;&lt;/TableIndex&gt;&lt;TableIndex row=&quot;2&quot; col=&quot;3&quot;&gt;&lt;linesCount val=&quot;11&quot;/&gt;&lt;lineCharCount val=&quot;1&quot;/&gt;&lt;lineCharCount val=&quot;42&quot;/&gt;&lt;lineCharCount val=&quot;44&quot;/&gt;&lt;lineCharCount val=&quot;46&quot;/&gt;&lt;lineCharCount val=&quot;44&quot;/&gt;&lt;lineCharCount val=&quot;43&quot;/&gt;&lt;lineCharCount val=&quot;47&quot;/&gt;&lt;lineCharCount val=&quot;38&quot;/&gt;&lt;lineCharCount val=&quot;47&quot;/&gt;&lt;lineCharCount val=&quot;46&quot;/&gt;&lt;lineCharCount val=&quot;3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PSNARRATION" val="12,37386227,C:\Users\Hp\Desktop\Sertifika\java3_pptx\Media.ppcx"/>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PRESENTER_SHAPEINFO" val="&lt;ThreeDShapeInfo&gt;&lt;uuid val=&quot;{C2EC701B-9811-4083-ADAA-4DB48839623A}&quot;/&gt;&lt;isInvalidForFieldText val=&quot;0&quot;/&gt;&lt;Image&gt;&lt;filename val=&quot;D:\dersler\algoritma\sunular\m6\h6_yeni\data\asimages\{C2EC701B-9811-4083-ADAA-4DB48839623A}_15.png&quot;/&gt;&lt;left val=&quot;36&quot;/&gt;&lt;top val=&quot;30&quot;/&gt;&lt;width val=&quot;649&quot;/&gt;&lt;height val=&quot;62&quot;/&gt;&lt;hasText val=&quot;1&quot;/&gt;&lt;/Image&gt;&lt;/ThreeDShape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67&quot;/&gt;&lt;lineCharCount val=&quot;83&quot;/&gt;&lt;lineCharCount val=&quot;78&quot;/&gt;&lt;lineCharCount val=&quot;2&quot;/&gt;&lt;lineCharCount val=&quot;37&quot;/&gt;&lt;lineCharCount val=&quot;42&quot;/&gt;&lt;lineCharCount val=&quot;41&quot;/&gt;&lt;lineCharCount val=&quot;45&quot;/&gt;&lt;lineCharCount val=&quot;21&quot;/&gt;&lt;lineCharCount val=&quot;2&quot;/&gt;&lt;lineCharCount val=&quot;18&quot;/&gt;&lt;/TableIndex&gt;&lt;/ShapeTextInfo&gt;"/>
  <p:tag name="PRESENTER_SHAPEINFO" val="&lt;ThreeDShapeInfo&gt;&lt;uuid val=&quot;{4FF5549C-8F09-4642-8282-9A913BCA6E89}&quot;/&gt;&lt;isInvalidForFieldText val=&quot;0&quot;/&gt;&lt;Image&gt;&lt;filename val=&quot;D:\dersler\algoritma\sunular\m6\h6_yeni\data\asimages\{4FF5549C-8F09-4642-8282-9A913BCA6E89}_15.png&quot;/&gt;&lt;left val=&quot;59&quot;/&gt;&lt;top val=&quot;99&quot;/&gt;&lt;width val=&quot;599&quot;/&gt;&lt;height val=&quot;280&quot;/&gt;&lt;hasText val=&quot;1&quot;/&gt;&lt;/Image&gt;&lt;/ThreeDShapeInfo&gt;"/>
</p:tagLst>
</file>

<file path=ppt/tags/tag195.xml><?xml version="1.0" encoding="utf-8"?>
<p:tagLst xmlns:a="http://schemas.openxmlformats.org/drawingml/2006/main" xmlns:r="http://schemas.openxmlformats.org/officeDocument/2006/relationships" xmlns:p="http://schemas.openxmlformats.org/presentationml/2006/main">
  <p:tag name="PPSNARRATION" val="14,37386227,C:\Users\Hp\Desktop\Sertifika\java3_pptx\Media.ppcx"/>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 name="PRESENTER_SHAPEINFO" val="&lt;ThreeDShapeInfo&gt;&lt;uuid val=&quot;{699959DD-934A-47C9-9546-5716A3281A2C}&quot;/&gt;&lt;isInvalidForFieldText val=&quot;0&quot;/&gt;&lt;Image&gt;&lt;filename val=&quot;D:\dersler\algoritma\sunular\m6\h6_yeni\data\asimages\{699959DD-934A-47C9-9546-5716A3281A2C}_17.png&quot;/&gt;&lt;left val=&quot;36&quot;/&gt;&lt;top val=&quot;30&quot;/&gt;&lt;width val=&quot;649&quot;/&gt;&lt;height val=&quot;62&quot;/&gt;&lt;hasText val=&quot;1&quot;/&gt;&lt;/Image&gt;&lt;/ThreeDShape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78&quot;/&gt;&lt;lineCharCount val=&quot;73&quot;/&gt;&lt;/TableIndex&gt;&lt;/ShapeTextInfo&gt;"/>
  <p:tag name="PRESENTER_SHAPEINFO" val="&lt;ThreeDShapeInfo&gt;&lt;uuid val=&quot;{C3E399CB-A1CF-434D-9B28-059926540B7A}&quot;/&gt;&lt;isInvalidForFieldText val=&quot;0&quot;/&gt;&lt;Image&gt;&lt;filename val=&quot;D:\dersler\algoritma\sunular\m6\h6_yeni\data\asimages\{C3E399CB-A1CF-434D-9B28-059926540B7A}_17.png&quot;/&gt;&lt;left val=&quot;59&quot;/&gt;&lt;top val=&quot;99&quot;/&gt;&lt;width val=&quot;599&quot;/&gt;&lt;height val=&quot;70&quot;/&gt;&lt;hasText val=&quot;1&quot;/&gt;&lt;/Image&gt;&lt;/ThreeDShape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9&quot;/&gt;&lt;lineCharCount val=&quot;5&quot;/&gt;&lt;/TableIndex&gt;&lt;TableIndex row=&quot;1&quot; col=&quot;2&quot;&gt;&lt;linesCount val=&quot;1&quot;/&gt;&lt;lineCharCount val=&quot;1&quot;/&gt;&lt;/TableIndex&gt;&lt;TableIndex row=&quot;1&quot; col=&quot;3&quot;&gt;&lt;linesCount val=&quot;1&quot;/&gt;&lt;lineCharCount val=&quot;8&quot;/&gt;&lt;/TableIndex&gt;&lt;TableIndex row=&quot;2&quot; col=&quot;1&quot;&gt;&lt;linesCount val=&quot;1&quot;/&gt;&lt;lineCharCount val=&quot;1&quot;/&gt;&lt;/TableIndex&gt;&lt;TableIndex row=&quot;2&quot; col=&quot;2&quot;&gt;&lt;linesCount val=&quot;11&quot;/&gt;&lt;lineCharCount val=&quot;15&quot;/&gt;&lt;lineCharCount val=&quot;2&quot;/&gt;&lt;lineCharCount val=&quot;21&quot;/&gt;&lt;lineCharCount val=&quot;19&quot;/&gt;&lt;lineCharCount val=&quot;21&quot;/&gt;&lt;lineCharCount val=&quot;20&quot;/&gt;&lt;lineCharCount val=&quot;3&quot;/&gt;&lt;lineCharCount val=&quot;21&quot;/&gt;&lt;lineCharCount val=&quot;20&quot;/&gt;&lt;lineCharCount val=&quot;26&quot;/&gt;&lt;lineCharCount val=&quot;7&quot;/&gt;&lt;/TableIndex&gt;&lt;TableIndex row=&quot;2&quot; col=&quot;3&quot;&gt;&lt;linesCount val=&quot;11&quot;/&gt;&lt;lineCharCount val=&quot;45&quot;/&gt;&lt;lineCharCount val=&quot;42&quot;/&gt;&lt;lineCharCount val=&quot;37&quot;/&gt;&lt;lineCharCount val=&quot;43&quot;/&gt;&lt;lineCharCount val=&quot;41&quot;/&gt;&lt;lineCharCount val=&quot;45&quot;/&gt;&lt;lineCharCount val=&quot;46&quot;/&gt;&lt;lineCharCount val=&quot;44&quot;/&gt;&lt;lineCharCount val=&quot;44&quot;/&gt;&lt;lineCharCount val=&quot;39&quot;/&gt;&lt;lineCharCount val=&quot;23&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PSNARRATION" val="15,37386227,C:\Users\Hp\Desktop\Sertifika\java3_pptx\Media.ppcx"/>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 name="PRESENTER_SHAPEINFO" val="&lt;ThreeDShapeInfo&gt;&lt;uuid val=&quot;{AD3D6CD5-2523-4801-8500-4CFD83AA66BF}&quot;/&gt;&lt;isInvalidForFieldText val=&quot;0&quot;/&gt;&lt;Image&gt;&lt;filename val=&quot;D:\dersler\algoritma\sunular\m6\h6_yeni\data\asimages\{AD3D6CD5-2523-4801-8500-4CFD83AA66BF}_18.png&quot;/&gt;&lt;left val=&quot;36&quot;/&gt;&lt;top val=&quot;30&quot;/&gt;&lt;width val=&quot;649&quot;/&gt;&lt;height val=&quot;62&quot;/&gt;&lt;hasText val=&quot;1&quot;/&gt;&lt;/Image&gt;&lt;/ThreeDShape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7&quot;/&gt;&lt;lineCharCount val=&quot;82&quot;/&gt;&lt;lineCharCount val=&quot;17&quot;/&gt;&lt;lineCharCount val=&quot;17&quot;/&gt;&lt;lineCharCount val=&quot;6&quot;/&gt;&lt;lineCharCount val=&quot;44&quot;/&gt;&lt;lineCharCount val=&quot;42&quot;/&gt;&lt;lineCharCount val=&quot;42&quot;/&gt;&lt;lineCharCount val=&quot;41&quot;/&gt;&lt;lineCharCount val=&quot;43&quot;/&gt;&lt;lineCharCount val=&quot;42&quot;/&gt;&lt;lineCharCount val=&quot;43&quot;/&gt;&lt;lineCharCount val=&quot;43&quot;/&gt;&lt;lineCharCount val=&quot;44&quot;/&gt;&lt;lineCharCount val=&quot;44&quot;/&gt;&lt;lineCharCount val=&quot;40&quot;/&gt;&lt;lineCharCount val=&quot;7&quot;/&gt;&lt;lineCharCount val=&quot;19&quot;/&gt;&lt;/TableIndex&gt;&lt;/ShapeTextInfo&gt;"/>
  <p:tag name="PRESENTER_SHAPEINFO" val="&lt;ThreeDShapeInfo&gt;&lt;uuid val=&quot;{A4EBB188-CDEC-4EEC-A6D5-35B08A08D3EB}&quot;/&gt;&lt;isInvalidForFieldText val=&quot;0&quot;/&gt;&lt;Image&gt;&lt;filename val=&quot;D:\dersler\algoritma\sunular\m6\h6_yeni\data\asimages\{A4EBB188-CDEC-4EEC-A6D5-35B08A08D3EB}_18.png&quot;/&gt;&lt;left val=&quot;59&quot;/&gt;&lt;top val=&quot;99&quot;/&gt;&lt;width val=&quot;606&quot;/&gt;&lt;height val=&quot;394&quot;/&gt;&lt;hasText val=&quot;1&quot;/&gt;&lt;/Image&gt;&lt;/ThreeDShape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22&quot;/&gt;&lt;lineCharCount val=&quot;30&quot;/&gt;&lt;lineCharCount val=&quot;20&quot;/&gt;&lt;lineCharCount val=&quot;31&quot;/&gt;&lt;lineCharCount val=&quot;21&quot;/&gt;&lt;lineCharCount val=&quot;15&quot;/&gt;&lt;lineCharCount val=&quot;23&quot;/&gt;&lt;lineCharCount val=&quot;25&quot;/&gt;&lt;lineCharCount val=&quot;27&quot;/&gt;&lt;lineCharCount val=&quot;12&quot;/&gt;&lt;/TableIndex&gt;&lt;/ShapeTextInfo&gt;"/>
  <p:tag name="PRESENTER_SHAPEINFO" val="&lt;ThreeDShapeInfo&gt;&lt;uuid val=&quot;{FF32CB06-3330-4E82-8E87-5D283901D995}&quot;/&gt;&lt;isInvalidForFieldText val=&quot;0&quot;/&gt;&lt;Image&gt;&lt;filename val=&quot;D:\dersler\algoritma\sunular\m6\h6_yeni\data\asimages\{FF32CB06-3330-4E82-8E87-5D283901D995}_18.png&quot;/&gt;&lt;left val=&quot;392&quot;/&gt;&lt;top val=&quot;213&quot;/&gt;&lt;width val=&quot;250&quot;/&gt;&lt;height val=&quot;188&quot;/&gt;&lt;hasText val=&quot;1&quot;/&gt;&lt;/Image&gt;&lt;/ThreeDShapeInfo&gt;"/>
</p:tagLst>
</file>

<file path=ppt/tags/tag205.xml><?xml version="1.0" encoding="utf-8"?>
<p:tagLst xmlns:a="http://schemas.openxmlformats.org/drawingml/2006/main" xmlns:r="http://schemas.openxmlformats.org/officeDocument/2006/relationships" xmlns:p="http://schemas.openxmlformats.org/presentationml/2006/main">
  <p:tag name="PPSNARRATION" val="19,37386227,C:\Users\Hp\Desktop\Sertifika\java3_pptx\Media.ppcx"/>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PRESENTER_SHAPEINFO" val="&lt;ThreeDShapeInfo&gt;&lt;uuid val=&quot;{698B8200-5D1F-4DDD-9B4D-7D531B705E3F}&quot;/&gt;&lt;isInvalidForFieldText val=&quot;0&quot;/&gt;&lt;Image&gt;&lt;filename val=&quot;D:\dersler\algoritma\sunular\m6\h6_yeni\data\asimages\{698B8200-5D1F-4DDD-9B4D-7D531B705E3F}_14.png&quot;/&gt;&lt;left val=&quot;36&quot;/&gt;&lt;top val=&quot;30&quot;/&gt;&lt;width val=&quot;649&quot;/&gt;&lt;height val=&quot;62&quot;/&gt;&lt;hasText val=&quot;1&quot;/&gt;&lt;/Image&gt;&lt;/ThreeDShape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76&quot;/&gt;&lt;lineCharCount val=&quot;12&quot;/&gt;&lt;/TableIndex&gt;&lt;/ShapeTextInfo&gt;"/>
  <p:tag name="PRESENTER_SHAPEINFO" val="&lt;ThreeDShapeInfo&gt;&lt;uuid val=&quot;{DB171797-DA7A-46C6-9170-7DFB3C31302B}&quot;/&gt;&lt;isInvalidForFieldText val=&quot;0&quot;/&gt;&lt;Image&gt;&lt;filename val=&quot;D:\dersler\algoritma\sunular\m6\h6_yeni\data\asimages\{DB171797-DA7A-46C6-9170-7DFB3C31302B}_14.png&quot;/&gt;&lt;left val=&quot;59&quot;/&gt;&lt;top val=&quot;99&quot;/&gt;&lt;width val=&quot;599&quot;/&gt;&lt;height val=&quot;67&quot;/&gt;&lt;hasText val=&quot;1&quot;/&gt;&lt;/Image&gt;&lt;/ThreeDShape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TableIndex row=&quot;1&quot; col=&quot;2&quot;&gt;&lt;linesCount val=&quot;1&quot;/&gt;&lt;lineCharCount val=&quot;1&quot;/&gt;&lt;/TableIndex&gt;&lt;TableIndex row=&quot;1&quot; col=&quot;3&quot;&gt;&lt;linesCount val=&quot;1&quot;/&gt;&lt;lineCharCount val=&quot;8&quot;/&gt;&lt;/TableIndex&gt;&lt;TableIndex row=&quot;2&quot; col=&quot;1&quot;&gt;&lt;linesCount val=&quot;1&quot;/&gt;&lt;lineCharCount val=&quot;1&quot;/&gt;&lt;/TableIndex&gt;&lt;TableIndex row=&quot;2&quot; col=&quot;2&quot;&gt;&lt;linesCount val=&quot;7&quot;/&gt;&lt;lineCharCount val=&quot;1&quot;/&gt;&lt;lineCharCount val=&quot;1&quot;/&gt;&lt;lineCharCount val=&quot;21&quot;/&gt;&lt;lineCharCount val=&quot;26&quot;/&gt;&lt;lineCharCount val=&quot;3&quot;/&gt;&lt;lineCharCount val=&quot;25&quot;/&gt;&lt;lineCharCount val=&quot;23&quot;/&gt;&lt;/TableIndex&gt;&lt;TableIndex row=&quot;2&quot; col=&quot;3&quot;&gt;&lt;linesCount val=&quot;11&quot;/&gt;&lt;lineCharCount val=&quot;1&quot;/&gt;&lt;lineCharCount val=&quot;42&quot;/&gt;&lt;lineCharCount val=&quot;44&quot;/&gt;&lt;lineCharCount val=&quot;46&quot;/&gt;&lt;lineCharCount val=&quot;44&quot;/&gt;&lt;lineCharCount val=&quot;43&quot;/&gt;&lt;lineCharCount val=&quot;47&quot;/&gt;&lt;lineCharCount val=&quot;38&quot;/&gt;&lt;lineCharCount val=&quot;47&quot;/&gt;&lt;lineCharCount val=&quot;46&quot;/&gt;&lt;lineCharCount val=&quot;3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PSNARRATION" val="20,37386227,C:\Users\Hp\Desktop\Sertifika\java3_pptx\Media.ppcx"/>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PRESENTER_SHAPEINFO" val="&lt;ThreeDShapeInfo&gt;&lt;uuid val=&quot;{698B8200-5D1F-4DDD-9B4D-7D531B705E3F}&quot;/&gt;&lt;isInvalidForFieldText val=&quot;0&quot;/&gt;&lt;Image&gt;&lt;filename val=&quot;D:\dersler\algoritma\sunular\m6\h6_yeni\data\asimages\{698B8200-5D1F-4DDD-9B4D-7D531B705E3F}_14.png&quot;/&gt;&lt;left val=&quot;36&quot;/&gt;&lt;top val=&quot;30&quot;/&gt;&lt;width val=&quot;649&quot;/&gt;&lt;height val=&quot;62&quot;/&gt;&lt;hasText val=&quot;1&quot;/&gt;&lt;/Image&gt;&lt;/ThreeDShape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76&quot;/&gt;&lt;lineCharCount val=&quot;12&quot;/&gt;&lt;/TableIndex&gt;&lt;/ShapeTextInfo&gt;"/>
  <p:tag name="PRESENTER_SHAPEINFO" val="&lt;ThreeDShapeInfo&gt;&lt;uuid val=&quot;{DB171797-DA7A-46C6-9170-7DFB3C31302B}&quot;/&gt;&lt;isInvalidForFieldText val=&quot;0&quot;/&gt;&lt;Image&gt;&lt;filename val=&quot;D:\dersler\algoritma\sunular\m6\h6_yeni\data\asimages\{DB171797-DA7A-46C6-9170-7DFB3C31302B}_14.png&quot;/&gt;&lt;left val=&quot;59&quot;/&gt;&lt;top val=&quot;99&quot;/&gt;&lt;width val=&quot;599&quot;/&gt;&lt;height val=&quot;67&quot;/&gt;&lt;hasText val=&quot;1&quot;/&gt;&lt;/Image&gt;&lt;/ThreeDShapeInfo&gt;"/>
</p:tagLst>
</file>

<file path=ppt/tags/tag214.xml><?xml version="1.0" encoding="utf-8"?>
<p:tagLst xmlns:a="http://schemas.openxmlformats.org/drawingml/2006/main" xmlns:r="http://schemas.openxmlformats.org/officeDocument/2006/relationships" xmlns:p="http://schemas.openxmlformats.org/presentationml/2006/main">
  <p:tag name="PPSNARRATION" val="22,37386227,C:\Users\Hp\Desktop\Sertifika\java3_pptx\Media.ppcx"/>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 name="PRESENTER_SHAPEINFO" val="&lt;ThreeDShapeInfo&gt;&lt;uuid val=&quot;{AD3D6CD5-2523-4801-8500-4CFD83AA66BF}&quot;/&gt;&lt;isInvalidForFieldText val=&quot;0&quot;/&gt;&lt;Image&gt;&lt;filename val=&quot;D:\dersler\algoritma\sunular\m6\h6_yeni\data\asimages\{AD3D6CD5-2523-4801-8500-4CFD83AA66BF}_18.png&quot;/&gt;&lt;left val=&quot;36&quot;/&gt;&lt;top val=&quot;30&quot;/&gt;&lt;width val=&quot;649&quot;/&gt;&lt;height val=&quot;62&quot;/&gt;&lt;hasText val=&quot;1&quot;/&gt;&lt;/Image&gt;&lt;/ThreeDShape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7&quot;/&gt;&lt;lineCharCount val=&quot;82&quot;/&gt;&lt;lineCharCount val=&quot;17&quot;/&gt;&lt;lineCharCount val=&quot;17&quot;/&gt;&lt;lineCharCount val=&quot;6&quot;/&gt;&lt;lineCharCount val=&quot;44&quot;/&gt;&lt;lineCharCount val=&quot;42&quot;/&gt;&lt;lineCharCount val=&quot;42&quot;/&gt;&lt;lineCharCount val=&quot;41&quot;/&gt;&lt;lineCharCount val=&quot;43&quot;/&gt;&lt;lineCharCount val=&quot;42&quot;/&gt;&lt;lineCharCount val=&quot;43&quot;/&gt;&lt;lineCharCount val=&quot;43&quot;/&gt;&lt;lineCharCount val=&quot;44&quot;/&gt;&lt;lineCharCount val=&quot;44&quot;/&gt;&lt;lineCharCount val=&quot;40&quot;/&gt;&lt;lineCharCount val=&quot;7&quot;/&gt;&lt;lineCharCount val=&quot;19&quot;/&gt;&lt;/TableIndex&gt;&lt;/ShapeTextInfo&gt;"/>
  <p:tag name="PRESENTER_SHAPEINFO" val="&lt;ThreeDShapeInfo&gt;&lt;uuid val=&quot;{A4EBB188-CDEC-4EEC-A6D5-35B08A08D3EB}&quot;/&gt;&lt;isInvalidForFieldText val=&quot;0&quot;/&gt;&lt;Image&gt;&lt;filename val=&quot;D:\dersler\algoritma\sunular\m6\h6_yeni\data\asimages\{A4EBB188-CDEC-4EEC-A6D5-35B08A08D3EB}_18.png&quot;/&gt;&lt;left val=&quot;59&quot;/&gt;&lt;top val=&quot;99&quot;/&gt;&lt;width val=&quot;606&quot;/&gt;&lt;height val=&quot;394&quot;/&gt;&lt;hasText val=&quot;1&quot;/&gt;&lt;/Image&gt;&lt;/ThreeDShape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TableIndex row=&quot;1&quot; col=&quot;2&quot;&gt;&lt;linesCount val=&quot;1&quot;/&gt;&lt;lineCharCount val=&quot;1&quot;/&gt;&lt;/TableIndex&gt;&lt;TableIndex row=&quot;1&quot; col=&quot;3&quot;&gt;&lt;linesCount val=&quot;1&quot;/&gt;&lt;lineCharCount val=&quot;8&quot;/&gt;&lt;/TableIndex&gt;&lt;TableIndex row=&quot;2&quot; col=&quot;1&quot;&gt;&lt;linesCount val=&quot;1&quot;/&gt;&lt;lineCharCount val=&quot;1&quot;/&gt;&lt;/TableIndex&gt;&lt;TableIndex row=&quot;2&quot; col=&quot;2&quot;&gt;&lt;linesCount val=&quot;7&quot;/&gt;&lt;lineCharCount val=&quot;1&quot;/&gt;&lt;lineCharCount val=&quot;1&quot;/&gt;&lt;lineCharCount val=&quot;21&quot;/&gt;&lt;lineCharCount val=&quot;26&quot;/&gt;&lt;lineCharCount val=&quot;3&quot;/&gt;&lt;lineCharCount val=&quot;25&quot;/&gt;&lt;lineCharCount val=&quot;23&quot;/&gt;&lt;/TableIndex&gt;&lt;TableIndex row=&quot;2&quot; col=&quot;3&quot;&gt;&lt;linesCount val=&quot;11&quot;/&gt;&lt;lineCharCount val=&quot;1&quot;/&gt;&lt;lineCharCount val=&quot;42&quot;/&gt;&lt;lineCharCount val=&quot;44&quot;/&gt;&lt;lineCharCount val=&quot;46&quot;/&gt;&lt;lineCharCount val=&quot;44&quot;/&gt;&lt;lineCharCount val=&quot;43&quot;/&gt;&lt;lineCharCount val=&quot;47&quot;/&gt;&lt;lineCharCount val=&quot;38&quot;/&gt;&lt;lineCharCount val=&quot;47&quot;/&gt;&lt;lineCharCount val=&quot;46&quot;/&gt;&lt;lineCharCount val=&quot;3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PSNARRATION" val="23,37386227,C:\Users\Hp\Desktop\Sertifika\java3_pptx\Media.ppcx"/>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 name="PRESENTER_SHAPEINFO" val="&lt;ThreeDShapeInfo&gt;&lt;uuid val=&quot;{AD3D6CD5-2523-4801-8500-4CFD83AA66BF}&quot;/&gt;&lt;isInvalidForFieldText val=&quot;0&quot;/&gt;&lt;Image&gt;&lt;filename val=&quot;D:\dersler\algoritma\sunular\m6\h6_yeni\data\asimages\{AD3D6CD5-2523-4801-8500-4CFD83AA66BF}_18.png&quot;/&gt;&lt;left val=&quot;36&quot;/&gt;&lt;top val=&quot;30&quot;/&gt;&lt;width val=&quot;649&quot;/&gt;&lt;height val=&quot;62&quot;/&gt;&lt;hasText val=&quot;1&quot;/&gt;&lt;/Image&gt;&lt;/ThreeDShape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7&quot;/&gt;&lt;lineCharCount val=&quot;82&quot;/&gt;&lt;lineCharCount val=&quot;17&quot;/&gt;&lt;lineCharCount val=&quot;17&quot;/&gt;&lt;lineCharCount val=&quot;6&quot;/&gt;&lt;lineCharCount val=&quot;44&quot;/&gt;&lt;lineCharCount val=&quot;42&quot;/&gt;&lt;lineCharCount val=&quot;42&quot;/&gt;&lt;lineCharCount val=&quot;41&quot;/&gt;&lt;lineCharCount val=&quot;43&quot;/&gt;&lt;lineCharCount val=&quot;42&quot;/&gt;&lt;lineCharCount val=&quot;43&quot;/&gt;&lt;lineCharCount val=&quot;43&quot;/&gt;&lt;lineCharCount val=&quot;44&quot;/&gt;&lt;lineCharCount val=&quot;44&quot;/&gt;&lt;lineCharCount val=&quot;40&quot;/&gt;&lt;lineCharCount val=&quot;7&quot;/&gt;&lt;lineCharCount val=&quot;19&quot;/&gt;&lt;/TableIndex&gt;&lt;/ShapeTextInfo&gt;"/>
  <p:tag name="PRESENTER_SHAPEINFO" val="&lt;ThreeDShapeInfo&gt;&lt;uuid val=&quot;{A4EBB188-CDEC-4EEC-A6D5-35B08A08D3EB}&quot;/&gt;&lt;isInvalidForFieldText val=&quot;0&quot;/&gt;&lt;Image&gt;&lt;filename val=&quot;D:\dersler\algoritma\sunular\m6\h6_yeni\data\asimages\{A4EBB188-CDEC-4EEC-A6D5-35B08A08D3EB}_18.png&quot;/&gt;&lt;left val=&quot;59&quot;/&gt;&lt;top val=&quot;99&quot;/&gt;&lt;width val=&quot;606&quot;/&gt;&lt;height val=&quot;394&quot;/&gt;&lt;hasText val=&quot;1&quot;/&gt;&lt;/Image&gt;&lt;/ThreeDShape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TableIndex row=&quot;1&quot; col=&quot;2&quot;&gt;&lt;linesCount val=&quot;1&quot;/&gt;&lt;lineCharCount val=&quot;1&quot;/&gt;&lt;/TableIndex&gt;&lt;TableIndex row=&quot;1&quot; col=&quot;3&quot;&gt;&lt;linesCount val=&quot;1&quot;/&gt;&lt;lineCharCount val=&quot;8&quot;/&gt;&lt;/TableIndex&gt;&lt;TableIndex row=&quot;2&quot; col=&quot;1&quot;&gt;&lt;linesCount val=&quot;1&quot;/&gt;&lt;lineCharCount val=&quot;1&quot;/&gt;&lt;/TableIndex&gt;&lt;TableIndex row=&quot;2&quot; col=&quot;2&quot;&gt;&lt;linesCount val=&quot;7&quot;/&gt;&lt;lineCharCount val=&quot;1&quot;/&gt;&lt;lineCharCount val=&quot;1&quot;/&gt;&lt;lineCharCount val=&quot;21&quot;/&gt;&lt;lineCharCount val=&quot;26&quot;/&gt;&lt;lineCharCount val=&quot;3&quot;/&gt;&lt;lineCharCount val=&quot;25&quot;/&gt;&lt;lineCharCount val=&quot;23&quot;/&gt;&lt;/TableIndex&gt;&lt;TableIndex row=&quot;2&quot; col=&quot;3&quot;&gt;&lt;linesCount val=&quot;11&quot;/&gt;&lt;lineCharCount val=&quot;1&quot;/&gt;&lt;lineCharCount val=&quot;42&quot;/&gt;&lt;lineCharCount val=&quot;44&quot;/&gt;&lt;lineCharCount val=&quot;46&quot;/&gt;&lt;lineCharCount val=&quot;44&quot;/&gt;&lt;lineCharCount val=&quot;43&quot;/&gt;&lt;lineCharCount val=&quot;47&quot;/&gt;&lt;lineCharCount val=&quot;38&quot;/&gt;&lt;lineCharCount val=&quot;47&quot;/&gt;&lt;lineCharCount val=&quot;46&quot;/&gt;&lt;lineCharCount val=&quot;3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PSNARRATION" val="1,1137830571,F:\vtystu\Sertifika\hafta1java_pptx\Media.ppcx"/>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12&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24&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A6580FCC-2D93-4E57-9ED9-972403A85185}&quot;/&gt;&lt;isInvalidForFieldText val=&quot;0&quot;/&gt;&lt;Image&gt;&lt;filename val=&quot;C:\Users\Nevzat TAŞBAŞI\Downloads\Documents\My Adobe Presentations\modul1\data\asimages\{A6580FCC-2D93-4E57-9ED9-972403A85185}_12.png&quot;/&gt;&lt;left val=&quot;36&quot;/&gt;&lt;top val=&quot;30&quot;/&gt;&lt;width val=&quot;649&quot;/&gt;&lt;height val=&quot;62&quot;/&gt;&lt;hasText val=&quot;1&quot;/&gt;&lt;/Image&gt;&lt;/ThreeDShape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A99B5CFE-9DB4-4CB3-AD93-533D49A974BF}&quot;/&gt;&lt;isInvalidForFieldText val=&quot;0&quot;/&gt;&lt;Image&gt;&lt;filename val=&quot;D:\dersler\algoritma\sunular\m6\h6_yeni\data\asimages\{A99B5CFE-9DB4-4CB3-AD93-533D49A974BF}_4.png&quot;/&gt;&lt;left val=&quot;36&quot;/&gt;&lt;top val=&quot;30&quot;/&gt;&lt;width val=&quot;649&quot;/&gt;&lt;height val=&quot;62&quot;/&gt;&lt;hasText val=&quot;1&quot;/&gt;&lt;/Image&gt;&lt;/ThreeDShape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76&quot;/&gt;&lt;lineCharCount val=&quot;82&quot;/&gt;&lt;lineCharCount val=&quot;77&quot;/&gt;&lt;lineCharCount val=&quot;70&quot;/&gt;&lt;lineCharCount val=&quot;72&quot;/&gt;&lt;lineCharCount val=&quot;74&quot;/&gt;&lt;lineCharCount val=&quot;67&quot;/&gt;&lt;lineCharCount val=&quot;19&quot;/&gt;&lt;/TableIndex&gt;&lt;/ShapeTextInfo&gt;"/>
  <p:tag name="PRESENTER_SHAPEINFO" val="&lt;ThreeDShapeInfo&gt;&lt;uuid val=&quot;{1F6FE8DE-F760-466D-8CA4-FA5BE26A58BE}&quot;/&gt;&lt;isInvalidForFieldText val=&quot;0&quot;/&gt;&lt;Image&gt;&lt;filename val=&quot;D:\dersler\algoritma\sunular\m6\h6_yeni\data\asimages\{1F6FE8DE-F760-466D-8CA4-FA5BE26A58BE}_4.png&quot;/&gt;&lt;left val=&quot;58&quot;/&gt;&lt;top val=&quot;121&quot;/&gt;&lt;width val=&quot;599&quot;/&gt;&lt;height val=&quot;197&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A6580FCC-2D93-4E57-9ED9-972403A85185}&quot;/&gt;&lt;isInvalidForFieldText val=&quot;0&quot;/&gt;&lt;Image&gt;&lt;filename val=&quot;C:\Users\Nevzat TAŞBAŞI\Downloads\Documents\My Adobe Presentations\modul1\data\asimages\{A6580FCC-2D93-4E57-9ED9-972403A85185}_12.png&quot;/&gt;&lt;left val=&quot;36&quot;/&gt;&lt;top val=&quot;30&quot;/&gt;&lt;width val=&quot;649&quot;/&gt;&lt;height val=&quot;62&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A6580FCC-2D93-4E57-9ED9-972403A85185}&quot;/&gt;&lt;isInvalidForFieldText val=&quot;0&quot;/&gt;&lt;Image&gt;&lt;filename val=&quot;C:\Users\Nevzat TAŞBAŞI\Downloads\Documents\My Adobe Presentations\modul1\data\asimages\{A6580FCC-2D93-4E57-9ED9-972403A85185}_12.png&quot;/&gt;&lt;left val=&quot;36&quot;/&gt;&lt;top val=&quot;30&quot;/&gt;&lt;width val=&quot;649&quot;/&gt;&lt;height val=&quot;62&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A6580FCC-2D93-4E57-9ED9-972403A85185}&quot;/&gt;&lt;isInvalidForFieldText val=&quot;0&quot;/&gt;&lt;Image&gt;&lt;filename val=&quot;C:\Users\Nevzat TAŞBAŞI\Downloads\Documents\My Adobe Presentations\modul1\data\asimages\{A6580FCC-2D93-4E57-9ED9-972403A85185}_12.png&quot;/&gt;&lt;left val=&quot;36&quot;/&gt;&lt;top val=&quot;30&quot;/&gt;&lt;width val=&quot;649&quot;/&gt;&lt;height val=&quot;62&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A6580FCC-2D93-4E57-9ED9-972403A85185}&quot;/&gt;&lt;isInvalidForFieldText val=&quot;0&quot;/&gt;&lt;Image&gt;&lt;filename val=&quot;C:\Users\Nevzat TAŞBAŞI\Downloads\Documents\My Adobe Presentations\modul1\data\asimages\{A6580FCC-2D93-4E57-9ED9-972403A85185}_12.png&quot;/&gt;&lt;left val=&quot;36&quot;/&gt;&lt;top val=&quot;30&quot;/&gt;&lt;width val=&quot;649&quot;/&gt;&lt;height val=&quot;62&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PSNARRATION" val="21,744956029,C:\Users\Hp\Desktop\Sertifika\hafta1_2java_pptx\Media.ppcx"/>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PRESENTER_SHAPEINFO" val="&lt;ThreeDShapeInfo&gt;&lt;uuid val=&quot;{0C3059E0-6959-4BFD-B7D7-67D14F0D93B8}&quot;/&gt;&lt;isInvalidForFieldText val=&quot;0&quot;/&gt;&lt;Image&gt;&lt;filename val=&quot;D:\dersler\algoritma\sunular\m2_1\data\asimages\{0C3059E0-6959-4BFD-B7D7-67D14F0D93B8}_13.png&quot;/&gt;&lt;left val=&quot;36&quot;/&gt;&lt;top val=&quot;30&quot;/&gt;&lt;width val=&quot;649&quot;/&gt;&lt;height val=&quot;62&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8&quot;/&gt;&lt;lineCharCount val=&quot;58&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CBC9DDA8-6759-4FEA-8E35-665F50A63658}&quot;/&gt;&lt;isInvalidForFieldText val=&quot;0&quot;/&gt;&lt;Image&gt;&lt;filename val=&quot;D:\dersler\algoritma\sunular\m3\data\asimages\{CBC9DDA8-6759-4FEA-8E35-665F50A63658}_15.png&quot;/&gt;&lt;left val=&quot;59&quot;/&gt;&lt;top val=&quot;97&quot;/&gt;&lt;width val=&quot;599&quot;/&gt;&lt;height val=&quot;4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8&quot;/&gt;&lt;lineCharCount val=&quot;4&quot;/&gt;&lt;/TableIndex&gt;&lt;TableIndex row=&quot;1&quot; col=&quot;2&quot;&gt;&lt;linesCount val=&quot;4&quot;/&gt;&lt;lineCharCount val=&quot;49&quot;/&gt;&lt;lineCharCount val=&quot;44&quot;/&gt;&lt;lineCharCount val=&quot;56&quot;/&gt;&lt;lineCharCount val=&quot;20&quot;/&gt;&lt;/TableIndex&gt;&lt;TableIndex row=&quot;2&quot; col=&quot;1&quot;&gt;&lt;linesCount val=&quot;2&quot;/&gt;&lt;lineCharCount val=&quot;24&quot;/&gt;&lt;lineCharCount val=&quot;6&quot;/&gt;&lt;/TableIndex&gt;&lt;TableIndex row=&quot;2&quot; col=&quot;2&quot;&gt;&lt;linesCount val=&quot;3&quot;/&gt;&lt;lineCharCount val=&quot;51&quot;/&gt;&lt;lineCharCount val=&quot;48&quot;/&gt;&lt;lineCharCount val=&quot;55&quot;/&gt;&lt;/TableIndex&gt;&lt;TableIndex row=&quot;3&quot; col=&quot;1&quot;&gt;&lt;linesCount val=&quot;7&quot;/&gt;&lt;lineCharCount val=&quot;11&quot;/&gt;&lt;lineCharCount val=&quot;2&quot;/&gt;&lt;lineCharCount val=&quot;24&quot;/&gt;&lt;lineCharCount val=&quot;4&quot;/&gt;&lt;lineCharCount val=&quot;10&quot;/&gt;&lt;lineCharCount val=&quot;5&quot;/&gt;&lt;lineCharCount val=&quot;1&quot;/&gt;&lt;/TableIndex&gt;&lt;TableIndex row=&quot;3&quot; col=&quot;2&quot;&gt;&lt;linesCount val=&quot;6&quot;/&gt;&lt;lineCharCount val=&quot;51&quot;/&gt;&lt;lineCharCount val=&quot;56&quot;/&gt;&lt;lineCharCount val=&quot;54&quot;/&gt;&lt;lineCharCount val=&quot;59&quot;/&gt;&lt;lineCharCount val=&quot;32&quot;/&gt;&lt;lineCharCount val=&quot;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PSNARRATION" val="24,744956029,C:\Users\Hp\Desktop\Sertifika\hafta1_2java_pptx\Media.ppcx"/>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PRESENTER_SHAPEINFO" val="&lt;ThreeDShapeInfo&gt;&lt;uuid val=&quot;{0C3059E0-6959-4BFD-B7D7-67D14F0D93B8}&quot;/&gt;&lt;isInvalidForFieldText val=&quot;0&quot;/&gt;&lt;Image&gt;&lt;filename val=&quot;D:\dersler\algoritma\sunular\m2_1\data\asimages\{0C3059E0-6959-4BFD-B7D7-67D14F0D93B8}_13.png&quot;/&gt;&lt;left val=&quot;36&quot;/&gt;&lt;top val=&quot;30&quot;/&gt;&lt;width val=&quot;649&quot;/&gt;&lt;height val=&quot;62&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5&quot;/&gt;&lt;lineCharCount val=&quot;74&quot;/&gt;&lt;lineCharCount val=&quot;30&quot;/&gt;&lt;lineCharCount val=&quot;65&quot;/&gt;&lt;lineCharCount val=&quot;16&quot;/&gt;&lt;lineCharCount val=&quot;75&quot;/&gt;&lt;lineCharCount val=&quot;54&quot;/&gt;&lt;lineCharCount val=&quot;65&quot;/&gt;&lt;lineCharCount val=&quot;64&quot;/&gt;&lt;lineCharCount val=&quot;56&quot;/&gt;&lt;lineCharCount val=&quot;50&quot;/&gt;&lt;lineCharCount val=&quot;71&quot;/&gt;&lt;lineCharCount val=&quot;13&quot;/&gt;&lt;lineCharCount val=&quot;34&quot;/&gt;&lt;lineCharCount val=&quot;78&quot;/&gt;&lt;lineCharCount val=&quot;5&quot;/&gt;&lt;lineCharCount val=&quot;48&quot;/&gt;&lt;lineCharCount val=&quot;57&quot;/&gt;&lt;lineCharCount val=&quot;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BC99C2CB-EF99-47BA-85BC-38D231D48B54}&quot;/&gt;&lt;isInvalidForFieldText val=&quot;0&quot;/&gt;&lt;Image&gt;&lt;filename val=&quot;D:\dersler\algoritma\sunular\m3\data\asimages\{BC99C2CB-EF99-47BA-85BC-38D231D48B54}_16.png&quot;/&gt;&lt;left val=&quot;60&quot;/&gt;&lt;top val=&quot;97&quot;/&gt;&lt;width val=&quot;600&quot;/&gt;&lt;height val=&quot;391&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PSNARRATION" val="22,744956029,C:\Users\Hp\Desktop\Sertifika\hafta1_2java_pptx\Media.ppcx"/>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6&quot;/&gt;&lt;lineCharCount val=&quot;62&quot;/&gt;&lt;lineCharCount val=&quot;52&quot;/&gt;&lt;lineCharCount val=&quot;60&quot;/&gt;&lt;lineCharCount val=&quot;76&quot;/&gt;&lt;lineCharCount val=&quot;57&quot;/&gt;&lt;lineCharCount val=&quot;73&quot;/&gt;&lt;lineCharCount val=&quot;17&quot;/&gt;&lt;lineCharCount val=&quot;45&quot;/&gt;&lt;lineCharCount val=&quot;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74F695DE-771B-4C8F-8383-6BCD30F35F99}&quot;/&gt;&lt;isInvalidForFieldText val=&quot;0&quot;/&gt;&lt;Image&gt;&lt;filename val=&quot;D:\dersler\algoritma\sunular\m3\data\asimages\{74F695DE-771B-4C8F-8383-6BCD30F35F99}_19.png&quot;/&gt;&lt;left val=&quot;60&quot;/&gt;&lt;top val=&quot;157&quot;/&gt;&lt;width val=&quot;601&quot;/&gt;&lt;height val=&quot;203&quot;/&gt;&lt;hasText val=&quot;1&quot;/&gt;&lt;/Image&gt;&lt;/ThreeDShape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PRESENTER_SHAPEINFO" val="&lt;ThreeDShapeInfo&gt;&lt;uuid val=&quot;{0C3059E0-6959-4BFD-B7D7-67D14F0D93B8}&quot;/&gt;&lt;isInvalidForFieldText val=&quot;0&quot;/&gt;&lt;Image&gt;&lt;filename val=&quot;D:\dersler\algoritma\sunular\m2_1\data\asimages\{0C3059E0-6959-4BFD-B7D7-67D14F0D93B8}_13.png&quot;/&gt;&lt;left val=&quot;36&quot;/&gt;&lt;top val=&quot;30&quot;/&gt;&lt;width val=&quot;649&quot;/&gt;&lt;height val=&quot;62&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PPSNARRATION" val="23,744956029,C:\Users\Hp\Desktop\Sertifika\hafta1_2java_pptx\Media.ppcx"/>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PRESENTER_SHAPEINFO" val="&lt;ThreeDShapeInfo&gt;&lt;uuid val=&quot;{0C3059E0-6959-4BFD-B7D7-67D14F0D93B8}&quot;/&gt;&lt;isInvalidForFieldText val=&quot;0&quot;/&gt;&lt;Image&gt;&lt;filename val=&quot;D:\dersler\algoritma\sunular\m2_1\data\asimages\{0C3059E0-6959-4BFD-B7D7-67D14F0D93B8}_13.png&quot;/&gt;&lt;left val=&quot;36&quot;/&gt;&lt;top val=&quot;30&quot;/&gt;&lt;width val=&quot;649&quot;/&gt;&lt;height val=&quot;62&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PSNARRATION" val="26,744956029,C:\Users\Hp\Desktop\Sertifika\hafta1_2java_pptx\Media.ppcx"/>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6&quot;/&gt;&lt;lineCharCount val=&quot;62&quot;/&gt;&lt;lineCharCount val=&quot;52&quot;/&gt;&lt;lineCharCount val=&quot;60&quot;/&gt;&lt;lineCharCount val=&quot;76&quot;/&gt;&lt;lineCharCount val=&quot;57&quot;/&gt;&lt;lineCharCount val=&quot;73&quot;/&gt;&lt;lineCharCount val=&quot;17&quot;/&gt;&lt;lineCharCount val=&quot;45&quot;/&gt;&lt;lineCharCount val=&quot;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74F695DE-771B-4C8F-8383-6BCD30F35F99}&quot;/&gt;&lt;isInvalidForFieldText val=&quot;0&quot;/&gt;&lt;Image&gt;&lt;filename val=&quot;D:\dersler\algoritma\sunular\m3\data\asimages\{74F695DE-771B-4C8F-8383-6BCD30F35F99}_19.png&quot;/&gt;&lt;left val=&quot;60&quot;/&gt;&lt;top val=&quot;157&quot;/&gt;&lt;width val=&quot;601&quot;/&gt;&lt;height val=&quot;203&quot;/&gt;&lt;hasText val=&quot;1&quot;/&gt;&lt;/Image&gt;&lt;/ThreeDShape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PRESENTER_SHAPEINFO" val="&lt;ThreeDShapeInfo&gt;&lt;uuid val=&quot;{0C3059E0-6959-4BFD-B7D7-67D14F0D93B8}&quot;/&gt;&lt;isInvalidForFieldText val=&quot;0&quot;/&gt;&lt;Image&gt;&lt;filename val=&quot;D:\dersler\algoritma\sunular\m2_1\data\asimages\{0C3059E0-6959-4BFD-B7D7-67D14F0D93B8}_13.png&quot;/&gt;&lt;left val=&quot;36&quot;/&gt;&lt;top val=&quot;30&quot;/&gt;&lt;width val=&quot;649&quot;/&gt;&lt;height val=&quot;62&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0&quot;/&gt;&lt;lineCharCount val=&quot;79&quot;/&gt;&lt;lineCharCount val=&quot;73&quot;/&gt;&lt;lineCharCount val=&quot;6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968E4E66-4A4F-49E6-B087-3AF07A4979FF}&quot;/&gt;&lt;isInvalidForFieldText val=&quot;0&quot;/&gt;&lt;Image&gt;&lt;filename val=&quot;D:\dersler\algoritma\sunular\m3\data\asimages\{968E4E66-4A4F-49E6-B087-3AF07A4979FF}_21.png&quot;/&gt;&lt;left val=&quot;59&quot;/&gt;&lt;top val=&quot;157&quot;/&gt;&lt;width val=&quot;602&quot;/&gt;&lt;height val=&quot;95&quot;/&gt;&lt;hasText val=&quot;1&quot;/&gt;&lt;/Image&gt;&lt;/ThreeDShapeInfo&gt;"/>
</p:tagLst>
</file>

<file path=ppt/tags/tag68.xml><?xml version="1.0" encoding="utf-8"?>
<p:tagLst xmlns:a="http://schemas.openxmlformats.org/drawingml/2006/main" xmlns:r="http://schemas.openxmlformats.org/officeDocument/2006/relationships" xmlns:p="http://schemas.openxmlformats.org/presentationml/2006/main">
  <p:tag name="PPSNARRATION" val="27,744956029,C:\Users\Hp\Desktop\Sertifika\hafta1_2java_pptx\Media.ppcx"/>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6&quot;/&gt;&lt;lineCharCount val=&quot;62&quot;/&gt;&lt;lineCharCount val=&quot;52&quot;/&gt;&lt;lineCharCount val=&quot;60&quot;/&gt;&lt;lineCharCount val=&quot;76&quot;/&gt;&lt;lineCharCount val=&quot;57&quot;/&gt;&lt;lineCharCount val=&quot;73&quot;/&gt;&lt;lineCharCount val=&quot;17&quot;/&gt;&lt;lineCharCount val=&quot;45&quot;/&gt;&lt;lineCharCount val=&quot;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74F695DE-771B-4C8F-8383-6BCD30F35F99}&quot;/&gt;&lt;isInvalidForFieldText val=&quot;0&quot;/&gt;&lt;Image&gt;&lt;filename val=&quot;D:\dersler\algoritma\sunular\m3\data\asimages\{74F695DE-771B-4C8F-8383-6BCD30F35F99}_19.png&quot;/&gt;&lt;left val=&quot;60&quot;/&gt;&lt;top val=&quot;157&quot;/&gt;&lt;width val=&quot;601&quot;/&gt;&lt;height val=&quot;203&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PRESENTER_SHAPEINFO" val="&lt;ThreeDShapeInfo&gt;&lt;uuid val=&quot;{0C3059E0-6959-4BFD-B7D7-67D14F0D93B8}&quot;/&gt;&lt;isInvalidForFieldText val=&quot;0&quot;/&gt;&lt;Image&gt;&lt;filename val=&quot;D:\dersler\algoritma\sunular\m2_1\data\asimages\{0C3059E0-6959-4BFD-B7D7-67D14F0D93B8}_13.png&quot;/&gt;&lt;left val=&quot;36&quot;/&gt;&lt;top val=&quot;30&quot;/&gt;&lt;width val=&quot;649&quot;/&gt;&lt;height val=&quot;62&quot;/&gt;&lt;hasText val=&quot;1&quot;/&gt;&lt;/Image&gt;&lt;/ThreeDShape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0&quot;/&gt;&lt;lineCharCount val=&quot;79&quot;/&gt;&lt;lineCharCount val=&quot;73&quot;/&gt;&lt;lineCharCount val=&quot;6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968E4E66-4A4F-49E6-B087-3AF07A4979FF}&quot;/&gt;&lt;isInvalidForFieldText val=&quot;0&quot;/&gt;&lt;Image&gt;&lt;filename val=&quot;D:\dersler\algoritma\sunular\m3\data\asimages\{968E4E66-4A4F-49E6-B087-3AF07A4979FF}_21.png&quot;/&gt;&lt;left val=&quot;59&quot;/&gt;&lt;top val=&quot;157&quot;/&gt;&lt;width val=&quot;602&quot;/&gt;&lt;height val=&quot;95&quot;/&gt;&lt;hasText val=&quot;1&quot;/&gt;&lt;/Image&gt;&lt;/ThreeDShapeInfo&gt;"/>
</p:tagLst>
</file>

<file path=ppt/tags/tag74.xml><?xml version="1.0" encoding="utf-8"?>
<p:tagLst xmlns:a="http://schemas.openxmlformats.org/drawingml/2006/main" xmlns:r="http://schemas.openxmlformats.org/officeDocument/2006/relationships" xmlns:p="http://schemas.openxmlformats.org/presentationml/2006/main">
  <p:tag name="PPSNARRATION" val="28,744956029,C:\Users\Hp\Desktop\Sertifika\hafta1_2java_pptx\Media.ppcx"/>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6&quot;/&gt;&lt;lineCharCount val=&quot;62&quot;/&gt;&lt;lineCharCount val=&quot;52&quot;/&gt;&lt;lineCharCount val=&quot;60&quot;/&gt;&lt;lineCharCount val=&quot;76&quot;/&gt;&lt;lineCharCount val=&quot;57&quot;/&gt;&lt;lineCharCount val=&quot;73&quot;/&gt;&lt;lineCharCount val=&quot;17&quot;/&gt;&lt;lineCharCount val=&quot;45&quot;/&gt;&lt;lineCharCount val=&quot;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74F695DE-771B-4C8F-8383-6BCD30F35F99}&quot;/&gt;&lt;isInvalidForFieldText val=&quot;0&quot;/&gt;&lt;Image&gt;&lt;filename val=&quot;D:\dersler\algoritma\sunular\m3\data\asimages\{74F695DE-771B-4C8F-8383-6BCD30F35F99}_19.png&quot;/&gt;&lt;left val=&quot;60&quot;/&gt;&lt;top val=&quot;157&quot;/&gt;&lt;width val=&quot;601&quot;/&gt;&lt;height val=&quot;203&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PRESENTER_SHAPEINFO" val="&lt;ThreeDShapeInfo&gt;&lt;uuid val=&quot;{0C3059E0-6959-4BFD-B7D7-67D14F0D93B8}&quot;/&gt;&lt;isInvalidForFieldText val=&quot;0&quot;/&gt;&lt;Image&gt;&lt;filename val=&quot;D:\dersler\algoritma\sunular\m2_1\data\asimages\{0C3059E0-6959-4BFD-B7D7-67D14F0D93B8}_13.png&quot;/&gt;&lt;left val=&quot;36&quot;/&gt;&lt;top val=&quot;30&quot;/&gt;&lt;width val=&quot;649&quot;/&gt;&lt;height val=&quot;62&quot;/&gt;&lt;hasText val=&quot;1&quot;/&gt;&lt;/Image&gt;&lt;/ThreeDShapeInfo&gt;"/>
</p:tagLst>
</file>

<file path=ppt/tags/tag79.xml><?xml version="1.0" encoding="utf-8"?>
<p:tagLst xmlns:a="http://schemas.openxmlformats.org/drawingml/2006/main" xmlns:r="http://schemas.openxmlformats.org/officeDocument/2006/relationships" xmlns:p="http://schemas.openxmlformats.org/presentationml/2006/main">
  <p:tag name="PPSNARRATION" val="29,744956029,C:\Users\Hp\Desktop\Sertifika\hafta1_2java_pptx\Media.ppcx"/>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6&quot;/&gt;&lt;lineCharCount val=&quot;62&quot;/&gt;&lt;lineCharCount val=&quot;52&quot;/&gt;&lt;lineCharCount val=&quot;60&quot;/&gt;&lt;lineCharCount val=&quot;76&quot;/&gt;&lt;lineCharCount val=&quot;57&quot;/&gt;&lt;lineCharCount val=&quot;73&quot;/&gt;&lt;lineCharCount val=&quot;17&quot;/&gt;&lt;lineCharCount val=&quot;45&quot;/&gt;&lt;lineCharCount val=&quot;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74F695DE-771B-4C8F-8383-6BCD30F35F99}&quot;/&gt;&lt;isInvalidForFieldText val=&quot;0&quot;/&gt;&lt;Image&gt;&lt;filename val=&quot;D:\dersler\algoritma\sunular\m3\data\asimages\{74F695DE-771B-4C8F-8383-6BCD30F35F99}_19.png&quot;/&gt;&lt;left val=&quot;60&quot;/&gt;&lt;top val=&quot;157&quot;/&gt;&lt;width val=&quot;601&quot;/&gt;&lt;height val=&quot;203&quot;/&gt;&lt;hasText val=&quot;1&quot;/&gt;&lt;/Image&gt;&lt;/ThreeDShape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PRESENTER_SHAPEINFO" val="&lt;ThreeDShapeInfo&gt;&lt;uuid val=&quot;{0C3059E0-6959-4BFD-B7D7-67D14F0D93B8}&quot;/&gt;&lt;isInvalidForFieldText val=&quot;0&quot;/&gt;&lt;Image&gt;&lt;filename val=&quot;D:\dersler\algoritma\sunular\m2_1\data\asimages\{0C3059E0-6959-4BFD-B7D7-67D14F0D93B8}_13.png&quot;/&gt;&lt;left val=&quot;36&quot;/&gt;&lt;top val=&quot;30&quot;/&gt;&lt;width val=&quot;649&quot;/&gt;&lt;height val=&quot;62&quot;/&gt;&lt;hasText val=&quot;1&quot;/&gt;&lt;/Image&gt;&lt;/ThreeDShapeInfo&gt;"/>
</p:tagLst>
</file>

<file path=ppt/tags/tag84.xml><?xml version="1.0" encoding="utf-8"?>
<p:tagLst xmlns:a="http://schemas.openxmlformats.org/drawingml/2006/main" xmlns:r="http://schemas.openxmlformats.org/officeDocument/2006/relationships" xmlns:p="http://schemas.openxmlformats.org/presentationml/2006/main">
  <p:tag name="PPSNARRATION" val="31,744956029,C:\Users\Hp\Desktop\Sertifika\hafta1_2java_pptx\Media.ppcx"/>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6&quot;/&gt;&lt;lineCharCount val=&quot;62&quot;/&gt;&lt;lineCharCount val=&quot;52&quot;/&gt;&lt;lineCharCount val=&quot;60&quot;/&gt;&lt;lineCharCount val=&quot;76&quot;/&gt;&lt;lineCharCount val=&quot;57&quot;/&gt;&lt;lineCharCount val=&quot;73&quot;/&gt;&lt;lineCharCount val=&quot;17&quot;/&gt;&lt;lineCharCount val=&quot;45&quot;/&gt;&lt;lineCharCount val=&quot;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74F695DE-771B-4C8F-8383-6BCD30F35F99}&quot;/&gt;&lt;isInvalidForFieldText val=&quot;0&quot;/&gt;&lt;Image&gt;&lt;filename val=&quot;D:\dersler\algoritma\sunular\m3\data\asimages\{74F695DE-771B-4C8F-8383-6BCD30F35F99}_19.png&quot;/&gt;&lt;left val=&quot;60&quot;/&gt;&lt;top val=&quot;157&quot;/&gt;&lt;width val=&quot;601&quot;/&gt;&lt;height val=&quot;203&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PRESENTER_SHAPEINFO" val="&lt;ThreeDShapeInfo&gt;&lt;uuid val=&quot;{0C3059E0-6959-4BFD-B7D7-67D14F0D93B8}&quot;/&gt;&lt;isInvalidForFieldText val=&quot;0&quot;/&gt;&lt;Image&gt;&lt;filename val=&quot;D:\dersler\algoritma\sunular\m2_1\data\asimages\{0C3059E0-6959-4BFD-B7D7-67D14F0D93B8}_13.png&quot;/&gt;&lt;left val=&quot;36&quot;/&gt;&lt;top val=&quot;30&quot;/&gt;&lt;width val=&quot;649&quot;/&gt;&lt;height val=&quot;62&quot;/&gt;&lt;hasText val=&quot;1&quot;/&gt;&lt;/Image&gt;&lt;/ThreeDShapeInfo&gt;"/>
</p:tagLst>
</file>

<file path=ppt/tags/tag89.xml><?xml version="1.0" encoding="utf-8"?>
<p:tagLst xmlns:a="http://schemas.openxmlformats.org/drawingml/2006/main" xmlns:r="http://schemas.openxmlformats.org/officeDocument/2006/relationships" xmlns:p="http://schemas.openxmlformats.org/presentationml/2006/main">
  <p:tag name="PPSNARRATION" val="32,744956029,C:\Users\Hp\Desktop\Sertifika\hafta1_2java_pptx\Media.ppcx"/>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6&quot;/&gt;&lt;lineCharCount val=&quot;62&quot;/&gt;&lt;lineCharCount val=&quot;52&quot;/&gt;&lt;lineCharCount val=&quot;60&quot;/&gt;&lt;lineCharCount val=&quot;76&quot;/&gt;&lt;lineCharCount val=&quot;57&quot;/&gt;&lt;lineCharCount val=&quot;73&quot;/&gt;&lt;lineCharCount val=&quot;17&quot;/&gt;&lt;lineCharCount val=&quot;45&quot;/&gt;&lt;lineCharCount val=&quot;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74F695DE-771B-4C8F-8383-6BCD30F35F99}&quot;/&gt;&lt;isInvalidForFieldText val=&quot;0&quot;/&gt;&lt;Image&gt;&lt;filename val=&quot;D:\dersler\algoritma\sunular\m3\data\asimages\{74F695DE-771B-4C8F-8383-6BCD30F35F99}_19.png&quot;/&gt;&lt;left val=&quot;60&quot;/&gt;&lt;top val=&quot;157&quot;/&gt;&lt;width val=&quot;601&quot;/&gt;&lt;height val=&quot;203&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PRESENTER_SHAPEINFO" val="&lt;ThreeDShapeInfo&gt;&lt;uuid val=&quot;{0C3059E0-6959-4BFD-B7D7-67D14F0D93B8}&quot;/&gt;&lt;isInvalidForFieldText val=&quot;0&quot;/&gt;&lt;Image&gt;&lt;filename val=&quot;D:\dersler\algoritma\sunular\m2_1\data\asimages\{0C3059E0-6959-4BFD-B7D7-67D14F0D93B8}_13.png&quot;/&gt;&lt;left val=&quot;36&quot;/&gt;&lt;top val=&quot;30&quot;/&gt;&lt;width val=&quot;649&quot;/&gt;&lt;height val=&quot;62&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PPSNARRATION" val="33,744956029,C:\Users\Hp\Desktop\Sertifika\hafta1_2java_pptx\Media.ppcx"/>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6&quot;/&gt;&lt;lineCharCount val=&quot;62&quot;/&gt;&lt;lineCharCount val=&quot;52&quot;/&gt;&lt;lineCharCount val=&quot;60&quot;/&gt;&lt;lineCharCount val=&quot;76&quot;/&gt;&lt;lineCharCount val=&quot;57&quot;/&gt;&lt;lineCharCount val=&quot;73&quot;/&gt;&lt;lineCharCount val=&quot;17&quot;/&gt;&lt;lineCharCount val=&quot;45&quot;/&gt;&lt;lineCharCount val=&quot;1&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2&quot;/&gt;&lt;lineCharCount val=&quot;1&quot;/&gt;&lt;lineCharCount val=&quot;2&quot;/&gt;&lt;lineCharCount val=&quot;1&quot;/&gt;&lt;/TableIndex&gt;&lt;/ShapeTextInfo&gt;"/>
  <p:tag name="PRESENTER_SHAPEINFO" val="&lt;ThreeDShapeInfo&gt;&lt;uuid val=&quot;{74F695DE-771B-4C8F-8383-6BCD30F35F99}&quot;/&gt;&lt;isInvalidForFieldText val=&quot;0&quot;/&gt;&lt;Image&gt;&lt;filename val=&quot;D:\dersler\algoritma\sunular\m3\data\asimages\{74F695DE-771B-4C8F-8383-6BCD30F35F99}_19.png&quot;/&gt;&lt;left val=&quot;60&quot;/&gt;&lt;top val=&quot;157&quot;/&gt;&lt;width val=&quot;601&quot;/&gt;&lt;height val=&quot;203&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PRESENTER_SHAPEINFO" val="&lt;ThreeDShapeInfo&gt;&lt;uuid val=&quot;{0C3059E0-6959-4BFD-B7D7-67D14F0D93B8}&quot;/&gt;&lt;isInvalidForFieldText val=&quot;0&quot;/&gt;&lt;Image&gt;&lt;filename val=&quot;D:\dersler\algoritma\sunular\m2_1\data\asimages\{0C3059E0-6959-4BFD-B7D7-67D14F0D93B8}_13.png&quot;/&gt;&lt;left val=&quot;36&quot;/&gt;&lt;top val=&quot;30&quot;/&gt;&lt;width val=&quot;649&quot;/&gt;&lt;height val=&quot;62&quot;/&gt;&lt;hasText val=&quot;1&quot;/&gt;&lt;/Image&gt;&lt;/ThreeDShapeInfo&gt;"/>
</p:tagLst>
</file>

<file path=ppt/tags/tag99.xml><?xml version="1.0" encoding="utf-8"?>
<p:tagLst xmlns:a="http://schemas.openxmlformats.org/drawingml/2006/main" xmlns:r="http://schemas.openxmlformats.org/officeDocument/2006/relationships" xmlns:p="http://schemas.openxmlformats.org/presentationml/2006/main">
  <p:tag name="PPSNARRATION" val="34,744956029,C:\Users\Hp\Desktop\Sertifika\hafta1_2java_pptx\Media.ppcx"/>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aynak">
  <a:themeElements>
    <a:clrScheme name="Kaynak">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Kaynak">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ynak">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386</TotalTime>
  <Words>3972</Words>
  <Application>Microsoft Office PowerPoint</Application>
  <PresentationFormat>Ekran Gösterisi (4:3)</PresentationFormat>
  <Paragraphs>948</Paragraphs>
  <Slides>63</Slides>
  <Notes>62</Notes>
  <HiddenSlides>0</HiddenSlides>
  <MMClips>0</MMClips>
  <ScaleCrop>false</ScaleCrop>
  <HeadingPairs>
    <vt:vector size="4" baseType="variant">
      <vt:variant>
        <vt:lpstr>Tema</vt:lpstr>
      </vt:variant>
      <vt:variant>
        <vt:i4>1</vt:i4>
      </vt:variant>
      <vt:variant>
        <vt:lpstr>Slayt Başlıkları</vt:lpstr>
      </vt:variant>
      <vt:variant>
        <vt:i4>63</vt:i4>
      </vt:variant>
    </vt:vector>
  </HeadingPairs>
  <TitlesOfParts>
    <vt:vector size="64" baseType="lpstr">
      <vt:lpstr>Kaynak</vt:lpstr>
      <vt:lpstr>JAVA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Operatörler</vt:lpstr>
      <vt:lpstr>Aritmetiksel Operatörler</vt:lpstr>
      <vt:lpstr>Aritmetiksel Operatörler</vt:lpstr>
      <vt:lpstr>Karşılaştırma Operatörleri</vt:lpstr>
      <vt:lpstr>Karşılaştırma Operatörleri</vt:lpstr>
      <vt:lpstr>Mantıksal Operatörler</vt:lpstr>
      <vt:lpstr>Mantıksal Operatörler</vt:lpstr>
      <vt:lpstr>Artırma Azaltma Operatörleri</vt:lpstr>
      <vt:lpstr>Atama Operatörü</vt:lpstr>
      <vt:lpstr>Aritmetik İşlemli Atama Operatörleri</vt:lpstr>
      <vt:lpstr>Giriş Çıkış İşlemleri</vt:lpstr>
      <vt:lpstr>Giriş Çıkış İşlemleri</vt:lpstr>
      <vt:lpstr>Diziler</vt:lpstr>
      <vt:lpstr>Tek Boyutlu Diziler</vt:lpstr>
      <vt:lpstr>Çok Boyutlu Diziler</vt:lpstr>
      <vt:lpstr>Tek Alternatifli Karar Yapısı</vt:lpstr>
      <vt:lpstr>İki Alternatifli Karar Yapısı</vt:lpstr>
      <vt:lpstr>İki Alternatifli Karar Yapısı</vt:lpstr>
      <vt:lpstr>Çok Alternatifli Karar Yapısı</vt:lpstr>
      <vt:lpstr>Çok Alternatifli Karar Yapısı</vt:lpstr>
      <vt:lpstr>Çoklu Seçim Karar Yapısını Kullanımı</vt:lpstr>
      <vt:lpstr>Çoklu Seçim Karar Yapısını Kullanımı</vt:lpstr>
      <vt:lpstr>Döngü Yapısı</vt:lpstr>
      <vt:lpstr>Döngü Yapısı</vt:lpstr>
      <vt:lpstr>Koşulun başta olduğu</vt:lpstr>
      <vt:lpstr>Koşulun sonda olduğu</vt:lpstr>
      <vt:lpstr>Tanımlayıcılar</vt:lpstr>
      <vt:lpstr>Sınıfın Oluşturulması</vt:lpstr>
      <vt:lpstr>Nesne Tanımlanması</vt:lpstr>
      <vt:lpstr>Örnek</vt:lpstr>
      <vt:lpstr>Kurucu Metodu</vt:lpstr>
      <vt:lpstr>Kurucu Metodu</vt:lpstr>
      <vt:lpstr>Kurucu Metodu Örnek</vt:lpstr>
      <vt:lpstr>Kurucu Metodu Örnek</vt:lpstr>
      <vt:lpstr>Miras Alma</vt:lpstr>
      <vt:lpstr>Miras Alma</vt:lpstr>
      <vt:lpstr>Miras Alma</vt:lpstr>
      <vt:lpstr>Miras Alma</vt:lpstr>
      <vt:lpstr>Miras Alma</vt:lpstr>
      <vt:lpstr>Metodların Aşırı Yüklenmesi</vt:lpstr>
      <vt:lpstr>Örnek</vt:lpstr>
      <vt:lpstr>Örnek</vt:lpstr>
      <vt:lpstr>Örnek</vt:lpstr>
      <vt:lpstr>Arayüzler (İnterface)</vt:lpstr>
      <vt:lpstr>Kullanımı</vt:lpstr>
      <vt:lpstr>Örnek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VERİTABANI TASARIMI VE UYGULAMALARI</dc:title>
  <dc:creator>Nevzat TAŞBAŞI</dc:creator>
  <cp:lastModifiedBy>Admin</cp:lastModifiedBy>
  <cp:revision>80</cp:revision>
  <dcterms:created xsi:type="dcterms:W3CDTF">2013-02-11T08:33:31Z</dcterms:created>
  <dcterms:modified xsi:type="dcterms:W3CDTF">2016-02-22T20:40:14Z</dcterms:modified>
</cp:coreProperties>
</file>