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1"/>
  </p:notesMasterIdLst>
  <p:sldIdLst>
    <p:sldId id="361" r:id="rId2"/>
    <p:sldId id="309" r:id="rId3"/>
    <p:sldId id="310" r:id="rId4"/>
    <p:sldId id="311" r:id="rId5"/>
    <p:sldId id="312" r:id="rId6"/>
    <p:sldId id="362" r:id="rId7"/>
    <p:sldId id="313" r:id="rId8"/>
    <p:sldId id="317" r:id="rId9"/>
    <p:sldId id="318" r:id="rId10"/>
    <p:sldId id="363" r:id="rId11"/>
    <p:sldId id="316" r:id="rId12"/>
    <p:sldId id="319" r:id="rId13"/>
    <p:sldId id="322" r:id="rId14"/>
    <p:sldId id="329" r:id="rId15"/>
    <p:sldId id="336" r:id="rId16"/>
    <p:sldId id="364" r:id="rId17"/>
    <p:sldId id="340" r:id="rId18"/>
    <p:sldId id="347" r:id="rId19"/>
    <p:sldId id="360" r:id="rId20"/>
  </p:sldIdLst>
  <p:sldSz cx="9144000" cy="6858000" type="screen4x3"/>
  <p:notesSz cx="6858000" cy="9144000"/>
  <p:custDataLst>
    <p:tags r:id="rId22"/>
  </p:custDataLst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1524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E86B5-A824-4AB6-95FC-ABABCEDF1BB7}" type="datetimeFigureOut">
              <a:rPr lang="tr-TR" smtClean="0"/>
              <a:pPr/>
              <a:t>30.04.2012</a:t>
            </a:fld>
            <a:endParaRPr lang="en-US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B4FAC-A04D-4694-941E-8F3582A1FA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30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3386095-CE2D-4A4D-B75F-869454E3B0B9}" type="datetime1">
              <a:rPr lang="tr-TR" smtClean="0"/>
              <a:t>30.04.2012</a:t>
            </a:fld>
            <a:endParaRPr lang="en-US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DD02F1F-6948-4498-8A0A-965687F0B5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Dikdörtgen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Dikdörtgen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Dikdörtgen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ikdörtgen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7894-08FB-4AC7-A50D-FAC56F8D8593}" type="datetime1">
              <a:rPr lang="tr-TR" smtClean="0"/>
              <a:t>30.04.2012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2F1F-6948-4498-8A0A-965687F0B5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642E-71F2-4977-A67C-4119546E192A}" type="datetime1">
              <a:rPr lang="tr-TR" smtClean="0"/>
              <a:t>30.04.2012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2F1F-6948-4498-8A0A-965687F0B5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İkizkenar Üçgen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109E-1ED7-491C-B4E7-3F293720476D}" type="datetime1">
              <a:rPr lang="tr-TR" smtClean="0"/>
              <a:t>30.04.2012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2F1F-6948-4498-8A0A-965687F0B5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8375F37-1811-47AD-A33F-AA0E8C973E48}" type="datetime1">
              <a:rPr lang="tr-TR" smtClean="0"/>
              <a:t>30.04.2012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DD02F1F-6948-4498-8A0A-965687F0B5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ikdörtgen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7AED-5DA3-4DCD-8C8F-705DFD04F05D}" type="datetime1">
              <a:rPr lang="tr-TR" smtClean="0"/>
              <a:t>30.04.2012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2F1F-6948-4498-8A0A-965687F0B5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B840-037C-456C-B73C-E4DBBD1280B9}" type="datetime1">
              <a:rPr lang="tr-TR" smtClean="0"/>
              <a:t>30.04.2012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2F1F-6948-4498-8A0A-965687F0B5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D9F9-76B8-4F6C-AF12-25DE9E188319}" type="datetime1">
              <a:rPr lang="tr-TR" smtClean="0"/>
              <a:t>30.04.2012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2F1F-6948-4498-8A0A-965687F0B5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8FF7-1AAF-47F0-BBE7-4C221EBC98D3}" type="datetime1">
              <a:rPr lang="tr-TR" smtClean="0"/>
              <a:t>30.04.2012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2F1F-6948-4498-8A0A-965687F0B5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üz Bağlayıcı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4BD3-702A-49CC-9327-EDB0A83F19BD}" type="datetime1">
              <a:rPr lang="tr-TR" smtClean="0"/>
              <a:t>30.04.2012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2F1F-6948-4498-8A0A-965687F0B5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İçerik Yer Tutucus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B646-B5D8-494E-AD01-98B98EE0051C}" type="datetime1">
              <a:rPr lang="tr-TR" smtClean="0"/>
              <a:t>30.04.2012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2F1F-6948-4498-8A0A-965687F0B5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2BED424-DD5B-4859-A4B8-711928F02EB6}" type="datetime1">
              <a:rPr lang="tr-TR" smtClean="0"/>
              <a:t>30.04.2012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D02F1F-6948-4498-8A0A-965687F0B5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Düz Bağlayıcı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Düz Bağlayıcı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İkizkenar Üçgen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Nesneye Yönelik Paylaşım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Nesneye Yönelik Programlama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2F1F-6948-4498-8A0A-965687F0B55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99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>
          <a:xfrm>
            <a:off x="445626" y="2636912"/>
            <a:ext cx="83028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tr-TR" sz="2000" dirty="0" err="1" smtClean="0">
                <a:latin typeface="Calibri" pitchFamily="34" charset="0"/>
                <a:cs typeface="Calibri" pitchFamily="34" charset="0"/>
              </a:rPr>
              <a:t>Private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(özel): </a:t>
            </a:r>
            <a:r>
              <a:rPr lang="tr-TR" sz="2000" dirty="0" err="1" smtClean="0">
                <a:latin typeface="Calibri" pitchFamily="34" charset="0"/>
                <a:cs typeface="Calibri" pitchFamily="34" charset="0"/>
              </a:rPr>
              <a:t>private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 olarak tanımlanan veri ve fonksiyonlara sadece, tanımlı oldukları sınıf içerisinden erişilebilir.</a:t>
            </a:r>
          </a:p>
          <a:p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tr-TR" sz="2000" dirty="0" err="1" smtClean="0">
                <a:latin typeface="Calibri" pitchFamily="34" charset="0"/>
                <a:cs typeface="Calibri" pitchFamily="34" charset="0"/>
              </a:rPr>
              <a:t>Public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(genel): </a:t>
            </a:r>
            <a:r>
              <a:rPr lang="tr-TR" sz="2000" dirty="0" err="1" smtClean="0">
                <a:latin typeface="Calibri" pitchFamily="34" charset="0"/>
                <a:cs typeface="Calibri" pitchFamily="34" charset="0"/>
              </a:rPr>
              <a:t>public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 olan veri ve fonksiyonlara tanımlı oldukları sınıfların </a:t>
            </a:r>
            <a:r>
              <a:rPr lang="tr-TR" sz="2000" dirty="0" err="1" smtClean="0">
                <a:latin typeface="Calibri" pitchFamily="34" charset="0"/>
                <a:cs typeface="Calibri" pitchFamily="34" charset="0"/>
              </a:rPr>
              <a:t>dışındanda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 erişmek mümkündür.</a:t>
            </a:r>
          </a:p>
          <a:p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tr-TR" sz="2000" dirty="0" smtClean="0">
                <a:latin typeface="Calibri" pitchFamily="34" charset="0"/>
                <a:cs typeface="Calibri" pitchFamily="34" charset="0"/>
              </a:rPr>
              <a:t>Genellikle bir </a:t>
            </a:r>
            <a:r>
              <a:rPr lang="tr-TR" sz="2000" dirty="0" err="1" smtClean="0">
                <a:latin typeface="Calibri" pitchFamily="34" charset="0"/>
                <a:cs typeface="Calibri" pitchFamily="34" charset="0"/>
              </a:rPr>
              <a:t>sınıfdaki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 fonksiyonlar </a:t>
            </a:r>
            <a:r>
              <a:rPr lang="tr-TR" sz="2000" dirty="0" err="1" smtClean="0">
                <a:latin typeface="Calibri" pitchFamily="34" charset="0"/>
                <a:cs typeface="Calibri" pitchFamily="34" charset="0"/>
              </a:rPr>
              <a:t>public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, veriler </a:t>
            </a:r>
            <a:r>
              <a:rPr lang="tr-TR" sz="2000" dirty="0" err="1" smtClean="0">
                <a:latin typeface="Calibri" pitchFamily="34" charset="0"/>
                <a:cs typeface="Calibri" pitchFamily="34" charset="0"/>
              </a:rPr>
              <a:t>private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 tır. Veriler üzerlerinde kazara oynanmasın diye </a:t>
            </a:r>
            <a:r>
              <a:rPr lang="tr-TR" sz="2000" dirty="0" err="1" smtClean="0">
                <a:latin typeface="Calibri" pitchFamily="34" charset="0"/>
                <a:cs typeface="Calibri" pitchFamily="34" charset="0"/>
              </a:rPr>
              <a:t>private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 olarak tanımlanırlar.  Üzerinde işlem yapılan fonksiyonlar ise sınıfın dışından erişilebilsin diye </a:t>
            </a:r>
            <a:r>
              <a:rPr lang="tr-TR" sz="2000" dirty="0" err="1" smtClean="0">
                <a:latin typeface="Calibri" pitchFamily="34" charset="0"/>
                <a:cs typeface="Calibri" pitchFamily="34" charset="0"/>
              </a:rPr>
              <a:t>public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 olarak 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tanımlanırlar. Bu 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bir kural değildir.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2F1F-6948-4498-8A0A-965687F0B55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Dikdörtgen 5"/>
          <p:cNvSpPr/>
          <p:nvPr/>
        </p:nvSpPr>
        <p:spPr>
          <a:xfrm>
            <a:off x="360000" y="720000"/>
            <a:ext cx="2916000" cy="36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>
                <a:latin typeface="+mj-lt"/>
              </a:rPr>
              <a:t>Sınıf ve nesneler</a:t>
            </a:r>
          </a:p>
        </p:txBody>
      </p:sp>
    </p:spTree>
    <p:extLst>
      <p:ext uri="{BB962C8B-B14F-4D97-AF65-F5344CB8AC3E}">
        <p14:creationId xmlns:p14="http://schemas.microsoft.com/office/powerpoint/2010/main" val="144573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00" y="720000"/>
            <a:ext cx="8208000" cy="360000"/>
          </a:xfrm>
        </p:spPr>
        <p:txBody>
          <a:bodyPr>
            <a:normAutofit fontScale="90000"/>
          </a:bodyPr>
          <a:lstStyle/>
          <a:p>
            <a:r>
              <a:rPr lang="tr-TR" sz="2400" b="1" dirty="0"/>
              <a:t>Yöntemin Değerlendirmesi</a:t>
            </a:r>
            <a:r>
              <a:rPr lang="tr-TR" sz="2400" b="1" dirty="0" smtClean="0"/>
              <a:t>:</a:t>
            </a:r>
            <a:endParaRPr lang="tr-TR" sz="2400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268760"/>
            <a:ext cx="8229600" cy="504056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tr-TR" sz="2000" dirty="0">
                <a:latin typeface="Calibri" pitchFamily="34" charset="0"/>
                <a:cs typeface="Calibri" pitchFamily="34" charset="0"/>
              </a:rPr>
              <a:t>Gerçek dünya nesnelerden oluştuğundan bu yöntem ile sistemin daha gerçekçi bir modeli oluşturulabilir. 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Programın okunabilirliği güçlenir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tr-TR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tr-TR" sz="2000" dirty="0">
                <a:latin typeface="Calibri" pitchFamily="34" charset="0"/>
                <a:cs typeface="Calibri" pitchFamily="34" charset="0"/>
              </a:rPr>
              <a:t>Nesne modellerinin içindeki veriler sadece üye fonksiyonların erişebileceği şekilde düzenlenebilirler. Veri saklama ( data </a:t>
            </a:r>
            <a:r>
              <a:rPr lang="tr-TR" sz="2000" dirty="0" err="1">
                <a:latin typeface="Calibri" pitchFamily="34" charset="0"/>
                <a:cs typeface="Calibri" pitchFamily="34" charset="0"/>
              </a:rPr>
              <a:t>hiding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) adı verilen bu özellik sayesinde verilerin herhangi bir fonksiyon tarafından 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değiştirilmesi önlenir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tr-TR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tr-TR" sz="2000" dirty="0">
                <a:latin typeface="Calibri" pitchFamily="34" charset="0"/>
                <a:cs typeface="Calibri" pitchFamily="34" charset="0"/>
              </a:rPr>
              <a:t>Programcılar kendi veri tiplerini yaratabilirler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tr-TR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tr-TR" sz="2000" dirty="0">
                <a:latin typeface="Calibri" pitchFamily="34" charset="0"/>
                <a:cs typeface="Calibri" pitchFamily="34" charset="0"/>
              </a:rPr>
              <a:t>Bir nesne modeli oluşturduktan sonra bu modeli çeşitli şekillerde defalarca kullanmak mümkündür ( </a:t>
            </a:r>
            <a:r>
              <a:rPr lang="tr-TR" sz="2000" dirty="0" err="1">
                <a:latin typeface="Calibri" pitchFamily="34" charset="0"/>
                <a:cs typeface="Calibri" pitchFamily="34" charset="0"/>
              </a:rPr>
              <a:t>reusability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).</a:t>
            </a:r>
          </a:p>
          <a:p>
            <a:pPr>
              <a:lnSpc>
                <a:spcPct val="90000"/>
              </a:lnSpc>
            </a:pPr>
            <a:endParaRPr lang="tr-TR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tr-TR" sz="2000" dirty="0">
                <a:latin typeface="Calibri" pitchFamily="34" charset="0"/>
                <a:cs typeface="Calibri" pitchFamily="34" charset="0"/>
              </a:rPr>
              <a:t>Programları güncellemek daha kolaydır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tr-TR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tr-TR" sz="2000" dirty="0">
                <a:latin typeface="Calibri" pitchFamily="34" charset="0"/>
                <a:cs typeface="Calibri" pitchFamily="34" charset="0"/>
              </a:rPr>
              <a:t>Nesneye dayalı yöntem takım çalışmaları için uygundur.</a:t>
            </a:r>
          </a:p>
          <a:p>
            <a:pPr>
              <a:lnSpc>
                <a:spcPct val="90000"/>
              </a:lnSpc>
            </a:pPr>
            <a:endParaRPr lang="tr-T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2F1F-6948-4498-8A0A-965687F0B55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00" y="720000"/>
            <a:ext cx="7920000" cy="360000"/>
          </a:xfrm>
        </p:spPr>
        <p:txBody>
          <a:bodyPr>
            <a:normAutofit fontScale="90000"/>
          </a:bodyPr>
          <a:lstStyle/>
          <a:p>
            <a:r>
              <a:rPr lang="tr-TR" sz="2400" b="1" dirty="0"/>
              <a:t>NESNEYE YÖNELİK PROGRAMLAMA DİLLERİ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1916832"/>
            <a:ext cx="7498080" cy="25780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Programlama dilleri literatüründe sınıf ve alt sınıf kavramını 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ilk olarak SIMULA67dili tanıtmıştır. 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365760" lvl="0" indent="-283464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Smalltalk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Eiffel,  ADA95 ve Java dillerinde tüm veriler nesne şeklindedir.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Yani bu diller tam nesne yönelimlidir. </a:t>
            </a:r>
            <a:endParaRPr kumimoji="0" lang="tr-TR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C++ ise hem emir esaslı paradigmayı hem de nesneye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yönelimlik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paradigmayı destekler.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2F1F-6948-4498-8A0A-965687F0B55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00" y="720000"/>
            <a:ext cx="8229600" cy="360000"/>
          </a:xfrm>
        </p:spPr>
        <p:txBody>
          <a:bodyPr>
            <a:normAutofit fontScale="90000"/>
          </a:bodyPr>
          <a:lstStyle/>
          <a:p>
            <a:r>
              <a:rPr lang="tr-TR" b="1" dirty="0" err="1"/>
              <a:t>Smalltalk</a:t>
            </a:r>
            <a:endParaRPr lang="tr-TR" b="1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48036"/>
            <a:ext cx="8229600" cy="336192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000" dirty="0" smtClean="0">
                <a:latin typeface="Calibri" pitchFamily="34" charset="0"/>
                <a:cs typeface="Calibri" pitchFamily="34" charset="0"/>
              </a:rPr>
              <a:t>SIMULA67'de tanıtılan fikirler, </a:t>
            </a:r>
            <a:r>
              <a:rPr lang="tr-TR" sz="2000" dirty="0" err="1" smtClean="0">
                <a:latin typeface="Calibri" pitchFamily="34" charset="0"/>
                <a:cs typeface="Calibri" pitchFamily="34" charset="0"/>
              </a:rPr>
              <a:t>Smalltalk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 ile güçlenmiş ve </a:t>
            </a:r>
            <a:r>
              <a:rPr lang="tr-TR" sz="2000" dirty="0" err="1" smtClean="0">
                <a:latin typeface="Calibri" pitchFamily="34" charset="0"/>
                <a:cs typeface="Calibri" pitchFamily="34" charset="0"/>
              </a:rPr>
              <a:t>Smalltalk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 ile nesne yönelimli dil popüler hale 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gelmiştir.</a:t>
            </a:r>
          </a:p>
          <a:p>
            <a:pPr marL="0" indent="0">
              <a:lnSpc>
                <a:spcPct val="80000"/>
              </a:lnSpc>
              <a:buNone/>
            </a:pPr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tr-TR" sz="2000" dirty="0" err="1" smtClean="0">
                <a:latin typeface="Calibri" pitchFamily="34" charset="0"/>
                <a:cs typeface="Calibri" pitchFamily="34" charset="0"/>
              </a:rPr>
              <a:t>Smalltalk'ta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bir program sadece kalıtım hiyerarşisi içinde düzenlenmiş birbirleriyle mesajlar ile etkileşen nesne sınıflarından oluşabilir. </a:t>
            </a:r>
            <a:r>
              <a:rPr lang="tr-TR" sz="2000" dirty="0" err="1">
                <a:latin typeface="Calibri" pitchFamily="34" charset="0"/>
                <a:cs typeface="Calibri" pitchFamily="34" charset="0"/>
              </a:rPr>
              <a:t>Smalltalk'ta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 tüm veriler nesnelerle gösterilmek zorunda olduğu için tam nesneye yönelik bir programlama dili olarak nitelendirilir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. </a:t>
            </a:r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tr-TR" sz="2000" dirty="0" err="1" smtClean="0">
                <a:latin typeface="Calibri" pitchFamily="34" charset="0"/>
                <a:cs typeface="Calibri" pitchFamily="34" charset="0"/>
              </a:rPr>
              <a:t>Smalltalk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 dilinde bütün bağlamlar dinamik olarak  gerçekleşir. </a:t>
            </a:r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tr-TR" sz="2000" dirty="0" err="1" smtClean="0">
                <a:latin typeface="Calibri" pitchFamily="34" charset="0"/>
                <a:cs typeface="Calibri" pitchFamily="34" charset="0"/>
              </a:rPr>
              <a:t>Smalltalk'ta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 sınıfların sadece tek üst sınıfı bulunabilir (tekli kalıtım modeli ). </a:t>
            </a:r>
          </a:p>
          <a:p>
            <a:pPr>
              <a:lnSpc>
                <a:spcPct val="80000"/>
              </a:lnSpc>
            </a:pPr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tr-T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2F1F-6948-4498-8A0A-965687F0B55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00" y="720000"/>
            <a:ext cx="7498080" cy="360000"/>
          </a:xfrm>
        </p:spPr>
        <p:txBody>
          <a:bodyPr>
            <a:normAutofit fontScale="90000"/>
          </a:bodyPr>
          <a:lstStyle/>
          <a:p>
            <a:r>
              <a:rPr lang="tr-TR" sz="2400" b="1" dirty="0"/>
              <a:t>C++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268760"/>
            <a:ext cx="7498080" cy="5184576"/>
          </a:xfrm>
        </p:spPr>
        <p:txBody>
          <a:bodyPr>
            <a:normAutofit fontScale="92500" lnSpcReduction="20000"/>
          </a:bodyPr>
          <a:lstStyle/>
          <a:p>
            <a:r>
              <a:rPr lang="tr-TR" sz="2200" dirty="0" smtClean="0">
                <a:latin typeface="Calibri" pitchFamily="34" charset="0"/>
                <a:cs typeface="Calibri" pitchFamily="34" charset="0"/>
              </a:rPr>
              <a:t>C </a:t>
            </a:r>
            <a:r>
              <a:rPr lang="tr-TR" sz="2200" dirty="0">
                <a:latin typeface="Calibri" pitchFamily="34" charset="0"/>
                <a:cs typeface="Calibri" pitchFamily="34" charset="0"/>
              </a:rPr>
              <a:t>diline sınıf tanımlama, sınıf türetme,</a:t>
            </a:r>
            <a:r>
              <a:rPr lang="tr-TR" sz="22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tr-TR" sz="2200" i="1" dirty="0" err="1">
                <a:latin typeface="Calibri" pitchFamily="34" charset="0"/>
                <a:cs typeface="Calibri" pitchFamily="34" charset="0"/>
              </a:rPr>
              <a:t>public</a:t>
            </a:r>
            <a:r>
              <a:rPr lang="tr-TR" sz="2200" i="1" dirty="0">
                <a:latin typeface="Calibri" pitchFamily="34" charset="0"/>
                <a:cs typeface="Calibri" pitchFamily="34" charset="0"/>
              </a:rPr>
              <a:t>/</a:t>
            </a:r>
            <a:r>
              <a:rPr lang="tr-TR" sz="2200" i="1" dirty="0" err="1">
                <a:latin typeface="Calibri" pitchFamily="34" charset="0"/>
                <a:cs typeface="Calibri" pitchFamily="34" charset="0"/>
              </a:rPr>
              <a:t>private</a:t>
            </a:r>
            <a:r>
              <a:rPr lang="tr-TR" sz="22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tr-TR" sz="2200" dirty="0">
                <a:latin typeface="Calibri" pitchFamily="34" charset="0"/>
                <a:cs typeface="Calibri" pitchFamily="34" charset="0"/>
              </a:rPr>
              <a:t>erişim kontrolü, </a:t>
            </a:r>
            <a:r>
              <a:rPr lang="tr-TR" sz="2200" i="1" dirty="0" err="1">
                <a:latin typeface="Calibri" pitchFamily="34" charset="0"/>
                <a:cs typeface="Calibri" pitchFamily="34" charset="0"/>
              </a:rPr>
              <a:t>constructor</a:t>
            </a:r>
            <a:r>
              <a:rPr lang="tr-TR" sz="2200" i="1" dirty="0">
                <a:latin typeface="Calibri" pitchFamily="34" charset="0"/>
                <a:cs typeface="Calibri" pitchFamily="34" charset="0"/>
              </a:rPr>
              <a:t>/</a:t>
            </a:r>
            <a:r>
              <a:rPr lang="tr-TR" sz="2200" i="1" dirty="0" err="1">
                <a:latin typeface="Calibri" pitchFamily="34" charset="0"/>
                <a:cs typeface="Calibri" pitchFamily="34" charset="0"/>
              </a:rPr>
              <a:t>deconstructor</a:t>
            </a:r>
            <a:r>
              <a:rPr lang="tr-TR" sz="2200" dirty="0">
                <a:latin typeface="Calibri" pitchFamily="34" charset="0"/>
                <a:cs typeface="Calibri" pitchFamily="34" charset="0"/>
              </a:rPr>
              <a:t> ve </a:t>
            </a:r>
            <a:r>
              <a:rPr lang="tr-TR" sz="2200" dirty="0" err="1">
                <a:latin typeface="Calibri" pitchFamily="34" charset="0"/>
                <a:cs typeface="Calibri" pitchFamily="34" charset="0"/>
              </a:rPr>
              <a:t>metod</a:t>
            </a:r>
            <a:r>
              <a:rPr lang="tr-TR" sz="2200" dirty="0">
                <a:latin typeface="Calibri" pitchFamily="34" charset="0"/>
                <a:cs typeface="Calibri" pitchFamily="34" charset="0"/>
              </a:rPr>
              <a:t> yükleme 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özelliklerinin ve çoklu kalıtım, soyut sınıflar, sanal </a:t>
            </a:r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metodlar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eklenmesiyle 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elde edilmiş halidir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tr-TR" sz="2200" dirty="0" smtClean="0">
              <a:latin typeface="Calibri" pitchFamily="34" charset="0"/>
              <a:cs typeface="Calibri" pitchFamily="34" charset="0"/>
            </a:endParaRPr>
          </a:p>
          <a:p>
            <a:r>
              <a:rPr lang="tr-TR" sz="2200" i="1" dirty="0" err="1" smtClean="0">
                <a:latin typeface="Calibri" pitchFamily="34" charset="0"/>
                <a:cs typeface="Calibri" pitchFamily="34" charset="0"/>
              </a:rPr>
              <a:t>Constructor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, bir nesne 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oluşturulduğunda 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bir kez çalıştırılan özel bir </a:t>
            </a:r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metod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 olmaktadır. Benzer şekilde bir nesne yok edildiği zaman bir </a:t>
            </a:r>
            <a:r>
              <a:rPr lang="tr-TR" sz="2200" i="1" dirty="0" err="1" smtClean="0">
                <a:latin typeface="Calibri" pitchFamily="34" charset="0"/>
                <a:cs typeface="Calibri" pitchFamily="34" charset="0"/>
              </a:rPr>
              <a:t>destructor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 metodu varsayılan olarak çağrılır. </a:t>
            </a:r>
            <a:endParaRPr lang="tr-TR" sz="22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sz="2200" dirty="0" smtClean="0">
              <a:latin typeface="Calibri" pitchFamily="34" charset="0"/>
              <a:cs typeface="Calibri" pitchFamily="34" charset="0"/>
            </a:endParaRPr>
          </a:p>
          <a:p>
            <a:r>
              <a:rPr lang="tr-TR" sz="2200" dirty="0" smtClean="0">
                <a:latin typeface="Calibri" pitchFamily="34" charset="0"/>
                <a:cs typeface="Calibri" pitchFamily="34" charset="0"/>
              </a:rPr>
              <a:t>Bir sınıf için bir veya daha fazla </a:t>
            </a:r>
            <a:r>
              <a:rPr lang="tr-TR" sz="2200" i="1" dirty="0" err="1" smtClean="0">
                <a:latin typeface="Calibri" pitchFamily="34" charset="0"/>
                <a:cs typeface="Calibri" pitchFamily="34" charset="0"/>
              </a:rPr>
              <a:t>Constructor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 metodu tanımlanabilir. </a:t>
            </a:r>
            <a:endParaRPr lang="tr-TR" sz="22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sz="2200" dirty="0" smtClean="0">
              <a:latin typeface="Calibri" pitchFamily="34" charset="0"/>
              <a:cs typeface="Calibri" pitchFamily="34" charset="0"/>
            </a:endParaRPr>
          </a:p>
          <a:p>
            <a:r>
              <a:rPr lang="tr-TR" sz="2200" dirty="0" smtClean="0">
                <a:latin typeface="Calibri" pitchFamily="34" charset="0"/>
                <a:cs typeface="Calibri" pitchFamily="34" charset="0"/>
              </a:rPr>
              <a:t>C++'da bağlama genellikle durağan olarak gerçekleşir. </a:t>
            </a:r>
            <a:endParaRPr lang="tr-TR" sz="22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sz="2200" dirty="0" smtClean="0">
              <a:latin typeface="Calibri" pitchFamily="34" charset="0"/>
              <a:cs typeface="Calibri" pitchFamily="34" charset="0"/>
            </a:endParaRPr>
          </a:p>
          <a:p>
            <a:r>
              <a:rPr lang="tr-TR" sz="2200" dirty="0" smtClean="0">
                <a:latin typeface="Calibri" pitchFamily="34" charset="0"/>
                <a:cs typeface="Calibri" pitchFamily="34" charset="0"/>
              </a:rPr>
              <a:t>Ancak, </a:t>
            </a:r>
            <a:r>
              <a:rPr lang="tr-TR" sz="2200" i="1" dirty="0" err="1" smtClean="0">
                <a:latin typeface="Calibri" pitchFamily="34" charset="0"/>
                <a:cs typeface="Calibri" pitchFamily="34" charset="0"/>
              </a:rPr>
              <a:t>virtual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metodlar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 ve göstergeler, dinamik bağlama etkisi vermek için kullanılır. </a:t>
            </a:r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Metodların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 dinamik olarak bağlanabilmesi için </a:t>
            </a:r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metod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, üst sınıfta </a:t>
            </a:r>
            <a:r>
              <a:rPr lang="tr-TR" sz="2200" i="1" dirty="0" err="1" smtClean="0">
                <a:latin typeface="Calibri" pitchFamily="34" charset="0"/>
                <a:cs typeface="Calibri" pitchFamily="34" charset="0"/>
              </a:rPr>
              <a:t>virtual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 olarak tanımlanmalı ve daha sonra türetilmiş sınıflarda yeniden tanımlanmalıdır.</a:t>
            </a:r>
          </a:p>
          <a:p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endParaRPr lang="tr-T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2F1F-6948-4498-8A0A-965687F0B55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00" y="720000"/>
            <a:ext cx="7560000" cy="360000"/>
          </a:xfrm>
        </p:spPr>
        <p:txBody>
          <a:bodyPr>
            <a:normAutofit fontScale="90000"/>
          </a:bodyPr>
          <a:lstStyle/>
          <a:p>
            <a:r>
              <a:rPr lang="tr-TR" sz="2400" b="1" dirty="0"/>
              <a:t>Java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6" y="2000240"/>
            <a:ext cx="8433654" cy="2857520"/>
          </a:xfrm>
        </p:spPr>
        <p:txBody>
          <a:bodyPr>
            <a:normAutofit/>
          </a:bodyPr>
          <a:lstStyle/>
          <a:p>
            <a:r>
              <a:rPr lang="tr-TR" sz="2000" dirty="0">
                <a:latin typeface="Calibri" pitchFamily="34" charset="0"/>
                <a:cs typeface="Calibri" pitchFamily="34" charset="0"/>
              </a:rPr>
              <a:t>Java, 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çeşitli 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elektronik aygıtlara yazılım geliştirmek için geliştirilmiş bir programlama dilidir. </a:t>
            </a:r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endParaRPr lang="tr-TR" sz="2000" dirty="0">
              <a:latin typeface="Calibri" pitchFamily="34" charset="0"/>
              <a:cs typeface="Calibri" pitchFamily="34" charset="0"/>
            </a:endParaRPr>
          </a:p>
          <a:p>
            <a:r>
              <a:rPr lang="tr-TR" sz="2000" dirty="0" smtClean="0">
                <a:latin typeface="Calibri" pitchFamily="34" charset="0"/>
                <a:cs typeface="Calibri" pitchFamily="34" charset="0"/>
              </a:rPr>
              <a:t>Java'da 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gösterge tipi yoktur.</a:t>
            </a:r>
          </a:p>
          <a:p>
            <a:pPr algn="r">
              <a:lnSpc>
                <a:spcPct val="80000"/>
              </a:lnSpc>
            </a:pPr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tr-TR" sz="2000" dirty="0" smtClean="0">
                <a:latin typeface="Calibri" pitchFamily="34" charset="0"/>
                <a:cs typeface="Calibri" pitchFamily="34" charset="0"/>
              </a:rPr>
              <a:t>Yorumlayıcıya dayalı gerçekleştiriminden dolayı Java taşınabilirdir. Bir Java kaynak kodundan </a:t>
            </a:r>
            <a:r>
              <a:rPr lang="tr-TR" sz="2000" dirty="0" err="1" smtClean="0">
                <a:latin typeface="Calibri" pitchFamily="34" charset="0"/>
                <a:cs typeface="Calibri" pitchFamily="34" charset="0"/>
              </a:rPr>
              <a:t>bytecode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 adı verilen bir ara kod üretilir ve </a:t>
            </a:r>
            <a:r>
              <a:rPr lang="tr-TR" sz="2000" dirty="0" err="1" smtClean="0">
                <a:latin typeface="Calibri" pitchFamily="34" charset="0"/>
                <a:cs typeface="Calibri" pitchFamily="34" charset="0"/>
              </a:rPr>
              <a:t>bytecode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 yorumlayıcısının bulunduğu her makina bu programı çalıştırabilir.</a:t>
            </a:r>
          </a:p>
          <a:p>
            <a:pPr>
              <a:lnSpc>
                <a:spcPct val="80000"/>
              </a:lnSpc>
            </a:pPr>
            <a:endParaRPr lang="tr-TR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2F1F-6948-4498-8A0A-965687F0B55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6" y="1395000"/>
            <a:ext cx="8433654" cy="4068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000" dirty="0" smtClean="0">
                <a:latin typeface="Calibri" pitchFamily="34" charset="0"/>
                <a:cs typeface="Calibri" pitchFamily="34" charset="0"/>
              </a:rPr>
              <a:t>Birçok 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Internet tarayıcısı (browser) Java programlarını doğrudan yükleyebilir ve çalıştırabilir. Bu özelliği nedeniyle Java ağ programlama dili olarak nitelenmektedir.</a:t>
            </a:r>
          </a:p>
          <a:p>
            <a:pPr>
              <a:lnSpc>
                <a:spcPct val="80000"/>
              </a:lnSpc>
            </a:pPr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tr-TR" sz="2000" dirty="0" smtClean="0">
                <a:latin typeface="Calibri" pitchFamily="34" charset="0"/>
                <a:cs typeface="Calibri" pitchFamily="34" charset="0"/>
              </a:rPr>
              <a:t>Java'da sınıflar arasında tekli kalıtıma izin verilmiştir. Ancak çoklu kalıtımı desteklemek için ayrı </a:t>
            </a:r>
            <a:r>
              <a:rPr lang="tr-TR" sz="2000" dirty="0" err="1" smtClean="0">
                <a:latin typeface="Calibri" pitchFamily="34" charset="0"/>
                <a:cs typeface="Calibri" pitchFamily="34" charset="0"/>
              </a:rPr>
              <a:t>arayüz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 modülleri sağlanmıştır.</a:t>
            </a:r>
          </a:p>
          <a:p>
            <a:pPr>
              <a:lnSpc>
                <a:spcPct val="80000"/>
              </a:lnSpc>
            </a:pPr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tr-TR" sz="2000" dirty="0" smtClean="0">
                <a:latin typeface="Calibri" pitchFamily="34" charset="0"/>
                <a:cs typeface="Calibri" pitchFamily="34" charset="0"/>
              </a:rPr>
              <a:t>Java'da programlamada eşzamanlılık (</a:t>
            </a:r>
            <a:r>
              <a:rPr lang="tr-TR" sz="2000" dirty="0" err="1" smtClean="0">
                <a:latin typeface="Calibri" pitchFamily="34" charset="0"/>
                <a:cs typeface="Calibri" pitchFamily="34" charset="0"/>
              </a:rPr>
              <a:t>concurrency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) önceden tanımlı olan </a:t>
            </a:r>
            <a:r>
              <a:rPr lang="tr-TR" sz="2000" dirty="0" err="1" smtClean="0">
                <a:latin typeface="Calibri" pitchFamily="34" charset="0"/>
                <a:cs typeface="Calibri" pitchFamily="34" charset="0"/>
              </a:rPr>
              <a:t>thread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 sınıfı ile desteklenir.</a:t>
            </a:r>
          </a:p>
          <a:p>
            <a:pPr>
              <a:lnSpc>
                <a:spcPct val="80000"/>
              </a:lnSpc>
            </a:pPr>
            <a:r>
              <a:rPr lang="tr-TR" sz="20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tr-TR" sz="2000" dirty="0" smtClean="0">
                <a:latin typeface="Calibri" pitchFamily="34" charset="0"/>
                <a:cs typeface="Calibri" pitchFamily="34" charset="0"/>
              </a:rPr>
            </a:br>
            <a:r>
              <a:rPr lang="tr-TR" sz="2000" dirty="0" smtClean="0">
                <a:latin typeface="Calibri" pitchFamily="34" charset="0"/>
                <a:cs typeface="Calibri" pitchFamily="34" charset="0"/>
              </a:rPr>
              <a:t>Dinamik bellek yönetimi için, otomatik bellek düzenleme (</a:t>
            </a:r>
            <a:r>
              <a:rPr lang="tr-TR" sz="2000" dirty="0" err="1" smtClean="0">
                <a:latin typeface="Calibri" pitchFamily="34" charset="0"/>
                <a:cs typeface="Calibri" pitchFamily="34" charset="0"/>
              </a:rPr>
              <a:t>garbage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2000" dirty="0" err="1" smtClean="0">
                <a:latin typeface="Calibri" pitchFamily="34" charset="0"/>
                <a:cs typeface="Calibri" pitchFamily="34" charset="0"/>
              </a:rPr>
              <a:t>collection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) gerçekleştirilmektedir.</a:t>
            </a:r>
            <a:endParaRPr lang="tr-T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2F1F-6948-4498-8A0A-965687F0B55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00" y="720000"/>
            <a:ext cx="7560000" cy="360000"/>
          </a:xfrm>
        </p:spPr>
        <p:txBody>
          <a:bodyPr>
            <a:normAutofit fontScale="90000"/>
          </a:bodyPr>
          <a:lstStyle/>
          <a:p>
            <a:r>
              <a:rPr lang="tr-TR" sz="2400" b="1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53546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00" y="720000"/>
            <a:ext cx="7498080" cy="360000"/>
          </a:xfrm>
        </p:spPr>
        <p:txBody>
          <a:bodyPr>
            <a:normAutofit fontScale="90000"/>
          </a:bodyPr>
          <a:lstStyle/>
          <a:p>
            <a:r>
              <a:rPr lang="tr-TR" sz="2400" b="1" dirty="0"/>
              <a:t>Java ve C</a:t>
            </a:r>
            <a:r>
              <a:rPr lang="tr-TR" sz="2400" b="1" dirty="0" smtClean="0"/>
              <a:t>++</a:t>
            </a:r>
            <a:endParaRPr lang="tr-TR" sz="2400" b="1" i="1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196752"/>
            <a:ext cx="8208912" cy="524829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000" i="1" dirty="0" err="1" smtClean="0">
                <a:latin typeface="Calibri" pitchFamily="34" charset="0"/>
                <a:cs typeface="Calibri" pitchFamily="34" charset="0"/>
              </a:rPr>
              <a:t>public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tr-TR" sz="2000" i="1" dirty="0" err="1" smtClean="0">
                <a:latin typeface="Calibri" pitchFamily="34" charset="0"/>
                <a:cs typeface="Calibri" pitchFamily="34" charset="0"/>
              </a:rPr>
              <a:t>protected</a:t>
            </a:r>
            <a:r>
              <a:rPr lang="tr-TR" sz="20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ve </a:t>
            </a:r>
            <a:r>
              <a:rPr lang="tr-TR" sz="2000" i="1" dirty="0" err="1" smtClean="0">
                <a:latin typeface="Calibri" pitchFamily="34" charset="0"/>
                <a:cs typeface="Calibri" pitchFamily="34" charset="0"/>
              </a:rPr>
              <a:t>private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 tanımlayıcılar Java'da da geçerlidir. Java'da yeni 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nesne tiplerinin tanımlanması için sınıf yapısı vardır. Bir sınıfta, 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veri 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sahaları ve </a:t>
            </a:r>
            <a:r>
              <a:rPr lang="tr-TR" sz="2000" dirty="0" err="1">
                <a:latin typeface="Calibri" pitchFamily="34" charset="0"/>
                <a:cs typeface="Calibri" pitchFamily="34" charset="0"/>
              </a:rPr>
              <a:t>metodlar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 vardır. Bir sınıfın bir örneği, o nesneyi oluşturan sahaların kendine ilişkin kopyalarını içerir. </a:t>
            </a:r>
            <a:br>
              <a:rPr lang="tr-TR" sz="2000" dirty="0">
                <a:latin typeface="Calibri" pitchFamily="34" charset="0"/>
                <a:cs typeface="Calibri" pitchFamily="34" charset="0"/>
              </a:rPr>
            </a:br>
            <a:endParaRPr lang="tr-TR" sz="2000" b="1" i="1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tr-TR" sz="2000" dirty="0" smtClean="0">
                <a:latin typeface="Calibri" pitchFamily="34" charset="0"/>
                <a:cs typeface="Calibri" pitchFamily="34" charset="0"/>
              </a:rPr>
              <a:t>Java'da da </a:t>
            </a:r>
            <a:r>
              <a:rPr lang="tr-TR" sz="2000" i="1" dirty="0" err="1" smtClean="0">
                <a:latin typeface="Calibri" pitchFamily="34" charset="0"/>
                <a:cs typeface="Calibri" pitchFamily="34" charset="0"/>
              </a:rPr>
              <a:t>constructor</a:t>
            </a:r>
            <a:r>
              <a:rPr lang="tr-TR" sz="20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ve </a:t>
            </a:r>
            <a:r>
              <a:rPr lang="tr-TR" sz="2000" i="1" dirty="0" err="1" smtClean="0">
                <a:latin typeface="Calibri" pitchFamily="34" charset="0"/>
                <a:cs typeface="Calibri" pitchFamily="34" charset="0"/>
              </a:rPr>
              <a:t>destructor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2000" dirty="0" err="1" smtClean="0">
                <a:latin typeface="Calibri" pitchFamily="34" charset="0"/>
                <a:cs typeface="Calibri" pitchFamily="34" charset="0"/>
              </a:rPr>
              <a:t>metodları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 her sınıf için tanımlanabilir. </a:t>
            </a:r>
            <a:r>
              <a:rPr lang="tr-TR" sz="2000" dirty="0" err="1" smtClean="0">
                <a:latin typeface="Calibri" pitchFamily="34" charset="0"/>
                <a:cs typeface="Calibri" pitchFamily="34" charset="0"/>
              </a:rPr>
              <a:t>Metod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 yükleme </a:t>
            </a:r>
            <a:r>
              <a:rPr lang="tr-TR" sz="2000" dirty="0" err="1" smtClean="0">
                <a:latin typeface="Calibri" pitchFamily="34" charset="0"/>
                <a:cs typeface="Calibri" pitchFamily="34" charset="0"/>
              </a:rPr>
              <a:t>constructor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2000" dirty="0" err="1" smtClean="0">
                <a:latin typeface="Calibri" pitchFamily="34" charset="0"/>
                <a:cs typeface="Calibri" pitchFamily="34" charset="0"/>
              </a:rPr>
              <a:t>metodlarına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 da uygulanabilir. </a:t>
            </a:r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tr-TR" sz="2000" dirty="0" smtClean="0">
                <a:latin typeface="Calibri" pitchFamily="34" charset="0"/>
                <a:cs typeface="Calibri" pitchFamily="34" charset="0"/>
              </a:rPr>
              <a:t>Java'da tüm sınıflar, </a:t>
            </a:r>
            <a:r>
              <a:rPr lang="tr-TR" sz="2000" i="1" dirty="0" err="1" smtClean="0">
                <a:latin typeface="Calibri" pitchFamily="34" charset="0"/>
                <a:cs typeface="Calibri" pitchFamily="34" charset="0"/>
              </a:rPr>
              <a:t>object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 adlı kökten türetilmiş bir hiyerarşi ağacının düğümleridir. Her sınıf, </a:t>
            </a:r>
            <a:r>
              <a:rPr lang="tr-TR" sz="2000" i="1" dirty="0" err="1" smtClean="0">
                <a:latin typeface="Calibri" pitchFamily="34" charset="0"/>
                <a:cs typeface="Calibri" pitchFamily="34" charset="0"/>
              </a:rPr>
              <a:t>object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 sınıfından türetilmiştir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tr-TR" sz="2000" dirty="0" smtClean="0">
                <a:latin typeface="Calibri" pitchFamily="34" charset="0"/>
                <a:cs typeface="Calibri" pitchFamily="34" charset="0"/>
              </a:rPr>
              <a:t>Java, soyut sınıfların ve </a:t>
            </a:r>
            <a:r>
              <a:rPr lang="tr-TR" sz="2000" dirty="0" err="1" smtClean="0">
                <a:latin typeface="Calibri" pitchFamily="34" charset="0"/>
                <a:cs typeface="Calibri" pitchFamily="34" charset="0"/>
              </a:rPr>
              <a:t>metodların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 tanımlanmasını destekler. Soyut bir </a:t>
            </a:r>
            <a:r>
              <a:rPr lang="tr-TR" sz="2000" dirty="0" err="1" smtClean="0">
                <a:latin typeface="Calibri" pitchFamily="34" charset="0"/>
                <a:cs typeface="Calibri" pitchFamily="34" charset="0"/>
              </a:rPr>
              <a:t>metod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, bir alt sınıf tarafından gerçekleştirilmelidir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tr-TR" sz="2000" dirty="0" smtClean="0">
                <a:latin typeface="Calibri" pitchFamily="34" charset="0"/>
                <a:cs typeface="Calibri" pitchFamily="34" charset="0"/>
              </a:rPr>
              <a:t>Java'da tekli kalıtıma izin verilir.  Ama aynı zamanda alt sınıflamanın kısıtlanması da olasıdır.  Java’da </a:t>
            </a:r>
            <a:r>
              <a:rPr lang="tr-TR" sz="2000" i="1" dirty="0" err="1" smtClean="0">
                <a:latin typeface="Calibri" pitchFamily="34" charset="0"/>
                <a:cs typeface="Calibri" pitchFamily="34" charset="0"/>
              </a:rPr>
              <a:t>public</a:t>
            </a:r>
            <a:r>
              <a:rPr lang="tr-TR" sz="2000" i="1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tr-TR" sz="2000" i="1" dirty="0" err="1" smtClean="0">
                <a:latin typeface="Calibri" pitchFamily="34" charset="0"/>
                <a:cs typeface="Calibri" pitchFamily="34" charset="0"/>
              </a:rPr>
              <a:t>private</a:t>
            </a:r>
            <a:r>
              <a:rPr lang="tr-TR" sz="2000" i="1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tr-TR" sz="2000" i="1" dirty="0" err="1" smtClean="0">
                <a:latin typeface="Calibri" pitchFamily="34" charset="0"/>
                <a:cs typeface="Calibri" pitchFamily="34" charset="0"/>
              </a:rPr>
              <a:t>protected</a:t>
            </a:r>
            <a:r>
              <a:rPr lang="tr-TR" sz="20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tanımlarına ek olarak, kalıtım süreci değiştirilebilmesi için </a:t>
            </a:r>
            <a:r>
              <a:rPr lang="tr-TR" sz="2000" i="1" dirty="0" err="1" smtClean="0">
                <a:latin typeface="Calibri" pitchFamily="34" charset="0"/>
                <a:cs typeface="Calibri" pitchFamily="34" charset="0"/>
              </a:rPr>
              <a:t>static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tr-TR" sz="2000" i="1" dirty="0" err="1" smtClean="0">
                <a:latin typeface="Calibri" pitchFamily="34" charset="0"/>
                <a:cs typeface="Calibri" pitchFamily="34" charset="0"/>
              </a:rPr>
              <a:t>abstract</a:t>
            </a:r>
            <a:r>
              <a:rPr lang="tr-TR" sz="20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ve</a:t>
            </a:r>
            <a:r>
              <a:rPr lang="tr-TR" sz="2000" i="1" dirty="0" smtClean="0">
                <a:latin typeface="Calibri" pitchFamily="34" charset="0"/>
                <a:cs typeface="Calibri" pitchFamily="34" charset="0"/>
              </a:rPr>
              <a:t> final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 tanımlayıcıları bulunur. </a:t>
            </a:r>
            <a:endParaRPr lang="tr-T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2F1F-6948-4498-8A0A-965687F0B55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00" y="720000"/>
            <a:ext cx="8229600" cy="360000"/>
          </a:xfrm>
        </p:spPr>
        <p:txBody>
          <a:bodyPr>
            <a:normAutofit fontScale="90000"/>
          </a:bodyPr>
          <a:lstStyle/>
          <a:p>
            <a:r>
              <a:rPr lang="tr-TR" b="1" i="1" dirty="0" err="1" smtClean="0"/>
              <a:t>static</a:t>
            </a:r>
            <a:r>
              <a:rPr lang="tr-TR" b="1" dirty="0" smtClean="0"/>
              <a:t>, </a:t>
            </a:r>
            <a:r>
              <a:rPr lang="tr-TR" b="1" i="1" dirty="0" err="1" smtClean="0"/>
              <a:t>abstract</a:t>
            </a:r>
            <a:r>
              <a:rPr lang="tr-TR" b="1" i="1" dirty="0" smtClean="0"/>
              <a:t> </a:t>
            </a:r>
            <a:r>
              <a:rPr lang="tr-TR" b="1" dirty="0" smtClean="0"/>
              <a:t>ve</a:t>
            </a:r>
            <a:r>
              <a:rPr lang="tr-TR" b="1" i="1" dirty="0" smtClean="0"/>
              <a:t> final</a:t>
            </a:r>
            <a:r>
              <a:rPr lang="tr-TR" b="1" dirty="0" smtClean="0"/>
              <a:t> tanımlayıcıları</a:t>
            </a:r>
            <a:endParaRPr lang="tr-TR" b="1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820044"/>
            <a:ext cx="8229600" cy="32179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tr-TR" sz="2000" i="1" dirty="0" err="1">
                <a:latin typeface="Calibri" pitchFamily="34" charset="0"/>
                <a:cs typeface="Calibri" pitchFamily="34" charset="0"/>
              </a:rPr>
              <a:t>static</a:t>
            </a:r>
            <a:r>
              <a:rPr lang="tr-TR" sz="20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özelliğindeki bir veri sahası, bir sınıfın tüm örneklerinde paylaşılır. </a:t>
            </a:r>
            <a:r>
              <a:rPr lang="tr-TR" sz="2000" i="1" dirty="0" err="1">
                <a:latin typeface="Calibri" pitchFamily="34" charset="0"/>
                <a:cs typeface="Calibri" pitchFamily="34" charset="0"/>
              </a:rPr>
              <a:t>static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 bir </a:t>
            </a:r>
            <a:r>
              <a:rPr lang="tr-TR" sz="2000" dirty="0" err="1">
                <a:latin typeface="Calibri" pitchFamily="34" charset="0"/>
                <a:cs typeface="Calibri" pitchFamily="34" charset="0"/>
              </a:rPr>
              <a:t>metod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, sınıfın bir örneği yaratılmadan da çağrılabilir ve </a:t>
            </a:r>
            <a:r>
              <a:rPr lang="tr-TR" sz="2000" i="1" dirty="0" err="1">
                <a:latin typeface="Calibri" pitchFamily="34" charset="0"/>
                <a:cs typeface="Calibri" pitchFamily="34" charset="0"/>
              </a:rPr>
              <a:t>static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 bir </a:t>
            </a:r>
            <a:r>
              <a:rPr lang="tr-TR" sz="2000" dirty="0" err="1">
                <a:latin typeface="Calibri" pitchFamily="34" charset="0"/>
                <a:cs typeface="Calibri" pitchFamily="34" charset="0"/>
              </a:rPr>
              <a:t>metod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, bir alt sınıfta yeniden tanımlanamaz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2000" dirty="0" smtClean="0">
                <a:latin typeface="Calibri" pitchFamily="34" charset="0"/>
                <a:cs typeface="Calibri" pitchFamily="34" charset="0"/>
              </a:rPr>
              <a:t> </a:t>
            </a:r>
            <a:endParaRPr lang="tr-TR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tr-TR" sz="2000" i="1" dirty="0" err="1">
                <a:latin typeface="Calibri" pitchFamily="34" charset="0"/>
                <a:cs typeface="Calibri" pitchFamily="34" charset="0"/>
              </a:rPr>
              <a:t>abstract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 olarak tanımlanmış bir sınıf örneklenemez ve sadece üst sınıf olabilir. Bir </a:t>
            </a:r>
            <a:r>
              <a:rPr lang="tr-TR" sz="2000" i="1" dirty="0" err="1">
                <a:latin typeface="Calibri" pitchFamily="34" charset="0"/>
                <a:cs typeface="Calibri" pitchFamily="34" charset="0"/>
              </a:rPr>
              <a:t>abstract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tr-TR" sz="2000" dirty="0" err="1">
                <a:latin typeface="Calibri" pitchFamily="34" charset="0"/>
                <a:cs typeface="Calibri" pitchFamily="34" charset="0"/>
              </a:rPr>
              <a:t>metod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 ise bir alt sınıf tarafından gerçekleştirilmek zorundadır. </a:t>
            </a:r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tr-TR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tr-TR" sz="2000" i="1" dirty="0">
                <a:latin typeface="Calibri" pitchFamily="34" charset="0"/>
                <a:cs typeface="Calibri" pitchFamily="34" charset="0"/>
              </a:rPr>
              <a:t>final 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olarak tanımlanmış bir sınıfın alt sınıfları tanımlanamaz ve</a:t>
            </a:r>
            <a:r>
              <a:rPr lang="tr-TR" sz="2000" i="1" dirty="0">
                <a:latin typeface="Calibri" pitchFamily="34" charset="0"/>
                <a:cs typeface="Calibri" pitchFamily="34" charset="0"/>
              </a:rPr>
              <a:t> final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 olarak tanımlanmış bir </a:t>
            </a:r>
            <a:r>
              <a:rPr lang="tr-TR" sz="2000" dirty="0" err="1">
                <a:latin typeface="Calibri" pitchFamily="34" charset="0"/>
                <a:cs typeface="Calibri" pitchFamily="34" charset="0"/>
              </a:rPr>
              <a:t>metod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, herhangi bir alt sınıfta yeniden tanımlanamaz.</a:t>
            </a:r>
            <a:br>
              <a:rPr lang="tr-TR" sz="2000" dirty="0">
                <a:latin typeface="Calibri" pitchFamily="34" charset="0"/>
                <a:cs typeface="Calibri" pitchFamily="34" charset="0"/>
              </a:rPr>
            </a:br>
            <a:endParaRPr lang="tr-TR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tr-T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2F1F-6948-4498-8A0A-965687F0B55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Özet</a:t>
            </a:r>
            <a:endParaRPr lang="tr-TR" b="1" dirty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Bu bölümde </a:t>
            </a:r>
            <a:r>
              <a:rPr lang="tr-TR" dirty="0" smtClean="0"/>
              <a:t>emir esaslı paradigma ile nesneye </a:t>
            </a:r>
            <a:r>
              <a:rPr lang="tr-TR" dirty="0"/>
              <a:t>yönelik programlamanın temel </a:t>
            </a:r>
            <a:r>
              <a:rPr lang="tr-TR" dirty="0" smtClean="0"/>
              <a:t>özellikleri karşılaştırılmış ve </a:t>
            </a:r>
          </a:p>
          <a:p>
            <a:r>
              <a:rPr lang="tr-TR" dirty="0" smtClean="0"/>
              <a:t>Sınıf</a:t>
            </a:r>
            <a:r>
              <a:rPr lang="tr-TR" dirty="0"/>
              <a:t>, Nesne, Kalıtım, </a:t>
            </a:r>
            <a:r>
              <a:rPr lang="tr-TR" dirty="0" err="1" smtClean="0"/>
              <a:t>Çokyapılılık</a:t>
            </a:r>
            <a:r>
              <a:rPr lang="tr-TR" dirty="0" smtClean="0"/>
              <a:t> gibi nesne yönelimli kavramlar tanıtılmıştır. </a:t>
            </a:r>
          </a:p>
          <a:p>
            <a:r>
              <a:rPr lang="tr-TR" dirty="0" err="1" smtClean="0"/>
              <a:t>Smalltalk</a:t>
            </a:r>
            <a:r>
              <a:rPr lang="tr-TR" dirty="0"/>
              <a:t>, C++, Java gibi nesneye yönelik dillerin genel özellikleri anlatılmıştır.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2F1F-6948-4498-8A0A-965687F0B55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>
          <a:xfrm>
            <a:off x="360000" y="1181665"/>
            <a:ext cx="820891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9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Nesne(</a:t>
            </a:r>
            <a:r>
              <a:rPr lang="tr-TR" sz="19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object</a:t>
            </a:r>
            <a:r>
              <a:rPr lang="tr-TR" sz="19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):</a:t>
            </a:r>
            <a:r>
              <a:rPr lang="tr-TR" sz="1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900" dirty="0">
                <a:latin typeface="Calibri" pitchFamily="34" charset="0"/>
                <a:cs typeface="Calibri" pitchFamily="34" charset="0"/>
              </a:rPr>
              <a:t>V</a:t>
            </a:r>
            <a:r>
              <a:rPr lang="tr-TR" sz="1900" dirty="0" smtClean="0">
                <a:latin typeface="Calibri" pitchFamily="34" charset="0"/>
                <a:cs typeface="Calibri" pitchFamily="34" charset="0"/>
              </a:rPr>
              <a:t>erileri </a:t>
            </a:r>
            <a:r>
              <a:rPr lang="tr-TR" sz="1900" dirty="0" smtClean="0">
                <a:latin typeface="Calibri" pitchFamily="34" charset="0"/>
                <a:cs typeface="Calibri" pitchFamily="34" charset="0"/>
              </a:rPr>
              <a:t>ve bu veriler üzerinde işlem yapan üye fonksiyonları birleştiren yapı.</a:t>
            </a:r>
          </a:p>
          <a:p>
            <a:endParaRPr lang="tr-TR" sz="1900" dirty="0" smtClean="0">
              <a:latin typeface="Calibri" pitchFamily="34" charset="0"/>
              <a:cs typeface="Calibri" pitchFamily="34" charset="0"/>
            </a:endParaRPr>
          </a:p>
          <a:p>
            <a:r>
              <a:rPr lang="tr-TR" sz="1900" dirty="0" smtClean="0">
                <a:latin typeface="Calibri" pitchFamily="34" charset="0"/>
                <a:cs typeface="Calibri" pitchFamily="34" charset="0"/>
              </a:rPr>
              <a:t>Üye fonksiyonlar o nesnenin verilerine erişmeyi sağlayan tek yoldur.</a:t>
            </a:r>
          </a:p>
          <a:p>
            <a:r>
              <a:rPr lang="tr-TR" sz="1900" dirty="0" smtClean="0">
                <a:latin typeface="Calibri" pitchFamily="34" charset="0"/>
                <a:cs typeface="Calibri" pitchFamily="34" charset="0"/>
              </a:rPr>
              <a:t>Veriye doğrudan ulaşılmaz.</a:t>
            </a:r>
          </a:p>
          <a:p>
            <a:endParaRPr lang="tr-TR" sz="1900" dirty="0" smtClean="0">
              <a:latin typeface="Calibri" pitchFamily="34" charset="0"/>
              <a:cs typeface="Calibri" pitchFamily="34" charset="0"/>
            </a:endParaRPr>
          </a:p>
          <a:p>
            <a:r>
              <a:rPr lang="tr-TR" sz="19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Verilerin paketlenmesi(</a:t>
            </a:r>
            <a:r>
              <a:rPr lang="tr-TR" sz="19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encapsulation</a:t>
            </a:r>
            <a:r>
              <a:rPr lang="tr-TR" sz="19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) : </a:t>
            </a:r>
            <a:r>
              <a:rPr lang="tr-TR" sz="1900" dirty="0" smtClean="0">
                <a:latin typeface="Calibri" pitchFamily="34" charset="0"/>
                <a:cs typeface="Calibri" pitchFamily="34" charset="0"/>
              </a:rPr>
              <a:t>verilerin ve üye fonksiyonların tek bir çatı altında paketlemesidir.</a:t>
            </a:r>
          </a:p>
          <a:p>
            <a:endParaRPr lang="tr-TR" sz="1900" dirty="0" smtClean="0">
              <a:latin typeface="Calibri" pitchFamily="34" charset="0"/>
              <a:cs typeface="Calibri" pitchFamily="34" charset="0"/>
            </a:endParaRPr>
          </a:p>
          <a:p>
            <a:r>
              <a:rPr lang="tr-TR" sz="19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Veri gizliliği(data </a:t>
            </a:r>
            <a:r>
              <a:rPr lang="tr-TR" sz="19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hiding</a:t>
            </a:r>
            <a:r>
              <a:rPr lang="tr-TR" sz="19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) :  </a:t>
            </a:r>
            <a:r>
              <a:rPr lang="tr-TR" sz="1900" dirty="0" smtClean="0">
                <a:latin typeface="Calibri" pitchFamily="34" charset="0"/>
                <a:cs typeface="Calibri" pitchFamily="34" charset="0"/>
              </a:rPr>
              <a:t>Nesne içerisindeki veriler üye fonksiyonlarla erişildiğinden,  veriye doğrudan erişilmediğinden veriler korunmuş olur buna veri gizliliği denir.</a:t>
            </a:r>
          </a:p>
          <a:p>
            <a:endParaRPr lang="tr-TR" sz="1900" dirty="0" smtClean="0">
              <a:latin typeface="Calibri" pitchFamily="34" charset="0"/>
              <a:cs typeface="Calibri" pitchFamily="34" charset="0"/>
            </a:endParaRPr>
          </a:p>
          <a:p>
            <a:r>
              <a:rPr lang="tr-TR" sz="19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Nesne Yönelimli dillerin özellikleri</a:t>
            </a:r>
          </a:p>
          <a:p>
            <a:r>
              <a:rPr lang="tr-TR" sz="1900" dirty="0" smtClean="0">
                <a:latin typeface="Calibri" pitchFamily="34" charset="0"/>
                <a:cs typeface="Calibri" pitchFamily="34" charset="0"/>
              </a:rPr>
              <a:t>Nesneler: nesne yönelimli bir dilde programlama problemini çözmemiz gerektiğinde, problemin fonksiyonlara nasıl bölüneceği değil nesnelere nasıl bölüneceği düşünülmelidir</a:t>
            </a:r>
            <a:r>
              <a:rPr lang="tr-TR" sz="1900" dirty="0" smtClean="0">
                <a:latin typeface="Calibri" pitchFamily="34" charset="0"/>
                <a:cs typeface="Calibri" pitchFamily="34" charset="0"/>
              </a:rPr>
              <a:t>.</a:t>
            </a:r>
            <a:endParaRPr lang="tr-TR" sz="19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Dikdörtgen"/>
          <p:cNvSpPr/>
          <p:nvPr/>
        </p:nvSpPr>
        <p:spPr>
          <a:xfrm>
            <a:off x="360000" y="720000"/>
            <a:ext cx="79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1" dirty="0" smtClean="0">
                <a:latin typeface="+mj-lt"/>
              </a:rPr>
              <a:t>Nesne Yönelimli Yaklaşım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2F1F-6948-4498-8A0A-965687F0B55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>
          <a:xfrm>
            <a:off x="360000" y="1916832"/>
            <a:ext cx="829262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Sınıflar :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 Bir dizi benzer nesnenin genel tanımıdır.  Örneğin taşıt sınıfının  nesneleri, kamyon, otobüs, minibüs vs </a:t>
            </a:r>
            <a:r>
              <a:rPr lang="tr-TR" sz="2000" dirty="0" err="1" smtClean="0">
                <a:latin typeface="Calibri" pitchFamily="34" charset="0"/>
                <a:cs typeface="Calibri" pitchFamily="34" charset="0"/>
              </a:rPr>
              <a:t>dir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tr-TR" sz="20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Kalıtım: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 Miras alma(</a:t>
            </a:r>
            <a:r>
              <a:rPr lang="tr-TR" sz="2000" dirty="0" err="1" smtClean="0">
                <a:latin typeface="Calibri" pitchFamily="34" charset="0"/>
                <a:cs typeface="Calibri" pitchFamily="34" charset="0"/>
              </a:rPr>
              <a:t>inheritance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) olayıdır. Örneğin taşıt sınıfının üyeleri araba, kamyon, otobüs vs </a:t>
            </a:r>
            <a:r>
              <a:rPr lang="tr-TR" sz="2000" dirty="0" err="1" smtClean="0">
                <a:latin typeface="Calibri" pitchFamily="34" charset="0"/>
                <a:cs typeface="Calibri" pitchFamily="34" charset="0"/>
              </a:rPr>
              <a:t>dir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. Bunlarda birer sınıf oluşturmaktadırlar örneğin araba sınıfında, çok çeşitli model ve markada araba nesneleri mevcuttur. Yani bir sınıftan, alt sınıflar türetilebilir. Alt sınıf üyesi olduğu sınıfın özelliklerini miras alır(taşır).</a:t>
            </a:r>
          </a:p>
          <a:p>
            <a:r>
              <a:rPr lang="tr-TR" sz="2000" dirty="0" smtClean="0">
                <a:latin typeface="Calibri" pitchFamily="34" charset="0"/>
                <a:cs typeface="Calibri" pitchFamily="34" charset="0"/>
              </a:rPr>
              <a:t>Yeniden kullanılabilirlik: bir sınıfı hatasız olarak oluşturduktan sonra,  diğer programcılara kendi programlarında kullanmaları için dağıtılabilir. </a:t>
            </a:r>
          </a:p>
          <a:p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tr-TR" sz="20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Çok biçimlilik(</a:t>
            </a:r>
            <a:r>
              <a:rPr lang="tr-TR" sz="20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polymorphism</a:t>
            </a:r>
            <a:r>
              <a:rPr lang="tr-TR" sz="20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): 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operatörler ve fonksiyonlar işlevlerine bağlı olarak farklı şekillerde kullanılabilir.</a:t>
            </a:r>
          </a:p>
          <a:p>
            <a:endParaRPr lang="tr-TR" sz="2000" dirty="0" smtClean="0"/>
          </a:p>
        </p:txBody>
      </p:sp>
      <p:sp>
        <p:nvSpPr>
          <p:cNvPr id="4" name="3 Dikdörtgen"/>
          <p:cNvSpPr/>
          <p:nvPr/>
        </p:nvSpPr>
        <p:spPr>
          <a:xfrm>
            <a:off x="360000" y="720000"/>
            <a:ext cx="79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1" dirty="0" smtClean="0">
                <a:latin typeface="+mj-lt"/>
              </a:rPr>
              <a:t>Nesne Yönelimli Yaklaşım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2F1F-6948-4498-8A0A-965687F0B55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00" y="720000"/>
            <a:ext cx="8280000" cy="360000"/>
          </a:xfrm>
        </p:spPr>
        <p:txBody>
          <a:bodyPr>
            <a:noAutofit/>
          </a:bodyPr>
          <a:lstStyle/>
          <a:p>
            <a:r>
              <a:rPr lang="tr-TR" sz="2400" b="1" dirty="0" smtClean="0"/>
              <a:t>Emir Esaslı(</a:t>
            </a:r>
            <a:r>
              <a:rPr lang="tr-TR" sz="2400" b="1" dirty="0" err="1" smtClean="0"/>
              <a:t>Procedural</a:t>
            </a:r>
            <a:r>
              <a:rPr lang="tr-TR" sz="2400" b="1" dirty="0"/>
              <a:t>) Programlama </a:t>
            </a:r>
            <a:r>
              <a:rPr lang="tr-TR" sz="2400" b="1" dirty="0" smtClean="0"/>
              <a:t>Yöntemi</a:t>
            </a:r>
            <a:endParaRPr lang="tr-TR" sz="2400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12776"/>
            <a:ext cx="8229600" cy="129616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tr-TR" sz="2000" dirty="0">
                <a:latin typeface="Calibri" pitchFamily="34" charset="0"/>
                <a:cs typeface="Calibri" pitchFamily="34" charset="0"/>
              </a:rPr>
              <a:t>Basic, Fortran, Pascal, C gibi programlama dillerinin desteklediği bu yöntemde öncelikle 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gerçeklemek 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istenen sistemin yapması gereken iş belirlenir.</a:t>
            </a:r>
          </a:p>
          <a:p>
            <a:pPr>
              <a:lnSpc>
                <a:spcPct val="90000"/>
              </a:lnSpc>
            </a:pPr>
            <a:r>
              <a:rPr lang="tr-TR" sz="2000" dirty="0">
                <a:latin typeface="Calibri" pitchFamily="34" charset="0"/>
                <a:cs typeface="Calibri" pitchFamily="34" charset="0"/>
              </a:rPr>
              <a:t>Büyük boyutlu ve karmaşık işler, daha küçük ve basit işlevlere (fonksiyon) bölünerek gerçeklenirler.</a:t>
            </a:r>
          </a:p>
          <a:p>
            <a:pPr>
              <a:lnSpc>
                <a:spcPct val="90000"/>
              </a:lnSpc>
            </a:pPr>
            <a:endParaRPr lang="tr-TR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3012" y="3068960"/>
            <a:ext cx="5357977" cy="302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2F1F-6948-4498-8A0A-965687F0B55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00" y="720000"/>
            <a:ext cx="8820000" cy="360000"/>
          </a:xfrm>
        </p:spPr>
        <p:txBody>
          <a:bodyPr>
            <a:noAutofit/>
          </a:bodyPr>
          <a:lstStyle/>
          <a:p>
            <a:r>
              <a:rPr lang="tr-TR" sz="2300" b="1" dirty="0" smtClean="0"/>
              <a:t>Emir Esaslı Programlama </a:t>
            </a:r>
            <a:r>
              <a:rPr lang="tr-TR" sz="2300" b="1" dirty="0"/>
              <a:t>Yönteminin </a:t>
            </a:r>
            <a:r>
              <a:rPr lang="tr-TR" sz="2300" b="1" dirty="0" smtClean="0"/>
              <a:t>Değerlendirmesi</a:t>
            </a:r>
            <a:endParaRPr lang="tr-TR" sz="2300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925382"/>
            <a:ext cx="8229600" cy="300723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tr-TR" sz="2000" dirty="0">
                <a:latin typeface="Calibri" pitchFamily="34" charset="0"/>
                <a:cs typeface="Calibri" pitchFamily="34" charset="0"/>
              </a:rPr>
              <a:t>“Böl ve yönet” prensibine dayanır. 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 Amaç 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büyük programları küçük parçalara bölerek yazılım geliştirme işini kolaylaştırmaktır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tr-TR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tr-TR" sz="2000" dirty="0">
                <a:latin typeface="Calibri" pitchFamily="34" charset="0"/>
                <a:cs typeface="Calibri" pitchFamily="34" charset="0"/>
              </a:rPr>
              <a:t>Ancak yazılımların karmaşıklıkları sadece boyutlarından kaynaklanmaz. 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Küçük problemler 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de karmaşık olabilir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tr-TR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tr-TR" sz="2000" dirty="0">
                <a:latin typeface="Calibri" pitchFamily="34" charset="0"/>
                <a:cs typeface="Calibri" pitchFamily="34" charset="0"/>
              </a:rPr>
              <a:t>Gerçek dünyadaki sistemler sadece fonksiyonlardan oluşmaz. 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Dolayısıyla emir esaslı yaklaşımda karmaşık bir problemin gerçeğe 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yakın bir modelini bilgisayarda oluşturmak zordur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tr-TR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tr-T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2F1F-6948-4498-8A0A-965687F0B55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00" y="720000"/>
            <a:ext cx="8820000" cy="360000"/>
          </a:xfrm>
        </p:spPr>
        <p:txBody>
          <a:bodyPr>
            <a:noAutofit/>
          </a:bodyPr>
          <a:lstStyle/>
          <a:p>
            <a:r>
              <a:rPr lang="tr-TR" sz="2300" b="1" dirty="0" smtClean="0"/>
              <a:t>Emir Esaslı Programlama </a:t>
            </a:r>
            <a:r>
              <a:rPr lang="tr-TR" sz="2300" b="1" dirty="0"/>
              <a:t>Yönteminin </a:t>
            </a:r>
            <a:r>
              <a:rPr lang="tr-TR" sz="2300" b="1" dirty="0" smtClean="0"/>
              <a:t>Değerlendirmesi</a:t>
            </a:r>
            <a:endParaRPr lang="tr-TR" sz="2300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92796"/>
            <a:ext cx="8229600" cy="3672408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tr-TR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tr-TR" sz="2000" dirty="0">
                <a:latin typeface="Calibri" pitchFamily="34" charset="0"/>
                <a:cs typeface="Calibri" pitchFamily="34" charset="0"/>
              </a:rPr>
              <a:t>Tasarım aşamasında 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verilerden çok fonksiyonlara odaklanıldığından 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hatalar nedeniyle 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veri güvenliği tehlikeye girebilmektedir. </a:t>
            </a:r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tr-TR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tr-TR" sz="2000" dirty="0" smtClean="0">
                <a:latin typeface="Calibri" pitchFamily="34" charset="0"/>
                <a:cs typeface="Calibri" pitchFamily="34" charset="0"/>
              </a:rPr>
              <a:t>Kullanıcılar kendi 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veri tiplerini 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çok güçlü biçimde tanımlayamazlar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tr-TR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tr-TR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Programın güncellenmesi zordur. </a:t>
            </a:r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tr-TR" sz="2000" dirty="0" smtClean="0">
                <a:latin typeface="Calibri" pitchFamily="34" charset="0"/>
                <a:cs typeface="Calibri" pitchFamily="34" charset="0"/>
              </a:rPr>
              <a:t>İşleve 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dayalı yöntemi de kullanarak kaliteli programlar yazmak mümkündür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. Ancak 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nesneye dayalı yöntem kaliteli programların oluşturulması 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için programcılara 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daha çok olanak sağlamaktadır ve yukarıda 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açıklanan sakıncaları önleyecek yapılara sahiptir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tr-T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2F1F-6948-4498-8A0A-965687F0B55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1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00" y="720000"/>
            <a:ext cx="8820472" cy="360000"/>
          </a:xfrm>
        </p:spPr>
        <p:txBody>
          <a:bodyPr>
            <a:noAutofit/>
          </a:bodyPr>
          <a:lstStyle/>
          <a:p>
            <a:r>
              <a:rPr lang="tr-TR" sz="2300" b="1" dirty="0"/>
              <a:t>Nesneye Dayalı (Object-</a:t>
            </a:r>
            <a:r>
              <a:rPr lang="tr-TR" sz="2300" b="1" dirty="0" err="1"/>
              <a:t>Oriented</a:t>
            </a:r>
            <a:r>
              <a:rPr lang="tr-TR" sz="2300" b="1" dirty="0"/>
              <a:t>) Programlama </a:t>
            </a:r>
            <a:r>
              <a:rPr lang="tr-TR" sz="2300" b="1" dirty="0" smtClean="0"/>
              <a:t>Yöntemi</a:t>
            </a:r>
            <a:endParaRPr lang="tr-TR" sz="2300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2052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000" dirty="0"/>
              <a:t>Gerçek dünya nesnelerden oluşmaktadır.</a:t>
            </a:r>
          </a:p>
          <a:p>
            <a:pPr>
              <a:lnSpc>
                <a:spcPct val="80000"/>
              </a:lnSpc>
            </a:pPr>
            <a:r>
              <a:rPr lang="tr-TR" sz="2000" dirty="0"/>
              <a:t>Çözülmek istenen problemi oluşturan nesneler, gerçek dünyadaki yapılarına   benzer bir şekilde bilgisayarda modellenmelidir.</a:t>
            </a:r>
          </a:p>
          <a:p>
            <a:pPr>
              <a:lnSpc>
                <a:spcPct val="80000"/>
              </a:lnSpc>
            </a:pPr>
            <a:r>
              <a:rPr lang="tr-TR" sz="2000" dirty="0"/>
              <a:t>Nesnelerin yapıları iki bölümden oluşmaktadır: </a:t>
            </a:r>
            <a:r>
              <a:rPr lang="tr-TR" sz="2000" b="1" dirty="0"/>
              <a:t>1. </a:t>
            </a:r>
            <a:r>
              <a:rPr lang="tr-TR" sz="2000" dirty="0"/>
              <a:t>Nitelikler(özellikler ya da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2000" dirty="0"/>
              <a:t>      durum bilgileri), </a:t>
            </a:r>
            <a:r>
              <a:rPr lang="tr-TR" sz="2000" b="1" dirty="0"/>
              <a:t>2. </a:t>
            </a:r>
            <a:r>
              <a:rPr lang="tr-TR" sz="2000" dirty="0"/>
              <a:t>Davranışlar(yetenekler)</a:t>
            </a:r>
          </a:p>
          <a:p>
            <a:pPr>
              <a:lnSpc>
                <a:spcPct val="80000"/>
              </a:lnSpc>
            </a:pPr>
            <a:r>
              <a:rPr lang="tr-TR" sz="2000" dirty="0"/>
              <a:t>Tasarım yapılırken sistemin işlevi değil, sistemi oluşturan </a:t>
            </a:r>
            <a:r>
              <a:rPr lang="tr-TR" sz="2000" b="1" dirty="0"/>
              <a:t>veriler </a:t>
            </a:r>
            <a:r>
              <a:rPr lang="tr-TR" sz="2000" dirty="0"/>
              <a:t>esas </a:t>
            </a:r>
            <a:r>
              <a:rPr lang="tr-TR" sz="2000" dirty="0" smtClean="0"/>
              <a:t>alınır. </a:t>
            </a:r>
          </a:p>
          <a:p>
            <a:pPr>
              <a:lnSpc>
                <a:spcPct val="80000"/>
              </a:lnSpc>
            </a:pPr>
            <a:r>
              <a:rPr lang="tr-TR" sz="2000" dirty="0" smtClean="0"/>
              <a:t>Aşağıdaki elemanlar nesne </a:t>
            </a:r>
            <a:r>
              <a:rPr lang="tr-TR" sz="2000" dirty="0"/>
              <a:t>olarak modellenebilir:</a:t>
            </a:r>
          </a:p>
          <a:p>
            <a:pPr>
              <a:lnSpc>
                <a:spcPct val="80000"/>
              </a:lnSpc>
            </a:pPr>
            <a:r>
              <a:rPr lang="tr-TR" sz="2000" dirty="0"/>
              <a:t> İnsan kaynakları ile ilgili bir programda; memur, </a:t>
            </a:r>
            <a:r>
              <a:rPr lang="tr-TR" sz="2000" dirty="0" smtClean="0"/>
              <a:t>işveren, işçi</a:t>
            </a:r>
            <a:r>
              <a:rPr lang="tr-TR" sz="2000" dirty="0"/>
              <a:t>, müdür, genel müdür.</a:t>
            </a:r>
          </a:p>
          <a:p>
            <a:pPr>
              <a:lnSpc>
                <a:spcPct val="80000"/>
              </a:lnSpc>
            </a:pPr>
            <a:r>
              <a:rPr lang="tr-TR" sz="2000" dirty="0"/>
              <a:t> Grafik programında; nokta, çizgi, çember, silindir.</a:t>
            </a:r>
          </a:p>
          <a:p>
            <a:pPr>
              <a:lnSpc>
                <a:spcPct val="80000"/>
              </a:lnSpc>
            </a:pPr>
            <a:r>
              <a:rPr lang="tr-TR" sz="2000" dirty="0"/>
              <a:t> Matematiksel işlemler yapan programda; karmaşık sayılar, matris.</a:t>
            </a:r>
          </a:p>
          <a:p>
            <a:pPr>
              <a:lnSpc>
                <a:spcPct val="80000"/>
              </a:lnSpc>
            </a:pPr>
            <a:r>
              <a:rPr lang="tr-TR" sz="2000" dirty="0"/>
              <a:t> Kullanıcı </a:t>
            </a:r>
            <a:r>
              <a:rPr lang="tr-TR" sz="2000" dirty="0" err="1"/>
              <a:t>arayüzü</a:t>
            </a:r>
            <a:r>
              <a:rPr lang="tr-TR" sz="2000" dirty="0"/>
              <a:t> programında; pencere, menü, çerçeve.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tr-TR" sz="2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tr-TR" sz="2000" dirty="0"/>
          </a:p>
          <a:p>
            <a:pPr>
              <a:lnSpc>
                <a:spcPct val="80000"/>
              </a:lnSpc>
            </a:pPr>
            <a:endParaRPr lang="tr-TR" sz="20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2F1F-6948-4498-8A0A-965687F0B55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>
          <a:xfrm>
            <a:off x="428596" y="1148348"/>
            <a:ext cx="807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latin typeface="Calibri" pitchFamily="34" charset="0"/>
                <a:cs typeface="Calibri" pitchFamily="34" charset="0"/>
              </a:rPr>
              <a:t>Veri ve fonksiyonları tek bir bütün haline getirmek nesne yönelimli programlamanın temel yaklaşımıdır. 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0" name="9 Grup"/>
          <p:cNvGrpSpPr/>
          <p:nvPr/>
        </p:nvGrpSpPr>
        <p:grpSpPr>
          <a:xfrm>
            <a:off x="3821901" y="2143116"/>
            <a:ext cx="2000264" cy="3429024"/>
            <a:chOff x="3000364" y="2500306"/>
            <a:chExt cx="2000264" cy="3429024"/>
          </a:xfrm>
        </p:grpSpPr>
        <p:sp>
          <p:nvSpPr>
            <p:cNvPr id="4" name="3 Dikdörtgen"/>
            <p:cNvSpPr/>
            <p:nvPr/>
          </p:nvSpPr>
          <p:spPr>
            <a:xfrm>
              <a:off x="3000364" y="2857496"/>
              <a:ext cx="2000264" cy="30718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4 Metin kutusu"/>
            <p:cNvSpPr txBox="1"/>
            <p:nvPr/>
          </p:nvSpPr>
          <p:spPr>
            <a:xfrm>
              <a:off x="3214678" y="3286124"/>
              <a:ext cx="1571636" cy="923330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data1</a:t>
              </a:r>
            </a:p>
            <a:p>
              <a:r>
                <a:rPr lang="tr-TR" dirty="0" smtClean="0"/>
                <a:t>data2</a:t>
              </a:r>
            </a:p>
            <a:p>
              <a:r>
                <a:rPr lang="tr-TR" dirty="0" smtClean="0"/>
                <a:t>data3</a:t>
              </a:r>
              <a:endParaRPr lang="en-US" dirty="0"/>
            </a:p>
          </p:txBody>
        </p:sp>
        <p:sp>
          <p:nvSpPr>
            <p:cNvPr id="6" name="5 Metin kutusu"/>
            <p:cNvSpPr txBox="1"/>
            <p:nvPr/>
          </p:nvSpPr>
          <p:spPr>
            <a:xfrm>
              <a:off x="3214678" y="4643446"/>
              <a:ext cx="1571636" cy="923330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fonk1()</a:t>
              </a:r>
            </a:p>
            <a:p>
              <a:r>
                <a:rPr lang="tr-TR" dirty="0" smtClean="0"/>
                <a:t>fonk2()</a:t>
              </a:r>
            </a:p>
            <a:p>
              <a:r>
                <a:rPr lang="tr-TR" dirty="0" smtClean="0"/>
                <a:t>fonk3()</a:t>
              </a:r>
              <a:endParaRPr lang="en-US" dirty="0"/>
            </a:p>
          </p:txBody>
        </p:sp>
        <p:sp>
          <p:nvSpPr>
            <p:cNvPr id="7" name="6 Metin kutusu"/>
            <p:cNvSpPr txBox="1"/>
            <p:nvPr/>
          </p:nvSpPr>
          <p:spPr>
            <a:xfrm>
              <a:off x="3143240" y="2928934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veriler</a:t>
              </a:r>
              <a:endParaRPr lang="en-US" dirty="0"/>
            </a:p>
          </p:txBody>
        </p:sp>
        <p:sp>
          <p:nvSpPr>
            <p:cNvPr id="8" name="7 Metin kutusu"/>
            <p:cNvSpPr txBox="1"/>
            <p:nvPr/>
          </p:nvSpPr>
          <p:spPr>
            <a:xfrm>
              <a:off x="3214678" y="4214818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fonksiyonlar</a:t>
              </a:r>
              <a:endParaRPr lang="en-US" dirty="0"/>
            </a:p>
          </p:txBody>
        </p:sp>
        <p:sp>
          <p:nvSpPr>
            <p:cNvPr id="9" name="8 Metin kutusu"/>
            <p:cNvSpPr txBox="1"/>
            <p:nvPr/>
          </p:nvSpPr>
          <p:spPr>
            <a:xfrm>
              <a:off x="3071802" y="2500306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sınıf</a:t>
              </a:r>
              <a:endParaRPr lang="en-US" dirty="0"/>
            </a:p>
          </p:txBody>
        </p:sp>
      </p:grp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2F1F-6948-4498-8A0A-965687F0B55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>
          <a:xfrm>
            <a:off x="446481" y="2636912"/>
            <a:ext cx="82299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sz="2000" dirty="0" smtClean="0"/>
          </a:p>
          <a:p>
            <a:r>
              <a:rPr lang="tr-TR" sz="2000" dirty="0" smtClean="0"/>
              <a:t>Bir nesne ile sınıf arasındaki ilişki tıpkı bir değişken ile veri tipi arasındaki ilişki gibidir.  Bir nesne kendi sınıfının bir örneğidir.</a:t>
            </a:r>
          </a:p>
          <a:p>
            <a:endParaRPr lang="tr-TR" sz="2000" dirty="0" smtClean="0"/>
          </a:p>
          <a:p>
            <a:r>
              <a:rPr lang="tr-TR" sz="2000" dirty="0" err="1" smtClean="0"/>
              <a:t>Birprogramda</a:t>
            </a:r>
            <a:r>
              <a:rPr lang="tr-TR" sz="2000" dirty="0" smtClean="0"/>
              <a:t> sınıf (</a:t>
            </a:r>
            <a:r>
              <a:rPr lang="tr-TR" sz="2000" dirty="0" err="1" smtClean="0">
                <a:solidFill>
                  <a:srgbClr val="FFC000"/>
                </a:solidFill>
              </a:rPr>
              <a:t>basitnesne</a:t>
            </a:r>
            <a:r>
              <a:rPr lang="tr-TR" sz="2000" dirty="0" smtClean="0"/>
              <a:t>)önce tanımlanacak , </a:t>
            </a:r>
            <a:r>
              <a:rPr lang="tr-TR" sz="2000" dirty="0" err="1" smtClean="0"/>
              <a:t>main</a:t>
            </a:r>
            <a:r>
              <a:rPr lang="tr-TR" sz="2000" dirty="0" smtClean="0"/>
              <a:t>() fonksiyonu içerisinde sınıfa ait  nesneler (</a:t>
            </a:r>
            <a:r>
              <a:rPr lang="tr-TR" sz="2000" dirty="0" smtClean="0">
                <a:solidFill>
                  <a:srgbClr val="FFC000"/>
                </a:solidFill>
              </a:rPr>
              <a:t>b1,b2</a:t>
            </a:r>
            <a:r>
              <a:rPr lang="tr-TR" sz="2000" dirty="0" smtClean="0"/>
              <a:t>) üretilecektir.</a:t>
            </a:r>
          </a:p>
          <a:p>
            <a:endParaRPr lang="tr-TR" sz="2000" dirty="0" smtClean="0"/>
          </a:p>
          <a:p>
            <a:r>
              <a:rPr lang="tr-TR" sz="2000" dirty="0" smtClean="0"/>
              <a:t>Sınıf oluşturma </a:t>
            </a:r>
            <a:r>
              <a:rPr lang="tr-TR" sz="2000" dirty="0" err="1" smtClean="0"/>
              <a:t>class</a:t>
            </a:r>
            <a:r>
              <a:rPr lang="tr-TR" sz="2000" dirty="0" smtClean="0"/>
              <a:t> anahtar kelimesi ile başlar, ardından sınıfın adı gelir. Yapı tanımlamasında olduğu gibi sınıfın gövdesi küme parantezleri ile ayrılır ve sonuna (;) konur.</a:t>
            </a:r>
          </a:p>
          <a:p>
            <a:endParaRPr lang="tr-TR" sz="2000" dirty="0" smtClean="0"/>
          </a:p>
          <a:p>
            <a:endParaRPr lang="en-US" sz="20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2F1F-6948-4498-8A0A-965687F0B55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Dikdörtgen 3"/>
          <p:cNvSpPr/>
          <p:nvPr/>
        </p:nvSpPr>
        <p:spPr>
          <a:xfrm>
            <a:off x="360000" y="720000"/>
            <a:ext cx="2916000" cy="36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>
                <a:latin typeface="+mj-lt"/>
              </a:rPr>
              <a:t>Sınıf ve nesneler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Nesneye Yönelik Paylaşım&amp;quot;&quot;/&gt;&lt;property id=&quot;20307&quot; value=&quot;361&quot;/&gt;&lt;/object&gt;&lt;object type=&quot;3&quot; unique_id=&quot;10005&quot;&gt;&lt;property id=&quot;20148&quot; value=&quot;5&quot;/&gt;&lt;property id=&quot;20300&quot; value=&quot;Slide 2&quot;/&gt;&lt;property id=&quot;20307&quot; value=&quot;309&quot;/&gt;&lt;/object&gt;&lt;object type=&quot;3&quot; unique_id=&quot;10006&quot;&gt;&lt;property id=&quot;20148&quot; value=&quot;5&quot;/&gt;&lt;property id=&quot;20300&quot; value=&quot;Slide 3&quot;/&gt;&lt;property id=&quot;20307&quot; value=&quot;310&quot;/&gt;&lt;/object&gt;&lt;object type=&quot;3&quot; unique_id=&quot;10007&quot;&gt;&lt;property id=&quot;20148&quot; value=&quot;5&quot;/&gt;&lt;property id=&quot;20300&quot; value=&quot;Slide 4 - &amp;quot;Emir Esaslı(Procedural) Programlama Yöntemi&amp;quot;&quot;/&gt;&lt;property id=&quot;20307&quot; value=&quot;311&quot;/&gt;&lt;/object&gt;&lt;object type=&quot;3&quot; unique_id=&quot;10008&quot;&gt;&lt;property id=&quot;20148&quot; value=&quot;5&quot;/&gt;&lt;property id=&quot;20300&quot; value=&quot;Slide 5 - &amp;quot;Emir Esaslı Programlama Yönteminin Değerlendirmesi&amp;quot;&quot;/&gt;&lt;property id=&quot;20307&quot; value=&quot;312&quot;/&gt;&lt;/object&gt;&lt;object type=&quot;3&quot; unique_id=&quot;10009&quot;&gt;&lt;property id=&quot;20148&quot; value=&quot;5&quot;/&gt;&lt;property id=&quot;20300&quot; value=&quot;Slide 7 - &amp;quot;Nesneye Dayalı (Object-Oriented) Programlama Yöntemi&amp;quot;&quot;/&gt;&lt;property id=&quot;20307&quot; value=&quot;313&quot;/&gt;&lt;/object&gt;&lt;object type=&quot;3&quot; unique_id=&quot;10010&quot;&gt;&lt;property id=&quot;20148&quot; value=&quot;5&quot;/&gt;&lt;property id=&quot;20300&quot; value=&quot;Slide 8&quot;/&gt;&lt;property id=&quot;20307&quot; value=&quot;317&quot;/&gt;&lt;/object&gt;&lt;object type=&quot;3&quot; unique_id=&quot;10011&quot;&gt;&lt;property id=&quot;20148&quot; value=&quot;5&quot;/&gt;&lt;property id=&quot;20300&quot; value=&quot;Slide 9&quot;/&gt;&lt;property id=&quot;20307&quot; value=&quot;318&quot;/&gt;&lt;/object&gt;&lt;object type=&quot;3&quot; unique_id=&quot;10012&quot;&gt;&lt;property id=&quot;20148&quot; value=&quot;5&quot;/&gt;&lt;property id=&quot;20300&quot; value=&quot;Slide 11 - &amp;quot;Yöntemin Değerlendirmesi:&amp;quot;&quot;/&gt;&lt;property id=&quot;20307&quot; value=&quot;316&quot;/&gt;&lt;/object&gt;&lt;object type=&quot;3&quot; unique_id=&quot;10013&quot;&gt;&lt;property id=&quot;20148&quot; value=&quot;5&quot;/&gt;&lt;property id=&quot;20300&quot; value=&quot;Slide 12 - &amp;quot;NESNEYE YÖNELİK PROGRAMLAMA DİLLERİ&amp;quot;&quot;/&gt;&lt;property id=&quot;20307&quot; value=&quot;319&quot;/&gt;&lt;/object&gt;&lt;object type=&quot;3&quot; unique_id=&quot;10014&quot;&gt;&lt;property id=&quot;20148&quot; value=&quot;5&quot;/&gt;&lt;property id=&quot;20300&quot; value=&quot;Slide 13 - &amp;quot;Smalltalk&amp;quot;&quot;/&gt;&lt;property id=&quot;20307&quot; value=&quot;322&quot;/&gt;&lt;/object&gt;&lt;object type=&quot;3&quot; unique_id=&quot;10015&quot;&gt;&lt;property id=&quot;20148&quot; value=&quot;5&quot;/&gt;&lt;property id=&quot;20300&quot; value=&quot;Slide 14 - &amp;quot;C++&amp;quot;&quot;/&gt;&lt;property id=&quot;20307&quot; value=&quot;329&quot;/&gt;&lt;/object&gt;&lt;object type=&quot;3&quot; unique_id=&quot;10016&quot;&gt;&lt;property id=&quot;20148&quot; value=&quot;5&quot;/&gt;&lt;property id=&quot;20300&quot; value=&quot;Slide 15 - &amp;quot;Java&amp;quot;&quot;/&gt;&lt;property id=&quot;20307&quot; value=&quot;336&quot;/&gt;&lt;/object&gt;&lt;object type=&quot;3&quot; unique_id=&quot;10017&quot;&gt;&lt;property id=&quot;20148&quot; value=&quot;5&quot;/&gt;&lt;property id=&quot;20300&quot; value=&quot;Slide 17 - &amp;quot;Java ve C++&amp;quot;&quot;/&gt;&lt;property id=&quot;20307&quot; value=&quot;340&quot;/&gt;&lt;/object&gt;&lt;object type=&quot;3&quot; unique_id=&quot;10018&quot;&gt;&lt;property id=&quot;20148&quot; value=&quot;5&quot;/&gt;&lt;property id=&quot;20300&quot; value=&quot;Slide 18 - &amp;quot;static, abstract ve final tanımlayıcıları&amp;quot;&quot;/&gt;&lt;property id=&quot;20307&quot; value=&quot;347&quot;/&gt;&lt;/object&gt;&lt;object type=&quot;3&quot; unique_id=&quot;10019&quot;&gt;&lt;property id=&quot;20148&quot; value=&quot;5&quot;/&gt;&lt;property id=&quot;20300&quot; value=&quot;Slide 19 - &amp;quot;Özet&amp;quot;&quot;/&gt;&lt;property id=&quot;20307&quot; value=&quot;360&quot;/&gt;&lt;/object&gt;&lt;object type=&quot;3&quot; unique_id=&quot;10092&quot;&gt;&lt;property id=&quot;20148&quot; value=&quot;5&quot;/&gt;&lt;property id=&quot;20300&quot; value=&quot;Slide 6 - &amp;quot;Emir Esaslı Programlama Yönteminin Değerlendirmesi&amp;quot;&quot;/&gt;&lt;property id=&quot;20307&quot; value=&quot;362&quot;/&gt;&lt;/object&gt;&lt;object type=&quot;3&quot; unique_id=&quot;10150&quot;&gt;&lt;property id=&quot;20148&quot; value=&quot;5&quot;/&gt;&lt;property id=&quot;20300&quot; value=&quot;Slide 10&quot;/&gt;&lt;property id=&quot;20307&quot; value=&quot;363&quot;/&gt;&lt;/object&gt;&lt;object type=&quot;3&quot; unique_id=&quot;10211&quot;&gt;&lt;property id=&quot;20148&quot; value=&quot;5&quot;/&gt;&lt;property id=&quot;20300&quot; value=&quot;Slide 16 - &amp;quot;Java&amp;quot;&quot;/&gt;&lt;property id=&quot;20307&quot; value=&quot;364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545</TotalTime>
  <Words>1274</Words>
  <Application>Microsoft Office PowerPoint</Application>
  <PresentationFormat>Ekran Gösterisi (4:3)</PresentationFormat>
  <Paragraphs>163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0" baseType="lpstr">
      <vt:lpstr>Kaynak</vt:lpstr>
      <vt:lpstr>Nesneye Yönelik Paylaşım</vt:lpstr>
      <vt:lpstr>PowerPoint Sunusu</vt:lpstr>
      <vt:lpstr>PowerPoint Sunusu</vt:lpstr>
      <vt:lpstr>Emir Esaslı(Procedural) Programlama Yöntemi</vt:lpstr>
      <vt:lpstr>Emir Esaslı Programlama Yönteminin Değerlendirmesi</vt:lpstr>
      <vt:lpstr>Emir Esaslı Programlama Yönteminin Değerlendirmesi</vt:lpstr>
      <vt:lpstr>Nesneye Dayalı (Object-Oriented) Programlama Yöntemi</vt:lpstr>
      <vt:lpstr>PowerPoint Sunusu</vt:lpstr>
      <vt:lpstr>PowerPoint Sunusu</vt:lpstr>
      <vt:lpstr>PowerPoint Sunusu</vt:lpstr>
      <vt:lpstr>Yöntemin Değerlendirmesi:</vt:lpstr>
      <vt:lpstr>NESNEYE YÖNELİK PROGRAMLAMA DİLLERİ</vt:lpstr>
      <vt:lpstr>Smalltalk</vt:lpstr>
      <vt:lpstr>C++</vt:lpstr>
      <vt:lpstr>Java</vt:lpstr>
      <vt:lpstr>Java</vt:lpstr>
      <vt:lpstr>Java ve C++</vt:lpstr>
      <vt:lpstr>static, abstract ve final tanımlayıcıları</vt:lpstr>
      <vt:lpstr>Özet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Algoritmalar ve Programlama I  </dc:title>
  <dc:creator>CemilOz</dc:creator>
  <cp:lastModifiedBy>Hp</cp:lastModifiedBy>
  <cp:revision>40</cp:revision>
  <dcterms:created xsi:type="dcterms:W3CDTF">2008-10-01T03:47:12Z</dcterms:created>
  <dcterms:modified xsi:type="dcterms:W3CDTF">2012-04-30T03:41:03Z</dcterms:modified>
</cp:coreProperties>
</file>