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662" r:id="rId2"/>
    <p:sldId id="636" r:id="rId3"/>
    <p:sldId id="663" r:id="rId4"/>
    <p:sldId id="666" r:id="rId5"/>
    <p:sldId id="667" r:id="rId6"/>
    <p:sldId id="668" r:id="rId7"/>
    <p:sldId id="669" r:id="rId8"/>
    <p:sldId id="655" r:id="rId9"/>
    <p:sldId id="670" r:id="rId10"/>
    <p:sldId id="664" r:id="rId11"/>
    <p:sldId id="671" r:id="rId12"/>
    <p:sldId id="672" r:id="rId13"/>
    <p:sldId id="658" r:id="rId14"/>
    <p:sldId id="660" r:id="rId15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644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41170A-3ABB-45E8-A305-12BF10F32FF5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20422D-6CD9-4391-A340-D7A39D49B9BF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9E58FAF-3F29-47F7-9A8C-DFAED852AA16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80E97BD-43CF-4791-99BA-A8983148DBD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smtClean="0"/>
              <a:t>Logic Expressions: Part </a:t>
            </a:r>
            <a:r>
              <a:rPr lang="en-US" dirty="0" smtClean="0"/>
              <a:t>1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045464" y="1707100"/>
            <a:ext cx="2805455" cy="348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15407" y="1707101"/>
            <a:ext cx="2805455" cy="348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7908" y="1707102"/>
            <a:ext cx="2485292" cy="2384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5C51975-9E16-4796-A448-0932D76A21B0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Truth Tables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47725"/>
            <a:ext cx="8458200" cy="5233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Truth tables are used to formally define logical operators</a:t>
            </a:r>
            <a:endParaRPr lang="en-US" sz="1800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23610"/>
              </p:ext>
            </p:extLst>
          </p:nvPr>
        </p:nvGraphicFramePr>
        <p:xfrm>
          <a:off x="480647" y="2262554"/>
          <a:ext cx="2133600" cy="1676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  <a:sym typeface="Symbol" pitchFamily="96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  <a:sym typeface="Symbol" pitchFamily="96" charset="2"/>
                        </a:rPr>
                        <a:t>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6" charset="0"/>
                        <a:ea typeface="宋体" pitchFamily="96" charset="-122"/>
                        <a:sym typeface="Symbol" pitchFamily="96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1693" y="1715197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Negation:</a:t>
            </a:r>
            <a:endParaRPr lang="en-US" b="1" dirty="0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41306"/>
              </p:ext>
            </p:extLst>
          </p:nvPr>
        </p:nvGraphicFramePr>
        <p:xfrm>
          <a:off x="3118347" y="2247200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9906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96" charset="-122"/>
                          <a:sym typeface="Symbol" pitchFamily="96" charset="2"/>
                        </a:rPr>
                        <a:t>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8347" y="1707102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Conjunction:</a:t>
            </a:r>
            <a:endParaRPr lang="en-US" b="1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84700"/>
              </p:ext>
            </p:extLst>
          </p:nvPr>
        </p:nvGraphicFramePr>
        <p:xfrm>
          <a:off x="6201505" y="2235203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9906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96" charset="-122"/>
                          <a:sym typeface="Symbol" pitchFamily="96" charset="2"/>
                        </a:rPr>
                        <a:t>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30470" y="171882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Disjunction: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3" grpId="0" animBg="1"/>
      <p:bldP spid="2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Important Concept: Implication Operator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742" y="871172"/>
            <a:ext cx="8921751" cy="945905"/>
          </a:xfrm>
        </p:spPr>
        <p:txBody>
          <a:bodyPr/>
          <a:lstStyle/>
          <a:p>
            <a:r>
              <a:rPr lang="en-US" sz="2400" dirty="0" smtClean="0"/>
              <a:t>We often want to express </a:t>
            </a:r>
            <a:r>
              <a:rPr lang="en-US" sz="2400" dirty="0" smtClean="0">
                <a:solidFill>
                  <a:srgbClr val="FF0000"/>
                </a:solidFill>
              </a:rPr>
              <a:t>implications</a:t>
            </a:r>
            <a:r>
              <a:rPr lang="en-US" sz="2400" dirty="0" smtClean="0"/>
              <a:t> (or conditional statements) </a:t>
            </a:r>
          </a:p>
          <a:p>
            <a:pPr marL="0" indent="0">
              <a:buNone/>
            </a:pPr>
            <a:r>
              <a:rPr lang="en-US" sz="2400" dirty="0" smtClean="0"/>
              <a:t>   “If </a:t>
            </a:r>
            <a:r>
              <a:rPr lang="en-US" sz="2400" dirty="0" smtClean="0">
                <a:solidFill>
                  <a:srgbClr val="FF0000"/>
                </a:solidFill>
              </a:rPr>
              <a:t>tomorrow is sunny</a:t>
            </a:r>
            <a:r>
              <a:rPr lang="en-US" sz="2400" dirty="0" smtClean="0"/>
              <a:t> then </a:t>
            </a:r>
            <a:r>
              <a:rPr lang="en-US" sz="2400" dirty="0" smtClean="0">
                <a:solidFill>
                  <a:srgbClr val="FF0000"/>
                </a:solidFill>
              </a:rPr>
              <a:t>John will go jogging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    </a:t>
            </a:r>
            <a:endParaRPr lang="en-US" sz="1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51688" y="3459077"/>
            <a:ext cx="859301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Implication </a:t>
            </a:r>
            <a:r>
              <a:rPr lang="en-US" b="1" dirty="0"/>
              <a:t>O</a:t>
            </a:r>
            <a:r>
              <a:rPr lang="en-US" b="1" dirty="0" smtClean="0"/>
              <a:t>perator: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proposition “p implies q” is written </a:t>
            </a:r>
            <a:r>
              <a:rPr lang="en-US" altLang="zh-CN" b="1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p 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</a:t>
            </a:r>
            <a:r>
              <a:rPr lang="en-US" altLang="zh-CN" b="1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 q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j-lt"/>
                <a:ea typeface="宋体" pitchFamily="96" charset="-122"/>
              </a:rPr>
              <a:t>Meaning: “If </a:t>
            </a:r>
            <a:r>
              <a:rPr lang="en-US" altLang="zh-CN" i="1" dirty="0" smtClean="0">
                <a:latin typeface="+mj-lt"/>
                <a:ea typeface="宋体" pitchFamily="96" charset="-122"/>
              </a:rPr>
              <a:t>p</a:t>
            </a:r>
            <a:r>
              <a:rPr lang="en-US" altLang="zh-CN" dirty="0" smtClean="0">
                <a:latin typeface="+mj-lt"/>
                <a:ea typeface="宋体" pitchFamily="96" charset="-122"/>
              </a:rPr>
              <a:t> is true then </a:t>
            </a:r>
            <a:r>
              <a:rPr lang="en-US" altLang="zh-CN" i="1" dirty="0" smtClean="0">
                <a:latin typeface="+mj-lt"/>
                <a:ea typeface="宋体" pitchFamily="96" charset="-122"/>
              </a:rPr>
              <a:t>q</a:t>
            </a:r>
            <a:r>
              <a:rPr lang="en-US" altLang="zh-CN" dirty="0" smtClean="0">
                <a:latin typeface="+mj-lt"/>
                <a:ea typeface="宋体" pitchFamily="96" charset="-122"/>
              </a:rPr>
              <a:t> must be true”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lt"/>
                <a:ea typeface="宋体" pitchFamily="96" charset="-122"/>
              </a:rPr>
              <a:t> </a:t>
            </a:r>
            <a:r>
              <a:rPr lang="en-US" altLang="zh-CN" dirty="0" smtClean="0">
                <a:latin typeface="+mj-lt"/>
                <a:ea typeface="宋体" pitchFamily="96" charset="-122"/>
              </a:rPr>
              <a:t>               “If </a:t>
            </a:r>
            <a:r>
              <a:rPr lang="en-US" altLang="zh-CN" i="1" dirty="0" smtClean="0">
                <a:latin typeface="+mj-lt"/>
                <a:ea typeface="宋体" pitchFamily="96" charset="-122"/>
              </a:rPr>
              <a:t>p</a:t>
            </a:r>
            <a:r>
              <a:rPr lang="en-US" altLang="zh-CN" dirty="0" smtClean="0">
                <a:latin typeface="+mj-lt"/>
                <a:ea typeface="宋体" pitchFamily="96" charset="-122"/>
              </a:rPr>
              <a:t> is false then </a:t>
            </a:r>
            <a:r>
              <a:rPr lang="en-US" altLang="zh-CN" i="1" dirty="0" smtClean="0">
                <a:latin typeface="+mj-lt"/>
                <a:ea typeface="宋体" pitchFamily="96" charset="-122"/>
              </a:rPr>
              <a:t>q</a:t>
            </a:r>
            <a:r>
              <a:rPr lang="en-US" altLang="zh-CN" dirty="0" smtClean="0">
                <a:latin typeface="+mj-lt"/>
                <a:ea typeface="宋体" pitchFamily="96" charset="-122"/>
              </a:rPr>
              <a:t> could be either true or false”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1919655" y="1257299"/>
            <a:ext cx="316523" cy="2432542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9822" y="26764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5243147" y="1116622"/>
            <a:ext cx="316523" cy="2702171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3573" y="2631832"/>
            <a:ext cx="39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00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2391508" y="3398295"/>
            <a:ext cx="2705122" cy="3255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Important Concept: Implication Operator</a:t>
            </a:r>
          </a:p>
        </p:txBody>
      </p: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32278"/>
              </p:ext>
            </p:extLst>
          </p:nvPr>
        </p:nvGraphicFramePr>
        <p:xfrm>
          <a:off x="2540976" y="3641969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9906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96" charset="-122"/>
                          <a:sym typeface="Symbol" pitchFamily="96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96" charset="-122"/>
                          <a:sym typeface="Symbol" pitchFamily="96" charset="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6" charset="0"/>
                          <a:ea typeface="宋体" pitchFamily="96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6742" y="824280"/>
            <a:ext cx="8921751" cy="94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The proposition (or statement)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96" charset="-122"/>
              </a:rPr>
              <a:t>p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itchFamily="96" charset="-122"/>
              </a:rPr>
              <a:t>q </a:t>
            </a:r>
            <a:r>
              <a:rPr lang="en-US" altLang="zh-CN" sz="2400" dirty="0" smtClean="0">
                <a:ea typeface="宋体" pitchFamily="96" charset="-122"/>
              </a:rPr>
              <a:t>has a truth value for </a:t>
            </a:r>
            <a:br>
              <a:rPr lang="en-US" altLang="zh-CN" sz="2400" dirty="0" smtClean="0">
                <a:ea typeface="宋体" pitchFamily="96" charset="-122"/>
              </a:rPr>
            </a:br>
            <a:r>
              <a:rPr lang="en-US" altLang="zh-CN" sz="2400" dirty="0" smtClean="0">
                <a:ea typeface="宋体" pitchFamily="96" charset="-122"/>
              </a:rPr>
              <a:t>any setting of </a:t>
            </a:r>
            <a:r>
              <a:rPr lang="en-US" altLang="zh-CN" sz="2400" i="1" dirty="0" smtClean="0">
                <a:ea typeface="宋体" pitchFamily="96" charset="-122"/>
              </a:rPr>
              <a:t>p</a:t>
            </a:r>
            <a:r>
              <a:rPr lang="en-US" altLang="zh-CN" sz="2400" dirty="0" smtClean="0">
                <a:ea typeface="宋体" pitchFamily="96" charset="-122"/>
              </a:rPr>
              <a:t> and </a:t>
            </a:r>
            <a:r>
              <a:rPr lang="en-US" altLang="zh-CN" sz="2400" i="1" dirty="0" smtClean="0">
                <a:ea typeface="宋体" pitchFamily="96" charset="-122"/>
              </a:rPr>
              <a:t>q</a:t>
            </a:r>
            <a:r>
              <a:rPr lang="en-US" altLang="zh-CN" sz="2400" i="1" dirty="0">
                <a:solidFill>
                  <a:srgbClr val="FF0000"/>
                </a:solidFill>
              </a:rPr>
              <a:t/>
            </a:r>
            <a:br>
              <a:rPr lang="en-US" altLang="zh-CN" sz="2400" i="1" dirty="0">
                <a:solidFill>
                  <a:srgbClr val="FF0000"/>
                </a:solidFill>
              </a:rPr>
            </a:br>
            <a:endParaRPr lang="en-US" sz="2400" dirty="0" smtClean="0"/>
          </a:p>
          <a:p>
            <a:pPr marL="0" indent="0">
              <a:buFont typeface="Marlett" pitchFamily="2" charset="2"/>
              <a:buNone/>
            </a:pPr>
            <a:r>
              <a:rPr lang="en-US" sz="2400" dirty="0" smtClean="0"/>
              <a:t>   “If </a:t>
            </a:r>
            <a:r>
              <a:rPr lang="en-US" sz="2400" dirty="0" smtClean="0">
                <a:solidFill>
                  <a:srgbClr val="FF0000"/>
                </a:solidFill>
              </a:rPr>
              <a:t>tomorrow is sunny</a:t>
            </a:r>
            <a:r>
              <a:rPr lang="en-US" sz="2400" dirty="0" smtClean="0"/>
              <a:t> then </a:t>
            </a:r>
            <a:r>
              <a:rPr lang="en-US" sz="2400" dirty="0" smtClean="0">
                <a:solidFill>
                  <a:srgbClr val="FF0000"/>
                </a:solidFill>
              </a:rPr>
              <a:t>John will go jogging</a:t>
            </a:r>
            <a:r>
              <a:rPr lang="en-US" sz="2400" dirty="0" smtClean="0"/>
              <a:t>.”</a:t>
            </a:r>
          </a:p>
        </p:txBody>
      </p:sp>
      <p:sp>
        <p:nvSpPr>
          <p:cNvPr id="16" name="Left Brace 15"/>
          <p:cNvSpPr/>
          <p:nvPr/>
        </p:nvSpPr>
        <p:spPr bwMode="auto">
          <a:xfrm rot="16200000">
            <a:off x="1919655" y="1562097"/>
            <a:ext cx="316523" cy="2432542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9822" y="28523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5243147" y="1421420"/>
            <a:ext cx="316523" cy="2702171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03573" y="2936630"/>
            <a:ext cx="39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8170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BC9DE2-02A2-4B39-BE8E-7F786A5D8475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Complex Propositions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7907" y="124850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ea typeface="ＭＳ Ｐゴシック" pitchFamily="96" charset="-128"/>
              </a:rPr>
              <a:t>Can create complex propositions that involve more than one operator, for example:</a:t>
            </a:r>
          </a:p>
          <a:p>
            <a:pPr lvl="1"/>
            <a:r>
              <a:rPr lang="en-US" dirty="0" smtClean="0">
                <a:ea typeface="ＭＳ Ｐゴシック" pitchFamily="96" charset="-128"/>
              </a:rPr>
              <a:t>Proposition </a:t>
            </a:r>
            <a:r>
              <a:rPr lang="en-US" dirty="0" smtClean="0">
                <a:solidFill>
                  <a:srgbClr val="0000FF"/>
                </a:solidFill>
                <a:ea typeface="ＭＳ Ｐゴシック" pitchFamily="96" charset="-128"/>
              </a:rPr>
              <a:t>p</a:t>
            </a:r>
            <a:r>
              <a:rPr lang="en-US" dirty="0" smtClean="0">
                <a:ea typeface="ＭＳ Ｐゴシック" pitchFamily="96" charset="-128"/>
              </a:rPr>
              <a:t>:  </a:t>
            </a:r>
            <a:r>
              <a:rPr lang="en-US" dirty="0">
                <a:solidFill>
                  <a:srgbClr val="008000"/>
                </a:solidFill>
                <a:ea typeface="ＭＳ Ｐゴシック" pitchFamily="96" charset="-128"/>
              </a:rPr>
              <a:t>B</a:t>
            </a:r>
            <a:r>
              <a:rPr lang="en-US" dirty="0" smtClean="0">
                <a:solidFill>
                  <a:srgbClr val="008000"/>
                </a:solidFill>
                <a:ea typeface="ＭＳ Ｐゴシック" pitchFamily="96" charset="-128"/>
              </a:rPr>
              <a:t>ob is rich.</a:t>
            </a:r>
            <a:endParaRPr lang="en-US" dirty="0" smtClean="0">
              <a:ea typeface="ＭＳ Ｐゴシック" pitchFamily="96" charset="-128"/>
            </a:endParaRPr>
          </a:p>
          <a:p>
            <a:pPr lvl="1"/>
            <a:r>
              <a:rPr lang="en-US" dirty="0" smtClean="0">
                <a:ea typeface="ＭＳ Ｐゴシック" pitchFamily="96" charset="-128"/>
              </a:rPr>
              <a:t>Proposition </a:t>
            </a:r>
            <a:r>
              <a:rPr lang="en-US" dirty="0" smtClean="0">
                <a:solidFill>
                  <a:srgbClr val="0000FF"/>
                </a:solidFill>
                <a:ea typeface="ＭＳ Ｐゴシック" pitchFamily="96" charset="-128"/>
              </a:rPr>
              <a:t>q</a:t>
            </a:r>
            <a:r>
              <a:rPr lang="en-US" dirty="0" smtClean="0">
                <a:ea typeface="ＭＳ Ｐゴシック" pitchFamily="96" charset="-128"/>
              </a:rPr>
              <a:t>:  </a:t>
            </a:r>
            <a:r>
              <a:rPr lang="en-US" dirty="0" smtClean="0">
                <a:solidFill>
                  <a:srgbClr val="008000"/>
                </a:solidFill>
                <a:ea typeface="ＭＳ Ｐゴシック" pitchFamily="96" charset="-128"/>
              </a:rPr>
              <a:t>Bob is humble.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96" charset="0"/>
                <a:ea typeface="宋体" pitchFamily="96" charset="-122"/>
                <a:sym typeface="Symbol" pitchFamily="96" charset="2"/>
              </a:rPr>
              <a:t> </a:t>
            </a:r>
            <a:r>
              <a:rPr lang="en-US" altLang="zh-CN" i="1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  <a:sym typeface="Symbol" pitchFamily="96" charset="2"/>
              </a:rPr>
              <a:t> 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 q            </a:t>
            </a:r>
            <a:r>
              <a:rPr lang="en-US" altLang="zh-CN" dirty="0" smtClean="0">
                <a:latin typeface="Chalkboard" pitchFamily="96" charset="0"/>
                <a:ea typeface="宋体" pitchFamily="96" charset="-122"/>
              </a:rPr>
              <a:t>Bob is not rich but is humble.</a:t>
            </a:r>
            <a:r>
              <a:rPr lang="en-US" altLang="zh-CN" dirty="0" smtClean="0">
                <a:latin typeface="Chalkboard" pitchFamily="96" charset="0"/>
                <a:ea typeface="宋体" pitchFamily="96" charset="-122"/>
                <a:sym typeface="Symbol" pitchFamily="96" charset="2"/>
              </a:rPr>
              <a:t> </a:t>
            </a:r>
            <a:endParaRPr lang="en-US" altLang="zh-CN" dirty="0" smtClean="0">
              <a:ea typeface="宋体" pitchFamily="96" charset="-122"/>
              <a:sym typeface="Symbol" pitchFamily="96" charset="2"/>
            </a:endParaRPr>
          </a:p>
          <a:p>
            <a:pPr>
              <a:buFontTx/>
              <a:buNone/>
            </a:pPr>
            <a:r>
              <a:rPr lang="en-US" altLang="zh-CN" i="1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  <a:sym typeface="Symbol" pitchFamily="96" charset="2"/>
              </a:rPr>
              <a:t> (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96" charset="0"/>
                <a:ea typeface="宋体" pitchFamily="96" charset="-122"/>
                <a:sym typeface="Symbol" pitchFamily="96" charset="2"/>
              </a:rPr>
              <a:t> </a:t>
            </a:r>
            <a:r>
              <a:rPr lang="en-US" altLang="zh-CN" i="1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  <a:sym typeface="Symbol" pitchFamily="96" charset="2"/>
              </a:rPr>
              <a:t> 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 q)    </a:t>
            </a:r>
            <a:r>
              <a:rPr lang="en-US" altLang="zh-CN" dirty="0" smtClean="0">
                <a:latin typeface="Chalkboard" pitchFamily="96" charset="0"/>
                <a:ea typeface="宋体" pitchFamily="96" charset="-122"/>
              </a:rPr>
              <a:t>Either Bob is rich, or he is</a:t>
            </a:r>
            <a:br>
              <a:rPr lang="en-US" altLang="zh-CN" dirty="0" smtClean="0">
                <a:latin typeface="Chalkboard" pitchFamily="96" charset="0"/>
                <a:ea typeface="宋体" pitchFamily="96" charset="-122"/>
              </a:rPr>
            </a:br>
            <a:r>
              <a:rPr lang="en-US" altLang="zh-CN" dirty="0" smtClean="0">
                <a:latin typeface="Chalkboard" pitchFamily="96" charset="0"/>
                <a:ea typeface="宋体" pitchFamily="96" charset="-122"/>
              </a:rPr>
              <a:t>                     not rich and humble.</a:t>
            </a:r>
          </a:p>
          <a:p>
            <a:pPr>
              <a:buFontTx/>
              <a:buNone/>
            </a:pPr>
            <a:r>
              <a:rPr lang="en-US" altLang="zh-CN" i="1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96" charset="-122"/>
                <a:sym typeface="Symbol" pitchFamily="96" charset="2"/>
              </a:rPr>
              <a:t>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96" charset="0"/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dirty="0" smtClean="0">
                <a:solidFill>
                  <a:srgbClr val="0000FF"/>
                </a:solidFill>
                <a:latin typeface="Chalkboard" pitchFamily="96" charset="0"/>
                <a:ea typeface="宋体" pitchFamily="96" charset="-122"/>
              </a:rPr>
              <a:t> q           </a:t>
            </a:r>
            <a:r>
              <a:rPr lang="en-US" altLang="zh-CN" dirty="0" smtClean="0">
                <a:latin typeface="Chalkboard" pitchFamily="96" charset="0"/>
                <a:ea typeface="宋体" pitchFamily="96" charset="-122"/>
              </a:rPr>
              <a:t>If Bob is rich, then he is not humble.   </a:t>
            </a:r>
            <a:endParaRPr lang="en-US" dirty="0" smtClean="0">
              <a:ea typeface="ＭＳ Ｐゴシック" pitchFamily="9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064" y="5900335"/>
            <a:ext cx="670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define truth tables for complex propositions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Know what a proposition is</a:t>
            </a:r>
            <a:endParaRPr lang="en-US" sz="2000" dirty="0" smtClean="0"/>
          </a:p>
          <a:p>
            <a:pPr lvl="1"/>
            <a:endParaRPr lang="en-US" dirty="0" smtClean="0"/>
          </a:p>
          <a:p>
            <a:r>
              <a:rPr lang="en-US" sz="2400" dirty="0" smtClean="0"/>
              <a:t>Logical connectives and their meanings</a:t>
            </a:r>
          </a:p>
          <a:p>
            <a:pPr lvl="1"/>
            <a:r>
              <a:rPr lang="en-US" sz="2000" dirty="0" smtClean="0"/>
              <a:t>Truth tables</a:t>
            </a:r>
          </a:p>
          <a:p>
            <a:pPr lvl="1"/>
            <a:r>
              <a:rPr lang="en-US" sz="2000" dirty="0" smtClean="0"/>
              <a:t>Implications are sometimes tricky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Create complex propositions for English sentences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31316C9-09FA-4DDD-8DE7-732ED88E509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smtClean="0"/>
              <a:t>Why study logic?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000125"/>
            <a:ext cx="8921750" cy="5233988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Natural languages </a:t>
            </a:r>
            <a:r>
              <a:rPr lang="en-US" sz="2400" dirty="0" smtClean="0"/>
              <a:t>(e.g. English) can be ambiguous &amp; imprecise.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Marlett" pitchFamily="2" charset="2"/>
              <a:buNone/>
              <a:defRPr/>
            </a:pPr>
            <a:endParaRPr lang="en-US" sz="2400" dirty="0" smtClean="0"/>
          </a:p>
          <a:p>
            <a:pPr marL="457200" lvl="1" indent="0">
              <a:buFont typeface="Marlett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Rather, mathematics aims to be unambiguous and precise.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Logic gives a </a:t>
            </a:r>
            <a:r>
              <a:rPr lang="en-US" sz="2400" b="1" dirty="0" smtClean="0"/>
              <a:t>formal language </a:t>
            </a:r>
            <a:r>
              <a:rPr lang="en-US" sz="2400" dirty="0" smtClean="0"/>
              <a:t>for writing precise statements.</a:t>
            </a:r>
          </a:p>
          <a:p>
            <a:pPr lvl="1">
              <a:defRPr/>
            </a:pPr>
            <a:r>
              <a:rPr lang="en-US" sz="2000" dirty="0" smtClean="0"/>
              <a:t>…. and drawing sound conclusions from statements</a:t>
            </a:r>
          </a:p>
          <a:p>
            <a:pPr marL="457200" lvl="1" indent="0">
              <a:buFont typeface="Marlett" pitchFamily="2" charset="2"/>
              <a:buNone/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2150" y="1954213"/>
            <a:ext cx="7426325" cy="1385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i="1" dirty="0">
                <a:latin typeface="Arial" pitchFamily="34" charset="0"/>
                <a:cs typeface="+mn-cs"/>
              </a:rPr>
              <a:t>"The question is," said Alice, "whether you can make </a:t>
            </a:r>
            <a:br>
              <a:rPr lang="en-US" i="1" dirty="0">
                <a:latin typeface="Arial" pitchFamily="34" charset="0"/>
                <a:cs typeface="+mn-cs"/>
              </a:rPr>
            </a:br>
            <a:r>
              <a:rPr lang="en-US" i="1" dirty="0">
                <a:latin typeface="Arial" pitchFamily="34" charset="0"/>
                <a:cs typeface="+mn-cs"/>
              </a:rPr>
              <a:t>words mean so many different things."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  <a:cs typeface="+mn-cs"/>
              </a:rPr>
              <a:t>       Lewis Carroll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smtClean="0"/>
              <a:t>Why study logic?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000125"/>
            <a:ext cx="8921750" cy="523398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Learning to express and understand statements in logic is useful in several ways:</a:t>
            </a:r>
          </a:p>
          <a:p>
            <a:pPr marL="857250" lvl="1" indent="-457200">
              <a:defRPr/>
            </a:pPr>
            <a:endParaRPr lang="en-US" sz="2000" dirty="0"/>
          </a:p>
          <a:p>
            <a:pPr lvl="1" indent="-342900">
              <a:defRPr/>
            </a:pPr>
            <a:r>
              <a:rPr lang="en-US" sz="2000" dirty="0" smtClean="0"/>
              <a:t>Help identify and resolve ambiguities in natural language</a:t>
            </a:r>
            <a:br>
              <a:rPr lang="en-US" sz="2000" dirty="0" smtClean="0"/>
            </a:br>
            <a:r>
              <a:rPr lang="en-US" sz="2000" dirty="0" smtClean="0"/>
              <a:t>(e.g. requirement specifications)</a:t>
            </a:r>
          </a:p>
          <a:p>
            <a:pPr marL="857250" lvl="1" indent="-457200">
              <a:buFont typeface="+mj-lt"/>
              <a:buAutoNum type="arabicPeriod"/>
              <a:defRPr/>
            </a:pPr>
            <a:endParaRPr lang="en-US" sz="2000" dirty="0"/>
          </a:p>
          <a:p>
            <a:pPr marL="857250" lvl="1" indent="-457200">
              <a:defRPr/>
            </a:pPr>
            <a:r>
              <a:rPr lang="en-US" sz="2000" dirty="0" smtClean="0"/>
              <a:t>Useful for </a:t>
            </a:r>
            <a:r>
              <a:rPr lang="en-US" sz="2000" smtClean="0"/>
              <a:t>learning about formal </a:t>
            </a:r>
            <a:r>
              <a:rPr lang="en-US" sz="2000" dirty="0" smtClean="0"/>
              <a:t>proof strategies</a:t>
            </a:r>
          </a:p>
          <a:p>
            <a:pPr marL="857250" lvl="1" indent="-457200">
              <a:buFont typeface="+mj-lt"/>
              <a:buAutoNum type="arabicPeriod"/>
              <a:defRPr/>
            </a:pPr>
            <a:endParaRPr lang="en-US" sz="2000" dirty="0"/>
          </a:p>
          <a:p>
            <a:pPr marL="857250" lvl="1" indent="-457200">
              <a:defRPr/>
            </a:pPr>
            <a:r>
              <a:rPr lang="en-US" sz="2000" dirty="0" smtClean="0"/>
              <a:t>Logic constructs are a key part of programming languages</a:t>
            </a:r>
            <a:br>
              <a:rPr lang="en-US" sz="2000" dirty="0" smtClean="0"/>
            </a:br>
            <a:r>
              <a:rPr lang="en-US" sz="2000" dirty="0" smtClean="0"/>
              <a:t>(e.g. to specify conditions or tests for loops, 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402F29B-E568-40BF-B1B9-5F1B271EE793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smtClean="0"/>
              <a:t>Why study logic?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000125"/>
            <a:ext cx="8921750" cy="5233988"/>
          </a:xfrm>
        </p:spPr>
        <p:txBody>
          <a:bodyPr/>
          <a:lstStyle/>
          <a:p>
            <a:pPr marL="0" indent="0">
              <a:buFont typeface="Marlett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Logic is also used quite widely in various sub-fields of computer science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Program verification and testing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Databases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Artificial Intelligence</a:t>
            </a:r>
          </a:p>
          <a:p>
            <a:pPr lvl="1">
              <a:defRPr/>
            </a:pPr>
            <a:endParaRPr lang="en-US" sz="2000" dirty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sz="2000" dirty="0" smtClean="0"/>
              <a:t>Not our focus, but I’ll give a glimpse of those areas at the end of this unit. 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Propositional Logic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47725"/>
            <a:ext cx="8458200" cy="5233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Various types of logics have been studied throughout mathematics, philosophy, computer science, etc.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First-Order Logic, Modal Logic, Temporal Logic, Epistemic Logic, …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We’ll focus mostly on the simplest: </a:t>
            </a:r>
            <a:r>
              <a:rPr lang="en-US" sz="2400" b="1" dirty="0" smtClean="0">
                <a:solidFill>
                  <a:srgbClr val="FF0000"/>
                </a:solidFill>
              </a:rPr>
              <a:t>Propositional Logic</a:t>
            </a:r>
          </a:p>
          <a:p>
            <a:pPr lvl="1">
              <a:lnSpc>
                <a:spcPct val="150000"/>
              </a:lnSpc>
            </a:pPr>
            <a:endParaRPr lang="en-US" sz="2000" b="1" u="sng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Statements of propositional logic are composed of: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Propositions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Logical connectives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073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Propositions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93908"/>
            <a:ext cx="5815135" cy="18192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proposition</a:t>
            </a:r>
            <a:r>
              <a:rPr lang="en-US" sz="2400" dirty="0" smtClean="0"/>
              <a:t> is a declarative statement.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It must be either TRUE or FALSE.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It cannot be both TRUE and FALSE.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1676" y="3640010"/>
            <a:ext cx="369863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b="1" dirty="0">
                <a:ea typeface="ＭＳ Ｐゴシック" pitchFamily="34" charset="-128"/>
              </a:rPr>
              <a:t>Example Propositions: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 + 1 = 2 </a:t>
            </a:r>
            <a:endParaRPr lang="en-US" dirty="0">
              <a:ea typeface="ＭＳ Ｐゴシック" pitchFamily="34" charset="-128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1 + 1 = 3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Tom is a human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93673" y="3628286"/>
            <a:ext cx="3194541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b="1" dirty="0">
                <a:ea typeface="ＭＳ Ｐゴシック" pitchFamily="34" charset="-128"/>
              </a:rPr>
              <a:t>NOT Propositions: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1 + 1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ea typeface="ＭＳ Ｐゴシック" pitchFamily="34" charset="-128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Is Tom a human?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7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Propositions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84" y="1189892"/>
            <a:ext cx="77715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>
                <a:ea typeface="ＭＳ Ｐゴシック" pitchFamily="34" charset="-128"/>
              </a:rPr>
              <a:t>We </a:t>
            </a:r>
            <a:r>
              <a:rPr lang="en-US" dirty="0" smtClean="0">
                <a:ea typeface="ＭＳ Ｐゴシック" pitchFamily="34" charset="-128"/>
              </a:rPr>
              <a:t>often use </a:t>
            </a:r>
            <a:r>
              <a:rPr lang="en-US" dirty="0">
                <a:ea typeface="ＭＳ Ｐゴシック" pitchFamily="34" charset="-128"/>
              </a:rPr>
              <a:t>letters </a:t>
            </a:r>
            <a:r>
              <a:rPr lang="en-US" i="1" dirty="0" smtClean="0">
                <a:solidFill>
                  <a:srgbClr val="0000FF"/>
                </a:solidFill>
                <a:ea typeface="ＭＳ Ｐゴシック" pitchFamily="34" charset="-128"/>
              </a:rPr>
              <a:t>p, q, r, s </a:t>
            </a:r>
            <a:r>
              <a:rPr lang="en-US" dirty="0">
                <a:ea typeface="ＭＳ Ｐゴシック" pitchFamily="34" charset="-128"/>
              </a:rPr>
              <a:t>…. to denote propositions.</a:t>
            </a:r>
          </a:p>
          <a:p>
            <a:pPr algn="l" eaLnBrk="1" hangingPunct="1"/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: true                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en-US" dirty="0">
                <a:ea typeface="ＭＳ Ｐゴシック" pitchFamily="34" charset="-128"/>
              </a:rPr>
              <a:t>: false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583" y="2614862"/>
            <a:ext cx="728757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 </a:t>
            </a:r>
          </a:p>
          <a:p>
            <a:endParaRPr lang="en-US" dirty="0"/>
          </a:p>
          <a:p>
            <a:r>
              <a:rPr lang="en-US" dirty="0" smtClean="0"/>
              <a:t>	Let </a:t>
            </a:r>
            <a:r>
              <a:rPr lang="en-US" i="1" dirty="0" smtClean="0"/>
              <a:t>p</a:t>
            </a:r>
            <a:r>
              <a:rPr lang="en-US" dirty="0" smtClean="0"/>
              <a:t> denote the proposition “1 + 1 = 2”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Let </a:t>
            </a:r>
            <a:r>
              <a:rPr lang="en-US" i="1" dirty="0" smtClean="0"/>
              <a:t>q</a:t>
            </a:r>
            <a:r>
              <a:rPr lang="en-US" dirty="0" smtClean="0"/>
              <a:t> denote the proposition “1 + 1 = 3”</a:t>
            </a:r>
          </a:p>
          <a:p>
            <a:endParaRPr lang="en-US" dirty="0"/>
          </a:p>
          <a:p>
            <a:r>
              <a:rPr lang="en-US" dirty="0" smtClean="0"/>
              <a:t>Given a normal interpretation of arithmetic we know: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i="1" dirty="0" smtClean="0"/>
              <a:t>p</a:t>
            </a:r>
            <a:r>
              <a:rPr lang="en-US" dirty="0" smtClean="0"/>
              <a:t>  is  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is  F</a:t>
            </a:r>
          </a:p>
        </p:txBody>
      </p:sp>
    </p:spTree>
    <p:extLst>
      <p:ext uri="{BB962C8B-B14F-4D97-AF65-F5344CB8AC3E}">
        <p14:creationId xmlns:p14="http://schemas.microsoft.com/office/powerpoint/2010/main" val="23250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Logical Operators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94618"/>
            <a:ext cx="8458200" cy="945905"/>
          </a:xfrm>
        </p:spPr>
        <p:txBody>
          <a:bodyPr/>
          <a:lstStyle/>
          <a:p>
            <a:r>
              <a:rPr lang="en-US" sz="2400" dirty="0" smtClean="0"/>
              <a:t>Given a set of primitive propositions such as </a:t>
            </a:r>
            <a:r>
              <a:rPr lang="en-US" sz="2400" i="1" dirty="0" smtClean="0"/>
              <a:t>p</a:t>
            </a:r>
            <a:r>
              <a:rPr lang="en-US" sz="2400" dirty="0" smtClean="0"/>
              <a:t>, </a:t>
            </a:r>
            <a:r>
              <a:rPr lang="en-US" sz="2400" i="1" dirty="0" smtClean="0"/>
              <a:t>q</a:t>
            </a:r>
            <a:r>
              <a:rPr lang="en-US" sz="2400" dirty="0" smtClean="0"/>
              <a:t>, …, we can compose new propositions via logical operators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    </a:t>
            </a:r>
            <a:endParaRPr lang="en-US" sz="1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37844" y="2079509"/>
            <a:ext cx="742071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Negation O</a:t>
            </a:r>
            <a:r>
              <a:rPr lang="en-US" b="1" dirty="0" smtClean="0"/>
              <a:t>perator: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ea typeface="宋体" pitchFamily="96" charset="-122"/>
              </a:rPr>
              <a:t>Let </a:t>
            </a:r>
            <a:r>
              <a:rPr lang="en-US" altLang="zh-CN" i="1" dirty="0">
                <a:ea typeface="宋体" pitchFamily="96" charset="-122"/>
              </a:rPr>
              <a:t>p</a:t>
            </a:r>
            <a:r>
              <a:rPr lang="en-US" altLang="zh-CN" dirty="0">
                <a:ea typeface="宋体" pitchFamily="96" charset="-122"/>
              </a:rPr>
              <a:t> </a:t>
            </a:r>
            <a:r>
              <a:rPr lang="en-US" altLang="zh-CN" dirty="0" smtClean="0">
                <a:ea typeface="宋体" pitchFamily="96" charset="-122"/>
              </a:rPr>
              <a:t>be a proposition</a:t>
            </a:r>
            <a:r>
              <a:rPr lang="en-US" altLang="zh-CN" dirty="0">
                <a:ea typeface="宋体" pitchFamily="96" charset="-122"/>
              </a:rPr>
              <a:t>. The </a:t>
            </a:r>
            <a:r>
              <a:rPr lang="en-US" altLang="zh-CN" i="1" dirty="0">
                <a:solidFill>
                  <a:srgbClr val="FF0000"/>
                </a:solidFill>
                <a:ea typeface="宋体" pitchFamily="96" charset="-122"/>
              </a:rPr>
              <a:t>negation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</a:rPr>
              <a:t> of </a:t>
            </a:r>
            <a:r>
              <a:rPr lang="en-US" altLang="zh-CN" i="1" dirty="0">
                <a:solidFill>
                  <a:srgbClr val="FF0000"/>
                </a:solidFill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</a:rPr>
              <a:t>is </a:t>
            </a:r>
            <a:r>
              <a:rPr lang="en-US" altLang="zh-CN" i="1" dirty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i="1" dirty="0" smtClean="0">
                <a:ea typeface="宋体" pitchFamily="96" charset="-122"/>
              </a:rPr>
              <a:t>p</a:t>
            </a:r>
            <a:r>
              <a:rPr lang="en-US" altLang="zh-CN" dirty="0" smtClean="0">
                <a:ea typeface="宋体" pitchFamily="96" charset="-122"/>
              </a:rPr>
              <a:t> The </a:t>
            </a:r>
          </a:p>
          <a:p>
            <a:pPr>
              <a:lnSpc>
                <a:spcPct val="150000"/>
              </a:lnSpc>
            </a:pPr>
            <a:r>
              <a:rPr lang="en-US" altLang="zh-CN" i="1" dirty="0" smtClean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i="1" dirty="0" smtClean="0">
                <a:ea typeface="宋体" pitchFamily="96" charset="-122"/>
              </a:rPr>
              <a:t>p </a:t>
            </a:r>
            <a:r>
              <a:rPr lang="en-US" altLang="zh-CN" dirty="0" smtClean="0">
                <a:ea typeface="宋体" pitchFamily="96" charset="-122"/>
              </a:rPr>
              <a:t>is pronounced “not </a:t>
            </a:r>
            <a:r>
              <a:rPr lang="en-US" altLang="zh-CN" i="1" dirty="0" smtClean="0">
                <a:ea typeface="宋体" pitchFamily="96" charset="-122"/>
              </a:rPr>
              <a:t>p” </a:t>
            </a:r>
            <a:r>
              <a:rPr lang="en-US" altLang="zh-CN" dirty="0" smtClean="0">
                <a:ea typeface="宋体" pitchFamily="96" charset="-122"/>
              </a:rPr>
              <a:t>and is a new proposition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ea typeface="宋体" pitchFamily="96" charset="-122"/>
              </a:rPr>
              <a:t>The truth value of </a:t>
            </a:r>
            <a:r>
              <a:rPr lang="en-US" altLang="zh-CN" i="1" dirty="0" smtClean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i="1" dirty="0">
                <a:ea typeface="宋体" pitchFamily="96" charset="-122"/>
              </a:rPr>
              <a:t>p</a:t>
            </a:r>
            <a:r>
              <a:rPr lang="en-US" altLang="zh-CN" sz="1600" dirty="0">
                <a:ea typeface="宋体" pitchFamily="96" charset="-122"/>
              </a:rPr>
              <a:t> </a:t>
            </a:r>
            <a:r>
              <a:rPr lang="en-US" altLang="zh-CN" sz="1600" dirty="0" smtClean="0">
                <a:ea typeface="宋体" pitchFamily="96" charset="-122"/>
              </a:rPr>
              <a:t> </a:t>
            </a:r>
            <a:r>
              <a:rPr lang="en-US" altLang="zh-CN" dirty="0" smtClean="0">
                <a:ea typeface="宋体" pitchFamily="96" charset="-122"/>
              </a:rPr>
              <a:t>is the opposite of </a:t>
            </a:r>
            <a:r>
              <a:rPr lang="en-US" altLang="zh-CN" i="1" dirty="0" smtClean="0">
                <a:ea typeface="宋体" pitchFamily="96" charset="-122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4994415"/>
            <a:ext cx="795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ea typeface="宋体" pitchFamily="96" charset="-122"/>
              </a:rPr>
              <a:t>Example:  </a:t>
            </a:r>
            <a:r>
              <a:rPr lang="en-US" altLang="zh-CN" dirty="0" smtClean="0">
                <a:ea typeface="宋体" pitchFamily="96" charset="-122"/>
              </a:rPr>
              <a:t>Let p be “Tom is a human”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ea typeface="宋体" pitchFamily="96" charset="-122"/>
              </a:rPr>
              <a:t>If </a:t>
            </a:r>
            <a:r>
              <a:rPr lang="en-US" altLang="zh-CN" i="1" dirty="0" smtClean="0">
                <a:ea typeface="宋体" pitchFamily="96" charset="-122"/>
              </a:rPr>
              <a:t>p</a:t>
            </a:r>
            <a:r>
              <a:rPr lang="en-US" altLang="zh-CN" dirty="0" smtClean="0">
                <a:ea typeface="宋体" pitchFamily="96" charset="-122"/>
              </a:rPr>
              <a:t> is </a:t>
            </a:r>
            <a:r>
              <a:rPr lang="en-US" altLang="zh-CN" b="1" dirty="0" smtClean="0">
                <a:ea typeface="宋体" pitchFamily="96" charset="-122"/>
              </a:rPr>
              <a:t>True </a:t>
            </a:r>
            <a:r>
              <a:rPr lang="en-US" altLang="zh-CN" dirty="0" smtClean="0">
                <a:ea typeface="宋体" pitchFamily="96" charset="-122"/>
              </a:rPr>
              <a:t>then </a:t>
            </a:r>
            <a:r>
              <a:rPr lang="en-US" altLang="zh-CN" i="1" dirty="0" smtClean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i="1" dirty="0" smtClean="0">
                <a:ea typeface="宋体" pitchFamily="96" charset="-122"/>
              </a:rPr>
              <a:t>p  </a:t>
            </a:r>
            <a:r>
              <a:rPr lang="en-US" altLang="zh-CN" dirty="0" smtClean="0">
                <a:ea typeface="宋体" pitchFamily="96" charset="-122"/>
              </a:rPr>
              <a:t>is “Tom is not a human.”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Logical Operators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742" y="871172"/>
            <a:ext cx="8921751" cy="945905"/>
          </a:xfrm>
        </p:spPr>
        <p:txBody>
          <a:bodyPr/>
          <a:lstStyle/>
          <a:p>
            <a:r>
              <a:rPr lang="en-US" sz="2400" dirty="0" smtClean="0"/>
              <a:t>Often want to use “and” or “or” to combine propositions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    </a:t>
            </a:r>
            <a:endParaRPr lang="en-US" sz="1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81351" y="1634033"/>
            <a:ext cx="8593018" cy="160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Conjunction </a:t>
            </a:r>
            <a:r>
              <a:rPr lang="en-US" b="1" dirty="0"/>
              <a:t>O</a:t>
            </a:r>
            <a:r>
              <a:rPr lang="en-US" b="1" dirty="0" smtClean="0"/>
              <a:t>perator: (and)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conjunction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</a:t>
            </a:r>
            <a:r>
              <a:rPr lang="en-US" altLang="zh-CN" b="1" i="1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p </a:t>
            </a: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宋体" pitchFamily="96" charset="-122"/>
                <a:sym typeface="Symbol" pitchFamily="96" charset="2"/>
              </a:rPr>
              <a:t> </a:t>
            </a:r>
            <a:r>
              <a:rPr lang="en-US" altLang="zh-CN" b="1" i="1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q  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(p</a:t>
            </a:r>
            <a:r>
              <a:rPr lang="en-US" altLang="zh-CN" dirty="0" smtClean="0">
                <a:ea typeface="宋体" pitchFamily="96" charset="-122"/>
              </a:rPr>
              <a:t>ronounced “</a:t>
            </a:r>
            <a:r>
              <a:rPr lang="en-US" altLang="zh-CN" i="1" dirty="0" smtClean="0">
                <a:ea typeface="宋体" pitchFamily="96" charset="-122"/>
              </a:rPr>
              <a:t>p</a:t>
            </a:r>
            <a:r>
              <a:rPr lang="en-US" altLang="zh-CN" dirty="0" smtClean="0">
                <a:ea typeface="宋体" pitchFamily="96" charset="-122"/>
              </a:rPr>
              <a:t> and </a:t>
            </a:r>
            <a:r>
              <a:rPr lang="en-US" altLang="zh-CN" i="1" dirty="0" smtClean="0">
                <a:ea typeface="宋体" pitchFamily="96" charset="-122"/>
              </a:rPr>
              <a:t>q</a:t>
            </a:r>
            <a:r>
              <a:rPr lang="en-US" altLang="zh-CN" dirty="0" smtClean="0">
                <a:ea typeface="宋体" pitchFamily="96" charset="-122"/>
              </a:rPr>
              <a:t>”)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 smtClean="0">
                <a:latin typeface="+mj-lt"/>
                <a:ea typeface="宋体" pitchFamily="96" charset="-122"/>
              </a:rPr>
              <a:t>p </a:t>
            </a:r>
            <a:r>
              <a:rPr lang="en-US" altLang="zh-CN" b="1" dirty="0">
                <a:latin typeface="+mj-lt"/>
                <a:ea typeface="宋体" pitchFamily="96" charset="-122"/>
                <a:sym typeface="Symbol" pitchFamily="96" charset="2"/>
              </a:rPr>
              <a:t> </a:t>
            </a:r>
            <a:r>
              <a:rPr lang="en-US" altLang="zh-CN" b="1" i="1" dirty="0">
                <a:latin typeface="+mj-lt"/>
                <a:ea typeface="宋体" pitchFamily="96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dirty="0">
                <a:latin typeface="+mj-lt"/>
                <a:ea typeface="宋体" pitchFamily="96" charset="-122"/>
              </a:rPr>
              <a:t>is true if and only if </a:t>
            </a:r>
            <a:r>
              <a:rPr lang="en-US" altLang="zh-CN" i="1" dirty="0">
                <a:solidFill>
                  <a:srgbClr val="FF0000"/>
                </a:solidFill>
                <a:latin typeface="+mj-lt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96" charset="-122"/>
              </a:rPr>
              <a:t> and </a:t>
            </a:r>
            <a:r>
              <a:rPr lang="en-US" altLang="zh-CN" i="1" dirty="0">
                <a:solidFill>
                  <a:srgbClr val="FF0000"/>
                </a:solidFill>
                <a:latin typeface="+mj-lt"/>
                <a:ea typeface="宋体" pitchFamily="96" charset="-12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96" charset="-122"/>
              </a:rPr>
              <a:t> are both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true</a:t>
            </a:r>
            <a:endParaRPr lang="en-US" altLang="zh-CN" dirty="0" smtClean="0">
              <a:latin typeface="+mj-lt"/>
              <a:ea typeface="宋体" pitchFamily="96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351" y="3465456"/>
            <a:ext cx="795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ea typeface="宋体" pitchFamily="96" charset="-122"/>
              </a:rPr>
              <a:t>Example:  </a:t>
            </a:r>
            <a:r>
              <a:rPr lang="en-US" altLang="zh-CN" i="1" dirty="0" smtClean="0">
                <a:ea typeface="宋体" pitchFamily="96" charset="-122"/>
              </a:rPr>
              <a:t>p</a:t>
            </a:r>
            <a:r>
              <a:rPr lang="en-US" altLang="zh-CN" dirty="0" smtClean="0">
                <a:ea typeface="宋体" pitchFamily="96" charset="-122"/>
              </a:rPr>
              <a:t> be “Tom is a human”, </a:t>
            </a:r>
            <a:r>
              <a:rPr lang="en-US" altLang="zh-CN" i="1" dirty="0" smtClean="0">
                <a:ea typeface="宋体" pitchFamily="96" charset="-122"/>
              </a:rPr>
              <a:t>q</a:t>
            </a:r>
            <a:r>
              <a:rPr lang="en-US" altLang="zh-CN" dirty="0" smtClean="0">
                <a:ea typeface="宋体" pitchFamily="96" charset="-122"/>
              </a:rPr>
              <a:t> be “Tom is tall”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ea typeface="宋体" pitchFamily="96" charset="-122"/>
              </a:rPr>
              <a:t>p </a:t>
            </a:r>
            <a:r>
              <a:rPr lang="en-US" altLang="zh-CN" dirty="0">
                <a:ea typeface="宋体" pitchFamily="96" charset="-122"/>
                <a:sym typeface="Symbol" pitchFamily="96" charset="2"/>
              </a:rPr>
              <a:t> </a:t>
            </a:r>
            <a:r>
              <a:rPr lang="en-US" altLang="zh-CN" i="1" dirty="0">
                <a:ea typeface="宋体" pitchFamily="96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itchFamily="96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96" charset="-122"/>
              </a:rPr>
              <a:t> </a:t>
            </a:r>
            <a:r>
              <a:rPr lang="en-US" altLang="zh-CN" dirty="0" smtClean="0">
                <a:ea typeface="宋体" pitchFamily="96" charset="-122"/>
              </a:rPr>
              <a:t>is “Tom is human and Tom is tall.”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351" y="4951656"/>
            <a:ext cx="8593018" cy="160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Disjunction </a:t>
            </a:r>
            <a:r>
              <a:rPr lang="en-US" b="1" dirty="0"/>
              <a:t>O</a:t>
            </a:r>
            <a:r>
              <a:rPr lang="en-US" b="1" dirty="0" smtClean="0"/>
              <a:t>perator: (or)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disjunction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</a:t>
            </a:r>
            <a:r>
              <a:rPr lang="en-US" altLang="zh-CN" b="1" i="1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p </a:t>
            </a: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宋体" pitchFamily="96" charset="-122"/>
                <a:sym typeface="Symbol" pitchFamily="96" charset="2"/>
              </a:rPr>
              <a:t> </a:t>
            </a:r>
            <a:r>
              <a:rPr lang="en-US" altLang="zh-CN" b="1" i="1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q  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  <a:ea typeface="宋体" pitchFamily="96" charset="-122"/>
              </a:rPr>
              <a:t>(p</a:t>
            </a:r>
            <a:r>
              <a:rPr lang="en-US" altLang="zh-CN" dirty="0" smtClean="0">
                <a:ea typeface="宋体" pitchFamily="96" charset="-122"/>
              </a:rPr>
              <a:t>ronounced “</a:t>
            </a:r>
            <a:r>
              <a:rPr lang="en-US" altLang="zh-CN" i="1" dirty="0" smtClean="0">
                <a:ea typeface="宋体" pitchFamily="96" charset="-122"/>
              </a:rPr>
              <a:t>p</a:t>
            </a:r>
            <a:r>
              <a:rPr lang="en-US" altLang="zh-CN" dirty="0" smtClean="0">
                <a:ea typeface="宋体" pitchFamily="96" charset="-122"/>
              </a:rPr>
              <a:t> or </a:t>
            </a:r>
            <a:r>
              <a:rPr lang="en-US" altLang="zh-CN" i="1" dirty="0" smtClean="0">
                <a:ea typeface="宋体" pitchFamily="96" charset="-122"/>
              </a:rPr>
              <a:t>q</a:t>
            </a:r>
            <a:r>
              <a:rPr lang="en-US" altLang="zh-CN" dirty="0" smtClean="0">
                <a:ea typeface="宋体" pitchFamily="96" charset="-122"/>
              </a:rPr>
              <a:t>”)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 smtClean="0">
                <a:latin typeface="+mj-lt"/>
                <a:ea typeface="宋体" pitchFamily="96" charset="-122"/>
              </a:rPr>
              <a:t>p </a:t>
            </a:r>
            <a:r>
              <a:rPr lang="en-US" altLang="zh-CN" b="1" dirty="0">
                <a:solidFill>
                  <a:schemeClr val="tx2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b="1" dirty="0" smtClean="0">
                <a:latin typeface="+mj-lt"/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b="1" i="1" dirty="0">
                <a:latin typeface="+mj-lt"/>
                <a:ea typeface="宋体" pitchFamily="96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dirty="0">
                <a:latin typeface="+mj-lt"/>
                <a:ea typeface="宋体" pitchFamily="96" charset="-122"/>
              </a:rPr>
              <a:t>is true if and only if </a:t>
            </a:r>
            <a:r>
              <a:rPr lang="en-US" altLang="zh-CN" i="1" dirty="0">
                <a:solidFill>
                  <a:srgbClr val="FF0000"/>
                </a:solidFill>
                <a:latin typeface="+mj-lt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is true or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 is true</a:t>
            </a:r>
            <a:endParaRPr lang="en-US" altLang="zh-CN" dirty="0">
              <a:latin typeface="+mj-lt"/>
              <a:ea typeface="宋体" pitchFamily="9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86158</TotalTime>
  <Words>753</Words>
  <Application>Microsoft Office PowerPoint</Application>
  <PresentationFormat>Letter Paper (8.5x11 in)</PresentationFormat>
  <Paragraphs>201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ngi</vt:lpstr>
      <vt:lpstr>Logic Expressions: Part 1</vt:lpstr>
      <vt:lpstr>Why study logic? </vt:lpstr>
      <vt:lpstr>Why study logic? </vt:lpstr>
      <vt:lpstr>Why study logic? </vt:lpstr>
      <vt:lpstr>Propositional Logic</vt:lpstr>
      <vt:lpstr>Propositions</vt:lpstr>
      <vt:lpstr>Propositions</vt:lpstr>
      <vt:lpstr>Logical Operators</vt:lpstr>
      <vt:lpstr>Logical Operators</vt:lpstr>
      <vt:lpstr>Truth Tables</vt:lpstr>
      <vt:lpstr>Important Concept: Implication Operator</vt:lpstr>
      <vt:lpstr>Important Concept: Implication Operator</vt:lpstr>
      <vt:lpstr>Complex Propositions</vt:lpstr>
      <vt:lpstr>Learning Objectives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640</cp:revision>
  <cp:lastPrinted>2000-09-21T19:28:55Z</cp:lastPrinted>
  <dcterms:created xsi:type="dcterms:W3CDTF">1999-04-21T20:02:09Z</dcterms:created>
  <dcterms:modified xsi:type="dcterms:W3CDTF">2012-05-11T16:30:48Z</dcterms:modified>
</cp:coreProperties>
</file>