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662" r:id="rId2"/>
    <p:sldId id="673" r:id="rId3"/>
    <p:sldId id="663" r:id="rId4"/>
    <p:sldId id="666" r:id="rId5"/>
    <p:sldId id="667" r:id="rId6"/>
    <p:sldId id="660" r:id="rId7"/>
    <p:sldId id="674" r:id="rId8"/>
    <p:sldId id="668" r:id="rId9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644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9E58FAF-3F29-47F7-9A8C-DFAED852AA16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8E3D772-4246-4821-A1CB-FEDFC52164F1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Logic Expressions: Part </a:t>
            </a:r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7549656" y="2696309"/>
            <a:ext cx="738554" cy="1828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602524" y="2614247"/>
            <a:ext cx="738554" cy="1828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902677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u="sng" dirty="0">
                <a:latin typeface="+mj-lt"/>
                <a:ea typeface="宋体" pitchFamily="96" charset="-122"/>
              </a:rPr>
              <a:t>Example:</a:t>
            </a:r>
            <a:r>
              <a:rPr lang="en-US" altLang="zh-CN" sz="2400" dirty="0">
                <a:latin typeface="+mj-lt"/>
                <a:ea typeface="宋体" pitchFamily="96" charset="-122"/>
              </a:rPr>
              <a:t> </a:t>
            </a:r>
            <a:r>
              <a:rPr lang="en-US" altLang="zh-CN" sz="2400" dirty="0" smtClean="0">
                <a:latin typeface="+mj-lt"/>
                <a:ea typeface="宋体" pitchFamily="96" charset="-122"/>
              </a:rPr>
              <a:t>Consider the truth tables for the expressions </a:t>
            </a:r>
            <a:br>
              <a:rPr lang="en-US" altLang="zh-CN" sz="2400" dirty="0" smtClean="0">
                <a:latin typeface="+mj-lt"/>
                <a:ea typeface="宋体" pitchFamily="96" charset="-122"/>
              </a:rPr>
            </a:br>
            <a:r>
              <a:rPr lang="en-US" altLang="zh-CN" sz="2400" dirty="0" smtClean="0">
                <a:latin typeface="+mj-lt"/>
                <a:ea typeface="宋体" pitchFamily="96" charset="-122"/>
              </a:rPr>
              <a:t>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p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宋体" pitchFamily="96" charset="-122"/>
              </a:rPr>
              <a:t>q</a:t>
            </a:r>
            <a:r>
              <a:rPr lang="en-US" altLang="zh-CN" sz="2400" i="1" dirty="0">
                <a:solidFill>
                  <a:srgbClr val="0000FF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sz="2400" dirty="0">
                <a:latin typeface="+mj-lt"/>
                <a:ea typeface="宋体" pitchFamily="96" charset="-122"/>
              </a:rPr>
              <a:t>and</a:t>
            </a:r>
            <a:r>
              <a:rPr lang="en-US" altLang="zh-CN" sz="2400" i="1" dirty="0">
                <a:latin typeface="+mj-lt"/>
                <a:ea typeface="宋体" pitchFamily="96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 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sz="2400" i="1" dirty="0" smtClean="0">
                <a:latin typeface="+mj-lt"/>
                <a:ea typeface="宋体" pitchFamily="96" charset="-122"/>
              </a:rPr>
              <a:t>. </a:t>
            </a: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7792"/>
              </p:ext>
            </p:extLst>
          </p:nvPr>
        </p:nvGraphicFramePr>
        <p:xfrm>
          <a:off x="1008184" y="2104293"/>
          <a:ext cx="2438400" cy="2286000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92161"/>
              </p:ext>
            </p:extLst>
          </p:nvPr>
        </p:nvGraphicFramePr>
        <p:xfrm>
          <a:off x="4249614" y="2022231"/>
          <a:ext cx="4267201" cy="2514601"/>
        </p:xfrm>
        <a:graphic>
          <a:graphicData uri="http://schemas.openxmlformats.org/drawingml/2006/table">
            <a:tbl>
              <a:tblPr/>
              <a:tblGrid>
                <a:gridCol w="663787"/>
                <a:gridCol w="663787"/>
                <a:gridCol w="853440"/>
                <a:gridCol w="853440"/>
                <a:gridCol w="1232747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96" charset="-122"/>
                          <a:cs typeface="+mn-cs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q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96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96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Logical Equivalence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262" y="4923691"/>
            <a:ext cx="824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truth tables are the same. They are logically equivalent. Denoted as:</a:t>
            </a:r>
            <a:br>
              <a:rPr lang="en-US" dirty="0" smtClean="0"/>
            </a:br>
            <a:r>
              <a:rPr lang="en-US" dirty="0" smtClean="0"/>
              <a:t>                         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p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q  </a:t>
            </a:r>
            <a:r>
              <a:rPr lang="en-US" altLang="zh-CN" dirty="0" smtClean="0">
                <a:latin typeface="+mj-lt"/>
                <a:ea typeface="宋体" pitchFamily="96" charset="-122"/>
                <a:sym typeface="Symbol" pitchFamily="18" charset="2"/>
              </a:rPr>
              <a:t></a:t>
            </a:r>
            <a:r>
              <a:rPr lang="en-US" altLang="zh-CN" i="1" dirty="0" smtClean="0">
                <a:solidFill>
                  <a:srgbClr val="0000FF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ea typeface="宋体" pitchFamily="96" charset="-122"/>
              </a:rPr>
              <a:t>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1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Equivalence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000125"/>
            <a:ext cx="8921750" cy="523398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Recall that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i="1" dirty="0">
                <a:solidFill>
                  <a:srgbClr val="FF0000"/>
                </a:solidFill>
                <a:ea typeface="宋体" pitchFamily="96" charset="-122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sz="2400" i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96" charset="-122"/>
              </a:rPr>
              <a:t>p </a:t>
            </a:r>
            <a:r>
              <a:rPr lang="en-US" altLang="zh-CN" sz="2400" dirty="0" smtClean="0"/>
              <a:t>is the contrapositive of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96" charset="-122"/>
              </a:rPr>
              <a:t>p </a:t>
            </a:r>
            <a:r>
              <a:rPr lang="en-US" altLang="zh-CN" sz="2400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itchFamily="96" charset="-122"/>
              </a:rPr>
              <a:t>q</a:t>
            </a:r>
          </a:p>
          <a:p>
            <a:pPr>
              <a:defRPr/>
            </a:pPr>
            <a:endParaRPr lang="en-US" altLang="zh-CN" sz="2400" i="1" dirty="0">
              <a:solidFill>
                <a:srgbClr val="FF0000"/>
              </a:solidFill>
              <a:ea typeface="宋体" pitchFamily="96" charset="-122"/>
            </a:endParaRPr>
          </a:p>
          <a:p>
            <a:pPr>
              <a:defRPr/>
            </a:pPr>
            <a:r>
              <a:rPr lang="en-US" sz="2400" dirty="0" smtClean="0"/>
              <a:t>This shows that an implication is logically equivalent to its contrapositive. </a:t>
            </a:r>
          </a:p>
          <a:p>
            <a:pPr lvl="1">
              <a:defRPr/>
            </a:pPr>
            <a:r>
              <a:rPr lang="en-US" sz="2000" dirty="0" smtClean="0"/>
              <a:t>As claimed earlier in the text book.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This equivalence will be useful when we learn proof techniques</a:t>
            </a:r>
          </a:p>
          <a:p>
            <a:pPr marL="0" indent="0">
              <a:buNone/>
              <a:defRPr/>
            </a:pPr>
            <a:endParaRPr lang="en-US" sz="2400" dirty="0" smtClean="0"/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402F29B-E568-40BF-B1B9-5F1B271EE793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Logical Equivalences in Programming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564" y="1000125"/>
            <a:ext cx="8921750" cy="261058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Consider the condition of the following while loop:</a:t>
            </a:r>
          </a:p>
          <a:p>
            <a:pPr marL="0" indent="0">
              <a:buNone/>
              <a:defRPr/>
            </a:pPr>
            <a:endParaRPr lang="en-US" sz="2000" b="1" dirty="0" smtClean="0"/>
          </a:p>
          <a:p>
            <a:pPr marL="0" indent="0">
              <a:buNone/>
              <a:defRPr/>
            </a:pPr>
            <a:r>
              <a:rPr lang="en-US" sz="2000" b="1" dirty="0" smtClean="0"/>
              <a:t>WHILE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(!</a:t>
            </a:r>
            <a:r>
              <a:rPr lang="en-US" sz="2000" dirty="0" err="1" smtClean="0">
                <a:solidFill>
                  <a:srgbClr val="FF0000"/>
                </a:solidFill>
              </a:rPr>
              <a:t>endOfFile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||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cntrlChar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)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Arial" charset="0"/>
                <a:ea typeface="宋体" pitchFamily="96" charset="-122"/>
                <a:sym typeface="Symbol" pitchFamily="96" charset="2"/>
              </a:rPr>
              <a:t>&amp;&amp; (!</a:t>
            </a:r>
            <a:r>
              <a:rPr kumimoji="0" lang="en-US" altLang="zh-CN" sz="2000" dirty="0" err="1" smtClean="0">
                <a:solidFill>
                  <a:srgbClr val="FF0000"/>
                </a:solidFill>
                <a:latin typeface="Arial" charset="0"/>
                <a:ea typeface="宋体" pitchFamily="96" charset="-122"/>
                <a:sym typeface="Symbol" pitchFamily="96" charset="2"/>
              </a:rPr>
              <a:t>endOfFile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Arial" charset="0"/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||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error)</a:t>
            </a:r>
            <a:b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</a:br>
            <a:r>
              <a:rPr lang="en-US" altLang="zh-CN" sz="2000" dirty="0" smtClean="0">
                <a:ea typeface="宋体" pitchFamily="96" charset="-122"/>
                <a:sym typeface="Symbol" pitchFamily="96" charset="2"/>
              </a:rPr>
              <a:t>    	 …….</a:t>
            </a:r>
            <a:br>
              <a:rPr lang="en-US" altLang="zh-CN" sz="2000" dirty="0" smtClean="0">
                <a:ea typeface="宋体" pitchFamily="96" charset="-122"/>
                <a:sym typeface="Symbol" pitchFamily="96" charset="2"/>
              </a:rPr>
            </a:br>
            <a:r>
              <a:rPr lang="en-US" altLang="zh-CN" sz="2000" dirty="0" smtClean="0">
                <a:ea typeface="宋体" pitchFamily="96" charset="-122"/>
                <a:sym typeface="Symbol" pitchFamily="96" charset="2"/>
              </a:rPr>
              <a:t>   	</a:t>
            </a:r>
            <a:endParaRPr lang="en-US" altLang="zh-CN" sz="2000" dirty="0">
              <a:ea typeface="宋体" pitchFamily="96" charset="-122"/>
              <a:sym typeface="Symbol" pitchFamily="96" charset="2"/>
            </a:endParaRPr>
          </a:p>
          <a:p>
            <a:pPr marL="0" indent="0">
              <a:buNone/>
              <a:defRPr/>
            </a:pPr>
            <a:endParaRPr lang="en-US" altLang="zh-CN" sz="2000" dirty="0" smtClean="0">
              <a:ea typeface="宋体" pitchFamily="96" charset="-122"/>
              <a:sym typeface="Symbol" pitchFamily="96" charset="2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16200000">
            <a:off x="4067647" y="387121"/>
            <a:ext cx="433752" cy="545070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373" y="3458308"/>
            <a:ext cx="558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cntrlChar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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20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error)</a:t>
            </a:r>
            <a:endParaRPr lang="en-US" altLang="zh-CN" sz="2000" dirty="0">
              <a:ea typeface="宋体" pitchFamily="96" charset="-122"/>
              <a:sym typeface="Symbol" pitchFamily="96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16" y="4365010"/>
            <a:ext cx="621356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CN" sz="2000" dirty="0" smtClean="0">
                <a:ea typeface="宋体" pitchFamily="96" charset="-122"/>
                <a:sym typeface="Symbol" pitchFamily="96" charset="2"/>
              </a:rPr>
              <a:t>This is logically equivalent to the simpler expression: </a:t>
            </a:r>
          </a:p>
          <a:p>
            <a:pPr>
              <a:defRPr/>
            </a:pPr>
            <a:endParaRPr lang="en-US" altLang="zh-CN" sz="1800" dirty="0">
              <a:solidFill>
                <a:srgbClr val="FF0000"/>
              </a:solidFill>
              <a:sym typeface="Symbol" pitchFamily="96" charset="2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                             </a:t>
            </a:r>
            <a:r>
              <a:rPr lang="en-US" altLang="zh-CN" sz="1800" dirty="0" err="1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18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cntrlChar</a:t>
            </a:r>
            <a:r>
              <a:rPr lang="en-US" altLang="zh-CN" sz="18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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error)</a:t>
            </a:r>
          </a:p>
          <a:p>
            <a:pPr>
              <a:defRPr/>
            </a:pPr>
            <a:endParaRPr lang="en-US" altLang="zh-CN" sz="2000" dirty="0">
              <a:ea typeface="宋体" pitchFamily="96" charset="-122"/>
              <a:sym typeface="Symbol" pitchFamily="96" charset="2"/>
            </a:endParaRPr>
          </a:p>
          <a:p>
            <a:pPr marL="0" indent="0">
              <a:buNone/>
              <a:defRPr/>
            </a:pPr>
            <a:endParaRPr lang="en-US" altLang="zh-CN" sz="2000" dirty="0" smtClean="0">
              <a:ea typeface="宋体" pitchFamily="96" charset="-122"/>
              <a:sym typeface="Symbol" pitchFamily="96" charset="2"/>
            </a:endParaRPr>
          </a:p>
          <a:p>
            <a:pPr marL="0" indent="0">
              <a:buNone/>
              <a:defRPr/>
            </a:pPr>
            <a:r>
              <a:rPr lang="en-US" altLang="zh-CN" sz="2000" dirty="0" smtClean="0">
                <a:ea typeface="宋体" pitchFamily="96" charset="-122"/>
                <a:sym typeface="Symbol" pitchFamily="96" charset="2"/>
              </a:rPr>
              <a:t>Can use this simpler expression instead. </a:t>
            </a:r>
            <a:endParaRPr lang="en-US" altLang="zh-CN" sz="2000" dirty="0">
              <a:solidFill>
                <a:srgbClr val="FF0000"/>
              </a:solidFill>
              <a:ea typeface="宋体" pitchFamily="96" charset="-122"/>
              <a:sym typeface="Symbol" pitchFamily="96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9440" y="120284"/>
            <a:ext cx="8521700" cy="617537"/>
          </a:xfrm>
        </p:spPr>
        <p:txBody>
          <a:bodyPr/>
          <a:lstStyle/>
          <a:p>
            <a:r>
              <a:rPr lang="en-US" sz="2800" dirty="0" smtClean="0"/>
              <a:t>Two Particularly Useful Equivalences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435825" y="4804085"/>
            <a:ext cx="8078787" cy="1314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2400" b="1" dirty="0" smtClean="0">
                <a:latin typeface="+mj-lt"/>
                <a:ea typeface="宋体" pitchFamily="96" charset="-122"/>
              </a:rPr>
              <a:t>De Morgan’s Laws:  </a:t>
            </a:r>
            <a:endParaRPr lang="en-US" altLang="zh-CN" sz="2400" b="1" dirty="0">
              <a:latin typeface="+mj-lt"/>
              <a:ea typeface="宋体" pitchFamily="96" charset="-122"/>
            </a:endParaRPr>
          </a:p>
          <a:p>
            <a:pPr marL="342900" indent="-342900" algn="ctr" eaLnBrk="0" hangingPunct="0"/>
            <a:r>
              <a:rPr lang="zh-CN" altLang="en-US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q) 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</a:p>
          <a:p>
            <a:pPr marL="342900" indent="-342900" algn="ctr" eaLnBrk="0" hangingPunct="0"/>
            <a:r>
              <a:rPr lang="zh-CN" altLang="en-US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q) 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96" charset="0"/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endParaRPr lang="en-US" altLang="zh-CN" sz="2400" i="1" dirty="0">
              <a:solidFill>
                <a:srgbClr val="FF0000"/>
              </a:solidFill>
              <a:latin typeface="Chalkboard" pitchFamily="96" charset="0"/>
              <a:ea typeface="宋体" pitchFamily="96" charset="-122"/>
              <a:sym typeface="Symbol" pitchFamily="18" charset="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35825" y="1180064"/>
            <a:ext cx="8078787" cy="1314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dirty="0" err="1" smtClean="0">
                <a:latin typeface="+mj-lt"/>
                <a:ea typeface="宋体" pitchFamily="96" charset="-122"/>
              </a:rPr>
              <a:t>Distributivity</a:t>
            </a:r>
            <a:r>
              <a:rPr lang="en-US" altLang="zh-CN" b="1" dirty="0" smtClean="0">
                <a:latin typeface="+mj-lt"/>
                <a:ea typeface="宋体" pitchFamily="96" charset="-122"/>
              </a:rPr>
              <a:t>: </a:t>
            </a:r>
            <a:r>
              <a:rPr lang="en-US" altLang="zh-CN" b="1" dirty="0">
                <a:latin typeface="+mj-lt"/>
                <a:ea typeface="宋体" pitchFamily="96" charset="-122"/>
              </a:rPr>
              <a:t>	</a:t>
            </a:r>
            <a:r>
              <a:rPr lang="en-US" altLang="zh-CN" sz="2000" b="1" dirty="0">
                <a:latin typeface="+mj-lt"/>
                <a:ea typeface="宋体" pitchFamily="96" charset="-122"/>
              </a:rPr>
              <a:t>   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 (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(p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) 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 </a:t>
            </a:r>
            <a:endParaRPr lang="en-US" altLang="zh-CN" dirty="0" smtClean="0">
              <a:solidFill>
                <a:srgbClr val="FF0000"/>
              </a:solidFill>
              <a:latin typeface="Chalkboard" pitchFamily="96" charset="0"/>
              <a:ea typeface="宋体" pitchFamily="96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</a:t>
            </a: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(p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) </a:t>
            </a: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 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</a:pPr>
            <a:endParaRPr lang="en-US" altLang="zh-CN" dirty="0">
              <a:solidFill>
                <a:srgbClr val="0000FF"/>
              </a:solidFill>
              <a:latin typeface="Chalkboard" pitchFamily="96" charset="0"/>
              <a:ea typeface="宋体" pitchFamily="96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872" y="2790092"/>
            <a:ext cx="8579220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00" b="1" u="sng" dirty="0" smtClean="0">
                <a:ea typeface="宋体" pitchFamily="96" charset="-122"/>
                <a:sym typeface="Symbol" pitchFamily="96" charset="2"/>
              </a:rPr>
              <a:t>While-Loop Example:</a:t>
            </a:r>
            <a:br>
              <a:rPr lang="en-US" altLang="zh-CN" sz="1800" b="1" u="sng" dirty="0" smtClean="0">
                <a:ea typeface="宋体" pitchFamily="96" charset="-122"/>
                <a:sym typeface="Symbol" pitchFamily="96" charset="2"/>
              </a:rPr>
            </a:br>
            <a:endParaRPr lang="en-US" altLang="zh-CN" sz="1800" u="sng" dirty="0" smtClean="0">
              <a:ea typeface="宋体" pitchFamily="96" charset="-122"/>
              <a:sym typeface="Symbol" pitchFamily="96" charset="2"/>
            </a:endParaRPr>
          </a:p>
          <a:p>
            <a:pPr>
              <a:defRPr/>
            </a:pP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sz="1800" dirty="0" err="1"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b="1" dirty="0"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(</a:t>
            </a:r>
            <a:r>
              <a:rPr lang="en-US" altLang="zh-CN" sz="1800" dirty="0" err="1">
                <a:ea typeface="宋体" pitchFamily="96" charset="-122"/>
                <a:sym typeface="Symbol" pitchFamily="96" charset="2"/>
              </a:rPr>
              <a:t>cntrlChar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  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error) </a:t>
            </a:r>
            <a:r>
              <a:rPr lang="en-US" altLang="zh-CN" sz="1800" dirty="0" smtClean="0"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sz="1800" dirty="0" smtClean="0"/>
              <a:t>(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sz="1800" dirty="0" err="1" smtClean="0"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b="1" dirty="0" smtClean="0">
                <a:ea typeface="宋体" pitchFamily="96" charset="-122"/>
                <a:sym typeface="Symbol" pitchFamily="96" charset="2"/>
              </a:rPr>
              <a:t> </a:t>
            </a:r>
            <a:r>
              <a:rPr lang="en-US" altLang="zh-CN" sz="1800" dirty="0" err="1" smtClean="0">
                <a:ea typeface="宋体" pitchFamily="96" charset="-122"/>
                <a:sym typeface="Symbol" pitchFamily="96" charset="2"/>
              </a:rPr>
              <a:t>cntrlChar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) 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 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(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</a:t>
            </a:r>
            <a:r>
              <a:rPr lang="en-US" altLang="zh-CN" sz="1800" dirty="0" err="1">
                <a:ea typeface="宋体" pitchFamily="96" charset="-122"/>
                <a:sym typeface="Symbol" pitchFamily="96" charset="2"/>
              </a:rPr>
              <a:t>endOfFile</a:t>
            </a:r>
            <a:r>
              <a:rPr lang="en-US" altLang="zh-CN" sz="1800" dirty="0">
                <a:ea typeface="宋体" pitchFamily="96" charset="-122"/>
                <a:sym typeface="Symbol" pitchFamily="96" charset="2"/>
              </a:rPr>
              <a:t> </a:t>
            </a:r>
            <a:r>
              <a:rPr lang="en-US" altLang="zh-CN" sz="1800" b="1" dirty="0" smtClean="0"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ea typeface="宋体" pitchFamily="96" charset="-122"/>
                <a:sym typeface="Symbol" pitchFamily="96" charset="2"/>
              </a:rPr>
              <a:t> error)</a:t>
            </a:r>
          </a:p>
          <a:p>
            <a:pPr>
              <a:defRPr/>
            </a:pPr>
            <a:endParaRPr lang="en-US" altLang="zh-CN" sz="1800" dirty="0" smtClean="0">
              <a:ea typeface="宋体" pitchFamily="96" charset="-122"/>
              <a:sym typeface="Symbol" pitchFamily="96" charset="2"/>
            </a:endParaRPr>
          </a:p>
          <a:p>
            <a:pPr>
              <a:defRPr/>
            </a:pPr>
            <a:r>
              <a:rPr lang="en-US" altLang="zh-CN" sz="1800" i="1" dirty="0" smtClean="0">
                <a:latin typeface="Chalkboard" pitchFamily="96" charset="0"/>
                <a:ea typeface="宋体" pitchFamily="96" charset="-122"/>
              </a:rPr>
              <a:t>        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 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(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      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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  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 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 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   p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   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   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q        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)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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(    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p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      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96" charset="-122"/>
                <a:sym typeface="Symbol" pitchFamily="96" charset="2"/>
              </a:rPr>
              <a:t>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    </a:t>
            </a:r>
            <a:r>
              <a:rPr lang="en-US" altLang="zh-CN" sz="1800" i="1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r   </a:t>
            </a:r>
            <a:r>
              <a:rPr lang="en-US" altLang="zh-CN" sz="1800" dirty="0" smtClean="0">
                <a:solidFill>
                  <a:srgbClr val="FF0000"/>
                </a:solidFill>
                <a:latin typeface="Chalkboard" pitchFamily="96" charset="0"/>
                <a:ea typeface="宋体" pitchFamily="96" charset="-122"/>
              </a:rPr>
              <a:t>)</a:t>
            </a:r>
            <a:endParaRPr lang="en-US" altLang="zh-CN" sz="1800" dirty="0" smtClean="0">
              <a:solidFill>
                <a:srgbClr val="FF0000"/>
              </a:solidFill>
              <a:ea typeface="宋体" pitchFamily="96" charset="-122"/>
              <a:sym typeface="Symbol" pitchFamily="96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3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Understand the meaning of logical equivalence</a:t>
            </a:r>
            <a:endParaRPr lang="en-US" sz="20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Show whether or not two logical expressions 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948" y="2852860"/>
            <a:ext cx="8521700" cy="617538"/>
          </a:xfrm>
        </p:spPr>
        <p:txBody>
          <a:bodyPr/>
          <a:lstStyle/>
          <a:p>
            <a:r>
              <a:rPr lang="en-US" sz="2800" dirty="0" smtClean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2633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AF4D31B-214D-4A46-B92A-3305A443011A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6838"/>
            <a:ext cx="8521700" cy="617537"/>
          </a:xfrm>
        </p:spPr>
        <p:txBody>
          <a:bodyPr/>
          <a:lstStyle/>
          <a:p>
            <a:r>
              <a:rPr lang="en-US" sz="2800" dirty="0" smtClean="0"/>
              <a:t>Showing Equivalence by Rewriting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87425"/>
            <a:ext cx="7772400" cy="3725250"/>
          </a:xfrm>
        </p:spPr>
        <p:txBody>
          <a:bodyPr/>
          <a:lstStyle/>
          <a:p>
            <a:r>
              <a:rPr lang="en-US" dirty="0" smtClean="0"/>
              <a:t>For large expressions, using truth tables to show equivalence is painful or impractical.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6136" y="2321172"/>
            <a:ext cx="6744795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xample:</a:t>
            </a:r>
            <a:r>
              <a:rPr lang="en-US" dirty="0" smtClean="0"/>
              <a:t> Are the following logically equivalent?</a:t>
            </a:r>
          </a:p>
          <a:p>
            <a:endParaRPr lang="en-US" dirty="0"/>
          </a:p>
          <a:p>
            <a:r>
              <a:rPr lang="en-US" altLang="zh-CN" dirty="0"/>
              <a:t>((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  (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 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)) 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18" charset="2"/>
              </a:rPr>
              <a:t> 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 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 smtClean="0">
                <a:sym typeface="Symbol" pitchFamily="18" charset="2"/>
              </a:rPr>
              <a:t>))</a:t>
            </a:r>
          </a:p>
          <a:p>
            <a:endParaRPr lang="en-US" altLang="zh-CN" dirty="0">
              <a:sym typeface="Symbol" pitchFamily="18" charset="2"/>
            </a:endParaRPr>
          </a:p>
          <a:p>
            <a:r>
              <a:rPr lang="en-US" altLang="zh-CN" dirty="0"/>
              <a:t>((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  (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 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)) 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18" charset="2"/>
              </a:rPr>
              <a:t>  (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 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 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 smtClean="0">
                <a:sym typeface="Symbol" pitchFamily="18" charset="2"/>
              </a:rPr>
              <a:t>))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5433646" y="3956539"/>
            <a:ext cx="410308" cy="1312986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390" y="4892825"/>
            <a:ext cx="6342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Yes. ((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  (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  </a:t>
            </a:r>
            <a:r>
              <a:rPr lang="en-US" altLang="zh-CN" i="1" dirty="0">
                <a:sym typeface="Symbol" pitchFamily="18" charset="2"/>
              </a:rPr>
              <a:t>q</a:t>
            </a:r>
            <a:r>
              <a:rPr lang="en-US" altLang="zh-CN" dirty="0">
                <a:sym typeface="Symbol" pitchFamily="18" charset="2"/>
              </a:rPr>
              <a:t>)) 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>
                <a:sym typeface="Symbol" pitchFamily="18" charset="2"/>
              </a:rPr>
              <a:t> 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95293" y="4483912"/>
            <a:ext cx="192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 Morgan’s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521" y="5829997"/>
            <a:ext cx="793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Strategy:</a:t>
            </a:r>
            <a:r>
              <a:rPr lang="en-US" dirty="0" smtClean="0"/>
              <a:t> Rewrote second expression to match the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90341</TotalTime>
  <Words>371</Words>
  <Application>Microsoft Office PowerPoint</Application>
  <PresentationFormat>Letter Paper (8.5x11 in)</PresentationFormat>
  <Paragraphs>107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ngi</vt:lpstr>
      <vt:lpstr>Logic Expressions: Part 2</vt:lpstr>
      <vt:lpstr>Logical Equivalence</vt:lpstr>
      <vt:lpstr>Equivalence</vt:lpstr>
      <vt:lpstr>Logical Equivalences in Programming</vt:lpstr>
      <vt:lpstr>Two Particularly Useful Equivalences</vt:lpstr>
      <vt:lpstr>Learning Objectives</vt:lpstr>
      <vt:lpstr>Extra Slides</vt:lpstr>
      <vt:lpstr>Showing Equivalence by Rewriting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660</cp:revision>
  <cp:lastPrinted>2000-09-21T19:28:55Z</cp:lastPrinted>
  <dcterms:created xsi:type="dcterms:W3CDTF">1999-04-21T20:02:09Z</dcterms:created>
  <dcterms:modified xsi:type="dcterms:W3CDTF">2012-06-29T23:04:38Z</dcterms:modified>
</cp:coreProperties>
</file>