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662" r:id="rId2"/>
    <p:sldId id="673" r:id="rId3"/>
    <p:sldId id="663" r:id="rId4"/>
    <p:sldId id="675" r:id="rId5"/>
    <p:sldId id="677" r:id="rId6"/>
    <p:sldId id="678" r:id="rId7"/>
    <p:sldId id="679" r:id="rId8"/>
    <p:sldId id="680" r:id="rId9"/>
    <p:sldId id="681" r:id="rId10"/>
    <p:sldId id="660" r:id="rId11"/>
    <p:sldId id="682" r:id="rId12"/>
    <p:sldId id="684" r:id="rId13"/>
    <p:sldId id="683" r:id="rId14"/>
    <p:sldId id="685" r:id="rId15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CCECFF"/>
    <a:srgbClr val="FF0000"/>
    <a:srgbClr val="7A007A"/>
    <a:srgbClr val="6600FF"/>
    <a:srgbClr val="7F00FE"/>
    <a:srgbClr val="962D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88640" autoAdjust="0"/>
  </p:normalViewPr>
  <p:slideViewPr>
    <p:cSldViewPr snapToGrid="0">
      <p:cViewPr varScale="1">
        <p:scale>
          <a:sx n="81" d="100"/>
          <a:sy n="81" d="100"/>
        </p:scale>
        <p:origin x="-1098" y="-96"/>
      </p:cViewPr>
      <p:guideLst>
        <p:guide orient="horz" pos="2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694"/>
    </p:cViewPr>
  </p:sorterViewPr>
  <p:notesViewPr>
    <p:cSldViewPr snapToGrid="0">
      <p:cViewPr varScale="1">
        <p:scale>
          <a:sx n="54" d="100"/>
          <a:sy n="54" d="100"/>
        </p:scale>
        <p:origin x="-18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9500"/>
            <a:ext cx="2994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l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699500"/>
            <a:ext cx="29956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10" tIns="45605" rIns="91210" bIns="4560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9DE2DEB-C185-445D-AB8C-1DCC82944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50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2625"/>
            <a:ext cx="4554538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34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4" tIns="45612" rIns="91224" bIns="45612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latin typeface="Helvetica" pitchFamily="34" charset="0"/>
                <a:cs typeface="+mn-cs"/>
              </a:defRPr>
            </a:lvl1pPr>
          </a:lstStyle>
          <a:p>
            <a:pPr>
              <a:defRPr/>
            </a:pPr>
            <a:fld id="{DC3F7418-58EE-41A5-AB52-B67D14CDD3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6C841D-3782-4641-9210-823DA50CC54D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F5AB86C3-835A-41AA-9BB6-718052A9C11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itchFamily="96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3B4C87D-7ED3-4D1D-9669-5D8F05AE3ABD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defTabSz="912813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1281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09EDB009-F1D4-4EC3-A20A-E2FCF830CF24}" type="slidenum">
              <a:rPr lang="en-US" sz="1200" smtClean="0">
                <a:latin typeface="Helvetica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200" smtClean="0">
              <a:latin typeface="Helvetic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7359650" y="5740400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740650" y="5740400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045450" y="5740400"/>
            <a:ext cx="4762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625475"/>
            <a:ext cx="7772400" cy="2803525"/>
          </a:xfrm>
        </p:spPr>
        <p:txBody>
          <a:bodyPr/>
          <a:lstStyle>
            <a:lvl1pPr algn="ctr">
              <a:defRPr sz="4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7188" y="3594100"/>
            <a:ext cx="8467725" cy="9667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Alan FernElectrical and Computer Engineering</a:t>
            </a:r>
          </a:p>
          <a:p>
            <a:pPr>
              <a:defRPr/>
            </a:pPr>
            <a:r>
              <a:rPr lang="en-US"/>
              <a:t>Purdue University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537325"/>
            <a:ext cx="1905000" cy="244475"/>
          </a:xfrm>
        </p:spPr>
        <p:txBody>
          <a:bodyPr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fld id="{1FE7F4E6-C203-4205-8428-B80F5C4B7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A1DC-FBB0-4099-8CDF-BE2BB1EAC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298450"/>
            <a:ext cx="1947862" cy="5694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98450"/>
            <a:ext cx="5695950" cy="5694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97006-80EF-48E0-81F5-B19C47A82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88" y="298450"/>
            <a:ext cx="7772400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D09E-6EAB-4583-88C8-8097156CF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C1C8-4C6E-42D1-A9B9-ED17EA7A8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E86-5BA5-4ED3-B8D1-5792C2025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00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859-0EAC-40E4-AD45-879945C2C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1835-D81C-44FF-96B3-536499A05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DEE17-B153-4DEA-AC2B-50D899557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F21A-007A-4EC7-B985-8250C57D7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A28E2-546D-42AB-B75B-8A8FE735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8C48-79B1-46E3-A85D-4C1C231B0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520113" y="6370638"/>
            <a:ext cx="207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64575" y="6370638"/>
            <a:ext cx="227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298450"/>
            <a:ext cx="7772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71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7225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latin typeface="Comic Sans MS" pitchFamily="66" charset="0"/>
                <a:cs typeface="+mn-cs"/>
              </a:defRPr>
            </a:lvl1pPr>
          </a:lstStyle>
          <a:p>
            <a:pPr>
              <a:defRPr/>
            </a:pPr>
            <a:fld id="{F69B3DEE-0933-4982-8CB8-F1AF63EEE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FF3300"/>
        </a:buClr>
        <a:buSzPct val="85000"/>
        <a:buFont typeface="Marlett" pitchFamily="2" charset="2"/>
        <a:buChar char="h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SzPct val="85000"/>
        <a:buFont typeface="Marlett" pitchFamily="2" charset="2"/>
        <a:buChar char="5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50000"/>
        <a:buFont typeface="Marlett" pitchFamily="2" charset="2"/>
        <a:buChar char="g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6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ouglas_Hofstad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31863" y="2384425"/>
            <a:ext cx="7772400" cy="617538"/>
          </a:xfrm>
        </p:spPr>
        <p:txBody>
          <a:bodyPr/>
          <a:lstStyle/>
          <a:p>
            <a:r>
              <a:rPr lang="en-US" dirty="0" smtClean="0"/>
              <a:t>Logic Expressions: Part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F716FED-43B5-472B-990E-69719039BD81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1231" y="3966029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sure to read book material!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10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Learning 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22350"/>
            <a:ext cx="8458200" cy="5233988"/>
          </a:xfrm>
        </p:spPr>
        <p:txBody>
          <a:bodyPr/>
          <a:lstStyle/>
          <a:p>
            <a:r>
              <a:rPr lang="en-US" sz="2400" dirty="0" smtClean="0"/>
              <a:t>Understand what a predicat</a:t>
            </a:r>
            <a:r>
              <a:rPr lang="en-US" sz="2400" dirty="0" smtClean="0"/>
              <a:t>e is and why it is useful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Understand universal and existential quantifiers</a:t>
            </a:r>
            <a:endParaRPr lang="en-US" sz="2400" dirty="0"/>
          </a:p>
          <a:p>
            <a:pPr lvl="1"/>
            <a:r>
              <a:rPr lang="en-US" dirty="0" smtClean="0"/>
              <a:t>Understand why specifying domain is important</a:t>
            </a:r>
          </a:p>
          <a:p>
            <a:pPr lvl="1"/>
            <a:endParaRPr lang="en-US" dirty="0"/>
          </a:p>
          <a:p>
            <a:r>
              <a:rPr lang="en-US" sz="2400" dirty="0" smtClean="0"/>
              <a:t>Translate English sentences to expressions involving quantifiers</a:t>
            </a:r>
          </a:p>
          <a:p>
            <a:endParaRPr lang="en-US" sz="2400" dirty="0"/>
          </a:p>
          <a:p>
            <a:r>
              <a:rPr lang="en-US" sz="2400" dirty="0" smtClean="0"/>
              <a:t>Translate quantified expressions to </a:t>
            </a:r>
            <a:r>
              <a:rPr lang="en-US" sz="2400" dirty="0" err="1" smtClean="0"/>
              <a:t>english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11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Applications of Logic in Computer Science</a:t>
            </a:r>
            <a:endParaRPr lang="en-US" sz="28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22350"/>
            <a:ext cx="8458200" cy="5233988"/>
          </a:xfrm>
        </p:spPr>
        <p:txBody>
          <a:bodyPr/>
          <a:lstStyle/>
          <a:p>
            <a:r>
              <a:rPr lang="en-US" sz="2400" dirty="0" smtClean="0"/>
              <a:t>We have focused on how to represent statements via logic </a:t>
            </a:r>
          </a:p>
          <a:p>
            <a:endParaRPr lang="en-US" sz="2400" dirty="0"/>
          </a:p>
          <a:p>
            <a:r>
              <a:rPr lang="en-US" sz="2400" dirty="0" smtClean="0"/>
              <a:t>These statements are used in various ways throughout computer science. Two examples include, 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Automated Program Verification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Automated Theorem Proving</a:t>
            </a:r>
          </a:p>
        </p:txBody>
      </p:sp>
    </p:spTree>
    <p:extLst>
      <p:ext uri="{BB962C8B-B14F-4D97-AF65-F5344CB8AC3E}">
        <p14:creationId xmlns:p14="http://schemas.microsoft.com/office/powerpoint/2010/main" val="16348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3526" y="6372959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12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Automated Program Verification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5140" y="1398676"/>
            <a:ext cx="2803973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Computer Program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0489" y="1158905"/>
            <a:ext cx="5121915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Desired Properties of Program, e.g.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variable x should </a:t>
            </a:r>
            <a:r>
              <a:rPr lang="en-US" sz="2000" dirty="0" smtClean="0"/>
              <a:t>always be positive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No item will go </a:t>
            </a:r>
            <a:r>
              <a:rPr lang="en-US" sz="2000" dirty="0" smtClean="0"/>
              <a:t>unprocessed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70029" y="2722211"/>
            <a:ext cx="1777090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Verification </a:t>
            </a:r>
          </a:p>
          <a:p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145326" y="1992924"/>
            <a:ext cx="537716" cy="64199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179113" y="2313920"/>
            <a:ext cx="1003250" cy="3209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958574" y="3683503"/>
            <a:ext cx="0" cy="5395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478013" y="4132362"/>
            <a:ext cx="5356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 </a:t>
            </a:r>
          </a:p>
          <a:p>
            <a:r>
              <a:rPr lang="en-US" dirty="0" smtClean="0"/>
              <a:t>    “Yes” if program satisfies properties</a:t>
            </a:r>
          </a:p>
          <a:p>
            <a:r>
              <a:rPr lang="en-US" dirty="0"/>
              <a:t> </a:t>
            </a:r>
            <a:r>
              <a:rPr lang="en-US" dirty="0" smtClean="0"/>
              <a:t>   “No” otherwise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420" y="5748862"/>
            <a:ext cx="770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Different types of logics used to specify properties!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9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D3F685-F5A8-4267-9CC0-B064949BA59D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42681"/>
            <a:ext cx="271462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751385" y="4542681"/>
            <a:ext cx="451338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i="1" dirty="0">
                <a:solidFill>
                  <a:srgbClr val="000000"/>
                </a:solidFill>
                <a:latin typeface="Arial" pitchFamily="34" charset="0"/>
              </a:rPr>
              <a:t>[An Argonne lab program] has come up with a major mathematical </a:t>
            </a:r>
          </a:p>
          <a:p>
            <a:r>
              <a:rPr lang="en-US" sz="1800" b="1" i="1" dirty="0">
                <a:solidFill>
                  <a:srgbClr val="000000"/>
                </a:solidFill>
                <a:latin typeface="Arial" pitchFamily="34" charset="0"/>
              </a:rPr>
              <a:t>proof that would have been called creative if a human had thought of it.</a:t>
            </a:r>
          </a:p>
          <a:p>
            <a:r>
              <a:rPr lang="en-US" sz="2000" b="1" i="1" dirty="0">
                <a:solidFill>
                  <a:schemeClr val="accent2"/>
                </a:solidFill>
                <a:latin typeface="Arial" pitchFamily="34" charset="0"/>
              </a:rPr>
              <a:t>                                                       </a:t>
            </a:r>
            <a:r>
              <a:rPr lang="en-US" sz="2000" b="1" i="1" dirty="0">
                <a:solidFill>
                  <a:srgbClr val="FF0000"/>
                </a:solidFill>
                <a:latin typeface="Arial" pitchFamily="34" charset="0"/>
              </a:rPr>
              <a:t>New York Times, December, 1996</a:t>
            </a: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762000" y="3610697"/>
            <a:ext cx="7380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mathematical conjecture (Robbins conjecture) unsolved for decades.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First non-trivial mathematical theorem proved automatically.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11163" y="168275"/>
            <a:ext cx="8521700" cy="6175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FF"/>
                </a:solidFill>
                <a:latin typeface="Arial" charset="0"/>
              </a:defRPr>
            </a:lvl9pPr>
          </a:lstStyle>
          <a:p>
            <a:r>
              <a:rPr lang="en-US" sz="2800" dirty="0" smtClean="0"/>
              <a:t>Automated Theorem Proving </a:t>
            </a:r>
            <a:br>
              <a:rPr lang="en-US" sz="2800" dirty="0" smtClean="0"/>
            </a:br>
            <a:r>
              <a:rPr lang="en-US" sz="2800" dirty="0" smtClean="0"/>
              <a:t>(or automated mathematics)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5140" y="1398676"/>
            <a:ext cx="341792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Description of mathematical </a:t>
            </a:r>
            <a:br>
              <a:rPr lang="en-US" sz="2000" dirty="0" smtClean="0"/>
            </a:br>
            <a:r>
              <a:rPr lang="en-US" sz="2000" dirty="0" smtClean="0"/>
              <a:t>system</a:t>
            </a:r>
            <a:r>
              <a:rPr lang="en-US" sz="2000" dirty="0"/>
              <a:t> </a:t>
            </a:r>
            <a:r>
              <a:rPr lang="en-US" sz="2000" dirty="0" smtClean="0"/>
              <a:t>(expressed in logic)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33168" y="2441546"/>
            <a:ext cx="2659895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Conjectured Theorem</a:t>
            </a:r>
            <a:br>
              <a:rPr lang="en-US" sz="2000" dirty="0" smtClean="0"/>
            </a:br>
            <a:r>
              <a:rPr lang="en-US" sz="2000" dirty="0" smtClean="0"/>
              <a:t>(expressed in logic)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2037" y="1929590"/>
            <a:ext cx="2547492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Theorem Proving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892062" y="2453054"/>
            <a:ext cx="389975" cy="3424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892062" y="1752619"/>
            <a:ext cx="389975" cy="35394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940306" y="2345088"/>
            <a:ext cx="58590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541832" y="1943771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 or</a:t>
            </a:r>
          </a:p>
          <a:p>
            <a:r>
              <a:rPr lang="en-US" dirty="0"/>
              <a:t>D</a:t>
            </a:r>
            <a:r>
              <a:rPr lang="en-US" dirty="0" smtClean="0"/>
              <a:t>isproof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4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034BEC0-DDD9-42B8-B0E2-923CA8461E2E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14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68275"/>
            <a:ext cx="8521700" cy="617538"/>
          </a:xfrm>
        </p:spPr>
        <p:txBody>
          <a:bodyPr/>
          <a:lstStyle/>
          <a:p>
            <a:r>
              <a:rPr lang="en-US" sz="2800" dirty="0" smtClean="0"/>
              <a:t>Good Book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46" y="2191966"/>
            <a:ext cx="3535606" cy="407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814" y="10788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Gödel, Escher, Bach: An Eternal Golden Braid</a:t>
            </a:r>
            <a:r>
              <a:rPr lang="en-US" dirty="0"/>
              <a:t> </a:t>
            </a:r>
            <a:r>
              <a:rPr lang="en-US" dirty="0" smtClean="0"/>
              <a:t>(1979) </a:t>
            </a:r>
            <a:r>
              <a:rPr lang="en-US" dirty="0" smtClean="0">
                <a:hlinkClick r:id="rId4" tooltip="Douglas Hofstadter"/>
              </a:rPr>
              <a:t>Douglas </a:t>
            </a:r>
            <a:r>
              <a:rPr lang="en-US" dirty="0">
                <a:hlinkClick r:id="rId4" tooltip="Douglas Hofstadter"/>
              </a:rPr>
              <a:t>Hofstadter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83836" y="5416061"/>
            <a:ext cx="8223166" cy="7737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5305" y="1266092"/>
            <a:ext cx="8154957" cy="24501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Motivation for Predicates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5643" y="1414027"/>
            <a:ext cx="800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patient is an infant, then the patient has no children.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3446584" y="2004646"/>
            <a:ext cx="644770" cy="816986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017" y="2962309"/>
            <a:ext cx="4336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ea typeface="宋体" pitchFamily="96" charset="-122"/>
                <a:sym typeface="Symbol" pitchFamily="18" charset="2"/>
              </a:rPr>
              <a:t>AlexIsInfant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dirty="0" err="1" smtClean="0">
                <a:ea typeface="宋体" pitchFamily="96" charset="-122"/>
                <a:sym typeface="Symbol" pitchFamily="18" charset="2"/>
              </a:rPr>
              <a:t>AlexHasChild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61315" y="2004646"/>
            <a:ext cx="4145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ssume “the patient” = “Alex”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6351" y="4021016"/>
            <a:ext cx="8367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This expression is only about Alex!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we want to make this assertion about all patients?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b="1" u="sng" dirty="0" smtClean="0">
                <a:solidFill>
                  <a:srgbClr val="FF0000"/>
                </a:solidFill>
              </a:rPr>
              <a:t>any patient </a:t>
            </a:r>
            <a:r>
              <a:rPr lang="en-US" dirty="0" smtClean="0"/>
              <a:t>is an infant, then that patient has no children.</a:t>
            </a:r>
          </a:p>
        </p:txBody>
      </p:sp>
    </p:spTree>
    <p:extLst>
      <p:ext uri="{BB962C8B-B14F-4D97-AF65-F5344CB8AC3E}">
        <p14:creationId xmlns:p14="http://schemas.microsoft.com/office/powerpoint/2010/main" val="13911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83836" y="879902"/>
            <a:ext cx="8350564" cy="71443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3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Motivation for Predicates</a:t>
            </a:r>
            <a:endParaRPr lang="en-US" sz="28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" y="1797295"/>
            <a:ext cx="8921750" cy="2610582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Propositional logic expressions cannot express such statements</a:t>
            </a:r>
          </a:p>
          <a:p>
            <a:pPr lvl="1">
              <a:defRPr/>
            </a:pPr>
            <a:r>
              <a:rPr lang="en-US" sz="2000" dirty="0" smtClean="0"/>
              <a:t>We need to make a statement about “arbitrary</a:t>
            </a:r>
            <a:r>
              <a:rPr lang="en-US" sz="2000" dirty="0" smtClean="0"/>
              <a:t>” patients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0000"/>
                </a:solidFill>
              </a:rPr>
              <a:t>predicate</a:t>
            </a:r>
            <a:r>
              <a:rPr lang="en-US" sz="2400" dirty="0" smtClean="0"/>
              <a:t> is a “propositional function” with one or more arguments</a:t>
            </a:r>
            <a:endParaRPr lang="en-US" sz="2400" b="1" dirty="0"/>
          </a:p>
          <a:p>
            <a:pPr marL="0" indent="0">
              <a:buNone/>
              <a:defRPr/>
            </a:pPr>
            <a:r>
              <a:rPr lang="en-US" dirty="0" smtClean="0"/>
              <a:t> 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9631" y="973686"/>
            <a:ext cx="8897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b="1" u="sng" dirty="0">
                <a:solidFill>
                  <a:srgbClr val="FF0000"/>
                </a:solidFill>
              </a:rPr>
              <a:t>any patient </a:t>
            </a:r>
            <a:r>
              <a:rPr lang="en-US" dirty="0"/>
              <a:t>is an infant, then that patient has no children.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2409" y="4626150"/>
            <a:ext cx="641393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Predicates: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Infant(x)</a:t>
            </a:r>
            <a:r>
              <a:rPr lang="en-US" dirty="0" smtClean="0"/>
              <a:t> : is true if and only if x is an infant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HasChild</a:t>
            </a:r>
            <a:r>
              <a:rPr lang="en-US" dirty="0" smtClean="0">
                <a:solidFill>
                  <a:srgbClr val="FF0000"/>
                </a:solidFill>
              </a:rPr>
              <a:t>(x) </a:t>
            </a:r>
            <a:r>
              <a:rPr lang="en-US" dirty="0" smtClean="0"/>
              <a:t>: is true if and only if x has a child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5305" y="1266092"/>
            <a:ext cx="8154957" cy="24501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1043354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Motivation for Predicates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88685" y="1414027"/>
            <a:ext cx="6293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Alex is an infant, then Alex has no children.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3446584" y="2004646"/>
            <a:ext cx="644770" cy="816986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017" y="2962309"/>
            <a:ext cx="4507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Infant(Alex)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dirty="0" err="1" smtClean="0">
                <a:ea typeface="宋体" pitchFamily="96" charset="-122"/>
                <a:sym typeface="Symbol" pitchFamily="18" charset="2"/>
              </a:rPr>
              <a:t>HasChild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(Alex)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453" y="5202579"/>
            <a:ext cx="6138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But again, this statement is only about Alex!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2117558" y="3423974"/>
            <a:ext cx="709863" cy="72692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37984" y="4162926"/>
            <a:ext cx="3130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roposition based on </a:t>
            </a:r>
            <a:br>
              <a:rPr lang="en-US" dirty="0" smtClean="0"/>
            </a:br>
            <a:r>
              <a:rPr lang="en-US" dirty="0" smtClean="0"/>
              <a:t>predicate Infant(x)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257800" y="3423974"/>
            <a:ext cx="699674" cy="69884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477899" y="4134852"/>
            <a:ext cx="3130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roposition based on </a:t>
            </a:r>
            <a:br>
              <a:rPr lang="en-US" dirty="0" smtClean="0"/>
            </a:br>
            <a:r>
              <a:rPr lang="en-US" dirty="0" smtClean="0"/>
              <a:t>predicate </a:t>
            </a:r>
            <a:r>
              <a:rPr lang="en-US" dirty="0" err="1" smtClean="0"/>
              <a:t>HasChild</a:t>
            </a:r>
            <a:r>
              <a:rPr lang="en-US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1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5305" y="1008186"/>
            <a:ext cx="8154957" cy="24501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785448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Universal Quantifier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5643" y="1156121"/>
            <a:ext cx="819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b="1" dirty="0" smtClean="0"/>
              <a:t>any patient </a:t>
            </a:r>
            <a:r>
              <a:rPr lang="en-US" dirty="0" smtClean="0"/>
              <a:t>is an infant, then the patient has no children.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3446584" y="1746740"/>
            <a:ext cx="644770" cy="816986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017" y="2704403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Infant(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x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>
                <a:ea typeface="宋体" pitchFamily="96" charset="-122"/>
                <a:sym typeface="Symbol" pitchFamily="18" charset="2"/>
              </a:rPr>
              <a:t>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</a:t>
            </a:r>
            <a:r>
              <a:rPr lang="en-US" altLang="zh-CN" dirty="0" err="1" smtClean="0">
                <a:ea typeface="宋体" pitchFamily="96" charset="-122"/>
                <a:sym typeface="Symbol" pitchFamily="18" charset="2"/>
              </a:rPr>
              <a:t>HasChild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x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1148862" y="3095730"/>
            <a:ext cx="844061" cy="74944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5643" y="3880341"/>
            <a:ext cx="81051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Universal quantifier (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)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read as “for all x”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x is restricted to a </a:t>
            </a:r>
            <a:r>
              <a:rPr lang="en-US" b="1" dirty="0" smtClean="0"/>
              <a:t>domain of discourse</a:t>
            </a:r>
            <a:r>
              <a:rPr lang="en-US" dirty="0" smtClean="0"/>
              <a:t> (here patients)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5564770"/>
            <a:ext cx="859882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For all x, where x is a patient, if x is an infant, then x does not </a:t>
            </a:r>
            <a:br>
              <a:rPr lang="en-US" dirty="0" smtClean="0"/>
            </a:br>
            <a:r>
              <a:rPr lang="en-US" dirty="0" smtClean="0"/>
              <a:t>have a child.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85305" y="1008186"/>
            <a:ext cx="8154957" cy="24501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04800" y="785448"/>
            <a:ext cx="8305800" cy="104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b="1" u="sng" dirty="0" smtClean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b="1" i="1" u="sng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2400" i="1" dirty="0">
              <a:latin typeface="+mj-lt"/>
              <a:ea typeface="宋体" pitchFamily="96" charset="-122"/>
            </a:endParaRPr>
          </a:p>
        </p:txBody>
      </p:sp>
      <p:sp>
        <p:nvSpPr>
          <p:cNvPr id="43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96" charset="-128"/>
              </a:defRPr>
            </a:lvl9pPr>
          </a:lstStyle>
          <a:p>
            <a:pPr eaLnBrk="1" hangingPunct="1"/>
            <a:fld id="{31887356-AAEC-48A3-92FC-731D6121FC4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Existential Quantifier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0507" y="1156121"/>
            <a:ext cx="757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exists a patient that is an infant and has the flu. 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3446584" y="1746740"/>
            <a:ext cx="644770" cy="816986"/>
          </a:xfrm>
          <a:prstGeom prst="downArrow">
            <a:avLst/>
          </a:prstGeom>
          <a:solidFill>
            <a:srgbClr val="FF00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9017" y="2704403"/>
            <a:ext cx="3509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Infant(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x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)</a:t>
            </a:r>
            <a:r>
              <a:rPr lang="en-US" altLang="zh-CN" dirty="0" smtClean="0">
                <a:ea typeface="宋体" pitchFamily="96" charset="-122"/>
              </a:rPr>
              <a:t> </a:t>
            </a:r>
            <a:r>
              <a:rPr lang="en-US" altLang="zh-CN" dirty="0">
                <a:latin typeface="Chalkboard" pitchFamily="96" charset="0"/>
                <a:ea typeface="宋体" pitchFamily="96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96" charset="-122"/>
                <a:sym typeface="Symbol" pitchFamily="18" charset="2"/>
              </a:rPr>
              <a:t> </a:t>
            </a:r>
            <a:r>
              <a:rPr lang="en-US" altLang="zh-CN" dirty="0" err="1" smtClean="0">
                <a:ea typeface="宋体" pitchFamily="96" charset="-122"/>
                <a:sym typeface="Symbol" pitchFamily="18" charset="2"/>
              </a:rPr>
              <a:t>HasFlu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ea typeface="宋体" pitchFamily="96" charset="-122"/>
                <a:sym typeface="Symbol" pitchFamily="18" charset="2"/>
              </a:rPr>
              <a:t>x</a:t>
            </a:r>
            <a:r>
              <a:rPr lang="en-US" altLang="zh-CN" dirty="0" smtClean="0">
                <a:ea typeface="宋体" pitchFamily="96" charset="-122"/>
                <a:sym typeface="Symbol" pitchFamily="18" charset="2"/>
              </a:rPr>
              <a:t>)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1148862" y="3095730"/>
            <a:ext cx="844061" cy="74944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5643" y="3880341"/>
            <a:ext cx="61911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Existential quantifier (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read as “there exists an x”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x is restricted to a </a:t>
            </a:r>
            <a:r>
              <a:rPr lang="en-US" b="1" dirty="0" smtClean="0"/>
              <a:t>domain</a:t>
            </a:r>
            <a:r>
              <a:rPr lang="en-US" dirty="0" smtClean="0"/>
              <a:t> (here patients)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0896" y="5540706"/>
            <a:ext cx="782938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There exists an x, where x is a patient, such that x is an </a:t>
            </a:r>
            <a:br>
              <a:rPr lang="en-US" dirty="0" smtClean="0"/>
            </a:br>
            <a:r>
              <a:rPr lang="en-US" dirty="0" smtClean="0"/>
              <a:t>infant and x has the flu.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7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Negating Quantifiers</a:t>
            </a:r>
            <a:endParaRPr lang="en-US" sz="2800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912813" y="1598613"/>
            <a:ext cx="7356475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Not all patients are infants.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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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x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 Infant(x))</a:t>
            </a:r>
            <a:endParaRPr lang="en-US" altLang="zh-CN" sz="2400" dirty="0" smtClean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(recall the “domain” of x here is over all patients)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There exists a patient that is not an infant.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x 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Infant(x)</a:t>
            </a:r>
            <a:endParaRPr lang="en-US" altLang="zh-CN" sz="2400" dirty="0" smtClean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Are these statements equivalent?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 Yes.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0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8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Negating Quantifiers</a:t>
            </a:r>
            <a:endParaRPr lang="en-US" sz="2800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912813" y="1598613"/>
            <a:ext cx="7356475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Marlett" pitchFamily="2" charset="2"/>
              <a:buChar char="h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85000"/>
              <a:buFont typeface="Marlett" pitchFamily="2" charset="2"/>
              <a:buChar char="5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50000"/>
              <a:buFont typeface="Marlett" pitchFamily="2" charset="2"/>
              <a:buChar char="g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arlett" pitchFamily="2" charset="2"/>
              <a:buChar char="6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Char char="»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There does not exist a patient that is an infant.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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x 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 Infant(x))</a:t>
            </a:r>
            <a:endParaRPr lang="en-US" altLang="zh-CN" sz="2400" dirty="0" smtClean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(recall the “domain” of x here is over all patients)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For all patients, none of them are infants.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x 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宋体" pitchFamily="2" charset="-122"/>
                <a:sym typeface="Symbol" pitchFamily="18" charset="2"/>
              </a:rPr>
              <a:t>Infant(x)</a:t>
            </a:r>
            <a:endParaRPr lang="en-US" altLang="zh-CN" sz="2400" dirty="0" smtClean="0">
              <a:solidFill>
                <a:srgbClr val="FF0000"/>
              </a:solidFill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latin typeface="+mj-lt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Are these statements equivalent?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latin typeface="+mj-lt"/>
                <a:ea typeface="宋体" pitchFamily="2" charset="-122"/>
              </a:rPr>
              <a:t> Yes.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12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spcBef>
                <a:spcPct val="5000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FCBD1809-A367-4234-8B93-C0B067A61C0F}" type="slidenum">
              <a:rPr lang="en-US" sz="1400" smtClean="0">
                <a:latin typeface="Comic Sans MS" pitchFamily="66" charset="0"/>
              </a:rPr>
              <a:pPr>
                <a:spcBef>
                  <a:spcPct val="0"/>
                </a:spcBef>
              </a:pPr>
              <a:t>9</a:t>
            </a:fld>
            <a:endParaRPr lang="en-US" sz="1400" smtClean="0">
              <a:latin typeface="Comic Sans MS" pitchFamily="66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44463"/>
            <a:ext cx="8521700" cy="617537"/>
          </a:xfrm>
        </p:spPr>
        <p:txBody>
          <a:bodyPr/>
          <a:lstStyle/>
          <a:p>
            <a:r>
              <a:rPr lang="en-US" sz="2800" dirty="0" smtClean="0"/>
              <a:t>Negating Quantifiers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664676" y="175031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>
                <a:latin typeface="+mj-lt"/>
                <a:ea typeface="宋体" pitchFamily="2" charset="-122"/>
              </a:rPr>
              <a:t>In general we have: </a:t>
            </a:r>
          </a:p>
          <a:p>
            <a:pPr eaLnBrk="1" hangingPunct="1">
              <a:buFontTx/>
              <a:buNone/>
            </a:pPr>
            <a:endParaRPr lang="en-US" altLang="zh-CN" dirty="0">
              <a:latin typeface="Comic Sans MS" pitchFamily="66" charset="0"/>
              <a:ea typeface="宋体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x P(x)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x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P(x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)</a:t>
            </a:r>
            <a:endParaRPr lang="en-US" altLang="zh-CN" dirty="0">
              <a:solidFill>
                <a:srgbClr val="0000FF"/>
              </a:solidFill>
              <a:latin typeface="Comic Sans MS" pitchFamily="66" charset="0"/>
              <a:ea typeface="宋体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dirty="0" smtClean="0">
              <a:solidFill>
                <a:srgbClr val="0000FF"/>
              </a:solidFill>
              <a:latin typeface="Chalkboard" pitchFamily="96" charset="0"/>
              <a:ea typeface="宋体" pitchFamily="2" charset="-122"/>
              <a:sym typeface="Symbol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halkboard" pitchFamily="96" charset="0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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x P(x)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x </a:t>
            </a:r>
            <a:r>
              <a:rPr lang="en-US" altLang="zh-CN" dirty="0">
                <a:solidFill>
                  <a:srgbClr val="FF0000"/>
                </a:solidFill>
                <a:latin typeface="Chalkboard" pitchFamily="96" charset="0"/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 smtClean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P(x)</a:t>
            </a:r>
            <a:endParaRPr lang="en-US" altLang="zh-CN" dirty="0">
              <a:solidFill>
                <a:srgbClr val="FF0000"/>
              </a:solidFill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0923" y="4845258"/>
            <a:ext cx="4184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to De Morgan’s Laws.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gi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ng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gi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FF0000"/>
        </a:accent1>
        <a:accent2>
          <a:srgbClr val="00FF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00E700"/>
        </a:accent6>
        <a:hlink>
          <a:srgbClr val="0000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Designs\ngi.pot</Template>
  <TotalTime>92059</TotalTime>
  <Words>668</Words>
  <Application>Microsoft Office PowerPoint</Application>
  <PresentationFormat>Letter Paper (8.5x11 in)</PresentationFormat>
  <Paragraphs>149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ngi</vt:lpstr>
      <vt:lpstr>Logic Expressions: Part 3</vt:lpstr>
      <vt:lpstr>Motivation for Predicates</vt:lpstr>
      <vt:lpstr>Motivation for Predicates</vt:lpstr>
      <vt:lpstr>Motivation for Predicates</vt:lpstr>
      <vt:lpstr>Universal Quantifier</vt:lpstr>
      <vt:lpstr>Existential Quantifier</vt:lpstr>
      <vt:lpstr>Negating Quantifiers</vt:lpstr>
      <vt:lpstr>Negating Quantifiers</vt:lpstr>
      <vt:lpstr>Negating Quantifiers</vt:lpstr>
      <vt:lpstr>Learning Objectives</vt:lpstr>
      <vt:lpstr>Applications of Logic in Computer Science</vt:lpstr>
      <vt:lpstr>Automated Program Verification</vt:lpstr>
      <vt:lpstr>PowerPoint Presentation</vt:lpstr>
      <vt:lpstr>Good Book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NMS PI meeting, September 27-29, 2000</dc:subject>
  <dc:creator>Edwin Chong</dc:creator>
  <cp:lastModifiedBy>afern</cp:lastModifiedBy>
  <cp:revision>682</cp:revision>
  <cp:lastPrinted>2000-09-21T19:28:55Z</cp:lastPrinted>
  <dcterms:created xsi:type="dcterms:W3CDTF">1999-04-21T20:02:09Z</dcterms:created>
  <dcterms:modified xsi:type="dcterms:W3CDTF">2012-05-16T04:33:23Z</dcterms:modified>
</cp:coreProperties>
</file>