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662" r:id="rId2"/>
    <p:sldId id="673" r:id="rId3"/>
    <p:sldId id="691" r:id="rId4"/>
    <p:sldId id="687" r:id="rId5"/>
    <p:sldId id="688" r:id="rId6"/>
    <p:sldId id="686" r:id="rId7"/>
    <p:sldId id="663" r:id="rId8"/>
    <p:sldId id="690" r:id="rId9"/>
    <p:sldId id="689" r:id="rId10"/>
    <p:sldId id="692" r:id="rId11"/>
    <p:sldId id="660" r:id="rId12"/>
  </p:sldIdLst>
  <p:sldSz cx="9144000" cy="6858000" type="letter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644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Proof Techniques: Part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Hints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20" y="1022350"/>
            <a:ext cx="8792796" cy="5233988"/>
          </a:xfrm>
        </p:spPr>
        <p:txBody>
          <a:bodyPr/>
          <a:lstStyle/>
          <a:p>
            <a:r>
              <a:rPr lang="en-US" sz="2400" dirty="0" smtClean="0"/>
              <a:t>Sometimes one proof strategy is much easier than the 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Try direct proof 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If it doesn’t seem promising try the contrapositive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514350" indent="-457200"/>
            <a:r>
              <a:rPr lang="en-US" sz="2400" b="1" dirty="0" smtClean="0"/>
              <a:t>If you get stuck</a:t>
            </a:r>
            <a:r>
              <a:rPr lang="en-US" sz="2400" dirty="0" smtClean="0"/>
              <a:t>:</a:t>
            </a:r>
          </a:p>
          <a:p>
            <a:pPr marL="914400" lvl="1" indent="-457200"/>
            <a:r>
              <a:rPr lang="en-US" sz="2000" dirty="0" smtClean="0"/>
              <a:t>Work on another problem and come back to it later</a:t>
            </a:r>
          </a:p>
          <a:p>
            <a:pPr marL="914400" lvl="1" indent="-457200"/>
            <a:r>
              <a:rPr lang="en-US" sz="2000" dirty="0" smtClean="0"/>
              <a:t>Look for examples similar to your problem and adapt their proofs</a:t>
            </a:r>
          </a:p>
          <a:p>
            <a:pPr marL="914400" lvl="1" indent="-457200"/>
            <a:endParaRPr lang="en-US" dirty="0" smtClean="0"/>
          </a:p>
          <a:p>
            <a:pPr marL="514350" indent="-457200"/>
            <a:r>
              <a:rPr lang="en-US" sz="2400" dirty="0" smtClean="0"/>
              <a:t>Being able to adapt proofs is a great skill</a:t>
            </a:r>
          </a:p>
          <a:p>
            <a:pPr marL="914400" lvl="1" indent="-457200"/>
            <a:r>
              <a:rPr lang="en-US" sz="2000" dirty="0" smtClean="0"/>
              <a:t>Much of mathematics gets done this way</a:t>
            </a:r>
            <a:endParaRPr lang="en-US" sz="2000" dirty="0"/>
          </a:p>
          <a:p>
            <a:pPr marL="514350" indent="-457200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09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22350"/>
            <a:ext cx="8458200" cy="5233988"/>
          </a:xfrm>
        </p:spPr>
        <p:txBody>
          <a:bodyPr/>
          <a:lstStyle/>
          <a:p>
            <a:r>
              <a:rPr lang="en-US" sz="2400" dirty="0" smtClean="0"/>
              <a:t>Be able to interpret theorem statements as implications</a:t>
            </a:r>
          </a:p>
          <a:p>
            <a:endParaRPr lang="en-US" sz="2400" dirty="0"/>
          </a:p>
          <a:p>
            <a:r>
              <a:rPr lang="en-US" sz="2400" dirty="0" smtClean="0"/>
              <a:t>Understand and create direct proofs of implications</a:t>
            </a:r>
          </a:p>
          <a:p>
            <a:endParaRPr lang="en-US" sz="2400" dirty="0"/>
          </a:p>
          <a:p>
            <a:r>
              <a:rPr lang="en-US" sz="2400" dirty="0" smtClean="0"/>
              <a:t>Understand and create proofs of implications via the contrapositive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43354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proof?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7475" y="1175971"/>
            <a:ext cx="8921750" cy="377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theorem</a:t>
            </a:r>
            <a:r>
              <a:rPr lang="en-US" sz="2400" dirty="0" smtClean="0"/>
              <a:t> is a mathematical statement that is true.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proof</a:t>
            </a:r>
            <a:r>
              <a:rPr lang="en-US" sz="2400" dirty="0" smtClean="0"/>
              <a:t> is a rigorous argument that a theorem is true.</a:t>
            </a:r>
          </a:p>
          <a:p>
            <a:pPr>
              <a:defRPr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Formal Proof </a:t>
            </a:r>
            <a:r>
              <a:rPr lang="en-US" sz="2400" b="1" dirty="0" smtClean="0"/>
              <a:t>: </a:t>
            </a:r>
            <a:r>
              <a:rPr lang="en-US" sz="2400" dirty="0" smtClean="0"/>
              <a:t>manipulate logic expressions via mechanical rules of inference</a:t>
            </a:r>
          </a:p>
          <a:p>
            <a:pPr lvl="1">
              <a:defRPr/>
            </a:pPr>
            <a:r>
              <a:rPr lang="en-US" sz="2000" dirty="0" smtClean="0"/>
              <a:t>Computers produce formal proofs</a:t>
            </a: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Informal </a:t>
            </a:r>
            <a:r>
              <a:rPr lang="en-US" sz="2400" b="1" dirty="0">
                <a:solidFill>
                  <a:srgbClr val="FF0000"/>
                </a:solidFill>
              </a:rPr>
              <a:t>Proof </a:t>
            </a:r>
            <a:r>
              <a:rPr lang="en-US" sz="2400" dirty="0"/>
              <a:t> </a:t>
            </a:r>
            <a:r>
              <a:rPr lang="en-US" sz="2400" dirty="0" smtClean="0"/>
              <a:t>: argument stated in natural language</a:t>
            </a:r>
          </a:p>
          <a:p>
            <a:pPr lvl="1">
              <a:defRPr/>
            </a:pPr>
            <a:r>
              <a:rPr lang="en-US" sz="2000" dirty="0"/>
              <a:t>The argument must still be rigorous and </a:t>
            </a:r>
            <a:r>
              <a:rPr lang="en-US" sz="2000" dirty="0" smtClean="0"/>
              <a:t>sound</a:t>
            </a:r>
          </a:p>
          <a:p>
            <a:pPr lvl="1">
              <a:defRPr/>
            </a:pPr>
            <a:r>
              <a:rPr lang="en-US" sz="2000" dirty="0" smtClean="0"/>
              <a:t>Mathematicians produce “informal” proofs</a:t>
            </a:r>
          </a:p>
          <a:p>
            <a:pPr lvl="1">
              <a:defRPr/>
            </a:pPr>
            <a:r>
              <a:rPr lang="en-US" sz="2000" dirty="0" smtClean="0"/>
              <a:t>We will focus on “informal proofs”</a:t>
            </a:r>
          </a:p>
        </p:txBody>
      </p:sp>
    </p:spTree>
    <p:extLst>
      <p:ext uri="{BB962C8B-B14F-4D97-AF65-F5344CB8AC3E}">
        <p14:creationId xmlns:p14="http://schemas.microsoft.com/office/powerpoint/2010/main" val="13911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5191" y="947282"/>
                <a:ext cx="5888718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Prove the statement: </a:t>
                </a:r>
                <a:br>
                  <a:rPr lang="en-US" b="1" dirty="0" smtClean="0"/>
                </a:br>
                <a:endParaRPr lang="en-US" b="1" dirty="0" smtClean="0"/>
              </a:p>
              <a:p>
                <a:r>
                  <a:rPr lang="en-US" dirty="0"/>
                  <a:t>If n is a positive integer, then 2n – 1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1.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91" y="947282"/>
                <a:ext cx="588871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553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 bwMode="auto">
          <a:xfrm>
            <a:off x="3059723" y="2391508"/>
            <a:ext cx="609600" cy="515815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5190" y="3106616"/>
                <a:ext cx="615834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For all </a:t>
                </a:r>
                <a:r>
                  <a:rPr lang="en-US" dirty="0" smtClean="0"/>
                  <a:t>integers n, if n &gt; 0, then 2n – 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1.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90" y="3106616"/>
                <a:ext cx="615834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84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7591" y="4466491"/>
                <a:ext cx="5736318" cy="15696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ea typeface="宋体" pitchFamily="2" charset="-122"/>
                    <a:sym typeface="Symbol" pitchFamily="18" charset="2"/>
                  </a:rPr>
                  <a:t>n</a:t>
                </a:r>
                <a:r>
                  <a:rPr lang="en-US" altLang="zh-CN" dirty="0" smtClean="0">
                    <a:latin typeface="Comic Sans MS" pitchFamily="66" charset="0"/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96" charset="-122"/>
                    <a:sym typeface="Symbol" pitchFamily="18" charset="2"/>
                  </a:rPr>
                  <a:t>P(n)</a:t>
                </a:r>
                <a:r>
                  <a:rPr lang="en-US" altLang="zh-CN" dirty="0" smtClean="0">
                    <a:ea typeface="宋体" pitchFamily="96" charset="-122"/>
                  </a:rPr>
                  <a:t> </a:t>
                </a:r>
                <a:r>
                  <a:rPr lang="en-US" altLang="zh-CN" dirty="0">
                    <a:ea typeface="宋体" pitchFamily="96" charset="-122"/>
                    <a:sym typeface="Symbol" pitchFamily="18" charset="2"/>
                  </a:rPr>
                  <a:t> </a:t>
                </a:r>
                <a:r>
                  <a:rPr lang="en-US" altLang="zh-CN" dirty="0" smtClean="0">
                    <a:ea typeface="宋体" pitchFamily="96" charset="-122"/>
                    <a:sym typeface="Symbol" pitchFamily="18" charset="2"/>
                  </a:rPr>
                  <a:t>Q(n), where </a:t>
                </a:r>
                <a:endParaRPr lang="en-US" altLang="zh-CN" dirty="0">
                  <a:ea typeface="宋体" pitchFamily="96" charset="-122"/>
                  <a:sym typeface="Symbol" pitchFamily="18" charset="2"/>
                </a:endParaRPr>
              </a:p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1" dirty="0" smtClean="0"/>
                  <a:t>P(n)</a:t>
                </a:r>
                <a:r>
                  <a:rPr lang="en-US" dirty="0" smtClean="0"/>
                  <a:t> is true if and only if n &gt; 0</a:t>
                </a:r>
              </a:p>
              <a:p>
                <a:r>
                  <a:rPr lang="en-US" b="1" dirty="0" smtClean="0"/>
                  <a:t>Q(n)</a:t>
                </a:r>
                <a:r>
                  <a:rPr lang="en-US" dirty="0" smtClean="0"/>
                  <a:t> is true if and only if 2n – 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1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91" y="4466491"/>
                <a:ext cx="5736318" cy="1569660"/>
              </a:xfrm>
              <a:prstGeom prst="rect">
                <a:avLst/>
              </a:prstGeom>
              <a:blipFill rotWithShape="1">
                <a:blip r:embed="rId5"/>
                <a:stretch>
                  <a:fillRect l="-1594" t="-3502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 bwMode="auto">
          <a:xfrm>
            <a:off x="3087165" y="3727939"/>
            <a:ext cx="609600" cy="492370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43354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99159"/>
            <a:ext cx="7772400" cy="617538"/>
          </a:xfrm>
        </p:spPr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2017" y="984739"/>
            <a:ext cx="803136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/>
              <a:t>Many theorems are implications of the form:</a:t>
            </a:r>
          </a:p>
          <a:p>
            <a:pPr marL="0" indent="0"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x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P(x)</a:t>
            </a:r>
            <a:r>
              <a:rPr lang="en-US" altLang="zh-CN" dirty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Q(x)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宋体" pitchFamily="96" charset="-122"/>
                <a:sym typeface="Symbol" pitchFamily="18" charset="2"/>
              </a:rPr>
              <a:t>                    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/>
            </a:r>
            <a:br>
              <a:rPr lang="en-US" altLang="zh-CN" dirty="0" smtClean="0">
                <a:ea typeface="宋体" pitchFamily="96" charset="-122"/>
                <a:sym typeface="Symbol" pitchFamily="18" charset="2"/>
              </a:rPr>
            </a:b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for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some 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premise/hypothesis P(x)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 and 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conclusion Q(x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/>
            </a:r>
            <a:br>
              <a:rPr lang="en-US" altLang="zh-CN" dirty="0" smtClean="0">
                <a:ea typeface="宋体" pitchFamily="96" charset="-122"/>
                <a:sym typeface="Symbol" pitchFamily="18" charset="2"/>
              </a:rPr>
            </a:b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Read as: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“If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P(x) then Q(x)”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016" y="4084426"/>
            <a:ext cx="8031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/>
              <a:t>How to prove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P(x)</a:t>
            </a:r>
            <a:r>
              <a:rPr lang="en-US" altLang="zh-CN" dirty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Q(x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)  ?</a:t>
            </a:r>
          </a:p>
          <a:p>
            <a:pPr>
              <a:defRPr/>
            </a:pPr>
            <a:endParaRPr lang="en-US" altLang="zh-CN" dirty="0">
              <a:ea typeface="宋体" pitchFamily="96" charset="-122"/>
              <a:sym typeface="Symbol" pitchFamily="18" charset="2"/>
            </a:endParaRPr>
          </a:p>
          <a:p>
            <a:pPr>
              <a:defRPr/>
            </a:pP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Argue that the implication 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P(x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)</a:t>
            </a:r>
            <a:r>
              <a:rPr lang="en-US" altLang="zh-CN" b="1" dirty="0">
                <a:ea typeface="宋体" pitchFamily="96" charset="-122"/>
              </a:rPr>
              <a:t> 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 Q(x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 is true for an 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“arbitrary” x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in the domain of discourse </a:t>
            </a:r>
            <a:endParaRPr lang="en-US" altLang="zh-CN" dirty="0">
              <a:ea typeface="宋体" pitchFamily="96" charset="-122"/>
              <a:sym typeface="Symbol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017" y="6047524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ow to prove an implication </a:t>
            </a:r>
            <a:r>
              <a:rPr lang="en-US" altLang="zh-CN" b="1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P(x)</a:t>
            </a:r>
            <a:r>
              <a:rPr lang="en-US" altLang="zh-CN" b="1" dirty="0">
                <a:solidFill>
                  <a:srgbClr val="FF0000"/>
                </a:solidFill>
                <a:ea typeface="宋体" pitchFamily="96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 Q(x)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43354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99159"/>
            <a:ext cx="7772400" cy="617538"/>
          </a:xfrm>
        </p:spPr>
        <p:txBody>
          <a:bodyPr/>
          <a:lstStyle/>
          <a:p>
            <a:r>
              <a:rPr lang="en-US" dirty="0" smtClean="0"/>
              <a:t>Direct Proof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933" y="1834016"/>
            <a:ext cx="660148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smtClean="0"/>
              <a:t>A direct proof of 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P</a:t>
            </a:r>
            <a:r>
              <a:rPr lang="en-US" altLang="zh-CN" b="1" dirty="0" smtClean="0">
                <a:ea typeface="宋体" pitchFamily="96" charset="-122"/>
              </a:rPr>
              <a:t> 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Q: (If P then Q)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dirty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Assume that P is true.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dirty="0" smtClean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>
                <a:ea typeface="宋体" pitchFamily="96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sing this assumption (and other true facts)</a:t>
            </a:r>
            <a:br>
              <a:rPr lang="en-US" altLang="zh-CN" dirty="0" smtClean="0">
                <a:ea typeface="宋体" pitchFamily="96" charset="-122"/>
                <a:sym typeface="Symbol" pitchFamily="18" charset="2"/>
              </a:rPr>
            </a:b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argue that Q must also be true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ea typeface="宋体" pitchFamily="96" charset="-122"/>
                <a:sym typeface="Symbol" pitchFamily="18" charset="2"/>
              </a:rPr>
              <a:t>You can then conclude that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P</a:t>
            </a:r>
            <a:r>
              <a:rPr lang="en-US" altLang="zh-CN" dirty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Q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43354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6</a:t>
            </a:fld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2083" y="1043354"/>
                <a:ext cx="5642532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Prove the statement: </a:t>
                </a:r>
                <a:br>
                  <a:rPr lang="en-US" b="1" dirty="0" smtClean="0"/>
                </a:br>
                <a:endParaRPr lang="en-US" b="1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a positive integer, then 2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– 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1.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3" y="1043354"/>
                <a:ext cx="564253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620" t="-3553" r="-1512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46051"/>
            <a:ext cx="7772400" cy="617538"/>
          </a:xfrm>
        </p:spPr>
        <p:txBody>
          <a:bodyPr/>
          <a:lstStyle/>
          <a:p>
            <a:r>
              <a:rPr lang="en-US" dirty="0" smtClean="0"/>
              <a:t>Very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7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When direct proof isn’t so direct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191" y="947282"/>
            <a:ext cx="708447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Prove the statement: 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If n is an integer and 3n + 2 is odd, then n is odd.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Proof via the Contrapositive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907" y="963596"/>
            <a:ext cx="8129148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pitchFamily="96" charset="-122"/>
              </a:rPr>
              <a:t>Recall that an implication is equivalent to its contrapositive</a:t>
            </a:r>
          </a:p>
          <a:p>
            <a:r>
              <a:rPr lang="en-US" altLang="zh-CN" i="1" dirty="0" smtClean="0">
                <a:solidFill>
                  <a:srgbClr val="FF0000"/>
                </a:solidFill>
                <a:ea typeface="宋体" pitchFamily="96" charset="-122"/>
              </a:rPr>
              <a:t>		P 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 Q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96" charset="-122"/>
              </a:rPr>
              <a:t> 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</a:t>
            </a:r>
            <a:r>
              <a:rPr lang="en-US" altLang="zh-CN" i="1" dirty="0">
                <a:solidFill>
                  <a:srgbClr val="0000FF"/>
                </a:solidFill>
                <a:ea typeface="宋体" pitchFamily="96" charset="-12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i="1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Q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P</a:t>
            </a:r>
          </a:p>
          <a:p>
            <a:endParaRPr lang="en-US" i="1" dirty="0">
              <a:solidFill>
                <a:srgbClr val="FF0000"/>
              </a:solidFill>
              <a:ea typeface="宋体" pitchFamily="96" charset="-122"/>
              <a:sym typeface="Symbol" pitchFamily="18" charset="2"/>
            </a:endParaRPr>
          </a:p>
          <a:p>
            <a:r>
              <a:rPr lang="en-US" dirty="0" smtClean="0">
                <a:ea typeface="宋体" pitchFamily="96" charset="-122"/>
                <a:sym typeface="Symbol" pitchFamily="18" charset="2"/>
              </a:rPr>
              <a:t>Thus a proof of 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Q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 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P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is also a proof of 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P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96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Q 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780" y="3022757"/>
            <a:ext cx="670869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smtClean="0"/>
              <a:t>Proof of </a:t>
            </a:r>
            <a:r>
              <a:rPr lang="en-US" altLang="zh-CN" b="1" dirty="0" smtClean="0">
                <a:ea typeface="宋体" pitchFamily="96" charset="-122"/>
                <a:sym typeface="Symbol" pitchFamily="18" charset="2"/>
              </a:rPr>
              <a:t>P</a:t>
            </a:r>
            <a:r>
              <a:rPr lang="en-US" altLang="zh-CN" b="1" dirty="0" smtClean="0">
                <a:ea typeface="宋体" pitchFamily="96" charset="-122"/>
              </a:rPr>
              <a:t> </a:t>
            </a:r>
            <a:r>
              <a:rPr lang="en-US" altLang="zh-CN" b="1" dirty="0">
                <a:ea typeface="宋体" pitchFamily="96" charset="-122"/>
                <a:sym typeface="Symbol" pitchFamily="18" charset="2"/>
              </a:rPr>
              <a:t> Q </a:t>
            </a:r>
            <a:r>
              <a:rPr lang="en-US" b="1" dirty="0" smtClean="0"/>
              <a:t>by Contraposition:</a:t>
            </a:r>
            <a:endParaRPr lang="en-US" altLang="zh-CN" b="1" dirty="0" smtClean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dirty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Assume that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Q is true.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dirty="0" smtClean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dirty="0">
                <a:ea typeface="宋体" pitchFamily="96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sing this assumption (and other true facts)</a:t>
            </a:r>
            <a:br>
              <a:rPr lang="en-US" altLang="zh-CN" dirty="0" smtClean="0">
                <a:ea typeface="宋体" pitchFamily="96" charset="-122"/>
                <a:sym typeface="Symbol" pitchFamily="18" charset="2"/>
              </a:rPr>
            </a:b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argue that P must also be true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ea typeface="宋体" pitchFamily="96" charset="-122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ea typeface="宋体" pitchFamily="96" charset="-122"/>
                <a:sym typeface="Symbol" pitchFamily="18" charset="2"/>
              </a:rPr>
              <a:t>You can then conclude that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Q</a:t>
            </a:r>
            <a:r>
              <a:rPr lang="en-US" altLang="zh-CN" dirty="0" smtClean="0">
                <a:ea typeface="宋体" pitchFamily="96" charset="-122"/>
              </a:rPr>
              <a:t>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 P is true</a:t>
            </a:r>
            <a:br>
              <a:rPr lang="en-US" altLang="zh-CN" dirty="0" smtClean="0">
                <a:ea typeface="宋体" pitchFamily="96" charset="-122"/>
                <a:sym typeface="Symbol" pitchFamily="18" charset="2"/>
              </a:rPr>
            </a:b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(and hence that P</a:t>
            </a:r>
            <a:r>
              <a:rPr lang="en-US" altLang="zh-CN" dirty="0" smtClean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Q is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9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Proof via the Contrapositive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191" y="947282"/>
            <a:ext cx="708447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Prove the statement: </a:t>
            </a:r>
          </a:p>
          <a:p>
            <a:r>
              <a:rPr lang="en-US" dirty="0" smtClean="0"/>
              <a:t>If n is an integer and 3n + 2 is odd, then n is odd.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oof Techniques: Part 1&amp;quot;&quot;/&gt;&lt;property id=&quot;20307&quot; value=&quot;662&quot;/&gt;&lt;/object&gt;&lt;object type=&quot;3&quot; unique_id=&quot;10004&quot;&gt;&lt;property id=&quot;20148&quot; value=&quot;5&quot;/&gt;&lt;property id=&quot;20300&quot; value=&quot;Slide 2 - &amp;quot;What is a proof?&amp;quot;&quot;/&gt;&lt;property id=&quot;20307&quot; value=&quot;673&quot;/&gt;&lt;/object&gt;&lt;object type=&quot;3&quot; unique_id=&quot;10005&quot;&gt;&lt;property id=&quot;20148&quot; value=&quot;5&quot;/&gt;&lt;property id=&quot;20300&quot; value=&quot;Slide 3 - &amp;quot;Example&amp;quot;&quot;/&gt;&lt;property id=&quot;20307&quot; value=&quot;691&quot;/&gt;&lt;/object&gt;&lt;object type=&quot;3&quot; unique_id=&quot;10006&quot;&gt;&lt;property id=&quot;20148&quot; value=&quot;5&quot;/&gt;&lt;property id=&quot;20300&quot; value=&quot;Slide 4 - &amp;quot;Implications&amp;quot;&quot;/&gt;&lt;property id=&quot;20307&quot; value=&quot;687&quot;/&gt;&lt;/object&gt;&lt;object type=&quot;3&quot; unique_id=&quot;10007&quot;&gt;&lt;property id=&quot;20148&quot; value=&quot;5&quot;/&gt;&lt;property id=&quot;20300&quot; value=&quot;Slide 5 - &amp;quot;Direct Proof&amp;quot;&quot;/&gt;&lt;property id=&quot;20307&quot; value=&quot;688&quot;/&gt;&lt;/object&gt;&lt;object type=&quot;3&quot; unique_id=&quot;10008&quot;&gt;&lt;property id=&quot;20148&quot; value=&quot;5&quot;/&gt;&lt;property id=&quot;20300&quot; value=&quot;Slide 6 - &amp;quot;Very Simple Example&amp;quot;&quot;/&gt;&lt;property id=&quot;20307&quot; value=&quot;686&quot;/&gt;&lt;/object&gt;&lt;object type=&quot;3&quot; unique_id=&quot;10009&quot;&gt;&lt;property id=&quot;20148&quot; value=&quot;5&quot;/&gt;&lt;property id=&quot;20300&quot; value=&quot;Slide 7 - &amp;quot;When direct proof isn’t so direct&amp;quot;&quot;/&gt;&lt;property id=&quot;20307&quot; value=&quot;663&quot;/&gt;&lt;/object&gt;&lt;object type=&quot;3&quot; unique_id=&quot;10010&quot;&gt;&lt;property id=&quot;20148&quot; value=&quot;5&quot;/&gt;&lt;property id=&quot;20300&quot; value=&quot;Slide 8 - &amp;quot;Proof via the Contrapositive&amp;quot;&quot;/&gt;&lt;property id=&quot;20307&quot; value=&quot;690&quot;/&gt;&lt;/object&gt;&lt;object type=&quot;3&quot; unique_id=&quot;10011&quot;&gt;&lt;property id=&quot;20148&quot; value=&quot;5&quot;/&gt;&lt;property id=&quot;20300&quot; value=&quot;Slide 9 - &amp;quot;Proof via the Contrapositive&amp;quot;&quot;/&gt;&lt;property id=&quot;20307&quot; value=&quot;689&quot;/&gt;&lt;/object&gt;&lt;object type=&quot;3&quot; unique_id=&quot;10012&quot;&gt;&lt;property id=&quot;20148&quot; value=&quot;5&quot;/&gt;&lt;property id=&quot;20300&quot; value=&quot;Slide 10 - &amp;quot;Hints&amp;quot;&quot;/&gt;&lt;property id=&quot;20307&quot; value=&quot;692&quot;/&gt;&lt;/object&gt;&lt;object type=&quot;3&quot; unique_id=&quot;10013&quot;&gt;&lt;property id=&quot;20148&quot; value=&quot;5&quot;/&gt;&lt;property id=&quot;20300&quot; value=&quot;Slide 11 - &amp;quot;Learning Objectives&amp;quot;&quot;/&gt;&lt;property id=&quot;20307&quot; value=&quot;660&quot;/&gt;&lt;/object&gt;&lt;/object&gt;&lt;object type=&quot;8&quot; unique_id=&quot;1002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92705</TotalTime>
  <Words>390</Words>
  <Application>Microsoft Office PowerPoint</Application>
  <PresentationFormat>Letter Paper (8.5x11 in)</PresentationFormat>
  <Paragraphs>109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ngi</vt:lpstr>
      <vt:lpstr>Proof Techniques: Part 1</vt:lpstr>
      <vt:lpstr>What is a proof?</vt:lpstr>
      <vt:lpstr>Example</vt:lpstr>
      <vt:lpstr>Implications</vt:lpstr>
      <vt:lpstr>Direct Proof</vt:lpstr>
      <vt:lpstr>Very Simple Example</vt:lpstr>
      <vt:lpstr>When direct proof isn’t so direct</vt:lpstr>
      <vt:lpstr>Proof via the Contrapositive</vt:lpstr>
      <vt:lpstr>Proof via the Contrapositive</vt:lpstr>
      <vt:lpstr>Hints</vt:lpstr>
      <vt:lpstr>Learning Objectives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703</cp:revision>
  <cp:lastPrinted>2000-09-21T19:28:55Z</cp:lastPrinted>
  <dcterms:created xsi:type="dcterms:W3CDTF">1999-04-21T20:02:09Z</dcterms:created>
  <dcterms:modified xsi:type="dcterms:W3CDTF">2012-07-02T16:51:29Z</dcterms:modified>
</cp:coreProperties>
</file>