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662" r:id="rId2"/>
    <p:sldId id="673" r:id="rId3"/>
    <p:sldId id="688" r:id="rId4"/>
    <p:sldId id="693" r:id="rId5"/>
    <p:sldId id="694" r:id="rId6"/>
    <p:sldId id="691" r:id="rId7"/>
    <p:sldId id="695" r:id="rId8"/>
    <p:sldId id="696" r:id="rId9"/>
    <p:sldId id="697" r:id="rId10"/>
    <p:sldId id="660" r:id="rId11"/>
  </p:sldIdLst>
  <p:sldSz cx="9144000" cy="6858000" type="letter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Proof Techniques: Part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Understand and create proofs by contradiction</a:t>
            </a:r>
          </a:p>
          <a:p>
            <a:endParaRPr lang="en-US" sz="2400" dirty="0"/>
          </a:p>
          <a:p>
            <a:r>
              <a:rPr lang="en-US" sz="2400" dirty="0" smtClean="0"/>
              <a:t>Understand how to prove “if and only if” statements (i.e. equivalences)</a:t>
            </a:r>
          </a:p>
          <a:p>
            <a:endParaRPr lang="en-US" sz="2400" dirty="0"/>
          </a:p>
          <a:p>
            <a:r>
              <a:rPr lang="en-US" sz="2400" dirty="0" smtClean="0"/>
              <a:t>Understand and create proofs by cases</a:t>
            </a:r>
          </a:p>
          <a:p>
            <a:endParaRPr lang="en-US" sz="2400" dirty="0"/>
          </a:p>
          <a:p>
            <a:r>
              <a:rPr lang="en-US" sz="2400" dirty="0" smtClean="0"/>
              <a:t>Understand and create existence proofs</a:t>
            </a:r>
          </a:p>
          <a:p>
            <a:pPr lvl="1"/>
            <a:r>
              <a:rPr lang="en-US" sz="2000" dirty="0" smtClean="0"/>
              <a:t>Constructive vs. Non-Constructive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7475" y="1175971"/>
            <a:ext cx="8921750" cy="37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smtClean="0"/>
              <a:t>To prove an implication we can try </a:t>
            </a:r>
          </a:p>
          <a:p>
            <a:pPr lvl="1">
              <a:defRPr/>
            </a:pPr>
            <a:r>
              <a:rPr lang="en-US" sz="2000" dirty="0" smtClean="0"/>
              <a:t>Direct proof</a:t>
            </a:r>
          </a:p>
          <a:p>
            <a:pPr lvl="1">
              <a:defRPr/>
            </a:pPr>
            <a:r>
              <a:rPr lang="en-US" sz="2000" dirty="0" smtClean="0"/>
              <a:t>Proving the contrapositive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 smtClean="0"/>
              <a:t>What if we can’t get these to work?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What if the theorem statement is not naturally an implication? </a:t>
            </a:r>
          </a:p>
          <a:p>
            <a:pPr lvl="1">
              <a:defRPr/>
            </a:pPr>
            <a:r>
              <a:rPr lang="en-US" sz="2000" dirty="0" smtClean="0"/>
              <a:t>E.g. “There is an infinite number of prime numbers.”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We need some additional techniques.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proof</a:t>
            </a:r>
            <a:r>
              <a:rPr lang="en-US" sz="2400" dirty="0" smtClean="0"/>
              <a:t> is a rigorous argument that a theorem is true.</a:t>
            </a:r>
          </a:p>
          <a:p>
            <a:pPr>
              <a:defRPr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Formal Proof </a:t>
            </a:r>
            <a:r>
              <a:rPr lang="en-US" sz="2400" b="1" dirty="0" smtClean="0"/>
              <a:t>: </a:t>
            </a:r>
            <a:r>
              <a:rPr lang="en-US" sz="2400" dirty="0" smtClean="0"/>
              <a:t>manipulate logic expressions via mechanical rules of inference</a:t>
            </a:r>
          </a:p>
          <a:p>
            <a:pPr lvl="1">
              <a:defRPr/>
            </a:pPr>
            <a:r>
              <a:rPr lang="en-US" sz="2000" dirty="0" smtClean="0"/>
              <a:t>Computers produce formal proofs</a:t>
            </a: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Informal </a:t>
            </a:r>
            <a:r>
              <a:rPr lang="en-US" sz="2400" b="1" dirty="0">
                <a:solidFill>
                  <a:srgbClr val="FF0000"/>
                </a:solidFill>
              </a:rPr>
              <a:t>Proof </a:t>
            </a:r>
            <a:r>
              <a:rPr lang="en-US" sz="2400" dirty="0"/>
              <a:t> </a:t>
            </a:r>
            <a:r>
              <a:rPr lang="en-US" sz="2400" dirty="0" smtClean="0"/>
              <a:t>: argument stated in natural language</a:t>
            </a:r>
          </a:p>
          <a:p>
            <a:pPr lvl="1">
              <a:defRPr/>
            </a:pPr>
            <a:r>
              <a:rPr lang="en-US" sz="2000" dirty="0"/>
              <a:t>The argument must still be rigorous and </a:t>
            </a:r>
            <a:r>
              <a:rPr lang="en-US" sz="2000" dirty="0" smtClean="0"/>
              <a:t>sound</a:t>
            </a:r>
          </a:p>
          <a:p>
            <a:pPr lvl="1">
              <a:defRPr/>
            </a:pPr>
            <a:r>
              <a:rPr lang="en-US" sz="2000" dirty="0" smtClean="0"/>
              <a:t>Mathematicians produce “informal” proofs</a:t>
            </a:r>
          </a:p>
          <a:p>
            <a:pPr lvl="1">
              <a:defRPr/>
            </a:pPr>
            <a:r>
              <a:rPr lang="en-US" sz="2000" dirty="0" smtClean="0"/>
              <a:t>We will focus on “informal proofs”</a:t>
            </a:r>
          </a:p>
        </p:txBody>
      </p:sp>
    </p:spTree>
    <p:extLst>
      <p:ext uri="{BB962C8B-B14F-4D97-AF65-F5344CB8AC3E}">
        <p14:creationId xmlns:p14="http://schemas.microsoft.com/office/powerpoint/2010/main" val="13911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2605"/>
            <a:ext cx="7772400" cy="617538"/>
          </a:xfrm>
        </p:spPr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803" y="1717430"/>
            <a:ext cx="7693132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contradiction</a:t>
            </a:r>
            <a:r>
              <a:rPr lang="en-US" dirty="0" smtClean="0"/>
              <a:t> is a statement that is inconsistent with</a:t>
            </a:r>
          </a:p>
          <a:p>
            <a:r>
              <a:rPr lang="en-US" dirty="0" smtClean="0"/>
              <a:t>our assumptions or other facts known to be true, e.g.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1 &gt; 2  </a:t>
            </a:r>
            <a:r>
              <a:rPr lang="en-US" dirty="0" smtClean="0"/>
              <a:t>contradicts facts about numbers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“n is odd” </a:t>
            </a:r>
            <a:r>
              <a:rPr lang="en-US" dirty="0" smtClean="0"/>
              <a:t>contradicts the assumption </a:t>
            </a:r>
            <a:r>
              <a:rPr lang="en-US" b="1" dirty="0" smtClean="0"/>
              <a:t>“n is even”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1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750279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2605"/>
            <a:ext cx="7772400" cy="617538"/>
          </a:xfrm>
        </p:spPr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990" y="1124879"/>
            <a:ext cx="764183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/>
              <a:t>Proof by Contradiction of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theorem statement S:</a:t>
            </a:r>
          </a:p>
          <a:p>
            <a:pPr>
              <a:defRPr/>
            </a:pP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(S may be an implication or not)</a:t>
            </a:r>
            <a:endParaRPr lang="en-US" altLang="zh-CN" b="1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Assume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S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is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true (i.e. that S is false). </a:t>
            </a:r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>
                <a:ea typeface="宋体" pitchFamily="96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sing this assumption (and other true facts)</a:t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derive a contradiction</a:t>
            </a:r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ea typeface="宋体" pitchFamily="96" charset="-122"/>
                <a:sym typeface="Symbol" pitchFamily="18" charset="2"/>
              </a:rPr>
              <a:t>If step 2 is successful then conclude that S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021106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Intution</a:t>
            </a:r>
            <a:r>
              <a:rPr lang="en-US" b="1" dirty="0" smtClean="0"/>
              <a:t>:</a:t>
            </a:r>
            <a:r>
              <a:rPr lang="en-US" dirty="0" smtClean="0"/>
              <a:t> Shows that a “world” where S is false is impossible.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750279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5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54418"/>
            <a:ext cx="7772400" cy="617538"/>
          </a:xfrm>
        </p:spPr>
        <p:txBody>
          <a:bodyPr/>
          <a:lstStyle/>
          <a:p>
            <a:r>
              <a:rPr lang="en-US" dirty="0" smtClean="0"/>
              <a:t>Proof by Contradiction </a:t>
            </a:r>
            <a:br>
              <a:rPr lang="en-US" dirty="0" smtClean="0"/>
            </a:br>
            <a:r>
              <a:rPr lang="en-US" dirty="0" smtClean="0"/>
              <a:t>(for implications)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496" y="2297723"/>
            <a:ext cx="5366405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Suppose S is an implication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b="1" dirty="0">
                <a:ea typeface="宋体" pitchFamily="96" charset="-122"/>
              </a:rPr>
              <a:t>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Q:</a:t>
            </a:r>
          </a:p>
          <a:p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                       </a:t>
            </a:r>
          </a:p>
          <a:p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S      (P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Q)      P </a:t>
            </a:r>
            <a:r>
              <a:rPr lang="en-US" altLang="zh-CN" dirty="0" smtClean="0"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Q</a:t>
            </a:r>
          </a:p>
          <a:p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So step 1 assumes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P </a:t>
            </a:r>
            <a:r>
              <a:rPr lang="en-US" altLang="zh-CN" dirty="0"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 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Proof of Equivalence (or </a:t>
            </a:r>
            <a:r>
              <a:rPr lang="en-US" sz="2800" dirty="0" err="1" smtClean="0"/>
              <a:t>Biconditional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5191" y="947282"/>
            <a:ext cx="709619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statement: 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An integer n is positive </a:t>
            </a:r>
            <a:r>
              <a:rPr lang="en-US" b="1" dirty="0" smtClean="0">
                <a:solidFill>
                  <a:srgbClr val="FF0000"/>
                </a:solidFill>
              </a:rPr>
              <a:t>if and only if </a:t>
            </a:r>
            <a:r>
              <a:rPr lang="en-US" dirty="0" smtClean="0"/>
              <a:t>-n is negative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 bwMode="auto">
          <a:xfrm>
            <a:off x="3059723" y="2391508"/>
            <a:ext cx="609600" cy="515815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8608" y="3048000"/>
            <a:ext cx="224284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P </a:t>
            </a:r>
            <a:r>
              <a:rPr lang="en-US" altLang="zh-CN" b="1" dirty="0" smtClean="0">
                <a:ea typeface="宋体" pitchFamily="96" charset="-122"/>
                <a:sym typeface="Symbol"/>
              </a:rPr>
              <a:t>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 Q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, where </a:t>
            </a:r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 </a:t>
            </a:r>
            <a:r>
              <a:rPr lang="en-US" altLang="zh-CN" sz="2000" dirty="0">
                <a:ea typeface="宋体" pitchFamily="96" charset="-122"/>
                <a:sym typeface="Symbol" pitchFamily="18" charset="2"/>
              </a:rPr>
              <a:t> </a:t>
            </a:r>
            <a:r>
              <a:rPr lang="en-US" sz="2000" dirty="0" smtClean="0"/>
              <a:t>n &gt; </a:t>
            </a:r>
            <a:r>
              <a:rPr lang="en-US" sz="2000" dirty="0" smtClean="0"/>
              <a:t>0</a:t>
            </a:r>
          </a:p>
          <a:p>
            <a:r>
              <a:rPr lang="en-US" sz="2000" dirty="0" smtClean="0"/>
              <a:t>Q </a:t>
            </a:r>
            <a:r>
              <a:rPr lang="en-US" altLang="zh-CN" sz="2000" dirty="0" smtClean="0">
                <a:ea typeface="宋体" pitchFamily="96" charset="-122"/>
                <a:sym typeface="Symbol" pitchFamily="18" charset="2"/>
              </a:rPr>
              <a:t> -n &lt; 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591" y="4815898"/>
            <a:ext cx="709619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 prove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P </a:t>
            </a:r>
            <a:r>
              <a:rPr lang="en-US" altLang="zh-CN" b="1" dirty="0">
                <a:ea typeface="宋体" pitchFamily="96" charset="-122"/>
                <a:sym typeface="Symbol"/>
              </a:rPr>
              <a:t>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 Q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you must prove 2 implications:</a:t>
            </a:r>
            <a:br>
              <a:rPr lang="en-US" altLang="zh-CN" b="1" dirty="0" smtClean="0">
                <a:ea typeface="宋体" pitchFamily="96" charset="-122"/>
                <a:sym typeface="Symbol" pitchFamily="18" charset="2"/>
              </a:rPr>
            </a:br>
            <a:endParaRPr lang="en-US" altLang="zh-CN" b="1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Q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      (P is a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sufficient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condition for Q)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P        (P is a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necessary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condition for 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9pPr>
          </a:lstStyle>
          <a:p>
            <a:pPr eaLnBrk="1" hangingPunct="1"/>
            <a:fld id="{DD062E6A-08B6-4C77-A187-10E08999853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by cases</a:t>
            </a:r>
            <a:endParaRPr 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3938954" cy="1225062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Prove the Statement: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If </a:t>
            </a:r>
            <a:r>
              <a:rPr lang="en-US" sz="2400" dirty="0"/>
              <a:t>1</a:t>
            </a:r>
            <a:r>
              <a:rPr lang="en-US" sz="2400" dirty="0">
                <a:cs typeface="Arial" charset="0"/>
              </a:rPr>
              <a:t>≤ </a:t>
            </a:r>
            <a:r>
              <a:rPr lang="en-US" sz="2400" dirty="0" smtClean="0"/>
              <a:t>n </a:t>
            </a:r>
            <a:r>
              <a:rPr lang="en-US" sz="2400" dirty="0" smtClean="0">
                <a:cs typeface="Arial" charset="0"/>
              </a:rPr>
              <a:t>≤ 3</a:t>
            </a:r>
            <a:r>
              <a:rPr lang="en-US" sz="2400" dirty="0" smtClean="0"/>
              <a:t> then n+100 </a:t>
            </a:r>
            <a:r>
              <a:rPr lang="en-US" sz="2400" dirty="0" smtClean="0"/>
              <a:t>&gt;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.</a:t>
            </a:r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153" y="3183322"/>
            <a:ext cx="6435969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Proof by Cases:</a:t>
            </a:r>
            <a:endParaRPr lang="en-US" b="1" dirty="0"/>
          </a:p>
          <a:p>
            <a:pPr eaLnBrk="1" hangingPunct="1"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/>
              <a:t>1: </a:t>
            </a:r>
            <a:r>
              <a:rPr lang="en-US" dirty="0">
                <a:solidFill>
                  <a:srgbClr val="0000FF"/>
                </a:solidFill>
              </a:rPr>
              <a:t>n=1</a:t>
            </a:r>
            <a:r>
              <a:rPr lang="en-US" dirty="0"/>
              <a:t>. Then, </a:t>
            </a:r>
            <a:r>
              <a:rPr lang="en-US" dirty="0">
                <a:solidFill>
                  <a:srgbClr val="0000FF"/>
                </a:solidFill>
              </a:rPr>
              <a:t>n+100 =101 &gt; 3=3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r>
              <a:rPr lang="en-US" dirty="0"/>
              <a:t>Case 2: </a:t>
            </a:r>
            <a:r>
              <a:rPr lang="en-US" dirty="0">
                <a:solidFill>
                  <a:srgbClr val="0000FF"/>
                </a:solidFill>
              </a:rPr>
              <a:t>n=2</a:t>
            </a:r>
            <a:r>
              <a:rPr lang="en-US" dirty="0"/>
              <a:t>. Then, </a:t>
            </a:r>
            <a:r>
              <a:rPr lang="en-US" dirty="0">
                <a:solidFill>
                  <a:srgbClr val="0000FF"/>
                </a:solidFill>
              </a:rPr>
              <a:t>n+100 =102 &gt; 9=3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Case 3: </a:t>
            </a:r>
            <a:r>
              <a:rPr lang="en-US" dirty="0">
                <a:solidFill>
                  <a:srgbClr val="0000FF"/>
                </a:solidFill>
              </a:rPr>
              <a:t>n=3</a:t>
            </a:r>
            <a:r>
              <a:rPr lang="en-US" dirty="0"/>
              <a:t>. Then, </a:t>
            </a:r>
            <a:r>
              <a:rPr lang="en-US" dirty="0">
                <a:solidFill>
                  <a:srgbClr val="0000FF"/>
                </a:solidFill>
              </a:rPr>
              <a:t>n+100 =103 &gt; 27=3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Existence Proofs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5191" y="1533432"/>
            <a:ext cx="709619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statement: </a:t>
            </a:r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an n &gt; 0 that </a:t>
            </a:r>
            <a:r>
              <a:rPr lang="en-US" dirty="0"/>
              <a:t>can be written as the sum of cubes of positive integers in two different ways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 bwMode="auto">
          <a:xfrm>
            <a:off x="3059723" y="2872151"/>
            <a:ext cx="609600" cy="515815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706" y="3493474"/>
            <a:ext cx="48728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There exists</a:t>
            </a:r>
            <a:r>
              <a:rPr lang="en-US" dirty="0" smtClean="0">
                <a:ea typeface="宋体" pitchFamily="96" charset="-122"/>
                <a:sym typeface="Symbol" pitchFamily="18" charset="2"/>
              </a:rPr>
              <a:t> an n such that P(n).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749199" y="4677501"/>
            <a:ext cx="118003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64" charset="0"/>
                <a:ea typeface="宋体" pitchFamily="64" charset="-122"/>
                <a:sym typeface="Symbol" pitchFamily="64" charset="2"/>
              </a:rPr>
              <a:t></a:t>
            </a:r>
            <a:r>
              <a:rPr lang="en-US" altLang="zh-CN" dirty="0" smtClean="0">
                <a:latin typeface="Times New Roman" pitchFamily="64" charset="0"/>
                <a:ea typeface="宋体" pitchFamily="64" charset="-122"/>
                <a:sym typeface="Symbol" pitchFamily="64" charset="2"/>
              </a:rPr>
              <a:t>x P(x</a:t>
            </a:r>
            <a:r>
              <a:rPr lang="en-US" altLang="zh-CN" dirty="0">
                <a:latin typeface="Times New Roman" pitchFamily="64" charset="0"/>
                <a:ea typeface="宋体" pitchFamily="64" charset="-122"/>
                <a:sym typeface="Symbol" pitchFamily="64" charset="2"/>
              </a:rPr>
              <a:t>)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3059724" y="4056175"/>
            <a:ext cx="609600" cy="515815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Existence Proofs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1745" y="1767898"/>
            <a:ext cx="8174717" cy="2985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Two types of </a:t>
            </a:r>
            <a:r>
              <a:rPr lang="en-US" b="1" dirty="0" smtClean="0">
                <a:latin typeface="+mj-lt"/>
              </a:rPr>
              <a:t>proofs for </a:t>
            </a:r>
            <a:r>
              <a:rPr lang="en-US" altLang="zh-CN" b="1" dirty="0" smtClean="0">
                <a:latin typeface="+mj-lt"/>
                <a:ea typeface="宋体" pitchFamily="64" charset="-122"/>
                <a:sym typeface="Symbol" pitchFamily="64" charset="2"/>
              </a:rPr>
              <a:t></a:t>
            </a:r>
            <a:r>
              <a:rPr lang="en-US" altLang="zh-CN" b="1" dirty="0">
                <a:latin typeface="+mj-lt"/>
                <a:ea typeface="宋体" pitchFamily="64" charset="-122"/>
                <a:sym typeface="Symbol" pitchFamily="64" charset="2"/>
              </a:rPr>
              <a:t>x P(x</a:t>
            </a:r>
            <a:r>
              <a:rPr lang="en-US" altLang="zh-CN" b="1" dirty="0" smtClean="0">
                <a:latin typeface="+mj-lt"/>
                <a:ea typeface="宋体" pitchFamily="64" charset="-122"/>
                <a:sym typeface="Symbol" pitchFamily="64" charset="2"/>
              </a:rPr>
              <a:t>)   </a:t>
            </a:r>
          </a:p>
          <a:p>
            <a:r>
              <a:rPr lang="en-US" altLang="zh-CN" b="1" dirty="0" smtClean="0">
                <a:latin typeface="+mj-lt"/>
                <a:ea typeface="宋体" pitchFamily="64" charset="-122"/>
                <a:sym typeface="Symbol" pitchFamily="64" charset="2"/>
              </a:rPr>
              <a:t>(called existence proofs)</a:t>
            </a:r>
          </a:p>
          <a:p>
            <a:endParaRPr lang="en-US" sz="2000" b="1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Constructive: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find a c in domain of discourse such that P(c) is true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b="1" dirty="0" smtClean="0">
              <a:ea typeface="宋体" pitchFamily="96" charset="-122"/>
              <a:sym typeface="Symbol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Non-Constructive: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prove existence WITHOUT explicitly identifying such a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of Techniques: Part 1&amp;quot;&quot;/&gt;&lt;property id=&quot;20307&quot; value=&quot;662&quot;/&gt;&lt;/object&gt;&lt;object type=&quot;3&quot; unique_id=&quot;10004&quot;&gt;&lt;property id=&quot;20148&quot; value=&quot;5&quot;/&gt;&lt;property id=&quot;20300&quot; value=&quot;Slide 2 - &amp;quot;What is a proof?&amp;quot;&quot;/&gt;&lt;property id=&quot;20307&quot; value=&quot;673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691&quot;/&gt;&lt;/object&gt;&lt;object type=&quot;3&quot; unique_id=&quot;10006&quot;&gt;&lt;property id=&quot;20148&quot; value=&quot;5&quot;/&gt;&lt;property id=&quot;20300&quot; value=&quot;Slide 4 - &amp;quot;Implications&amp;quot;&quot;/&gt;&lt;property id=&quot;20307&quot; value=&quot;687&quot;/&gt;&lt;/object&gt;&lt;object type=&quot;3&quot; unique_id=&quot;10007&quot;&gt;&lt;property id=&quot;20148&quot; value=&quot;5&quot;/&gt;&lt;property id=&quot;20300&quot; value=&quot;Slide 5 - &amp;quot;Direct Proof&amp;quot;&quot;/&gt;&lt;property id=&quot;20307&quot; value=&quot;688&quot;/&gt;&lt;/object&gt;&lt;object type=&quot;3&quot; unique_id=&quot;10008&quot;&gt;&lt;property id=&quot;20148&quot; value=&quot;5&quot;/&gt;&lt;property id=&quot;20300&quot; value=&quot;Slide 6 - &amp;quot;Very Simple Example&amp;quot;&quot;/&gt;&lt;property id=&quot;20307&quot; value=&quot;686&quot;/&gt;&lt;/object&gt;&lt;object type=&quot;3&quot; unique_id=&quot;10009&quot;&gt;&lt;property id=&quot;20148&quot; value=&quot;5&quot;/&gt;&lt;property id=&quot;20300&quot; value=&quot;Slide 7 - &amp;quot;When direct proof isn’t so direct&amp;quot;&quot;/&gt;&lt;property id=&quot;20307&quot; value=&quot;663&quot;/&gt;&lt;/object&gt;&lt;object type=&quot;3&quot; unique_id=&quot;10010&quot;&gt;&lt;property id=&quot;20148&quot; value=&quot;5&quot;/&gt;&lt;property id=&quot;20300&quot; value=&quot;Slide 8 - &amp;quot;Proof via the Contrapositive&amp;quot;&quot;/&gt;&lt;property id=&quot;20307&quot; value=&quot;690&quot;/&gt;&lt;/object&gt;&lt;object type=&quot;3&quot; unique_id=&quot;10011&quot;&gt;&lt;property id=&quot;20148&quot; value=&quot;5&quot;/&gt;&lt;property id=&quot;20300&quot; value=&quot;Slide 9 - &amp;quot;Proof via the Contrapositive&amp;quot;&quot;/&gt;&lt;property id=&quot;20307&quot; value=&quot;689&quot;/&gt;&lt;/object&gt;&lt;object type=&quot;3&quot; unique_id=&quot;10012&quot;&gt;&lt;property id=&quot;20148&quot; value=&quot;5&quot;/&gt;&lt;property id=&quot;20300&quot; value=&quot;Slide 10 - &amp;quot;Hints&amp;quot;&quot;/&gt;&lt;property id=&quot;20307&quot; value=&quot;69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93644</TotalTime>
  <Words>426</Words>
  <Application>Microsoft Office PowerPoint</Application>
  <PresentationFormat>Letter Paper (8.5x11 in)</PresentationFormat>
  <Paragraphs>115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ngi</vt:lpstr>
      <vt:lpstr>Proof Techniques: Part 2</vt:lpstr>
      <vt:lpstr>So far</vt:lpstr>
      <vt:lpstr>Proof by Contradiction</vt:lpstr>
      <vt:lpstr>Proof by Contradiction</vt:lpstr>
      <vt:lpstr>Proof by Contradiction  (for implications)</vt:lpstr>
      <vt:lpstr>Proof of Equivalence (or Biconditional)</vt:lpstr>
      <vt:lpstr>Proof by cases</vt:lpstr>
      <vt:lpstr>Existence Proofs</vt:lpstr>
      <vt:lpstr>Existence Proofs</vt:lpstr>
      <vt:lpstr>Learning Objectives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716</cp:revision>
  <cp:lastPrinted>2000-09-21T19:28:55Z</cp:lastPrinted>
  <dcterms:created xsi:type="dcterms:W3CDTF">1999-04-21T20:02:09Z</dcterms:created>
  <dcterms:modified xsi:type="dcterms:W3CDTF">2012-05-17T22:03:30Z</dcterms:modified>
</cp:coreProperties>
</file>