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662" r:id="rId2"/>
    <p:sldId id="698" r:id="rId3"/>
    <p:sldId id="713" r:id="rId4"/>
    <p:sldId id="710" r:id="rId5"/>
    <p:sldId id="711" r:id="rId6"/>
    <p:sldId id="701" r:id="rId7"/>
    <p:sldId id="702" r:id="rId8"/>
    <p:sldId id="704" r:id="rId9"/>
    <p:sldId id="714" r:id="rId10"/>
    <p:sldId id="705" r:id="rId11"/>
    <p:sldId id="706" r:id="rId12"/>
    <p:sldId id="707" r:id="rId13"/>
    <p:sldId id="660" r:id="rId14"/>
  </p:sldIdLst>
  <p:sldSz cx="9144000" cy="6858000" type="letter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Sets: Notation and Definitions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AA7BDED4-05C9-4FBF-A33E-9702445C71E5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Power set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372" y="987425"/>
            <a:ext cx="8739551" cy="5005388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power set </a:t>
            </a:r>
            <a:r>
              <a:rPr lang="en-US" altLang="zh-CN" dirty="0" smtClean="0"/>
              <a:t>of set A is the set of all subsets </a:t>
            </a:r>
            <a:r>
              <a:rPr lang="en-US" altLang="zh-CN" dirty="0" smtClean="0"/>
              <a:t>of A.</a:t>
            </a:r>
          </a:p>
          <a:p>
            <a:pPr lvl="1" eaLnBrk="1" hangingPunct="1"/>
            <a:r>
              <a:rPr lang="en-US" altLang="zh-CN" dirty="0" smtClean="0"/>
              <a:t>We </a:t>
            </a:r>
            <a:r>
              <a:rPr lang="en-US" altLang="zh-CN" dirty="0" smtClean="0"/>
              <a:t>denote it by P(A).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Examples: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P({1,2,3}) = {</a:t>
            </a:r>
            <a:r>
              <a:rPr lang="en-US" altLang="zh-CN" sz="2400" dirty="0" smtClean="0">
                <a:sym typeface="Symbol" pitchFamily="64" charset="2"/>
              </a:rPr>
              <a:t>, {1}, {2}, {3}, {1,2}, {1,3}, {2,3}, {1,2,3</a:t>
            </a:r>
            <a:r>
              <a:rPr lang="en-US" altLang="zh-CN" sz="2400" dirty="0" smtClean="0">
                <a:sym typeface="Symbol" pitchFamily="64" charset="2"/>
              </a:rPr>
              <a:t>}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P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ym typeface="Symbol" pitchFamily="64" charset="2"/>
              </a:rPr>
              <a:t></a:t>
            </a:r>
            <a:r>
              <a:rPr lang="en-US" altLang="zh-CN" sz="2400" dirty="0" smtClean="0"/>
              <a:t>) = </a:t>
            </a:r>
            <a:r>
              <a:rPr lang="en-US" altLang="zh-CN" sz="2400" dirty="0" smtClean="0">
                <a:sym typeface="Symbol" pitchFamily="64" charset="2"/>
              </a:rPr>
              <a:t>{</a:t>
            </a:r>
            <a:r>
              <a:rPr lang="en-US" altLang="zh-CN" sz="2400" dirty="0" smtClean="0">
                <a:sym typeface="Symbol" pitchFamily="64" charset="2"/>
              </a:rPr>
              <a:t>}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P(</a:t>
            </a:r>
            <a:r>
              <a:rPr lang="en-US" altLang="zh-CN" sz="2400" dirty="0" smtClean="0">
                <a:sym typeface="Symbol" pitchFamily="64" charset="2"/>
              </a:rPr>
              <a:t>{1}</a:t>
            </a:r>
            <a:r>
              <a:rPr lang="en-US" altLang="zh-CN" sz="2400" dirty="0" smtClean="0"/>
              <a:t>)={</a:t>
            </a:r>
            <a:r>
              <a:rPr lang="en-US" altLang="zh-CN" sz="2400" dirty="0" smtClean="0">
                <a:sym typeface="Symbol" pitchFamily="64" charset="2"/>
              </a:rPr>
              <a:t>, </a:t>
            </a:r>
            <a:r>
              <a:rPr lang="en-US" altLang="zh-CN" sz="2400" dirty="0" smtClean="0">
                <a:sym typeface="Symbol" pitchFamily="64" charset="2"/>
              </a:rPr>
              <a:t>{1}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721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B4701851-00F7-44DA-9969-456C648B1696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Ordered </a:t>
            </a:r>
            <a:r>
              <a:rPr lang="en-US" altLang="zh-CN" dirty="0" smtClean="0"/>
              <a:t>Tuples</a:t>
            </a:r>
            <a:endParaRPr lang="en-US" altLang="zh-CN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Sets do not consider the order of elements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We often do care about the order of elements</a:t>
            </a:r>
          </a:p>
          <a:p>
            <a:pPr lvl="1" eaLnBrk="1" hangingPunct="1"/>
            <a:r>
              <a:rPr lang="en-US" altLang="zh-CN" sz="2000" b="1" dirty="0" smtClean="0"/>
              <a:t>Example:</a:t>
            </a:r>
            <a:r>
              <a:rPr lang="en-US" altLang="zh-CN" sz="2000" dirty="0" smtClean="0"/>
              <a:t> longitude-latitude coordinates (</a:t>
            </a:r>
            <a:r>
              <a:rPr lang="en-US" altLang="zh-CN" sz="2000" dirty="0" err="1" smtClean="0"/>
              <a:t>long,lat</a:t>
            </a:r>
            <a:r>
              <a:rPr lang="en-US" altLang="zh-CN" sz="2000" dirty="0" smtClean="0"/>
              <a:t>)</a:t>
            </a:r>
          </a:p>
          <a:p>
            <a:pPr lvl="1" eaLnBrk="1" hangingPunct="1"/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An </a:t>
            </a:r>
            <a:r>
              <a:rPr lang="en-US" altLang="zh-CN" sz="2400" dirty="0" smtClean="0">
                <a:solidFill>
                  <a:srgbClr val="FF0000"/>
                </a:solidFill>
              </a:rPr>
              <a:t>ordered n-tuple (a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</a:rPr>
              <a:t>, …,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has 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as its first element,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as its second element, …, 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 as its nth element.</a:t>
            </a:r>
          </a:p>
          <a:p>
            <a:pPr lvl="1" eaLnBrk="1" hangingPunct="1"/>
            <a:r>
              <a:rPr lang="en-US" altLang="zh-CN" sz="2400" dirty="0" smtClean="0"/>
              <a:t>The order of elements is important in such a tuple.</a:t>
            </a:r>
          </a:p>
          <a:p>
            <a:pPr lvl="1" eaLnBrk="1" hangingPunct="1"/>
            <a:r>
              <a:rPr lang="en-US" altLang="zh-CN" sz="2400" dirty="0" smtClean="0"/>
              <a:t>Note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(a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≠(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</a:rPr>
              <a:t>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) </a:t>
            </a:r>
            <a:r>
              <a:rPr lang="en-US" altLang="zh-CN" sz="2400" dirty="0" smtClean="0">
                <a:cs typeface="Arial" charset="0"/>
              </a:rPr>
              <a:t>but 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{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}={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</a:rPr>
              <a:t>,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}</a:t>
            </a:r>
            <a:r>
              <a:rPr lang="en-US" altLang="zh-CN" sz="2400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8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9262" y="2543915"/>
            <a:ext cx="8393723" cy="1629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B83B0E07-51D7-4296-89A4-08E60B40F2AC}" type="slidenum">
              <a:rPr lang="en-US" altLang="zh-CN" sz="1400"/>
              <a:pPr eaLnBrk="1" hangingPunct="1"/>
              <a:t>12</a:t>
            </a:fld>
            <a:endParaRPr lang="en-US" altLang="zh-CN" sz="14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Cartesian product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186716"/>
            <a:ext cx="8212015" cy="3232884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To “construct” sets of n-tuples we use the Cartesian product.</a:t>
            </a:r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 smtClean="0"/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Cartesian product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of </a:t>
            </a:r>
            <a:r>
              <a:rPr lang="en-US" altLang="zh-CN" sz="2400" dirty="0" smtClean="0"/>
              <a:t>the sets 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, denoted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 …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</a:rPr>
              <a:t> A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/>
              <a:t>, is defined as the set of ordered tuple (a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) where </a:t>
            </a:r>
            <a:r>
              <a:rPr lang="en-US" altLang="zh-CN" sz="2400" dirty="0" smtClean="0">
                <a:latin typeface="+mj-lt"/>
              </a:rPr>
              <a:t>a</a:t>
            </a:r>
            <a:r>
              <a:rPr lang="en-US" altLang="zh-CN" sz="2400" baseline="-25000" dirty="0" smtClean="0">
                <a:latin typeface="+mj-lt"/>
              </a:rPr>
              <a:t>1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 A</a:t>
            </a:r>
            <a:r>
              <a:rPr lang="en-US" altLang="zh-CN" sz="2400" baseline="-25000" dirty="0" smtClean="0">
                <a:latin typeface="+mj-lt"/>
              </a:rPr>
              <a:t>1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, </a:t>
            </a:r>
            <a:r>
              <a:rPr lang="en-US" altLang="zh-CN" sz="2400" dirty="0" smtClean="0">
                <a:latin typeface="+mj-lt"/>
              </a:rPr>
              <a:t>a</a:t>
            </a:r>
            <a:r>
              <a:rPr lang="en-US" altLang="zh-CN" sz="2400" baseline="-25000" dirty="0" smtClean="0">
                <a:latin typeface="+mj-lt"/>
              </a:rPr>
              <a:t>2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 A</a:t>
            </a:r>
            <a:r>
              <a:rPr lang="en-US" altLang="zh-CN" sz="2400" baseline="-25000" dirty="0" smtClean="0">
                <a:latin typeface="+mj-lt"/>
              </a:rPr>
              <a:t>2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, …, </a:t>
            </a:r>
            <a:r>
              <a:rPr lang="en-US" altLang="zh-CN" sz="2400" dirty="0" smtClean="0">
                <a:latin typeface="+mj-lt"/>
              </a:rPr>
              <a:t>a</a:t>
            </a:r>
            <a:r>
              <a:rPr lang="en-US" altLang="zh-CN" sz="2400" baseline="-25000" dirty="0" smtClean="0">
                <a:latin typeface="+mj-lt"/>
              </a:rPr>
              <a:t>n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 A</a:t>
            </a:r>
            <a:r>
              <a:rPr lang="en-US" altLang="zh-CN" sz="2400" baseline="-25000" dirty="0" smtClean="0">
                <a:latin typeface="+mj-lt"/>
              </a:rPr>
              <a:t>n </a:t>
            </a:r>
            <a:r>
              <a:rPr lang="en-US" altLang="zh-CN" sz="2400" baseline="-25000" dirty="0" smtClean="0">
                <a:latin typeface="+mj-lt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400" baseline="-25000" dirty="0">
              <a:latin typeface="+mj-lt"/>
            </a:endParaRPr>
          </a:p>
          <a:p>
            <a:pPr marL="0" indent="0" eaLnBrk="1" hangingPunct="1">
              <a:buNone/>
            </a:pPr>
            <a:endParaRPr lang="en-US" altLang="zh-CN" sz="2400" baseline="-250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263" y="4583725"/>
            <a:ext cx="7234673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altLang="zh-CN" dirty="0" smtClean="0">
                <a:latin typeface="Comic Sans MS" pitchFamily="64" charset="0"/>
                <a:sym typeface="Symbol" pitchFamily="64" charset="2"/>
              </a:rPr>
              <a:t/>
            </a:r>
            <a:br>
              <a:rPr lang="en-US" altLang="zh-CN" dirty="0" smtClean="0">
                <a:latin typeface="Comic Sans MS" pitchFamily="64" charset="0"/>
                <a:sym typeface="Symbol" pitchFamily="64" charset="2"/>
              </a:rPr>
            </a:br>
            <a:r>
              <a:rPr lang="en-US" altLang="zh-CN" dirty="0" smtClean="0">
                <a:latin typeface="+mj-lt"/>
                <a:sym typeface="Symbol" pitchFamily="64" charset="2"/>
              </a:rPr>
              <a:t>{</a:t>
            </a:r>
            <a:r>
              <a:rPr lang="en-US" altLang="zh-CN" dirty="0">
                <a:latin typeface="+mj-lt"/>
                <a:sym typeface="Symbol" pitchFamily="64" charset="2"/>
              </a:rPr>
              <a:t>1,2} </a:t>
            </a:r>
            <a:r>
              <a:rPr lang="en-US" altLang="zh-CN" dirty="0" smtClean="0">
                <a:latin typeface="+mj-lt"/>
                <a:sym typeface="Symbol" pitchFamily="64" charset="2"/>
              </a:rPr>
              <a:t>x {</a:t>
            </a:r>
            <a:r>
              <a:rPr lang="en-US" altLang="zh-CN" dirty="0">
                <a:latin typeface="+mj-lt"/>
                <a:sym typeface="Symbol" pitchFamily="64" charset="2"/>
              </a:rPr>
              <a:t>3,4,5</a:t>
            </a:r>
            <a:r>
              <a:rPr lang="en-US" altLang="zh-CN" dirty="0" smtClean="0">
                <a:latin typeface="+mj-lt"/>
                <a:sym typeface="Symbol" pitchFamily="64" charset="2"/>
              </a:rPr>
              <a:t>} = {(</a:t>
            </a:r>
            <a:r>
              <a:rPr lang="en-US" altLang="zh-CN" dirty="0">
                <a:latin typeface="+mj-lt"/>
                <a:sym typeface="Symbol" pitchFamily="64" charset="2"/>
              </a:rPr>
              <a:t>1,3), (1,4), (1,5), (2,3), (2,4), (2,5</a:t>
            </a:r>
            <a:r>
              <a:rPr lang="en-US" altLang="zh-CN" dirty="0" smtClean="0">
                <a:latin typeface="+mj-lt"/>
                <a:sym typeface="Symbol" pitchFamily="64" charset="2"/>
              </a:rPr>
              <a:t>)}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63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16134"/>
            <a:ext cx="8458200" cy="5233988"/>
          </a:xfrm>
        </p:spPr>
        <p:txBody>
          <a:bodyPr/>
          <a:lstStyle/>
          <a:p>
            <a:r>
              <a:rPr lang="en-US" sz="2400" dirty="0" smtClean="0"/>
              <a:t>Understand and use the basic </a:t>
            </a:r>
            <a:r>
              <a:rPr lang="en-US" sz="2400" dirty="0" smtClean="0"/>
              <a:t>set definitions and notation. </a:t>
            </a:r>
          </a:p>
          <a:p>
            <a:endParaRPr lang="en-US" sz="2400" dirty="0"/>
          </a:p>
          <a:p>
            <a:r>
              <a:rPr lang="en-US" sz="2400" dirty="0" smtClean="0"/>
              <a:t>Understand the subset and equality relations on sets</a:t>
            </a:r>
          </a:p>
          <a:p>
            <a:endParaRPr lang="en-US" sz="2400" dirty="0"/>
          </a:p>
          <a:p>
            <a:r>
              <a:rPr lang="en-US" sz="2400" dirty="0" smtClean="0"/>
              <a:t>Understand the distinction between sets and tuples.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21779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What is a set?</a:t>
            </a:r>
            <a:endParaRPr lang="en-US" altLang="zh-CN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987" y="1104657"/>
            <a:ext cx="8845061" cy="5005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{</a:t>
            </a:r>
            <a:r>
              <a:rPr lang="en-US" altLang="zh-CN" b="1" dirty="0">
                <a:solidFill>
                  <a:srgbClr val="FF0000"/>
                </a:solidFill>
              </a:rPr>
              <a:t>1, 2, 3}</a:t>
            </a:r>
            <a:r>
              <a:rPr lang="en-US" altLang="zh-CN" dirty="0"/>
              <a:t> </a:t>
            </a:r>
            <a:r>
              <a:rPr lang="en-US" altLang="zh-CN" dirty="0" smtClean="0"/>
              <a:t>is a set with elements </a:t>
            </a:r>
            <a:r>
              <a:rPr lang="en-US" altLang="zh-CN" dirty="0"/>
              <a:t>1, 2, and 3 </a:t>
            </a:r>
            <a:br>
              <a:rPr lang="en-US" altLang="zh-CN" dirty="0"/>
            </a:br>
            <a:endParaRPr lang="en-US" altLang="zh-CN" dirty="0" smtClean="0"/>
          </a:p>
          <a:p>
            <a:pPr eaLnBrk="1" hangingPunct="1"/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set</a:t>
            </a:r>
            <a:r>
              <a:rPr lang="en-US" altLang="zh-CN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an unordered </a:t>
            </a:r>
            <a:r>
              <a:rPr lang="en-US" altLang="zh-CN" dirty="0" smtClean="0"/>
              <a:t>collection of </a:t>
            </a:r>
            <a:r>
              <a:rPr lang="en-US" altLang="zh-CN" dirty="0" smtClean="0"/>
              <a:t>objects/elements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Sets are widely used throughout mathematics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Sets are a basic data structure of computer science</a:t>
            </a:r>
          </a:p>
          <a:p>
            <a:pPr lvl="1" eaLnBrk="1" hangingPunct="1"/>
            <a:r>
              <a:rPr lang="en-US" altLang="zh-CN" dirty="0" smtClean="0"/>
              <a:t>Databases are sets of records</a:t>
            </a:r>
          </a:p>
          <a:p>
            <a:pPr lvl="1" eaLnBrk="1" hangingPunct="1"/>
            <a:r>
              <a:rPr lang="en-US" altLang="zh-CN" dirty="0" smtClean="0"/>
              <a:t>A folder/directory is a set of files</a:t>
            </a:r>
          </a:p>
          <a:p>
            <a:pPr lvl="1" eaLnBrk="1" hangingPunct="1"/>
            <a:r>
              <a:rPr lang="en-US" altLang="zh-CN" dirty="0"/>
              <a:t>e</a:t>
            </a:r>
            <a:r>
              <a:rPr lang="en-US" altLang="zh-CN" dirty="0" smtClean="0"/>
              <a:t>tc.</a:t>
            </a:r>
            <a:br>
              <a:rPr lang="en-US" altLang="zh-CN" dirty="0" smtClean="0"/>
            </a:b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 smtClean="0">
              <a:sym typeface="Symbol" pitchFamily="6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68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Basic Notation</a:t>
            </a:r>
            <a:endParaRPr lang="en-US" altLang="zh-CN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987" y="1245333"/>
            <a:ext cx="8845061" cy="50053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sym typeface="Symbol" pitchFamily="64" charset="2"/>
              </a:rPr>
              <a:t>The empty set is denoted by  or sometimes by { }</a:t>
            </a:r>
            <a:endParaRPr lang="en-US" altLang="zh-CN" dirty="0" smtClean="0">
              <a:latin typeface="+mj-lt"/>
            </a:endParaRPr>
          </a:p>
          <a:p>
            <a:pPr eaLnBrk="1" hangingPunct="1"/>
            <a:r>
              <a:rPr lang="en-US" altLang="zh-CN" dirty="0" smtClean="0"/>
              <a:t>e </a:t>
            </a:r>
            <a:r>
              <a:rPr lang="en-US" altLang="zh-CN" dirty="0">
                <a:sym typeface="Symbol" pitchFamily="64" charset="2"/>
              </a:rPr>
              <a:t> S</a:t>
            </a:r>
            <a:r>
              <a:rPr lang="en-US" altLang="zh-CN" dirty="0">
                <a:latin typeface="Comic Sans MS" pitchFamily="64" charset="0"/>
                <a:sym typeface="Symbol" pitchFamily="64" charset="2"/>
              </a:rPr>
              <a:t> </a:t>
            </a:r>
            <a:r>
              <a:rPr lang="en-US" altLang="zh-CN" dirty="0">
                <a:sym typeface="Symbol" pitchFamily="64" charset="2"/>
              </a:rPr>
              <a:t>denotes that e </a:t>
            </a:r>
            <a:r>
              <a:rPr lang="en-US" altLang="zh-CN" dirty="0">
                <a:solidFill>
                  <a:srgbClr val="FF0000"/>
                </a:solidFill>
                <a:sym typeface="Symbol" pitchFamily="64" charset="2"/>
              </a:rPr>
              <a:t>is an element of</a:t>
            </a:r>
            <a:r>
              <a:rPr lang="en-US" altLang="zh-CN" dirty="0">
                <a:sym typeface="Symbol" pitchFamily="64" charset="2"/>
              </a:rPr>
              <a:t> set </a:t>
            </a:r>
            <a:r>
              <a:rPr lang="en-US" altLang="zh-CN" dirty="0" smtClean="0">
                <a:sym typeface="Symbol" pitchFamily="64" charset="2"/>
              </a:rPr>
              <a:t>S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itchFamily="64" charset="2"/>
              </a:rPr>
              <a:t>               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itchFamily="64" charset="2"/>
              </a:rPr>
              <a:t> </a:t>
            </a:r>
            <a:r>
              <a:rPr lang="en-US" altLang="zh-CN" b="1" dirty="0" smtClean="0">
                <a:sym typeface="Symbol" pitchFamily="64" charset="2"/>
              </a:rPr>
              <a:t>Example:</a:t>
            </a:r>
            <a:r>
              <a:rPr lang="en-US" altLang="zh-CN" dirty="0" smtClean="0">
                <a:sym typeface="Symbol" pitchFamily="64" charset="2"/>
              </a:rPr>
              <a:t>  2  {1, 2, 3} </a:t>
            </a:r>
            <a:r>
              <a:rPr lang="en-US" altLang="zh-CN" dirty="0">
                <a:sym typeface="Symbol" pitchFamily="64" charset="2"/>
              </a:rPr>
              <a:t/>
            </a:r>
            <a:br>
              <a:rPr lang="en-US" altLang="zh-CN" dirty="0">
                <a:sym typeface="Symbol" pitchFamily="64" charset="2"/>
              </a:rPr>
            </a:br>
            <a:r>
              <a:rPr lang="en-US" altLang="zh-CN" dirty="0">
                <a:sym typeface="Symbol" pitchFamily="64" charset="2"/>
              </a:rPr>
              <a:t/>
            </a:r>
            <a:br>
              <a:rPr lang="en-US" altLang="zh-CN" dirty="0">
                <a:sym typeface="Symbol" pitchFamily="64" charset="2"/>
              </a:rPr>
            </a:br>
            <a:endParaRPr lang="en-US" altLang="zh-CN" dirty="0" smtClean="0">
              <a:sym typeface="Symbol" pitchFamily="64" charset="2"/>
            </a:endParaRPr>
          </a:p>
          <a:p>
            <a:pPr eaLnBrk="1" hangingPunct="1"/>
            <a:r>
              <a:rPr lang="en-US" altLang="zh-CN" dirty="0" smtClean="0">
                <a:sym typeface="Symbol" pitchFamily="64" charset="2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sym typeface="Symbol" pitchFamily="64" charset="2"/>
              </a:rPr>
              <a:t>cardinality</a:t>
            </a:r>
            <a:r>
              <a:rPr lang="en-US" altLang="zh-CN" dirty="0" smtClean="0">
                <a:sym typeface="Symbol" pitchFamily="64" charset="2"/>
              </a:rPr>
              <a:t> of set S is the # of elements in it</a:t>
            </a:r>
          </a:p>
          <a:p>
            <a:pPr lvl="1" eaLnBrk="1" hangingPunct="1"/>
            <a:r>
              <a:rPr lang="en-US" altLang="zh-CN" dirty="0" smtClean="0">
                <a:sym typeface="Symbol" pitchFamily="64" charset="2"/>
              </a:rPr>
              <a:t>Denoted by |S</a:t>
            </a:r>
            <a:r>
              <a:rPr lang="en-US" altLang="zh-CN" dirty="0">
                <a:sym typeface="Symbol" pitchFamily="64" charset="2"/>
              </a:rPr>
              <a:t>|</a:t>
            </a:r>
            <a:endParaRPr lang="en-US" altLang="zh-CN" dirty="0" smtClean="0">
              <a:sym typeface="Symbol" pitchFamily="64" charset="2"/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ym typeface="Symbol" pitchFamily="64" charset="2"/>
              </a:rPr>
              <a:t>               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64" charset="2"/>
              </a:rPr>
              <a:t>Example</a:t>
            </a:r>
            <a:r>
              <a:rPr lang="en-US" altLang="zh-CN" b="1" dirty="0">
                <a:sym typeface="Symbol" pitchFamily="64" charset="2"/>
              </a:rPr>
              <a:t>:</a:t>
            </a:r>
            <a:r>
              <a:rPr lang="en-US" altLang="zh-CN" dirty="0" smtClean="0">
                <a:sym typeface="Symbol" pitchFamily="64" charset="2"/>
              </a:rPr>
              <a:t>   | {1, 2, 3} | = 3</a:t>
            </a:r>
            <a:endParaRPr lang="en-US" altLang="zh-CN" dirty="0">
              <a:sym typeface="Symbol" pitchFamily="64" charset="2"/>
            </a:endParaRPr>
          </a:p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endParaRPr lang="en-US" altLang="zh-CN" dirty="0" smtClean="0">
              <a:sym typeface="Symbol" pitchFamily="6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8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Ways to Describe Sets</a:t>
            </a:r>
            <a:endParaRPr lang="en-US" altLang="zh-CN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948" y="1198441"/>
            <a:ext cx="6875589" cy="5005388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Simply list all of the elements of the set:</a:t>
            </a:r>
            <a:br>
              <a:rPr lang="en-US" altLang="zh-CN" dirty="0" smtClean="0"/>
            </a:b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2, 3}  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{Sophie, Alex, John} 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{red, blue, green}</a:t>
            </a:r>
          </a:p>
          <a:p>
            <a:pPr marL="457200" lvl="1" indent="0" eaLnBrk="1" hangingPunct="1">
              <a:buNone/>
            </a:pP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16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Ways to Describe Sets</a:t>
            </a:r>
            <a:endParaRPr lang="en-US" altLang="zh-CN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447" y="1198441"/>
            <a:ext cx="8364416" cy="5005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Set Builder Notation:</a:t>
            </a:r>
          </a:p>
          <a:p>
            <a:pPr lvl="1" eaLnBrk="1" hangingPunct="1"/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| 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en-US" altLang="zh-CN" dirty="0" smtClean="0">
                <a:solidFill>
                  <a:srgbClr val="FF0000"/>
                </a:solidFill>
              </a:rPr>
              <a:t>&gt; 2, 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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sym typeface="Symbol" pitchFamily="64" charset="2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},  where 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64" charset="2"/>
              </a:rPr>
              <a:t>R is the set of real numbers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Read as:</a:t>
            </a:r>
            <a:r>
              <a:rPr lang="en-US" altLang="zh-CN" dirty="0" smtClean="0"/>
              <a:t> “all n such that n &gt; 2 and n is a real number”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{x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dirty="0" smtClean="0">
                <a:solidFill>
                  <a:srgbClr val="FF0000"/>
                </a:solidFill>
              </a:rPr>
              <a:t>x is an OSU student and x studies computer science}</a:t>
            </a:r>
          </a:p>
          <a:p>
            <a:pPr marL="457200" lvl="1" indent="0" eaLnBrk="1" hangingPunct="1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{n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dirty="0" smtClean="0">
                <a:solidFill>
                  <a:srgbClr val="FF0000"/>
                </a:solidFill>
              </a:rPr>
              <a:t>n &gt; 0,  n </a:t>
            </a:r>
            <a:r>
              <a:rPr lang="en-US" altLang="zh-CN" dirty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 </a:t>
            </a:r>
            <a:r>
              <a:rPr lang="en-US" altLang="zh-CN" dirty="0" smtClean="0">
                <a:solidFill>
                  <a:srgbClr val="FF0000"/>
                </a:solidFill>
                <a:sym typeface="Symbol" pitchFamily="64" charset="2"/>
              </a:rPr>
              <a:t>Z },    where Z is the set of integers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dirty="0" smtClean="0">
                <a:solidFill>
                  <a:srgbClr val="FF0000"/>
                </a:solidFill>
              </a:rPr>
              <a:t> = {x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dirty="0" smtClean="0">
                <a:solidFill>
                  <a:srgbClr val="FF0000"/>
                </a:solidFill>
              </a:rPr>
              <a:t>x = 2n, n </a:t>
            </a:r>
            <a:r>
              <a:rPr lang="en-US" altLang="zh-CN" dirty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 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}  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C3AB2972-BB01-4775-874C-94C879B9F798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Set Equality</a:t>
            </a:r>
            <a:endParaRPr lang="en-US" altLang="zh-CN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261" y="975701"/>
            <a:ext cx="8985739" cy="5005388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Two </a:t>
            </a:r>
            <a:r>
              <a:rPr lang="en-US" altLang="zh-CN" sz="2400" dirty="0" smtClean="0"/>
              <a:t>sets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equal</a:t>
            </a:r>
            <a:r>
              <a:rPr lang="en-US" altLang="zh-CN" sz="2400" dirty="0" smtClean="0"/>
              <a:t> if and only if they have the same </a:t>
            </a:r>
            <a:r>
              <a:rPr lang="en-US" altLang="zh-CN" sz="2400" dirty="0" smtClean="0"/>
              <a:t>elements</a:t>
            </a:r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 </a:t>
            </a:r>
            <a:r>
              <a:rPr lang="en-US" altLang="zh-CN" sz="2400" dirty="0" smtClean="0"/>
              <a:t>A = </a:t>
            </a:r>
            <a:r>
              <a:rPr lang="en-US" altLang="zh-CN" sz="2400" dirty="0" smtClean="0"/>
              <a:t>B denotes that A </a:t>
            </a:r>
            <a:r>
              <a:rPr lang="en-US" altLang="zh-CN" sz="2400" dirty="0" smtClean="0"/>
              <a:t>and B are equal sets</a:t>
            </a:r>
            <a:r>
              <a:rPr lang="en-US" altLang="zh-CN" sz="24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{1,2,3} = {2,1,3}</a:t>
            </a:r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{</a:t>
            </a:r>
            <a:r>
              <a:rPr lang="en-US" altLang="zh-CN" sz="2400" dirty="0" smtClean="0"/>
              <a:t>1,2,2,3,3,3} = {1,2,3}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69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914BC534-A640-4514-B082-5FF5A8C2948F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 smtClean="0"/>
                  <a:t>Set </a:t>
                </a:r>
                <a:r>
                  <a:rPr lang="en-US" altLang="zh-CN" sz="2400" dirty="0" smtClean="0"/>
                  <a:t>A is a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subset</a:t>
                </a:r>
                <a:r>
                  <a:rPr lang="en-US" altLang="zh-CN" sz="2400" dirty="0" smtClean="0"/>
                  <a:t> of B if every element of A is also in B.</a:t>
                </a:r>
              </a:p>
              <a:p>
                <a:pPr lvl="1" eaLnBrk="1" hangingPunct="1"/>
                <a:r>
                  <a:rPr lang="en-US" altLang="zh-CN" sz="2400" dirty="0" smtClean="0"/>
                  <a:t>We write A </a:t>
                </a:r>
                <a:r>
                  <a:rPr lang="en-US" altLang="zh-CN" sz="2400" dirty="0" smtClean="0">
                    <a:latin typeface="Comic Sans MS" pitchFamily="64" charset="0"/>
                    <a:sym typeface="Symbol" pitchFamily="64" charset="2"/>
                  </a:rPr>
                  <a:t> B if A is a subset of B</a:t>
                </a:r>
                <a:r>
                  <a:rPr lang="en-US" altLang="zh-CN" sz="2400" dirty="0" smtClean="0">
                    <a:latin typeface="Comic Sans MS" pitchFamily="64" charset="0"/>
                    <a:sym typeface="Symbol" pitchFamily="64" charset="2"/>
                  </a:rPr>
                  <a:t>.</a:t>
                </a:r>
              </a:p>
              <a:p>
                <a:pPr lvl="1" eaLnBrk="1" hangingPunct="1"/>
                <a:endParaRPr lang="en-US" altLang="zh-CN" dirty="0">
                  <a:latin typeface="Comic Sans MS" pitchFamily="64" charset="0"/>
                  <a:sym typeface="Symbol" pitchFamily="64" charset="2"/>
                </a:endParaRPr>
              </a:p>
              <a:p>
                <a:pPr eaLnBrk="1" hangingPunct="1"/>
                <a:r>
                  <a:rPr lang="en-US" altLang="zh-CN" sz="2400" dirty="0">
                    <a:latin typeface="+mj-lt"/>
                  </a:rPr>
                  <a:t>A </a:t>
                </a:r>
                <a:r>
                  <a:rPr lang="en-US" altLang="zh-CN" sz="2400" dirty="0">
                    <a:latin typeface="+mj-lt"/>
                    <a:sym typeface="Symbol" pitchFamily="64" charset="2"/>
                  </a:rPr>
                  <a:t> </a:t>
                </a:r>
                <a:r>
                  <a:rPr lang="en-US" altLang="zh-CN" sz="2400" dirty="0" smtClean="0">
                    <a:latin typeface="+mj-lt"/>
                    <a:sym typeface="Symbol" pitchFamily="64" charset="2"/>
                  </a:rPr>
                  <a:t>B can be written as an implication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400" dirty="0" smtClean="0">
                    <a:latin typeface="+mj-lt"/>
                    <a:sym typeface="Symbol" pitchFamily="64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  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)→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x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64" charset="2"/>
                      </a:rPr>
                      <m:t>)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  <a:latin typeface="+mj-lt"/>
                  <a:sym typeface="Symbol" pitchFamily="64" charset="2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+mj-lt"/>
                    <a:sym typeface="Symbol" pitchFamily="64" charset="2"/>
                  </a:rPr>
                  <a:t>    </a:t>
                </a:r>
                <a:r>
                  <a:rPr lang="en-US" altLang="zh-CN" sz="2400" dirty="0" smtClean="0">
                    <a:latin typeface="+mj-lt"/>
                    <a:sym typeface="Symbol" pitchFamily="64" charset="2"/>
                  </a:rPr>
                  <a:t>So we can prove </a:t>
                </a:r>
                <a:r>
                  <a:rPr lang="en-US" altLang="zh-CN" sz="2400" dirty="0"/>
                  <a:t>A </a:t>
                </a:r>
                <a:r>
                  <a:rPr lang="en-US" altLang="zh-CN" sz="2400" dirty="0">
                    <a:sym typeface="Symbol" pitchFamily="64" charset="2"/>
                  </a:rPr>
                  <a:t> B </a:t>
                </a:r>
                <a:r>
                  <a:rPr lang="en-US" altLang="zh-CN" sz="2400" dirty="0" smtClean="0">
                    <a:sym typeface="Symbol" pitchFamily="64" charset="2"/>
                  </a:rPr>
                  <a:t>by proving an implication</a:t>
                </a:r>
                <a:endParaRPr lang="en-US" altLang="zh-CN" sz="2400" b="0" dirty="0" smtClean="0">
                  <a:solidFill>
                    <a:srgbClr val="FF0000"/>
                  </a:solidFill>
                  <a:latin typeface="+mj-lt"/>
                  <a:sym typeface="Symbol" pitchFamily="64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2400" dirty="0" smtClean="0">
                  <a:latin typeface="Comic Sans MS" pitchFamily="64" charset="0"/>
                  <a:sym typeface="Symbol" pitchFamily="64" charset="2"/>
                </a:endParaRPr>
              </a:p>
              <a:p>
                <a:pPr eaLnBrk="1" hangingPunct="1"/>
                <a:r>
                  <a:rPr lang="en-US" altLang="zh-CN" sz="2400" b="1" dirty="0" smtClean="0"/>
                  <a:t>Equality: </a:t>
                </a:r>
                <a:r>
                  <a:rPr lang="en-US" altLang="zh-CN" sz="2400" dirty="0" smtClean="0"/>
                  <a:t> A =</a:t>
                </a:r>
                <a:r>
                  <a:rPr lang="en-US" altLang="zh-CN" sz="2400" dirty="0" smtClean="0">
                    <a:sym typeface="Symbol" pitchFamily="64" charset="2"/>
                  </a:rPr>
                  <a:t> </a:t>
                </a:r>
                <a:r>
                  <a:rPr lang="en-US" altLang="zh-CN" sz="2400" dirty="0">
                    <a:sym typeface="Symbol" pitchFamily="64" charset="2"/>
                  </a:rPr>
                  <a:t>B </a:t>
                </a:r>
                <a:r>
                  <a:rPr lang="en-US" altLang="zh-CN" sz="2400" dirty="0" smtClean="0">
                    <a:sym typeface="Symbol" pitchFamily="64" charset="2"/>
                  </a:rPr>
                  <a:t>  if and only if  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>
                    <a:sym typeface="Symbol" pitchFamily="64" charset="2"/>
                  </a:rPr>
                  <a:t> B </a:t>
                </a:r>
                <a:r>
                  <a:rPr lang="en-US" altLang="zh-CN" sz="2400" dirty="0" smtClean="0">
                    <a:sym typeface="Symbol" pitchFamily="64" charset="2"/>
                  </a:rPr>
                  <a:t>and B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>
                    <a:sym typeface="Symbol" pitchFamily="64" charset="2"/>
                  </a:rPr>
                  <a:t> </a:t>
                </a:r>
                <a:r>
                  <a:rPr lang="en-US" altLang="zh-CN" sz="2400" dirty="0" smtClean="0">
                    <a:sym typeface="Symbol" pitchFamily="64" charset="2"/>
                  </a:rPr>
                  <a:t>A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sz="1600" dirty="0" smtClean="0">
                    <a:sym typeface="Symbol" pitchFamily="64" charset="2"/>
                  </a:rPr>
                  <a:t/>
                </a:r>
                <a:br>
                  <a:rPr lang="en-US" altLang="zh-CN" sz="1600" dirty="0" smtClean="0">
                    <a:sym typeface="Symbol" pitchFamily="64" charset="2"/>
                  </a:rPr>
                </a:br>
                <a:r>
                  <a:rPr lang="en-US" altLang="zh-CN" dirty="0" smtClean="0">
                    <a:sym typeface="Symbol" pitchFamily="64" charset="2"/>
                  </a:rPr>
                  <a:t>Can show equality by proving two implications</a:t>
                </a:r>
                <a:endParaRPr lang="en-US" altLang="zh-CN" dirty="0">
                  <a:sym typeface="Symbol" pitchFamily="64" charset="2"/>
                </a:endParaRPr>
              </a:p>
              <a:p>
                <a:pPr marL="0" indent="0" eaLnBrk="1" hangingPunct="1">
                  <a:buNone/>
                </a:pPr>
                <a:endParaRPr lang="en-US" altLang="zh-CN" sz="2400" dirty="0">
                  <a:latin typeface="Comic Sans MS" pitchFamily="64" charset="0"/>
                  <a:sym typeface="Symbol" pitchFamily="64" charset="2"/>
                </a:endParaRPr>
              </a:p>
            </p:txBody>
          </p:sp>
        </mc:Choice>
        <mc:Fallback>
          <p:sp>
            <p:nvSpPr>
              <p:cNvPr id="1946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444" t="-848" b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3384" y="4278908"/>
            <a:ext cx="7326923" cy="179363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4073" y="2098429"/>
            <a:ext cx="6523896" cy="179363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2730" y="6245225"/>
            <a:ext cx="84406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6019F7BA-F74F-4D8A-AC14-190DB53C00F5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3711" y="192943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Sets of Sets</a:t>
            </a:r>
            <a:endParaRPr lang="en-US" altLang="zh-CN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1" y="1139824"/>
            <a:ext cx="7772400" cy="50053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elements of a set can be sets. </a:t>
            </a:r>
          </a:p>
          <a:p>
            <a:pPr marL="0" indent="0" eaLnBrk="1" hangingPunct="1">
              <a:buNone/>
            </a:pPr>
            <a:r>
              <a:rPr lang="en-US" altLang="zh-CN" b="1" dirty="0" smtClean="0"/>
              <a:t>    </a:t>
            </a:r>
            <a:br>
              <a:rPr lang="en-US" altLang="zh-CN" b="1" dirty="0" smtClean="0"/>
            </a:br>
            <a:r>
              <a:rPr lang="en-US" altLang="zh-CN" b="1" dirty="0" smtClean="0"/>
              <a:t>     Example 1:</a:t>
            </a:r>
            <a:r>
              <a:rPr lang="en-US" altLang="zh-CN" dirty="0" smtClean="0"/>
              <a:t>  A = {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 {1,2}, {</a:t>
            </a:r>
            <a:r>
              <a:rPr lang="en-US" altLang="zh-CN" dirty="0" smtClean="0">
                <a:latin typeface="+mj-lt"/>
                <a:sym typeface="Symbol" pitchFamily="64" charset="2"/>
              </a:rPr>
              <a:t>4}, 4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  <a:sym typeface="Symbol" pitchFamily="64" charset="2"/>
              </a:rPr>
              <a:t> </a:t>
            </a:r>
            <a:r>
              <a:rPr lang="en-US" altLang="zh-CN" dirty="0" smtClean="0">
                <a:latin typeface="+mj-lt"/>
                <a:sym typeface="Symbol" pitchFamily="64" charset="2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+mj-lt"/>
                <a:sym typeface="Symbol" pitchFamily="64" charset="2"/>
              </a:rPr>
              <a:t> </a:t>
            </a:r>
            <a:r>
              <a:rPr lang="en-US" altLang="zh-CN" dirty="0" smtClean="0">
                <a:latin typeface="+mj-lt"/>
                <a:sym typeface="Symbol" pitchFamily="64" charset="2"/>
              </a:rPr>
              <a:t>      Set A has elements {</a:t>
            </a:r>
            <a:r>
              <a:rPr lang="en-US" altLang="zh-CN" dirty="0" err="1" smtClean="0">
                <a:latin typeface="+mj-lt"/>
                <a:sym typeface="Symbol" pitchFamily="64" charset="2"/>
              </a:rPr>
              <a:t>a,b</a:t>
            </a:r>
            <a:r>
              <a:rPr lang="en-US" altLang="zh-CN" dirty="0" smtClean="0">
                <a:latin typeface="+mj-lt"/>
                <a:sym typeface="Symbol" pitchFamily="64" charset="2"/>
              </a:rPr>
              <a:t>}, {1,2}, {</a:t>
            </a:r>
            <a:r>
              <a:rPr lang="en-US" altLang="zh-CN" dirty="0">
                <a:sym typeface="Symbol" pitchFamily="64" charset="2"/>
              </a:rPr>
              <a:t>4</a:t>
            </a:r>
            <a:r>
              <a:rPr lang="en-US" altLang="zh-CN" dirty="0" smtClean="0">
                <a:sym typeface="Symbol" pitchFamily="64" charset="2"/>
              </a:rPr>
              <a:t>}, 4</a:t>
            </a:r>
            <a:br>
              <a:rPr lang="en-US" altLang="zh-CN" dirty="0" smtClean="0">
                <a:sym typeface="Symbol" pitchFamily="64" charset="2"/>
              </a:rPr>
            </a:br>
            <a:r>
              <a:rPr lang="en-US" altLang="zh-CN" dirty="0" smtClean="0">
                <a:latin typeface="+mj-lt"/>
                <a:sym typeface="Symbol" pitchFamily="64" charset="2"/>
              </a:rPr>
              <a:t>       |A| = 4</a:t>
            </a:r>
            <a:br>
              <a:rPr lang="en-US" altLang="zh-CN" dirty="0" smtClean="0">
                <a:latin typeface="+mj-lt"/>
                <a:sym typeface="Symbol" pitchFamily="64" charset="2"/>
              </a:rPr>
            </a:br>
            <a:endParaRPr lang="en-US" altLang="zh-CN" dirty="0">
              <a:latin typeface="+mj-lt"/>
              <a:sym typeface="Symbol" pitchFamily="64" charset="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en-US" altLang="zh-CN" b="1" dirty="0" smtClean="0">
                <a:latin typeface="+mj-lt"/>
              </a:rPr>
              <a:t>Example 2: </a:t>
            </a:r>
            <a:r>
              <a:rPr lang="en-US" altLang="zh-CN" dirty="0" smtClean="0">
                <a:latin typeface="+mj-lt"/>
              </a:rPr>
              <a:t>  B = {A} = {</a:t>
            </a:r>
            <a:r>
              <a:rPr lang="en-US" altLang="zh-CN" dirty="0" smtClean="0"/>
              <a:t>{ 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}, {1,2}, {</a:t>
            </a:r>
            <a:r>
              <a:rPr lang="en-US" altLang="zh-CN" dirty="0">
                <a:sym typeface="Symbol" pitchFamily="64" charset="2"/>
              </a:rPr>
              <a:t>4}, 4</a:t>
            </a:r>
            <a:r>
              <a:rPr lang="en-US" altLang="zh-CN" dirty="0">
                <a:solidFill>
                  <a:srgbClr val="008000"/>
                </a:solidFill>
                <a:sym typeface="Symbol" pitchFamily="64" charset="2"/>
              </a:rPr>
              <a:t> </a:t>
            </a:r>
            <a:r>
              <a:rPr lang="en-US" altLang="zh-CN" dirty="0" smtClean="0">
                <a:sym typeface="Symbol" pitchFamily="64" charset="2"/>
              </a:rPr>
              <a:t>}}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+mj-lt"/>
                <a:sym typeface="Symbol" pitchFamily="64" charset="2"/>
              </a:rPr>
              <a:t> </a:t>
            </a:r>
            <a:r>
              <a:rPr lang="en-US" altLang="zh-CN" dirty="0" smtClean="0">
                <a:latin typeface="+mj-lt"/>
                <a:sym typeface="Symbol" pitchFamily="64" charset="2"/>
              </a:rPr>
              <a:t>      Set B has element  </a:t>
            </a:r>
            <a:r>
              <a:rPr lang="en-US" altLang="zh-CN" dirty="0" smtClean="0"/>
              <a:t>{ 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}, {1,2}, {</a:t>
            </a:r>
            <a:r>
              <a:rPr lang="en-US" altLang="zh-CN" dirty="0">
                <a:sym typeface="Symbol" pitchFamily="64" charset="2"/>
              </a:rPr>
              <a:t>4}, 4</a:t>
            </a:r>
            <a:r>
              <a:rPr lang="en-US" altLang="zh-CN" dirty="0">
                <a:solidFill>
                  <a:srgbClr val="008000"/>
                </a:solidFill>
                <a:sym typeface="Symbol" pitchFamily="64" charset="2"/>
              </a:rPr>
              <a:t> </a:t>
            </a:r>
            <a:r>
              <a:rPr lang="en-US" altLang="zh-CN" dirty="0" smtClean="0">
                <a:sym typeface="Symbol" pitchFamily="64" charset="2"/>
              </a:rPr>
              <a:t>}</a:t>
            </a:r>
            <a:r>
              <a:rPr lang="en-US" altLang="zh-CN" dirty="0">
                <a:latin typeface="+mj-lt"/>
                <a:sym typeface="Symbol" pitchFamily="64" charset="2"/>
              </a:rPr>
              <a:t/>
            </a:r>
            <a:br>
              <a:rPr lang="en-US" altLang="zh-CN" dirty="0">
                <a:latin typeface="+mj-lt"/>
                <a:sym typeface="Symbol" pitchFamily="64" charset="2"/>
              </a:rPr>
            </a:br>
            <a:r>
              <a:rPr lang="en-US" altLang="zh-CN" dirty="0" smtClean="0">
                <a:latin typeface="+mj-lt"/>
                <a:sym typeface="Symbol" pitchFamily="64" charset="2"/>
              </a:rPr>
              <a:t>       |B| = 1</a:t>
            </a:r>
          </a:p>
        </p:txBody>
      </p:sp>
    </p:spTree>
    <p:extLst>
      <p:ext uri="{BB962C8B-B14F-4D97-AF65-F5344CB8AC3E}">
        <p14:creationId xmlns:p14="http://schemas.microsoft.com/office/powerpoint/2010/main" val="998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75140" y="3575539"/>
            <a:ext cx="8261137" cy="207498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2730" y="6245225"/>
            <a:ext cx="84406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6019F7BA-F74F-4D8A-AC14-190DB53C00F5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3711" y="192943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Russell’s Paradox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691" y="1139824"/>
                <a:ext cx="7772400" cy="5005388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 smtClean="0"/>
                  <a:t>Consider a set S that contains all sets that do not contain themselves. 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 = { x  |  x is a set and 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64" charset="2"/>
                      </a:rPr>
                      <m:t>∉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/>
                        <a:sym typeface="Symbol" pitchFamily="64" charset="2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sym typeface="Symbol" pitchFamily="64" charset="2"/>
                  </a:rPr>
                  <a:t>x }</a:t>
                </a:r>
                <a:endParaRPr lang="en-US" altLang="zh-CN" dirty="0" smtClean="0">
                  <a:solidFill>
                    <a:schemeClr val="tx1"/>
                  </a:solidFill>
                  <a:latin typeface="+mj-lt"/>
                  <a:sym typeface="Symbol" pitchFamily="64" charset="2"/>
                </a:endParaRPr>
              </a:p>
            </p:txBody>
          </p:sp>
        </mc:Choice>
        <mc:Fallback>
          <p:sp>
            <p:nvSpPr>
              <p:cNvPr id="215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691" y="1139824"/>
                <a:ext cx="7772400" cy="5005388"/>
              </a:xfrm>
              <a:blipFill rotWithShape="1">
                <a:blip r:embed="rId2"/>
                <a:stretch>
                  <a:fillRect l="-863" t="-1218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 flipV="1">
            <a:off x="5439509" y="2708032"/>
            <a:ext cx="146538" cy="2168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4357" y="291904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 an element of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646" y="3610711"/>
            <a:ext cx="82405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S contain itself 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Suppose that it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/>
              <a:t>. Then by definition of S it </a:t>
            </a:r>
            <a:r>
              <a:rPr lang="en-US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Suppose that it </a:t>
            </a:r>
            <a:r>
              <a:rPr lang="en-US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/>
              <a:t>. Then by definition of S it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1429" y="5994121"/>
            <a:ext cx="7114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Various approaches were used to resolve paradox.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of Techniques: Part 1&amp;quot;&quot;/&gt;&lt;property id=&quot;20307&quot; value=&quot;662&quot;/&gt;&lt;/object&gt;&lt;object type=&quot;3&quot; unique_id=&quot;10004&quot;&gt;&lt;property id=&quot;20148&quot; value=&quot;5&quot;/&gt;&lt;property id=&quot;20300&quot; value=&quot;Slide 2 - &amp;quot;What is a proof?&amp;quot;&quot;/&gt;&lt;property id=&quot;20307&quot; value=&quot;673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691&quot;/&gt;&lt;/object&gt;&lt;object type=&quot;3&quot; unique_id=&quot;10006&quot;&gt;&lt;property id=&quot;20148&quot; value=&quot;5&quot;/&gt;&lt;property id=&quot;20300&quot; value=&quot;Slide 4 - &amp;quot;Implications&amp;quot;&quot;/&gt;&lt;property id=&quot;20307&quot; value=&quot;687&quot;/&gt;&lt;/object&gt;&lt;object type=&quot;3&quot; unique_id=&quot;10007&quot;&gt;&lt;property id=&quot;20148&quot; value=&quot;5&quot;/&gt;&lt;property id=&quot;20300&quot; value=&quot;Slide 5 - &amp;quot;Direct Proof&amp;quot;&quot;/&gt;&lt;property id=&quot;20307&quot; value=&quot;688&quot;/&gt;&lt;/object&gt;&lt;object type=&quot;3&quot; unique_id=&quot;10008&quot;&gt;&lt;property id=&quot;20148&quot; value=&quot;5&quot;/&gt;&lt;property id=&quot;20300&quot; value=&quot;Slide 6 - &amp;quot;Very Simple Example&amp;quot;&quot;/&gt;&lt;property id=&quot;20307&quot; value=&quot;686&quot;/&gt;&lt;/object&gt;&lt;object type=&quot;3&quot; unique_id=&quot;10009&quot;&gt;&lt;property id=&quot;20148&quot; value=&quot;5&quot;/&gt;&lt;property id=&quot;20300&quot; value=&quot;Slide 7 - &amp;quot;When direct proof isn’t so direct&amp;quot;&quot;/&gt;&lt;property id=&quot;20307&quot; value=&quot;663&quot;/&gt;&lt;/object&gt;&lt;object type=&quot;3&quot; unique_id=&quot;10010&quot;&gt;&lt;property id=&quot;20148&quot; value=&quot;5&quot;/&gt;&lt;property id=&quot;20300&quot; value=&quot;Slide 8 - &amp;quot;Proof via the Contrapositive&amp;quot;&quot;/&gt;&lt;property id=&quot;20307&quot; value=&quot;690&quot;/&gt;&lt;/object&gt;&lt;object type=&quot;3&quot; unique_id=&quot;10011&quot;&gt;&lt;property id=&quot;20148&quot; value=&quot;5&quot;/&gt;&lt;property id=&quot;20300&quot; value=&quot;Slide 9 - &amp;quot;Proof via the Contrapositive&amp;quot;&quot;/&gt;&lt;property id=&quot;20307&quot; value=&quot;689&quot;/&gt;&lt;/object&gt;&lt;object type=&quot;3&quot; unique_id=&quot;10012&quot;&gt;&lt;property id=&quot;20148&quot; value=&quot;5&quot;/&gt;&lt;property id=&quot;20300&quot; value=&quot;Slide 10 - &amp;quot;Hints&amp;quot;&quot;/&gt;&lt;property id=&quot;20307&quot; value=&quot;69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94674</TotalTime>
  <Words>520</Words>
  <Application>Microsoft Office PowerPoint</Application>
  <PresentationFormat>Letter Paper (8.5x11 in)</PresentationFormat>
  <Paragraphs>120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ngi</vt:lpstr>
      <vt:lpstr>Sets: Notation and Definitions</vt:lpstr>
      <vt:lpstr>What is a set?</vt:lpstr>
      <vt:lpstr>Basic Notation</vt:lpstr>
      <vt:lpstr>Ways to Describe Sets</vt:lpstr>
      <vt:lpstr>Ways to Describe Sets</vt:lpstr>
      <vt:lpstr>Set Equality</vt:lpstr>
      <vt:lpstr>Subset</vt:lpstr>
      <vt:lpstr>Sets of Sets</vt:lpstr>
      <vt:lpstr>Russell’s Paradox</vt:lpstr>
      <vt:lpstr>Power set</vt:lpstr>
      <vt:lpstr>Ordered Tuples</vt:lpstr>
      <vt:lpstr>Cartesian product</vt:lpstr>
      <vt:lpstr>Learning Objectives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747</cp:revision>
  <cp:lastPrinted>2000-09-21T19:28:55Z</cp:lastPrinted>
  <dcterms:created xsi:type="dcterms:W3CDTF">1999-04-21T20:02:09Z</dcterms:created>
  <dcterms:modified xsi:type="dcterms:W3CDTF">2012-05-18T23:46:01Z</dcterms:modified>
</cp:coreProperties>
</file>