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3" r:id="rId1"/>
  </p:sldMasterIdLst>
  <p:notesMasterIdLst>
    <p:notesMasterId r:id="rId16"/>
  </p:notesMasterIdLst>
  <p:handoutMasterIdLst>
    <p:handoutMasterId r:id="rId17"/>
  </p:handoutMasterIdLst>
  <p:sldIdLst>
    <p:sldId id="662" r:id="rId2"/>
    <p:sldId id="715" r:id="rId3"/>
    <p:sldId id="717" r:id="rId4"/>
    <p:sldId id="716" r:id="rId5"/>
    <p:sldId id="719" r:id="rId6"/>
    <p:sldId id="720" r:id="rId7"/>
    <p:sldId id="721" r:id="rId8"/>
    <p:sldId id="722" r:id="rId9"/>
    <p:sldId id="724" r:id="rId10"/>
    <p:sldId id="733" r:id="rId11"/>
    <p:sldId id="660" r:id="rId12"/>
    <p:sldId id="738" r:id="rId13"/>
    <p:sldId id="736" r:id="rId14"/>
    <p:sldId id="737" r:id="rId15"/>
  </p:sldIdLst>
  <p:sldSz cx="9144000" cy="6858000" type="letter"/>
  <p:notesSz cx="6858000" cy="9144000"/>
  <p:custDataLst>
    <p:tags r:id="rId1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CC"/>
    <a:srgbClr val="CCECFF"/>
    <a:srgbClr val="FF0000"/>
    <a:srgbClr val="7A007A"/>
    <a:srgbClr val="6600FF"/>
    <a:srgbClr val="7F00FE"/>
    <a:srgbClr val="962D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94" autoAdjust="0"/>
    <p:restoredTop sz="88640" autoAdjust="0"/>
  </p:normalViewPr>
  <p:slideViewPr>
    <p:cSldViewPr snapToGrid="0">
      <p:cViewPr varScale="1">
        <p:scale>
          <a:sx n="64" d="100"/>
          <a:sy n="64" d="100"/>
        </p:scale>
        <p:origin x="-1020" y="-108"/>
      </p:cViewPr>
      <p:guideLst>
        <p:guide orient="horz" pos="216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2694"/>
    </p:cViewPr>
  </p:sorterViewPr>
  <p:notesViewPr>
    <p:cSldViewPr snapToGrid="0">
      <p:cViewPr varScale="1">
        <p:scale>
          <a:sx n="54" d="100"/>
          <a:sy n="54" d="100"/>
        </p:scale>
        <p:origin x="-180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402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10" tIns="45605" rIns="91210" bIns="45605" numCol="1" anchor="t" anchorCtr="0" compatLnSpc="1">
            <a:prstTxWarp prst="textNoShape">
              <a:avLst/>
            </a:prstTxWarp>
          </a:bodyPr>
          <a:lstStyle>
            <a:lvl1pPr algn="l" defTabSz="911225" eaLnBrk="0" hangingPunct="0">
              <a:spcBef>
                <a:spcPct val="0"/>
              </a:spcBef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2550" y="0"/>
            <a:ext cx="2995613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10" tIns="45605" rIns="91210" bIns="45605" numCol="1" anchor="t" anchorCtr="0" compatLnSpc="1">
            <a:prstTxWarp prst="textNoShape">
              <a:avLst/>
            </a:prstTxWarp>
          </a:bodyPr>
          <a:lstStyle>
            <a:lvl1pPr algn="r" defTabSz="911225" eaLnBrk="0" hangingPunct="0">
              <a:spcBef>
                <a:spcPct val="0"/>
              </a:spcBef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99500"/>
            <a:ext cx="299402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10" tIns="45605" rIns="91210" bIns="45605" numCol="1" anchor="b" anchorCtr="0" compatLnSpc="1">
            <a:prstTxWarp prst="textNoShape">
              <a:avLst/>
            </a:prstTxWarp>
          </a:bodyPr>
          <a:lstStyle>
            <a:lvl1pPr algn="l" defTabSz="911225" eaLnBrk="0" hangingPunct="0">
              <a:spcBef>
                <a:spcPct val="0"/>
              </a:spcBef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2550" y="8699500"/>
            <a:ext cx="2995613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10" tIns="45605" rIns="91210" bIns="45605" numCol="1" anchor="b" anchorCtr="0" compatLnSpc="1">
            <a:prstTxWarp prst="textNoShape">
              <a:avLst/>
            </a:prstTxWarp>
          </a:bodyPr>
          <a:lstStyle>
            <a:lvl1pPr algn="r" defTabSz="911225" eaLnBrk="0" hangingPunct="0">
              <a:spcBef>
                <a:spcPct val="0"/>
              </a:spcBef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B9DE2DEB-C185-445D-AB8C-1DCC829444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500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4" tIns="45612" rIns="91224" bIns="45612" numCol="1" anchor="t" anchorCtr="0" compatLnSpc="1">
            <a:prstTxWarp prst="textNoShape">
              <a:avLst/>
            </a:prstTxWarp>
          </a:bodyPr>
          <a:lstStyle>
            <a:lvl1pPr algn="l" defTabSz="912813" eaLnBrk="0" hangingPunct="0">
              <a:spcBef>
                <a:spcPct val="0"/>
              </a:spcBef>
              <a:defRPr sz="1200">
                <a:latin typeface="Helvetic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4" tIns="45612" rIns="91224" bIns="45612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spcBef>
                <a:spcPct val="0"/>
              </a:spcBef>
              <a:defRPr sz="1200">
                <a:latin typeface="Helvetic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682625"/>
            <a:ext cx="4554538" cy="3416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25938"/>
            <a:ext cx="5029200" cy="409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4" tIns="45612" rIns="91224" bIns="456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8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53463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4" tIns="45612" rIns="91224" bIns="45612" numCol="1" anchor="b" anchorCtr="0" compatLnSpc="1">
            <a:prstTxWarp prst="textNoShape">
              <a:avLst/>
            </a:prstTxWarp>
          </a:bodyPr>
          <a:lstStyle>
            <a:lvl1pPr algn="l" defTabSz="912813" eaLnBrk="0" hangingPunct="0">
              <a:spcBef>
                <a:spcPct val="0"/>
              </a:spcBef>
              <a:defRPr sz="1200">
                <a:latin typeface="Helvetic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53463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4" tIns="45612" rIns="91224" bIns="45612" numCol="1" anchor="b" anchorCtr="0" compatLnSpc="1">
            <a:prstTxWarp prst="textNoShape">
              <a:avLst/>
            </a:prstTxWarp>
          </a:bodyPr>
          <a:lstStyle>
            <a:lvl1pPr algn="r" defTabSz="912813" eaLnBrk="0" hangingPunct="0">
              <a:spcBef>
                <a:spcPct val="0"/>
              </a:spcBef>
              <a:defRPr sz="1200">
                <a:latin typeface="Helvetica" pitchFamily="34" charset="0"/>
                <a:cs typeface="+mn-cs"/>
              </a:defRPr>
            </a:lvl1pPr>
          </a:lstStyle>
          <a:p>
            <a:pPr>
              <a:defRPr/>
            </a:pPr>
            <a:fld id="{DC3F7418-58EE-41A5-AB52-B67D14CDD3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0346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F7418-58EE-41A5-AB52-B67D14CDD3C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2332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F7418-58EE-41A5-AB52-B67D14CDD3C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521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09EDB009-F1D4-4EC3-A20A-E2FCF830CF24}" type="slidenum">
              <a:rPr lang="en-US" sz="1200" smtClean="0">
                <a:latin typeface="Helvetica" pitchFamily="34" charset="0"/>
              </a:rPr>
              <a:pPr>
                <a:spcBef>
                  <a:spcPct val="0"/>
                </a:spcBef>
              </a:pPr>
              <a:t>11</a:t>
            </a:fld>
            <a:endParaRPr lang="en-US" sz="1200" smtClean="0">
              <a:latin typeface="Helvetica" pitchFamily="34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F7418-58EE-41A5-AB52-B67D14CDD3C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52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F7418-58EE-41A5-AB52-B67D14CDD3C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49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F7418-58EE-41A5-AB52-B67D14CDD3C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467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F7418-58EE-41A5-AB52-B67D14CDD3C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28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F7418-58EE-41A5-AB52-B67D14CDD3C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22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F7418-58EE-41A5-AB52-B67D14CDD3C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82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F7418-58EE-41A5-AB52-B67D14CDD3C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98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F7418-58EE-41A5-AB52-B67D14CDD3C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372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F7418-58EE-41A5-AB52-B67D14CDD3C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11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7359650" y="5740400"/>
            <a:ext cx="5143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7740650" y="5740400"/>
            <a:ext cx="4381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8045450" y="5740400"/>
            <a:ext cx="4762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115728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625475"/>
            <a:ext cx="7772400" cy="2803525"/>
          </a:xfrm>
        </p:spPr>
        <p:txBody>
          <a:bodyPr/>
          <a:lstStyle>
            <a:lvl1pPr algn="ctr">
              <a:defRPr sz="40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57188" y="3594100"/>
            <a:ext cx="8467725" cy="9667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50000"/>
              </a:spcBef>
              <a:defRPr sz="1800" b="1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Alan FernElectrical and Computer Engineering</a:t>
            </a:r>
          </a:p>
          <a:p>
            <a:pPr>
              <a:defRPr/>
            </a:pPr>
            <a:r>
              <a:rPr lang="en-US"/>
              <a:t>Purdue University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62800" y="6537325"/>
            <a:ext cx="1905000" cy="244475"/>
          </a:xfrm>
        </p:spPr>
        <p:txBody>
          <a:bodyPr>
            <a:spAutoFit/>
          </a:bodyPr>
          <a:lstStyle>
            <a:lvl1pPr>
              <a:defRPr sz="1000">
                <a:latin typeface="+mn-lt"/>
              </a:defRPr>
            </a:lvl1pPr>
          </a:lstStyle>
          <a:p>
            <a:pPr>
              <a:defRPr/>
            </a:pPr>
            <a:fld id="{1FE7F4E6-C203-4205-8428-B80F5C4B79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17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3EA1DC-FBB0-4099-8CDF-BE2BB1EAC4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439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0338" y="298450"/>
            <a:ext cx="1947862" cy="5694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1988" y="298450"/>
            <a:ext cx="5695950" cy="5694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697006-80EF-48E0-81F5-B19C47A82F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63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988" y="298450"/>
            <a:ext cx="7772400" cy="6175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987425"/>
            <a:ext cx="3810000" cy="50053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7425"/>
            <a:ext cx="3810000" cy="50053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48D09E-6EAB-4583-88C8-8097156CFB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896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BFC1C8-4C6E-42D1-A9B9-ED17EA7A8B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01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2D1E86-5BA5-4ED3-B8D1-5792C20255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6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87425"/>
            <a:ext cx="3810000" cy="500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7425"/>
            <a:ext cx="3810000" cy="500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09859-0EAC-40E4-AD45-879945C2CB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63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451835-D81C-44FF-96B3-536499A055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0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5DEE17-B153-4DEA-AC2B-50D8995579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05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7F21A-007A-4EC7-B985-8250C57D7F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6A28E2-546D-42AB-B75B-8A8FE73500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28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9A8C48-79B1-46E3-A85D-4C1C231B0A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4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8520113" y="6370638"/>
            <a:ext cx="2079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8664575" y="6370638"/>
            <a:ext cx="2270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1028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61988" y="298450"/>
            <a:ext cx="7772400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87425"/>
            <a:ext cx="7772400" cy="500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4717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57225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400">
                <a:latin typeface="Comic Sans MS" pitchFamily="66" charset="0"/>
                <a:cs typeface="+mn-cs"/>
              </a:defRPr>
            </a:lvl1pPr>
          </a:lstStyle>
          <a:p>
            <a:pPr>
              <a:defRPr/>
            </a:pPr>
            <a:fld id="{F69B3DEE-0933-4982-8CB8-F1AF63EEE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rgbClr val="FF3300"/>
        </a:buClr>
        <a:buSzPct val="85000"/>
        <a:buFont typeface="Marlett" pitchFamily="2" charset="2"/>
        <a:buChar char="h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9933"/>
        </a:buClr>
        <a:buSzPct val="85000"/>
        <a:buFont typeface="Marlett" pitchFamily="2" charset="2"/>
        <a:buChar char="5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SzPct val="50000"/>
        <a:buFont typeface="Marlett" pitchFamily="2" charset="2"/>
        <a:buChar char="g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arlett" pitchFamily="2" charset="2"/>
        <a:buChar char="6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Char char="»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Char char="»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Char char="»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Char char="»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641231" y="2114794"/>
            <a:ext cx="6512291" cy="617538"/>
          </a:xfrm>
        </p:spPr>
        <p:txBody>
          <a:bodyPr/>
          <a:lstStyle/>
          <a:p>
            <a:r>
              <a:rPr lang="en-US" dirty="0" smtClean="0"/>
              <a:t>Set Operations</a:t>
            </a:r>
          </a:p>
        </p:txBody>
      </p:sp>
      <p:sp>
        <p:nvSpPr>
          <p:cNvPr id="307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4F716FED-43B5-472B-990E-69719039BD81}" type="slidenum">
              <a:rPr lang="en-US" sz="1400" smtClean="0">
                <a:latin typeface="Comic Sans MS" pitchFamily="66" charset="0"/>
              </a:rPr>
              <a:pPr>
                <a:spcBef>
                  <a:spcPct val="0"/>
                </a:spcBef>
              </a:pPr>
              <a:t>1</a:t>
            </a:fld>
            <a:endParaRPr lang="en-US" sz="1400" smtClean="0">
              <a:latin typeface="Comic Sans MS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41231" y="3966029"/>
            <a:ext cx="4685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Make sure to read book material!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22677" y="6316670"/>
            <a:ext cx="515815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9pPr>
          </a:lstStyle>
          <a:p>
            <a:pPr eaLnBrk="1" hangingPunct="1"/>
            <a:fld id="{D3964327-DAE5-4121-85A2-47421A30B3AF}" type="slidenum">
              <a:rPr lang="en-US" altLang="zh-CN" sz="1400"/>
              <a:pPr eaLnBrk="1" hangingPunct="1"/>
              <a:t>10</a:t>
            </a:fld>
            <a:endParaRPr lang="en-US" altLang="zh-CN" sz="140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134328"/>
            <a:ext cx="7772400" cy="617538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Proving </a:t>
            </a:r>
            <a:r>
              <a:rPr lang="en-US" altLang="zh-CN" dirty="0" smtClean="0"/>
              <a:t>Identities</a:t>
            </a:r>
            <a:endParaRPr lang="en-US" altLang="zh-CN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597877" y="2035516"/>
                <a:ext cx="3564502" cy="4254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altLang="zh-CN" b="1" dirty="0" smtClean="0"/>
                  <a:t>Prove: </a:t>
                </a:r>
                <a:r>
                  <a:rPr lang="en-US" altLang="zh-CN" dirty="0" smtClean="0"/>
                  <a:t>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∪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𝐵</m:t>
                        </m:r>
                      </m:e>
                    </m:acc>
                    <m:r>
                      <a:rPr lang="en-US" altLang="zh-CN" b="0" i="1" dirty="0" smtClean="0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𝐴</m:t>
                        </m:r>
                      </m:e>
                    </m:acc>
                    <m:r>
                      <a:rPr lang="en-US" altLang="zh-CN" b="0" i="1" dirty="0" smtClean="0">
                        <a:latin typeface="Cambria Math"/>
                      </a:rPr>
                      <m:t>∩</m:t>
                    </m:r>
                    <m:acc>
                      <m:accPr>
                        <m:chr m:val="̅"/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altLang="zh-CN" dirty="0" smtClean="0"/>
                  <a:t>  </a:t>
                </a:r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877" y="2035516"/>
                <a:ext cx="3564502" cy="425437"/>
              </a:xfrm>
              <a:prstGeom prst="rect">
                <a:avLst/>
              </a:prstGeom>
              <a:blipFill rotWithShape="1">
                <a:blip r:embed="rId3"/>
                <a:stretch>
                  <a:fillRect l="-2564" t="-18571" r="-3419" b="-3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97877" y="3903574"/>
                <a:ext cx="5585760" cy="4345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altLang="zh-CN" b="1" dirty="0" smtClean="0"/>
                  <a:t>Prove: </a:t>
                </a:r>
                <a:r>
                  <a:rPr lang="en-US" altLang="zh-CN" dirty="0" smtClean="0"/>
                  <a:t>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∪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𝐵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</m:e>
                    </m:acc>
                    <m:r>
                      <a:rPr lang="en-US" altLang="zh-CN" b="0" i="1" dirty="0" smtClean="0">
                        <a:latin typeface="Cambria Math"/>
                      </a:rPr>
                      <m:t>∩</m:t>
                    </m:r>
                    <m:acc>
                      <m:accPr>
                        <m:chr m:val="̅"/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𝐶</m:t>
                        </m:r>
                      </m:e>
                    </m:acc>
                    <m:r>
                      <a:rPr lang="en-US" altLang="zh-CN" b="0" i="0" dirty="0" smtClean="0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𝐴</m:t>
                        </m:r>
                        <m:r>
                          <a:rPr lang="en-US" altLang="zh-CN" b="0" i="1" dirty="0" smtClean="0">
                            <a:latin typeface="Cambria Math"/>
                          </a:rPr>
                          <m:t>∪</m:t>
                        </m:r>
                        <m:r>
                          <a:rPr lang="en-US" altLang="zh-CN" b="0" i="1" dirty="0" smtClean="0">
                            <a:latin typeface="Cambria Math"/>
                          </a:rPr>
                          <m:t>𝐶</m:t>
                        </m:r>
                      </m:e>
                    </m:acc>
                    <m:r>
                      <a:rPr lang="en-US" altLang="zh-CN" b="0" i="1" dirty="0" smtClean="0">
                        <a:latin typeface="Cambria Math"/>
                      </a:rPr>
                      <m:t>∩</m:t>
                    </m:r>
                    <m:acc>
                      <m:accPr>
                        <m:chr m:val="̅"/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𝐵</m:t>
                        </m:r>
                        <m:r>
                          <a:rPr lang="en-US" altLang="zh-CN" b="0" i="1" dirty="0" smtClean="0">
                            <a:latin typeface="Cambria Math"/>
                          </a:rPr>
                          <m:t>∩</m:t>
                        </m:r>
                        <m:r>
                          <a:rPr lang="en-US" altLang="zh-CN" b="0" i="1" dirty="0" smtClean="0">
                            <a:latin typeface="Cambria Math"/>
                          </a:rPr>
                          <m:t>𝐶</m:t>
                        </m:r>
                      </m:e>
                    </m:acc>
                  </m:oMath>
                </a14:m>
                <a:r>
                  <a:rPr lang="en-US" altLang="zh-CN" dirty="0" smtClean="0"/>
                  <a:t>  </a:t>
                </a:r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877" y="3903574"/>
                <a:ext cx="5585760" cy="434543"/>
              </a:xfrm>
              <a:prstGeom prst="rect">
                <a:avLst/>
              </a:prstGeom>
              <a:blipFill rotWithShape="1">
                <a:blip r:embed="rId4"/>
                <a:stretch>
                  <a:fillRect l="-1638" t="-16667" b="-30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89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8034BEC0-DDD9-42B8-B0E2-923CA8461E2E}" type="slidenum">
              <a:rPr lang="en-US" sz="1400" smtClean="0">
                <a:latin typeface="Comic Sans MS" pitchFamily="66" charset="0"/>
              </a:rPr>
              <a:pPr>
                <a:spcBef>
                  <a:spcPct val="0"/>
                </a:spcBef>
              </a:pPr>
              <a:t>11</a:t>
            </a:fld>
            <a:endParaRPr lang="en-US" sz="1400" smtClean="0">
              <a:latin typeface="Comic Sans MS" pitchFamily="66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11163" y="168275"/>
            <a:ext cx="8521700" cy="617538"/>
          </a:xfrm>
        </p:spPr>
        <p:txBody>
          <a:bodyPr/>
          <a:lstStyle/>
          <a:p>
            <a:r>
              <a:rPr lang="en-US" sz="2800" dirty="0" smtClean="0"/>
              <a:t>Learning Objectives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7260" y="1221065"/>
            <a:ext cx="8458200" cy="5233988"/>
          </a:xfrm>
        </p:spPr>
        <p:txBody>
          <a:bodyPr/>
          <a:lstStyle/>
          <a:p>
            <a:r>
              <a:rPr lang="en-US" sz="2400" dirty="0" smtClean="0"/>
              <a:t>Understand and use the basic set operations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Know and recognize basic set identities.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Prove both basic and more complex set identities.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22677" y="6316670"/>
            <a:ext cx="515815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9pPr>
          </a:lstStyle>
          <a:p>
            <a:pPr eaLnBrk="1" hangingPunct="1"/>
            <a:fld id="{D3964327-DAE5-4121-85A2-47421A30B3AF}" type="slidenum">
              <a:rPr lang="en-US" altLang="zh-CN" sz="1400"/>
              <a:pPr eaLnBrk="1" hangingPunct="1"/>
              <a:t>12</a:t>
            </a:fld>
            <a:endParaRPr lang="en-US" altLang="zh-CN" sz="140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134328"/>
            <a:ext cx="7772400" cy="617538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Proving </a:t>
            </a:r>
            <a:r>
              <a:rPr lang="en-US" altLang="zh-CN" dirty="0" smtClean="0"/>
              <a:t>Identities</a:t>
            </a:r>
            <a:endParaRPr lang="en-US" altLang="zh-CN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597877" y="1025462"/>
                <a:ext cx="3564502" cy="4254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altLang="zh-CN" b="1" dirty="0" smtClean="0"/>
                  <a:t>Prove: </a:t>
                </a:r>
                <a:r>
                  <a:rPr lang="en-US" altLang="zh-CN" dirty="0" smtClean="0"/>
                  <a:t>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∪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𝐵</m:t>
                        </m:r>
                      </m:e>
                    </m:acc>
                    <m:r>
                      <a:rPr lang="en-US" altLang="zh-CN" b="0" i="1" dirty="0" smtClean="0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𝐴</m:t>
                        </m:r>
                      </m:e>
                    </m:acc>
                    <m:r>
                      <a:rPr lang="en-US" altLang="zh-CN" b="0" i="1" dirty="0" smtClean="0">
                        <a:latin typeface="Cambria Math"/>
                      </a:rPr>
                      <m:t>∩</m:t>
                    </m:r>
                    <m:acc>
                      <m:accPr>
                        <m:chr m:val="̅"/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altLang="zh-CN" dirty="0" smtClean="0"/>
                  <a:t>  </a:t>
                </a:r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877" y="1025462"/>
                <a:ext cx="3564502" cy="425437"/>
              </a:xfrm>
              <a:prstGeom prst="rect">
                <a:avLst/>
              </a:prstGeom>
              <a:blipFill rotWithShape="1">
                <a:blip r:embed="rId3"/>
                <a:stretch>
                  <a:fillRect l="-2564" t="-18571" r="-3419" b="-3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97877" y="1846077"/>
                <a:ext cx="2590774" cy="17557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altLang="zh-CN" b="1" dirty="0" smtClean="0"/>
                  <a:t>Show that both: 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en-US" altLang="zh-CN" b="1" dirty="0" smtClean="0"/>
              </a:p>
              <a:p>
                <a:pPr marL="457200" indent="-457200" eaLnBrk="1" hangingPunct="1">
                  <a:lnSpc>
                    <a:spcPct val="90000"/>
                  </a:lnSpc>
                  <a:buAutoNum type="arabicParenR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∪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𝐵</m:t>
                        </m:r>
                      </m:e>
                    </m:acc>
                    <m:r>
                      <a:rPr lang="en-US" altLang="zh-CN" b="0" i="1" dirty="0" smtClean="0">
                        <a:latin typeface="Cambria Math"/>
                      </a:rPr>
                      <m:t>⊆</m:t>
                    </m:r>
                    <m:acc>
                      <m:accPr>
                        <m:chr m:val="̅"/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𝐴</m:t>
                        </m:r>
                      </m:e>
                    </m:acc>
                    <m:r>
                      <a:rPr lang="en-US" altLang="zh-CN" b="0" i="1" dirty="0" smtClean="0">
                        <a:latin typeface="Cambria Math"/>
                      </a:rPr>
                      <m:t>∩</m:t>
                    </m:r>
                    <m:acc>
                      <m:accPr>
                        <m:chr m:val="̅"/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𝐵</m:t>
                        </m:r>
                      </m:e>
                    </m:acc>
                  </m:oMath>
                </a14:m>
                <a:endParaRPr lang="en-US" altLang="zh-CN" dirty="0" smtClean="0"/>
              </a:p>
              <a:p>
                <a:pPr marL="457200" indent="-457200" eaLnBrk="1" hangingPunct="1">
                  <a:lnSpc>
                    <a:spcPct val="90000"/>
                  </a:lnSpc>
                  <a:buAutoNum type="arabicParenR"/>
                </a:pPr>
                <a:endParaRPr lang="en-US" altLang="zh-CN" dirty="0" smtClean="0"/>
              </a:p>
              <a:p>
                <a:pPr marL="457200" indent="-457200" eaLnBrk="1" hangingPunct="1">
                  <a:lnSpc>
                    <a:spcPct val="90000"/>
                  </a:lnSpc>
                  <a:buAutoNum type="arabicParenR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i="1" dirty="0">
                            <a:latin typeface="Cambria Math"/>
                          </a:rPr>
                          <m:t>𝐴</m:t>
                        </m:r>
                      </m:e>
                    </m:acc>
                    <m:r>
                      <a:rPr lang="en-US" altLang="zh-CN" b="0" i="1" dirty="0" smtClean="0">
                        <a:latin typeface="Cambria Math"/>
                      </a:rPr>
                      <m:t>∩</m:t>
                    </m:r>
                    <m:acc>
                      <m:accPr>
                        <m:chr m:val="̅"/>
                        <m:ctrlPr>
                          <a:rPr lang="en-US" altLang="zh-CN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i="1" dirty="0">
                            <a:latin typeface="Cambria Math"/>
                          </a:rPr>
                          <m:t>𝐵</m:t>
                        </m:r>
                      </m:e>
                    </m:acc>
                    <m:r>
                      <a:rPr lang="en-US" altLang="zh-CN" b="0" i="1" dirty="0" smtClean="0">
                        <a:latin typeface="Cambria Math"/>
                      </a:rPr>
                      <m:t>⊆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/>
                          </a:rPr>
                          <m:t>𝐴</m:t>
                        </m:r>
                        <m:r>
                          <a:rPr lang="en-US" altLang="zh-CN" i="1">
                            <a:latin typeface="Cambria Math"/>
                          </a:rPr>
                          <m:t>∪</m:t>
                        </m:r>
                        <m:r>
                          <a:rPr lang="en-US" altLang="zh-CN" i="1">
                            <a:latin typeface="Cambria Math"/>
                          </a:rPr>
                          <m:t>𝐵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877" y="1846077"/>
                <a:ext cx="2590774" cy="1755737"/>
              </a:xfrm>
              <a:prstGeom prst="rect">
                <a:avLst/>
              </a:prstGeom>
              <a:blipFill rotWithShape="1">
                <a:blip r:embed="rId4"/>
                <a:stretch>
                  <a:fillRect l="-3529" t="-4514" r="-10353" b="-6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255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22677" y="6316670"/>
            <a:ext cx="515815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9pPr>
          </a:lstStyle>
          <a:p>
            <a:pPr eaLnBrk="1" hangingPunct="1"/>
            <a:fld id="{D3964327-DAE5-4121-85A2-47421A30B3AF}" type="slidenum">
              <a:rPr lang="en-US" altLang="zh-CN" sz="1400"/>
              <a:pPr eaLnBrk="1" hangingPunct="1"/>
              <a:t>13</a:t>
            </a:fld>
            <a:endParaRPr lang="en-US" altLang="zh-CN" sz="140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134328"/>
            <a:ext cx="7772400" cy="617538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Proving Identities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97877" y="1025462"/>
                <a:ext cx="3564502" cy="4254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altLang="zh-CN" b="1" dirty="0" smtClean="0"/>
                  <a:t>Prove: </a:t>
                </a:r>
                <a:r>
                  <a:rPr lang="en-US" altLang="zh-CN" dirty="0" smtClean="0"/>
                  <a:t>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∪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𝐵</m:t>
                        </m:r>
                      </m:e>
                    </m:acc>
                    <m:r>
                      <a:rPr lang="en-US" altLang="zh-CN" b="0" i="1" dirty="0" smtClean="0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𝐴</m:t>
                        </m:r>
                      </m:e>
                    </m:acc>
                    <m:r>
                      <a:rPr lang="en-US" altLang="zh-CN" b="0" i="1" dirty="0" smtClean="0">
                        <a:latin typeface="Cambria Math"/>
                      </a:rPr>
                      <m:t>∪</m:t>
                    </m:r>
                    <m:acc>
                      <m:accPr>
                        <m:chr m:val="̅"/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altLang="zh-CN" dirty="0" smtClean="0"/>
                  <a:t>  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877" y="1025462"/>
                <a:ext cx="3564502" cy="425437"/>
              </a:xfrm>
              <a:prstGeom prst="rect">
                <a:avLst/>
              </a:prstGeom>
              <a:blipFill rotWithShape="1">
                <a:blip r:embed="rId2"/>
                <a:stretch>
                  <a:fillRect l="-2564" t="-18571" r="-3419" b="-3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97877" y="1764016"/>
            <a:ext cx="717375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b="1" dirty="0" smtClean="0"/>
              <a:t>Proof by sequence of equivalences (“</a:t>
            </a:r>
            <a:r>
              <a:rPr lang="en-US" altLang="zh-CN" b="1" dirty="0" err="1" smtClean="0"/>
              <a:t>iff</a:t>
            </a:r>
            <a:r>
              <a:rPr lang="en-US" altLang="zh-CN" b="1" dirty="0" smtClean="0"/>
              <a:t> proof”).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36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22677" y="6316670"/>
            <a:ext cx="515815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9pPr>
          </a:lstStyle>
          <a:p>
            <a:pPr eaLnBrk="1" hangingPunct="1"/>
            <a:fld id="{D3964327-DAE5-4121-85A2-47421A30B3AF}" type="slidenum">
              <a:rPr lang="en-US" altLang="zh-CN" sz="1400"/>
              <a:pPr eaLnBrk="1" hangingPunct="1"/>
              <a:t>14</a:t>
            </a:fld>
            <a:endParaRPr lang="en-US" altLang="zh-CN" sz="140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134328"/>
            <a:ext cx="7772400" cy="617538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Proving </a:t>
            </a:r>
            <a:r>
              <a:rPr lang="en-US" altLang="zh-CN" dirty="0" smtClean="0"/>
              <a:t>Identities via Rewriting</a:t>
            </a:r>
            <a:endParaRPr lang="en-US" altLang="zh-CN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97877" y="1025462"/>
                <a:ext cx="5585760" cy="4345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altLang="zh-CN" b="1" dirty="0" smtClean="0"/>
                  <a:t>Prove: </a:t>
                </a:r>
                <a:r>
                  <a:rPr lang="en-US" altLang="zh-CN" dirty="0" smtClean="0"/>
                  <a:t>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∪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𝐵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</m:e>
                    </m:acc>
                    <m:r>
                      <a:rPr lang="en-US" altLang="zh-CN" b="0" i="1" dirty="0" smtClean="0">
                        <a:latin typeface="Cambria Math"/>
                      </a:rPr>
                      <m:t>∩</m:t>
                    </m:r>
                    <m:acc>
                      <m:accPr>
                        <m:chr m:val="̅"/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𝐶</m:t>
                        </m:r>
                      </m:e>
                    </m:acc>
                    <m:r>
                      <a:rPr lang="en-US" altLang="zh-CN" b="0" i="0" dirty="0" smtClean="0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𝐴</m:t>
                        </m:r>
                        <m:r>
                          <a:rPr lang="en-US" altLang="zh-CN" b="0" i="1" dirty="0" smtClean="0">
                            <a:latin typeface="Cambria Math"/>
                          </a:rPr>
                          <m:t>∪</m:t>
                        </m:r>
                        <m:r>
                          <a:rPr lang="en-US" altLang="zh-CN" b="0" i="1" dirty="0" smtClean="0">
                            <a:latin typeface="Cambria Math"/>
                          </a:rPr>
                          <m:t>𝐶</m:t>
                        </m:r>
                      </m:e>
                    </m:acc>
                    <m:r>
                      <a:rPr lang="en-US" altLang="zh-CN" b="0" i="1" dirty="0" smtClean="0">
                        <a:latin typeface="Cambria Math"/>
                      </a:rPr>
                      <m:t>∩</m:t>
                    </m:r>
                    <m:acc>
                      <m:accPr>
                        <m:chr m:val="̅"/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𝐵</m:t>
                        </m:r>
                        <m:r>
                          <a:rPr lang="en-US" altLang="zh-CN" b="0" i="1" dirty="0" smtClean="0">
                            <a:latin typeface="Cambria Math"/>
                          </a:rPr>
                          <m:t>∩</m:t>
                        </m:r>
                        <m:r>
                          <a:rPr lang="en-US" altLang="zh-CN" b="0" i="1" dirty="0" smtClean="0">
                            <a:latin typeface="Cambria Math"/>
                          </a:rPr>
                          <m:t>𝐶</m:t>
                        </m:r>
                      </m:e>
                    </m:acc>
                  </m:oMath>
                </a14:m>
                <a:r>
                  <a:rPr lang="en-US" altLang="zh-CN" dirty="0" smtClean="0"/>
                  <a:t>  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877" y="1025462"/>
                <a:ext cx="5585760" cy="434543"/>
              </a:xfrm>
              <a:prstGeom prst="rect">
                <a:avLst/>
              </a:prstGeom>
              <a:blipFill rotWithShape="1">
                <a:blip r:embed="rId2"/>
                <a:stretch>
                  <a:fillRect l="-1638" t="-16667" b="-30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97877" y="1764016"/>
            <a:ext cx="588975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b="1" dirty="0" smtClean="0"/>
              <a:t>Proof by sequence of known identities.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30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9pPr>
          </a:lstStyle>
          <a:p>
            <a:pPr eaLnBrk="1" hangingPunct="1"/>
            <a:fld id="{81354CC5-C8D4-4753-B430-71EB1E58C995}" type="slidenum">
              <a:rPr lang="en-US" altLang="zh-CN" sz="1400"/>
              <a:pPr eaLnBrk="1" hangingPunct="1"/>
              <a:t>2</a:t>
            </a:fld>
            <a:endParaRPr lang="en-US" altLang="zh-CN" sz="140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192943"/>
            <a:ext cx="7772400" cy="617538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Set operations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5833" y="694350"/>
            <a:ext cx="8258908" cy="5005388"/>
          </a:xfrm>
        </p:spPr>
        <p:txBody>
          <a:bodyPr/>
          <a:lstStyle/>
          <a:p>
            <a:pPr eaLnBrk="1" hangingPunct="1"/>
            <a:endParaRPr lang="en-US" altLang="zh-CN" sz="2400" dirty="0"/>
          </a:p>
          <a:p>
            <a:pPr eaLnBrk="1" hangingPunct="1"/>
            <a:r>
              <a:rPr lang="en-US" altLang="zh-CN" dirty="0" smtClean="0"/>
              <a:t>We are familiar with operations on numbers</a:t>
            </a:r>
          </a:p>
          <a:p>
            <a:pPr lvl="1" eaLnBrk="1" hangingPunct="1"/>
            <a:r>
              <a:rPr lang="en-US" altLang="zh-CN" sz="2800" dirty="0" smtClean="0">
                <a:solidFill>
                  <a:srgbClr val="0000FF"/>
                </a:solidFill>
              </a:rPr>
              <a:t>  +,  -,  x,  /, </a:t>
            </a:r>
            <a:r>
              <a:rPr lang="en-US" altLang="zh-CN" sz="2800" dirty="0" smtClean="0"/>
              <a:t>… </a:t>
            </a:r>
          </a:p>
          <a:p>
            <a:pPr lvl="1" eaLnBrk="1" hangingPunct="1"/>
            <a:endParaRPr lang="en-US" altLang="zh-CN" sz="2400" dirty="0" smtClean="0">
              <a:solidFill>
                <a:srgbClr val="0000FF"/>
              </a:solidFill>
              <a:latin typeface="Comic Sans MS" pitchFamily="64" charset="0"/>
              <a:sym typeface="Symbol" pitchFamily="64" charset="2"/>
            </a:endParaRPr>
          </a:p>
          <a:p>
            <a:pPr eaLnBrk="1" hangingPunct="1"/>
            <a:r>
              <a:rPr lang="en-US" altLang="zh-CN" dirty="0"/>
              <a:t>We are </a:t>
            </a:r>
            <a:r>
              <a:rPr lang="en-US" altLang="zh-CN" dirty="0" smtClean="0"/>
              <a:t>familiar </a:t>
            </a:r>
            <a:r>
              <a:rPr lang="en-US" altLang="zh-CN" dirty="0"/>
              <a:t>with operations on </a:t>
            </a:r>
            <a:r>
              <a:rPr lang="en-US" altLang="zh-CN" dirty="0" smtClean="0"/>
              <a:t>propositions</a:t>
            </a:r>
          </a:p>
          <a:p>
            <a:pPr lvl="1" eaLnBrk="1" hangingPunct="1"/>
            <a:r>
              <a:rPr lang="en-US" altLang="zh-CN" sz="2400" dirty="0" smtClean="0">
                <a:solidFill>
                  <a:srgbClr val="0000FF"/>
                </a:solidFill>
                <a:latin typeface="Comic Sans MS" pitchFamily="64" charset="0"/>
                <a:sym typeface="Symbol" pitchFamily="64" charset="2"/>
              </a:rPr>
              <a:t>, </a:t>
            </a:r>
            <a:r>
              <a:rPr lang="en-US" altLang="zh-CN" sz="2400" dirty="0" smtClean="0">
                <a:solidFill>
                  <a:srgbClr val="0000FF"/>
                </a:solidFill>
                <a:sym typeface="Symbol" pitchFamily="64" charset="2"/>
              </a:rPr>
              <a:t>, ,</a:t>
            </a:r>
            <a:r>
              <a:rPr lang="en-US" altLang="zh-CN" sz="2400" dirty="0" smtClean="0">
                <a:solidFill>
                  <a:srgbClr val="0000FF"/>
                </a:solidFill>
                <a:latin typeface="Comic Sans MS" pitchFamily="64" charset="0"/>
                <a:sym typeface="Symbol" pitchFamily="64" charset="2"/>
              </a:rPr>
              <a:t> </a:t>
            </a:r>
            <a:r>
              <a:rPr lang="en-US" altLang="zh-CN" sz="2400" dirty="0" smtClean="0">
                <a:latin typeface="Comic Sans MS" pitchFamily="64" charset="0"/>
                <a:sym typeface="Symbol" pitchFamily="64" charset="2"/>
              </a:rPr>
              <a:t>, … </a:t>
            </a:r>
          </a:p>
          <a:p>
            <a:pPr lvl="1" eaLnBrk="1" hangingPunct="1"/>
            <a:endParaRPr lang="en-US" altLang="zh-CN" sz="2400" dirty="0" smtClean="0">
              <a:latin typeface="Comic Sans MS" pitchFamily="64" charset="0"/>
              <a:sym typeface="Symbol" pitchFamily="64" charset="2"/>
            </a:endParaRPr>
          </a:p>
          <a:p>
            <a:pPr eaLnBrk="1" hangingPunct="1"/>
            <a:r>
              <a:rPr lang="en-US" altLang="zh-CN" sz="2400" dirty="0" smtClean="0">
                <a:latin typeface="+mj-lt"/>
                <a:sym typeface="Symbol" pitchFamily="64" charset="2"/>
              </a:rPr>
              <a:t>What about sets? </a:t>
            </a:r>
          </a:p>
          <a:p>
            <a:pPr lvl="1" eaLnBrk="1" hangingPunct="1"/>
            <a:r>
              <a:rPr lang="en-US" altLang="zh-CN" sz="2000" dirty="0" smtClean="0">
                <a:solidFill>
                  <a:srgbClr val="0000FF"/>
                </a:solidFill>
                <a:latin typeface="+mj-lt"/>
                <a:sym typeface="Symbol" pitchFamily="64" charset="2"/>
              </a:rPr>
              <a:t>union, intersection, difference, complement</a:t>
            </a:r>
            <a:r>
              <a:rPr lang="en-US" altLang="zh-CN" sz="2000" dirty="0" smtClean="0">
                <a:latin typeface="+mj-lt"/>
                <a:sym typeface="Symbol" pitchFamily="64" charset="2"/>
              </a:rPr>
              <a:t> </a:t>
            </a:r>
          </a:p>
          <a:p>
            <a:pPr eaLnBrk="1" hangingPunct="1"/>
            <a:endParaRPr lang="en-US" altLang="zh-CN" dirty="0" smtClean="0">
              <a:latin typeface="Comic Sans MS" pitchFamily="64" charset="0"/>
              <a:sym typeface="Symbol" pitchFamily="64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90677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9pPr>
          </a:lstStyle>
          <a:p>
            <a:pPr eaLnBrk="1" hangingPunct="1"/>
            <a:fld id="{49243C2D-71DA-4069-815D-6A8B620053F6}" type="slidenum">
              <a:rPr lang="en-US" altLang="zh-CN" sz="1400"/>
              <a:pPr eaLnBrk="1" hangingPunct="1"/>
              <a:t>3</a:t>
            </a:fld>
            <a:endParaRPr lang="en-US" altLang="zh-CN" sz="140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Set intersection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3754" y="1260231"/>
            <a:ext cx="8458200" cy="4495800"/>
          </a:xfrm>
        </p:spPr>
        <p:txBody>
          <a:bodyPr/>
          <a:lstStyle/>
          <a:p>
            <a:pPr eaLnBrk="1" hangingPunct="1"/>
            <a:r>
              <a:rPr lang="en-US" altLang="zh-CN" sz="2400" dirty="0" smtClean="0"/>
              <a:t>The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intersection</a:t>
            </a:r>
            <a:r>
              <a:rPr lang="en-US" altLang="zh-CN" sz="2400" dirty="0" smtClean="0"/>
              <a:t> of </a:t>
            </a:r>
            <a:r>
              <a:rPr lang="en-US" altLang="zh-CN" sz="2400" dirty="0" smtClean="0"/>
              <a:t>sets </a:t>
            </a:r>
            <a:r>
              <a:rPr lang="en-US" altLang="zh-CN" sz="2400" dirty="0" smtClean="0"/>
              <a:t>A and B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(</a:t>
            </a:r>
            <a:r>
              <a:rPr lang="en-US" altLang="zh-CN" sz="2400" b="1" dirty="0">
                <a:solidFill>
                  <a:srgbClr val="FF0000"/>
                </a:solidFill>
              </a:rPr>
              <a:t>denoted A </a:t>
            </a:r>
            <a:r>
              <a:rPr lang="en-US" altLang="zh-CN" sz="2400" b="1" dirty="0">
                <a:solidFill>
                  <a:srgbClr val="FF0000"/>
                </a:solidFill>
                <a:latin typeface="Comic Sans MS" pitchFamily="64" charset="0"/>
                <a:sym typeface="Symbol" pitchFamily="64" charset="2"/>
              </a:rPr>
              <a:t></a:t>
            </a:r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B) </a:t>
            </a:r>
            <a:r>
              <a:rPr lang="en-US" altLang="zh-CN" sz="2400" dirty="0"/>
              <a:t>is </a:t>
            </a:r>
            <a:r>
              <a:rPr lang="en-US" altLang="zh-CN" sz="2400" dirty="0" smtClean="0"/>
              <a:t>the set that </a:t>
            </a:r>
            <a:r>
              <a:rPr lang="en-US" altLang="zh-CN" sz="2400" dirty="0" smtClean="0"/>
              <a:t>contains the </a:t>
            </a:r>
            <a:r>
              <a:rPr lang="en-US" altLang="zh-CN" sz="2400" dirty="0" smtClean="0"/>
              <a:t>elements that are in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both</a:t>
            </a:r>
            <a:r>
              <a:rPr lang="en-US" altLang="zh-CN" sz="2400" dirty="0" smtClean="0"/>
              <a:t> A and B.</a:t>
            </a:r>
          </a:p>
          <a:p>
            <a:pPr marL="457200" lvl="1" indent="0" eaLnBrk="1" hangingPunct="1">
              <a:buNone/>
            </a:pPr>
            <a:endParaRPr lang="en-US" altLang="zh-CN" dirty="0" smtClean="0"/>
          </a:p>
          <a:p>
            <a:pPr marL="457200" lvl="1" indent="0" eaLnBrk="1" hangingPunct="1">
              <a:buNone/>
            </a:pPr>
            <a:endParaRPr lang="en-US" altLang="zh-CN" dirty="0"/>
          </a:p>
          <a:p>
            <a:pPr marL="457200" lvl="1" indent="0" eaLnBrk="1" hangingPunct="1">
              <a:buNone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sz="2400" dirty="0" smtClean="0"/>
          </a:p>
          <a:p>
            <a:pPr eaLnBrk="1" hangingPunct="1"/>
            <a:r>
              <a:rPr lang="en-US" altLang="zh-CN" sz="2400" b="1" dirty="0" smtClean="0"/>
              <a:t>More Formally:</a:t>
            </a:r>
            <a:r>
              <a:rPr lang="en-US" altLang="zh-CN" sz="2400" dirty="0" smtClean="0"/>
              <a:t>  A </a:t>
            </a:r>
            <a:r>
              <a:rPr lang="en-US" altLang="zh-CN" sz="2400" dirty="0" smtClean="0">
                <a:latin typeface="Comic Sans MS" pitchFamily="64" charset="0"/>
                <a:sym typeface="Symbol" pitchFamily="64" charset="2"/>
              </a:rPr>
              <a:t></a:t>
            </a:r>
            <a:r>
              <a:rPr lang="en-US" altLang="zh-CN" sz="2400" dirty="0" smtClean="0"/>
              <a:t> B = {x </a:t>
            </a:r>
            <a:r>
              <a:rPr lang="en-US" altLang="zh-CN" sz="2400" dirty="0" smtClean="0">
                <a:latin typeface="+mj-lt"/>
              </a:rPr>
              <a:t>| x </a:t>
            </a:r>
            <a:r>
              <a:rPr lang="en-US" altLang="zh-CN" sz="2400" dirty="0" smtClean="0">
                <a:latin typeface="+mj-lt"/>
                <a:sym typeface="Symbol" pitchFamily="64" charset="2"/>
              </a:rPr>
              <a:t>A  x B</a:t>
            </a:r>
            <a:r>
              <a:rPr lang="en-US" altLang="zh-CN" sz="2400" dirty="0" smtClean="0">
                <a:latin typeface="+mj-lt"/>
              </a:rPr>
              <a:t>}.</a:t>
            </a:r>
          </a:p>
          <a:p>
            <a:pPr marL="0" indent="0" eaLnBrk="1" hangingPunct="1">
              <a:buNone/>
            </a:pPr>
            <a:r>
              <a:rPr lang="en-US" altLang="zh-CN" sz="2400" b="1" dirty="0" smtClean="0"/>
              <a:t>    </a:t>
            </a:r>
            <a:br>
              <a:rPr lang="en-US" altLang="zh-CN" sz="2400" b="1" dirty="0" smtClean="0"/>
            </a:br>
            <a:r>
              <a:rPr lang="en-US" altLang="zh-CN" sz="2400" b="1" dirty="0" smtClean="0"/>
              <a:t>     Examples</a:t>
            </a:r>
            <a:r>
              <a:rPr lang="en-US" altLang="zh-CN" sz="2400" b="1" dirty="0"/>
              <a:t>: </a:t>
            </a:r>
            <a:r>
              <a:rPr lang="en-US" altLang="zh-CN" sz="2400" dirty="0" smtClean="0"/>
              <a:t>   </a:t>
            </a:r>
            <a:r>
              <a:rPr lang="en-US" altLang="zh-CN" sz="2400" dirty="0"/>
              <a:t>{a, b, c} </a:t>
            </a:r>
            <a:r>
              <a:rPr lang="en-US" altLang="zh-CN" sz="2400" dirty="0">
                <a:sym typeface="Symbol" pitchFamily="64" charset="2"/>
              </a:rPr>
              <a:t> {b, c, d} = {b, c</a:t>
            </a:r>
            <a:r>
              <a:rPr lang="en-US" altLang="zh-CN" sz="2400" dirty="0" smtClean="0">
                <a:sym typeface="Symbol" pitchFamily="64" charset="2"/>
              </a:rPr>
              <a:t>}</a:t>
            </a:r>
            <a:br>
              <a:rPr lang="en-US" altLang="zh-CN" sz="2400" dirty="0" smtClean="0">
                <a:sym typeface="Symbol" pitchFamily="64" charset="2"/>
              </a:rPr>
            </a:br>
            <a:r>
              <a:rPr lang="en-US" altLang="zh-CN" sz="2400" dirty="0" smtClean="0"/>
              <a:t>            </a:t>
            </a:r>
            <a:br>
              <a:rPr lang="en-US" altLang="zh-CN" sz="2400" dirty="0" smtClean="0"/>
            </a:br>
            <a:r>
              <a:rPr lang="en-US" altLang="zh-CN" sz="2400" dirty="0" smtClean="0"/>
              <a:t>                           {</a:t>
            </a:r>
            <a:r>
              <a:rPr lang="en-US" altLang="zh-CN" sz="2400" dirty="0"/>
              <a:t>x | x&gt;0} </a:t>
            </a:r>
            <a:r>
              <a:rPr lang="en-US" altLang="zh-CN" sz="2400" dirty="0">
                <a:latin typeface="Comic Sans MS" pitchFamily="64" charset="0"/>
                <a:sym typeface="Symbol" pitchFamily="64" charset="2"/>
              </a:rPr>
              <a:t></a:t>
            </a:r>
            <a:r>
              <a:rPr lang="en-US" altLang="zh-CN" sz="2400" dirty="0"/>
              <a:t> {x | x&gt;100} = {x | x&gt;100}</a:t>
            </a:r>
            <a:endParaRPr lang="en-US" altLang="zh-CN" sz="2400" dirty="0" smtClean="0">
              <a:latin typeface="+mj-lt"/>
            </a:endParaRPr>
          </a:p>
          <a:p>
            <a:pPr eaLnBrk="1" hangingPunct="1"/>
            <a:endParaRPr lang="en-US" altLang="zh-CN" sz="2400" dirty="0">
              <a:latin typeface="+mj-lt"/>
            </a:endParaRPr>
          </a:p>
          <a:p>
            <a:pPr eaLnBrk="1" hangingPunct="1"/>
            <a:endParaRPr lang="en-US" altLang="zh-CN" sz="2400" dirty="0">
              <a:latin typeface="+mj-lt"/>
            </a:endParaRPr>
          </a:p>
          <a:p>
            <a:pPr eaLnBrk="1" hangingPunct="1"/>
            <a:endParaRPr lang="en-US" altLang="zh-CN" sz="2400" dirty="0" smtClean="0">
              <a:latin typeface="+mj-lt"/>
            </a:endParaRPr>
          </a:p>
          <a:p>
            <a:pPr eaLnBrk="1" hangingPunct="1"/>
            <a:r>
              <a:rPr lang="en-US" altLang="zh-CN" sz="2400" dirty="0" smtClean="0">
                <a:latin typeface="+mj-lt"/>
              </a:rPr>
              <a:t/>
            </a:r>
            <a:br>
              <a:rPr lang="en-US" altLang="zh-CN" sz="2400" dirty="0" smtClean="0">
                <a:latin typeface="+mj-lt"/>
              </a:rPr>
            </a:br>
            <a:r>
              <a:rPr lang="en-US" altLang="zh-CN" sz="2400" dirty="0" smtClean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258368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9pPr>
          </a:lstStyle>
          <a:p>
            <a:pPr eaLnBrk="1" hangingPunct="1"/>
            <a:fld id="{5A5734E4-FE95-440D-86EB-1CB61888E515}" type="slidenum">
              <a:rPr lang="en-US" altLang="zh-CN" sz="1400"/>
              <a:pPr eaLnBrk="1" hangingPunct="1"/>
              <a:t>4</a:t>
            </a:fld>
            <a:endParaRPr lang="en-US" altLang="zh-CN" sz="140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Set union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9416" y="1088322"/>
            <a:ext cx="8684782" cy="5005388"/>
          </a:xfrm>
        </p:spPr>
        <p:txBody>
          <a:bodyPr/>
          <a:lstStyle/>
          <a:p>
            <a:pPr eaLnBrk="1" hangingPunct="1"/>
            <a:r>
              <a:rPr lang="en-US" altLang="zh-CN" sz="2400" dirty="0" smtClean="0"/>
              <a:t>The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union</a:t>
            </a:r>
            <a:r>
              <a:rPr lang="en-US" altLang="zh-CN" sz="2400" dirty="0" smtClean="0"/>
              <a:t> of two sets A and </a:t>
            </a:r>
            <a:r>
              <a:rPr lang="en-US" altLang="zh-CN" sz="2400" dirty="0" smtClean="0"/>
              <a:t>B </a:t>
            </a:r>
            <a:r>
              <a:rPr lang="en-US" altLang="zh-CN" sz="2400" b="1" dirty="0">
                <a:solidFill>
                  <a:srgbClr val="FF0000"/>
                </a:solidFill>
              </a:rPr>
              <a:t>(denoted A </a:t>
            </a:r>
            <a:r>
              <a:rPr lang="en-US" altLang="zh-CN" sz="2400" b="1" dirty="0">
                <a:solidFill>
                  <a:srgbClr val="FF0000"/>
                </a:solidFill>
                <a:latin typeface="Comic Sans MS" pitchFamily="64" charset="0"/>
                <a:sym typeface="Symbol" pitchFamily="64" charset="2"/>
              </a:rPr>
              <a:t></a:t>
            </a:r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B)</a:t>
            </a:r>
            <a:r>
              <a:rPr lang="en-US" altLang="zh-CN" sz="2400" b="1" dirty="0" smtClean="0"/>
              <a:t> </a:t>
            </a:r>
            <a:r>
              <a:rPr lang="en-US" altLang="zh-CN" sz="2400" dirty="0" smtClean="0"/>
              <a:t>is </a:t>
            </a:r>
            <a:r>
              <a:rPr lang="en-US" altLang="zh-CN" sz="2400" dirty="0" smtClean="0"/>
              <a:t>the set that contains </a:t>
            </a:r>
            <a:r>
              <a:rPr lang="en-US" altLang="zh-CN" sz="2400" dirty="0" smtClean="0"/>
              <a:t>the </a:t>
            </a:r>
            <a:r>
              <a:rPr lang="en-US" altLang="zh-CN" sz="2400" dirty="0" smtClean="0"/>
              <a:t>elements that are in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either</a:t>
            </a:r>
            <a:r>
              <a:rPr lang="en-US" altLang="zh-CN" sz="2400" dirty="0" smtClean="0"/>
              <a:t> A or B (or both).</a:t>
            </a:r>
          </a:p>
          <a:p>
            <a:pPr eaLnBrk="1" hangingPunct="1"/>
            <a:endParaRPr lang="en-US" altLang="zh-CN" sz="2400" b="1" dirty="0" smtClean="0"/>
          </a:p>
          <a:p>
            <a:pPr eaLnBrk="1" hangingPunct="1"/>
            <a:endParaRPr lang="en-US" altLang="zh-CN" sz="2400" b="1" dirty="0"/>
          </a:p>
          <a:p>
            <a:pPr eaLnBrk="1" hangingPunct="1"/>
            <a:endParaRPr lang="en-US" altLang="zh-CN" sz="2400" b="1" dirty="0" smtClean="0"/>
          </a:p>
          <a:p>
            <a:pPr eaLnBrk="1" hangingPunct="1"/>
            <a:r>
              <a:rPr lang="en-US" altLang="zh-CN" sz="2400" b="1" dirty="0" smtClean="0"/>
              <a:t>More </a:t>
            </a:r>
            <a:r>
              <a:rPr lang="en-US" altLang="zh-CN" sz="2400" b="1" dirty="0" smtClean="0"/>
              <a:t>formally:    </a:t>
            </a:r>
            <a:r>
              <a:rPr lang="en-US" altLang="zh-CN" sz="2400" dirty="0" smtClean="0"/>
              <a:t>A </a:t>
            </a:r>
            <a:r>
              <a:rPr lang="en-US" altLang="zh-CN" sz="2400" dirty="0" smtClean="0">
                <a:latin typeface="Comic Sans MS" pitchFamily="64" charset="0"/>
                <a:sym typeface="Symbol" pitchFamily="64" charset="2"/>
              </a:rPr>
              <a:t></a:t>
            </a:r>
            <a:r>
              <a:rPr lang="en-US" altLang="zh-CN" sz="2400" dirty="0" smtClean="0"/>
              <a:t> B = {x | x </a:t>
            </a:r>
            <a:r>
              <a:rPr lang="en-US" altLang="zh-CN" sz="2400" dirty="0" smtClean="0">
                <a:latin typeface="Comic Sans MS" pitchFamily="64" charset="0"/>
                <a:sym typeface="Symbol" pitchFamily="64" charset="2"/>
              </a:rPr>
              <a:t></a:t>
            </a:r>
            <a:r>
              <a:rPr lang="en-US" altLang="zh-CN" sz="2400" dirty="0" smtClean="0">
                <a:latin typeface="+mj-lt"/>
                <a:sym typeface="Symbol" pitchFamily="64" charset="2"/>
              </a:rPr>
              <a:t>A  x B</a:t>
            </a:r>
            <a:r>
              <a:rPr lang="en-US" altLang="zh-CN" sz="2400" dirty="0" smtClean="0">
                <a:latin typeface="+mj-lt"/>
              </a:rPr>
              <a:t>}.</a:t>
            </a:r>
          </a:p>
          <a:p>
            <a:pPr eaLnBrk="1" hangingPunct="1"/>
            <a:endParaRPr lang="en-US" altLang="zh-CN" sz="2400" dirty="0" smtClean="0"/>
          </a:p>
          <a:p>
            <a:pPr marL="0" indent="0" eaLnBrk="1" hangingPunct="1">
              <a:buNone/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   Examples: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latin typeface="+mj-lt"/>
              </a:rPr>
              <a:t>    </a:t>
            </a:r>
            <a:r>
              <a:rPr lang="en-US" altLang="zh-CN" sz="2400" dirty="0" smtClean="0">
                <a:latin typeface="+mj-lt"/>
              </a:rPr>
              <a:t>{a, b, c} </a:t>
            </a:r>
            <a:r>
              <a:rPr lang="en-US" altLang="zh-CN" sz="2400" dirty="0" smtClean="0">
                <a:latin typeface="+mj-lt"/>
                <a:sym typeface="Symbol" pitchFamily="64" charset="2"/>
              </a:rPr>
              <a:t> {b, c, d} = {a, b, c, d</a:t>
            </a:r>
            <a:r>
              <a:rPr lang="en-US" altLang="zh-CN" sz="2400" dirty="0" smtClean="0">
                <a:latin typeface="+mj-lt"/>
                <a:sym typeface="Symbol" pitchFamily="64" charset="2"/>
              </a:rPr>
              <a:t>}</a:t>
            </a:r>
            <a:r>
              <a:rPr lang="en-US" altLang="zh-CN" sz="2400" dirty="0">
                <a:latin typeface="+mj-lt"/>
                <a:sym typeface="Symbol" pitchFamily="64" charset="2"/>
              </a:rPr>
              <a:t/>
            </a:r>
            <a:br>
              <a:rPr lang="en-US" altLang="zh-CN" sz="2400" dirty="0">
                <a:latin typeface="+mj-lt"/>
                <a:sym typeface="Symbol" pitchFamily="64" charset="2"/>
              </a:rPr>
            </a:br>
            <a:r>
              <a:rPr lang="en-US" altLang="zh-CN" sz="2400" dirty="0" smtClean="0">
                <a:latin typeface="+mj-lt"/>
                <a:sym typeface="Symbol" pitchFamily="64" charset="2"/>
              </a:rPr>
              <a:t/>
            </a:r>
            <a:br>
              <a:rPr lang="en-US" altLang="zh-CN" sz="2400" dirty="0" smtClean="0">
                <a:latin typeface="+mj-lt"/>
                <a:sym typeface="Symbol" pitchFamily="64" charset="2"/>
              </a:rPr>
            </a:br>
            <a:r>
              <a:rPr lang="en-US" altLang="zh-CN" sz="2400" dirty="0" smtClean="0">
                <a:latin typeface="+mj-lt"/>
                <a:sym typeface="Symbol" pitchFamily="64" charset="2"/>
              </a:rPr>
              <a:t>                          </a:t>
            </a:r>
            <a:r>
              <a:rPr lang="en-US" altLang="zh-CN" sz="2400" dirty="0" smtClean="0"/>
              <a:t>  </a:t>
            </a:r>
            <a:r>
              <a:rPr lang="en-US" altLang="zh-CN" sz="2400" dirty="0" smtClean="0"/>
              <a:t>{x | x&gt;0} </a:t>
            </a:r>
            <a:r>
              <a:rPr lang="en-US" altLang="zh-CN" sz="2400" dirty="0" smtClean="0">
                <a:latin typeface="Comic Sans MS" pitchFamily="64" charset="0"/>
                <a:sym typeface="Symbol" pitchFamily="64" charset="2"/>
              </a:rPr>
              <a:t></a:t>
            </a:r>
            <a:r>
              <a:rPr lang="en-US" altLang="zh-CN" sz="2400" dirty="0" smtClean="0"/>
              <a:t> {x | x&gt;100} = {x | x&gt;0}</a:t>
            </a:r>
          </a:p>
        </p:txBody>
      </p:sp>
    </p:spTree>
    <p:extLst>
      <p:ext uri="{BB962C8B-B14F-4D97-AF65-F5344CB8AC3E}">
        <p14:creationId xmlns:p14="http://schemas.microsoft.com/office/powerpoint/2010/main" val="68650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370277" y="6280394"/>
            <a:ext cx="480646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9pPr>
          </a:lstStyle>
          <a:p>
            <a:pPr eaLnBrk="1" hangingPunct="1"/>
            <a:fld id="{53CCBD9F-E341-4199-A5C9-64EC8D3A6674}" type="slidenum">
              <a:rPr lang="en-US" altLang="zh-CN" sz="1400"/>
              <a:pPr eaLnBrk="1" hangingPunct="1"/>
              <a:t>5</a:t>
            </a:fld>
            <a:endParaRPr lang="en-US" altLang="zh-CN" sz="140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763000" cy="1143000"/>
          </a:xfrm>
        </p:spPr>
        <p:txBody>
          <a:bodyPr/>
          <a:lstStyle/>
          <a:p>
            <a:pPr eaLnBrk="1" hangingPunct="1"/>
            <a:r>
              <a:rPr lang="en-US" altLang="zh-CN" sz="4000" dirty="0" smtClean="0"/>
              <a:t>Cardinalities of Union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707" y="3576925"/>
            <a:ext cx="6877208" cy="66236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400" b="1" dirty="0" smtClean="0"/>
              <a:t>General Expression: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|A </a:t>
            </a:r>
            <a:r>
              <a:rPr lang="en-US" altLang="zh-CN" sz="2400" dirty="0" smtClean="0">
                <a:solidFill>
                  <a:srgbClr val="FF0000"/>
                </a:solidFill>
                <a:latin typeface="Comic Sans MS" pitchFamily="64" charset="0"/>
                <a:sym typeface="Symbol" pitchFamily="64" charset="2"/>
              </a:rPr>
              <a:t></a:t>
            </a:r>
            <a:r>
              <a:rPr lang="en-US" altLang="zh-CN" sz="2400" dirty="0" smtClean="0">
                <a:solidFill>
                  <a:srgbClr val="FF0000"/>
                </a:solidFill>
              </a:rPr>
              <a:t> B| = |A| + |B| - |A </a:t>
            </a:r>
            <a:r>
              <a:rPr lang="en-US" altLang="zh-CN" sz="2400" dirty="0" smtClean="0">
                <a:solidFill>
                  <a:srgbClr val="FF0000"/>
                </a:solidFill>
                <a:latin typeface="Comic Sans MS" pitchFamily="64" charset="0"/>
                <a:sym typeface="Symbol" pitchFamily="64" charset="2"/>
              </a:rPr>
              <a:t></a:t>
            </a:r>
            <a:r>
              <a:rPr lang="en-US" altLang="zh-CN" sz="2400" dirty="0" smtClean="0">
                <a:solidFill>
                  <a:srgbClr val="FF0000"/>
                </a:solidFill>
              </a:rPr>
              <a:t> B|</a:t>
            </a:r>
          </a:p>
          <a:p>
            <a:pPr marL="0" indent="0" eaLnBrk="1" hangingPunct="1"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	</a:t>
            </a:r>
            <a:r>
              <a:rPr lang="en-US" altLang="zh-CN" sz="2400" dirty="0" smtClean="0">
                <a:solidFill>
                  <a:srgbClr val="FF0000"/>
                </a:solidFill>
              </a:rPr>
              <a:t>			         </a:t>
            </a:r>
          </a:p>
          <a:p>
            <a:pPr marL="0" indent="0" eaLnBrk="1" hangingPunct="1">
              <a:buNone/>
            </a:pP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endParaRPr lang="en-US" altLang="zh-CN" sz="2400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832346" y="1230923"/>
            <a:ext cx="4665784" cy="192258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1477114" y="1518140"/>
            <a:ext cx="1899139" cy="1195754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473575" y="1670539"/>
            <a:ext cx="1899139" cy="1195754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1676407" y="1975340"/>
            <a:ext cx="152400" cy="140677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110161" y="2280139"/>
            <a:ext cx="152400" cy="140677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315313" y="1811215"/>
            <a:ext cx="152400" cy="140677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901467" y="1905000"/>
            <a:ext cx="152400" cy="140677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2825267" y="2338752"/>
            <a:ext cx="152400" cy="140677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657606" y="1951892"/>
            <a:ext cx="152400" cy="140677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3598989" y="2455980"/>
            <a:ext cx="152400" cy="140677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2189" y="1381091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196867" y="2463243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48423" y="1961382"/>
            <a:ext cx="2596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is </a:t>
            </a:r>
            <a:r>
              <a:rPr lang="en-US" altLang="zh-CN" dirty="0"/>
              <a:t>|A </a:t>
            </a:r>
            <a:r>
              <a:rPr lang="en-US" altLang="zh-CN" dirty="0">
                <a:latin typeface="Comic Sans MS" pitchFamily="64" charset="0"/>
                <a:sym typeface="Symbol" pitchFamily="64" charset="2"/>
              </a:rPr>
              <a:t></a:t>
            </a:r>
            <a:r>
              <a:rPr lang="en-US" altLang="zh-CN" dirty="0"/>
              <a:t> B</a:t>
            </a:r>
            <a:r>
              <a:rPr lang="en-US" altLang="zh-CN" dirty="0" smtClean="0"/>
              <a:t>| ?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-35170" y="5495160"/>
            <a:ext cx="8534400" cy="66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Marlett" pitchFamily="2" charset="2"/>
              <a:buChar char="h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33"/>
              </a:buClr>
              <a:buSzPct val="85000"/>
              <a:buFont typeface="Marlett" pitchFamily="2" charset="2"/>
              <a:buChar char="5"/>
              <a:defRPr kumimoji="1"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50000"/>
              <a:buFont typeface="Marlett" pitchFamily="2" charset="2"/>
              <a:buChar char="g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arlett" pitchFamily="2" charset="2"/>
              <a:buChar char="6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»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»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»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»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»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 typeface="Marlett" pitchFamily="2" charset="2"/>
              <a:buNone/>
            </a:pPr>
            <a:r>
              <a:rPr lang="en-US" altLang="zh-CN" sz="2400" b="1" dirty="0" smtClean="0"/>
              <a:t>                      Above Example: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|A </a:t>
            </a:r>
            <a:r>
              <a:rPr lang="en-US" altLang="zh-CN" sz="2400" dirty="0" smtClean="0">
                <a:solidFill>
                  <a:srgbClr val="FF0000"/>
                </a:solidFill>
                <a:latin typeface="Comic Sans MS" pitchFamily="64" charset="0"/>
                <a:sym typeface="Symbol" pitchFamily="64" charset="2"/>
              </a:rPr>
              <a:t></a:t>
            </a:r>
            <a:r>
              <a:rPr lang="en-US" altLang="zh-CN" sz="2400" dirty="0" smtClean="0">
                <a:solidFill>
                  <a:srgbClr val="FF0000"/>
                </a:solidFill>
              </a:rPr>
              <a:t> B| = 5 + 4 – 2 = 7				         </a:t>
            </a:r>
          </a:p>
          <a:p>
            <a:pPr marL="0" indent="0" eaLnBrk="1" hangingPunct="1">
              <a:buFont typeface="Marlett" pitchFamily="2" charset="2"/>
              <a:buNone/>
            </a:pP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 eaLnBrk="1" hangingPunct="1">
              <a:buFont typeface="Marlett" pitchFamily="2" charset="2"/>
              <a:buNone/>
            </a:pP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 eaLnBrk="1" hangingPunct="1">
              <a:buFont typeface="Marlett" pitchFamily="2" charset="2"/>
              <a:buNone/>
            </a:pP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9" name="Right Brace 8"/>
          <p:cNvSpPr/>
          <p:nvPr/>
        </p:nvSpPr>
        <p:spPr bwMode="auto">
          <a:xfrm rot="5400000">
            <a:off x="6939216" y="3777682"/>
            <a:ext cx="351692" cy="1052147"/>
          </a:xfrm>
          <a:prstGeom prst="righ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90097" y="4444433"/>
            <a:ext cx="3712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djust for double counting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3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 uiExpand="1" build="p"/>
      <p:bldP spid="20" grpId="0"/>
      <p:bldP spid="9" grpId="0" animBg="1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9pPr>
          </a:lstStyle>
          <a:p>
            <a:pPr eaLnBrk="1" hangingPunct="1"/>
            <a:fld id="{11DF4966-732C-4889-938C-01434894C284}" type="slidenum">
              <a:rPr lang="en-US" altLang="zh-CN" sz="1400"/>
              <a:pPr eaLnBrk="1" hangingPunct="1"/>
              <a:t>6</a:t>
            </a:fld>
            <a:endParaRPr lang="en-US" altLang="zh-CN" sz="140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Set difference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820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zh-CN" sz="2400" dirty="0" smtClean="0"/>
                  <a:t>The </a:t>
                </a:r>
                <a:r>
                  <a:rPr lang="en-US" altLang="zh-CN" sz="2400" dirty="0" smtClean="0">
                    <a:solidFill>
                      <a:srgbClr val="FF0000"/>
                    </a:solidFill>
                  </a:rPr>
                  <a:t>difference</a:t>
                </a:r>
                <a:r>
                  <a:rPr lang="en-US" altLang="zh-CN" sz="2400" dirty="0" smtClean="0"/>
                  <a:t> of </a:t>
                </a:r>
                <a:r>
                  <a:rPr lang="en-US" altLang="zh-CN" sz="2400" dirty="0" smtClean="0"/>
                  <a:t>set </a:t>
                </a:r>
                <a:r>
                  <a:rPr lang="en-US" altLang="zh-CN" sz="2400" dirty="0" smtClean="0"/>
                  <a:t>A </a:t>
                </a:r>
                <a:r>
                  <a:rPr lang="en-US" altLang="zh-CN" sz="2400" dirty="0" smtClean="0"/>
                  <a:t>and</a:t>
                </a:r>
                <a:r>
                  <a:rPr lang="en-US" altLang="zh-CN" sz="2400" dirty="0" smtClean="0"/>
                  <a:t> B (denoted A-</a:t>
                </a:r>
                <a:r>
                  <a:rPr lang="en-US" altLang="zh-CN" sz="2400" dirty="0" smtClean="0"/>
                  <a:t>B) </a:t>
                </a:r>
                <a:r>
                  <a:rPr lang="en-US" altLang="zh-CN" sz="2400" dirty="0" smtClean="0"/>
                  <a:t>is </a:t>
                </a:r>
                <a:r>
                  <a:rPr lang="en-US" altLang="zh-CN" sz="2400" dirty="0" smtClean="0"/>
                  <a:t>the set that contains </a:t>
                </a:r>
                <a:r>
                  <a:rPr lang="en-US" altLang="zh-CN" sz="2400" dirty="0" smtClean="0"/>
                  <a:t>all </a:t>
                </a:r>
                <a:r>
                  <a:rPr lang="en-US" altLang="zh-CN" sz="2400" dirty="0" smtClean="0"/>
                  <a:t>the elements in A but not in B</a:t>
                </a:r>
              </a:p>
              <a:p>
                <a:pPr lvl="1" eaLnBrk="1" hangingPunct="1"/>
                <a:endParaRPr lang="en-US" altLang="zh-CN" sz="2000" dirty="0" smtClean="0"/>
              </a:p>
              <a:p>
                <a:pPr lvl="1" eaLnBrk="1" hangingPunct="1"/>
                <a:endParaRPr lang="en-US" altLang="zh-CN" sz="2000" dirty="0"/>
              </a:p>
              <a:p>
                <a:pPr lvl="1" eaLnBrk="1" hangingPunct="1"/>
                <a:endParaRPr lang="en-US" altLang="zh-CN" sz="2000" dirty="0" smtClean="0"/>
              </a:p>
              <a:p>
                <a:pPr lvl="1" eaLnBrk="1" hangingPunct="1"/>
                <a:endParaRPr lang="en-US" altLang="zh-CN" sz="2000" dirty="0"/>
              </a:p>
              <a:p>
                <a:pPr eaLnBrk="1" hangingPunct="1"/>
                <a:r>
                  <a:rPr lang="en-US" altLang="zh-CN" sz="2400" b="1" dirty="0" smtClean="0"/>
                  <a:t>More Formally: </a:t>
                </a:r>
                <a:r>
                  <a:rPr lang="en-US" altLang="zh-CN" sz="2400" dirty="0" smtClean="0"/>
                  <a:t> A-B={x |</a:t>
                </a:r>
                <a:r>
                  <a:rPr lang="en-US" altLang="zh-CN" sz="2400" dirty="0" smtClean="0">
                    <a:latin typeface="+mj-lt"/>
                  </a:rPr>
                  <a:t> </a:t>
                </a:r>
                <a:r>
                  <a:rPr lang="en-US" altLang="zh-CN" sz="2400" dirty="0" err="1" smtClean="0">
                    <a:latin typeface="+mj-lt"/>
                  </a:rPr>
                  <a:t>x</a:t>
                </a:r>
                <a:r>
                  <a:rPr lang="en-US" altLang="zh-CN" sz="2400" dirty="0" err="1" smtClean="0">
                    <a:latin typeface="+mj-lt"/>
                    <a:sym typeface="Symbol" pitchFamily="64" charset="2"/>
                  </a:rPr>
                  <a:t>A</a:t>
                </a:r>
                <a:r>
                  <a:rPr lang="en-US" altLang="zh-CN" sz="2400" dirty="0" smtClean="0">
                    <a:latin typeface="+mj-lt"/>
                    <a:sym typeface="Symbol" pitchFamily="64" charset="2"/>
                  </a:rPr>
                  <a:t>  x  B</a:t>
                </a:r>
                <a:r>
                  <a:rPr lang="en-US" altLang="zh-CN" sz="2400" dirty="0" smtClean="0">
                    <a:latin typeface="+mj-lt"/>
                  </a:rPr>
                  <a:t> }.</a:t>
                </a:r>
                <a:endParaRPr lang="en-US" altLang="zh-CN" sz="2400" dirty="0">
                  <a:latin typeface="+mj-lt"/>
                </a:endParaRPr>
              </a:p>
              <a:p>
                <a:pPr eaLnBrk="1" hangingPunct="1"/>
                <a:endParaRPr lang="en-US" altLang="zh-CN" sz="2400" b="1" dirty="0" smtClean="0">
                  <a:latin typeface="+mj-lt"/>
                </a:endParaRPr>
              </a:p>
              <a:p>
                <a:pPr marL="0" indent="0" eaLnBrk="1" hangingPunct="1">
                  <a:buNone/>
                </a:pPr>
                <a:r>
                  <a:rPr lang="en-US" altLang="zh-CN" sz="2400" b="1" dirty="0" smtClean="0"/>
                  <a:t>    Examples</a:t>
                </a:r>
                <a:r>
                  <a:rPr lang="en-US" altLang="zh-CN" sz="2400" b="1" dirty="0" smtClean="0"/>
                  <a:t>:   </a:t>
                </a:r>
                <a:r>
                  <a:rPr lang="en-US" altLang="zh-CN" sz="2400" dirty="0" smtClean="0"/>
                  <a:t>{</a:t>
                </a:r>
                <a:r>
                  <a:rPr lang="en-US" altLang="zh-CN" sz="2400" dirty="0" smtClean="0"/>
                  <a:t>1,2,3} - {3,4,5} = {1,2}</a:t>
                </a:r>
              </a:p>
              <a:p>
                <a:pPr eaLnBrk="1" hangingPunct="1">
                  <a:buNone/>
                </a:pPr>
                <a:r>
                  <a:rPr lang="en-US" altLang="zh-CN" sz="2400" dirty="0" smtClean="0"/>
                  <a:t>              </a:t>
                </a:r>
                <a:r>
                  <a:rPr lang="en-US" altLang="zh-CN" sz="2400" dirty="0" smtClean="0"/>
                  <a:t>           </a:t>
                </a:r>
                <a:br>
                  <a:rPr lang="en-US" altLang="zh-CN" sz="2400" dirty="0" smtClean="0"/>
                </a:br>
                <a:r>
                  <a:rPr lang="en-US" altLang="zh-CN" sz="2400" dirty="0" smtClean="0"/>
                  <a:t>                     {</a:t>
                </a:r>
                <a:r>
                  <a:rPr lang="en-US" altLang="zh-CN" sz="2400" dirty="0"/>
                  <a:t>x | x&gt;0} </a:t>
                </a:r>
                <a:r>
                  <a:rPr lang="en-US" altLang="zh-CN" sz="2400" dirty="0" smtClean="0"/>
                  <a:t>- </a:t>
                </a:r>
                <a:r>
                  <a:rPr lang="en-US" altLang="zh-CN" sz="2400" dirty="0"/>
                  <a:t>{x | x&gt;100} = {x | </a:t>
                </a:r>
                <a:r>
                  <a:rPr lang="en-US" altLang="zh-CN" sz="2400" dirty="0" smtClean="0"/>
                  <a:t>0 &lt; x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</a:rPr>
                      <m:t>≤</m:t>
                    </m:r>
                  </m:oMath>
                </a14:m>
                <a:r>
                  <a:rPr lang="en-US" altLang="zh-CN" sz="2400" dirty="0" smtClean="0"/>
                  <a:t> 100}</a:t>
                </a:r>
              </a:p>
            </p:txBody>
          </p:sp>
        </mc:Choice>
        <mc:Fallback>
          <p:sp>
            <p:nvSpPr>
              <p:cNvPr id="3482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l="-549" t="-853" r="-20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4730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9pPr>
          </a:lstStyle>
          <a:p>
            <a:pPr eaLnBrk="1" hangingPunct="1"/>
            <a:fld id="{0ADBF850-CF55-445F-B348-546A298F0943}" type="slidenum">
              <a:rPr lang="en-US" altLang="zh-CN" sz="1400"/>
              <a:pPr eaLnBrk="1" hangingPunct="1"/>
              <a:t>7</a:t>
            </a:fld>
            <a:endParaRPr lang="en-US" altLang="zh-CN" sz="140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Set complement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844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33400" y="1166446"/>
                <a:ext cx="8001000" cy="3048000"/>
              </a:xfrm>
            </p:spPr>
            <p:txBody>
              <a:bodyPr/>
              <a:lstStyle/>
              <a:p>
                <a:pPr eaLnBrk="1" hangingPunct="1"/>
                <a:r>
                  <a:rPr lang="en-US" altLang="zh-CN" sz="2400" dirty="0" smtClean="0"/>
                  <a:t>The </a:t>
                </a:r>
                <a:r>
                  <a:rPr lang="en-US" altLang="zh-CN" sz="2400" b="1" dirty="0" smtClean="0">
                    <a:solidFill>
                      <a:srgbClr val="FF0000"/>
                    </a:solidFill>
                  </a:rPr>
                  <a:t>complement </a:t>
                </a:r>
                <a:r>
                  <a:rPr lang="en-US" altLang="zh-CN" sz="2400" dirty="0" smtClean="0"/>
                  <a:t>of set </a:t>
                </a:r>
                <a:r>
                  <a:rPr lang="en-US" altLang="zh-CN" sz="2400" i="1" dirty="0" smtClean="0"/>
                  <a:t>A</a:t>
                </a:r>
                <a:r>
                  <a:rPr lang="en-US" altLang="zh-CN" sz="2400" dirty="0" smtClean="0"/>
                  <a:t> </a:t>
                </a:r>
                <a:r>
                  <a:rPr lang="en-US" altLang="zh-CN" sz="2400" b="1" dirty="0" smtClean="0">
                    <a:solidFill>
                      <a:srgbClr val="FF0000"/>
                    </a:solidFill>
                  </a:rPr>
                  <a:t>(denoted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barPr>
                      <m:e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𝑨</m:t>
                        </m:r>
                      </m:e>
                    </m:bar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CN" sz="2400" b="1" dirty="0" smtClean="0">
                    <a:solidFill>
                      <a:srgbClr val="FF0000"/>
                    </a:solidFill>
                  </a:rPr>
                  <a:t>)</a:t>
                </a:r>
                <a:r>
                  <a:rPr lang="en-US" altLang="zh-CN" sz="2400" dirty="0" smtClean="0"/>
                  <a:t> is </a:t>
                </a:r>
                <a:r>
                  <a:rPr lang="en-US" altLang="zh-CN" sz="2400" dirty="0" smtClean="0"/>
                  <a:t>the set that contains exactly all the elements that are not in </a:t>
                </a:r>
                <a:r>
                  <a:rPr lang="en-US" altLang="zh-CN" sz="2400" i="1" dirty="0" smtClean="0"/>
                  <a:t>A</a:t>
                </a:r>
                <a:r>
                  <a:rPr lang="en-US" altLang="zh-CN" sz="2400" dirty="0" smtClean="0"/>
                  <a:t>.</a:t>
                </a:r>
              </a:p>
              <a:p>
                <a:pPr lvl="1" eaLnBrk="1" hangingPunct="1"/>
                <a:endParaRPr lang="en-US" altLang="zh-CN" sz="2400" dirty="0" smtClean="0"/>
              </a:p>
              <a:p>
                <a:pPr lvl="1" eaLnBrk="1" hangingPunct="1"/>
                <a:endParaRPr lang="en-US" altLang="zh-CN" dirty="0"/>
              </a:p>
              <a:p>
                <a:pPr marL="457200" lvl="1" indent="0" eaLnBrk="1" hangingPunct="1">
                  <a:buNone/>
                </a:pPr>
                <a:endParaRPr lang="en-US" altLang="zh-CN" sz="2400" dirty="0" smtClean="0"/>
              </a:p>
              <a:p>
                <a:pPr eaLnBrk="1" hangingPunct="1"/>
                <a:r>
                  <a:rPr lang="en-US" altLang="zh-CN" sz="2400" b="1" dirty="0" smtClean="0"/>
                  <a:t>More Formally:</a:t>
                </a:r>
                <a:r>
                  <a:rPr lang="en-US" altLang="zh-CN" sz="2400" dirty="0" smtClean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sz="2400" i="1">
                            <a:latin typeface="Cambria Math"/>
                          </a:rPr>
                        </m:ctrlPr>
                      </m:barPr>
                      <m:e>
                        <m:r>
                          <a:rPr lang="en-US" altLang="zh-CN" sz="2400" i="1">
                            <a:latin typeface="Cambria Math"/>
                          </a:rPr>
                          <m:t>𝐴</m:t>
                        </m:r>
                      </m:e>
                    </m:bar>
                    <m:r>
                      <a:rPr lang="en-US" altLang="zh-CN" sz="2400" i="1">
                        <a:latin typeface="Cambria Math"/>
                      </a:rPr>
                      <m:t> </m:t>
                    </m:r>
                    <m:r>
                      <a:rPr lang="en-US" altLang="zh-CN" sz="2400" b="0" i="1" smtClean="0">
                        <a:latin typeface="Cambria Math"/>
                      </a:rPr>
                      <m:t>=</m:t>
                    </m:r>
                    <m:r>
                      <a:rPr lang="en-US" altLang="zh-CN" sz="2400" b="0" i="1" smtClean="0">
                        <a:latin typeface="Cambria Math"/>
                      </a:rPr>
                      <m:t>𝑈</m:t>
                    </m:r>
                    <m:r>
                      <a:rPr lang="en-US" altLang="zh-CN" sz="2400" b="0" i="1" smtClean="0">
                        <a:latin typeface="Cambria Math"/>
                      </a:rPr>
                      <m:t> −</m:t>
                    </m:r>
                    <m:r>
                      <a:rPr lang="en-US" altLang="zh-CN" sz="2400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altLang="zh-CN" sz="2400" dirty="0" smtClean="0"/>
                  <a:t>, where </a:t>
                </a:r>
                <a:r>
                  <a:rPr lang="en-US" altLang="zh-CN" sz="2400" i="1" dirty="0" smtClean="0"/>
                  <a:t>U</a:t>
                </a:r>
                <a:r>
                  <a:rPr lang="en-US" altLang="zh-CN" sz="2400" dirty="0" smtClean="0"/>
                  <a:t> is the </a:t>
                </a:r>
                <a:r>
                  <a:rPr lang="en-US" altLang="zh-CN" sz="2400" dirty="0" smtClean="0"/>
                  <a:t>universe</a:t>
                </a:r>
              </a:p>
              <a:p>
                <a:pPr eaLnBrk="1" hangingPunct="1"/>
                <a:endParaRPr lang="en-US" altLang="zh-CN" sz="2400" dirty="0" smtClean="0"/>
              </a:p>
              <a:p>
                <a:pPr eaLnBrk="1" hangingPunct="1">
                  <a:buFontTx/>
                  <a:buNone/>
                </a:pPr>
                <a:r>
                  <a:rPr lang="en-US" altLang="zh-CN" sz="2400" b="1" dirty="0" smtClean="0"/>
                  <a:t>Examples:</a:t>
                </a:r>
                <a:r>
                  <a:rPr lang="en-US" altLang="zh-CN" sz="2400" dirty="0" smtClean="0"/>
                  <a:t>  </a:t>
                </a:r>
                <a:r>
                  <a:rPr lang="en-US" altLang="zh-CN" sz="2400" dirty="0" smtClean="0"/>
                  <a:t>U </a:t>
                </a:r>
                <a:r>
                  <a:rPr lang="en-US" altLang="zh-CN" sz="2400" dirty="0" smtClean="0"/>
                  <a:t>is the integers.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&gt;0</m:t>
                            </m:r>
                          </m:e>
                        </m:d>
                      </m:e>
                    </m:acc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e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≤0</m:t>
                        </m:r>
                      </m:e>
                    </m:d>
                  </m:oMath>
                </a14:m>
                <a:r>
                  <a:rPr lang="en-US" altLang="zh-CN" b="0" dirty="0" smtClean="0">
                    <a:solidFill>
                      <a:schemeClr val="tx1"/>
                    </a:solidFill>
                  </a:rPr>
                  <a:t/>
                </a:r>
                <a:br>
                  <a:rPr lang="en-US" altLang="zh-CN" b="0" dirty="0" smtClean="0">
                    <a:solidFill>
                      <a:schemeClr val="tx1"/>
                    </a:solidFill>
                  </a:rPr>
                </a:br>
                <a:r>
                  <a:rPr lang="en-US" altLang="zh-CN" b="0" dirty="0" smtClean="0">
                    <a:solidFill>
                      <a:srgbClr val="FF0000"/>
                    </a:solidFill>
                  </a:rPr>
                  <a:t>   </a:t>
                </a:r>
                <a:br>
                  <a:rPr lang="en-US" altLang="zh-CN" b="0" dirty="0" smtClean="0">
                    <a:solidFill>
                      <a:srgbClr val="FF0000"/>
                    </a:solidFill>
                  </a:rPr>
                </a:br>
                <a:r>
                  <a:rPr lang="en-US" altLang="zh-CN" b="0" dirty="0" smtClean="0">
                    <a:solidFill>
                      <a:srgbClr val="FF0000"/>
                    </a:solidFill>
                  </a:rPr>
                  <a:t>   </a:t>
                </a:r>
                <a:r>
                  <a:rPr lang="en-US" altLang="zh-CN" b="0" dirty="0" smtClean="0">
                    <a:solidFill>
                      <a:srgbClr val="FF0000"/>
                    </a:solidFill>
                  </a:rPr>
                  <a:t>           </a:t>
                </a:r>
                <a:r>
                  <a:rPr lang="en-US" altLang="zh-CN" sz="2400" dirty="0" smtClean="0"/>
                  <a:t>U </a:t>
                </a:r>
                <a:r>
                  <a:rPr lang="en-US" altLang="zh-CN" sz="2400" dirty="0" smtClean="0"/>
                  <a:t>= {1, 2, 3}.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{1}</m:t>
                        </m:r>
                      </m:e>
                    </m:acc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={2, 3}</m:t>
                    </m:r>
                  </m:oMath>
                </a14:m>
                <a:endParaRPr lang="en-US" altLang="zh-CN" sz="240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84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166446"/>
                <a:ext cx="8001000" cy="3048000"/>
              </a:xfrm>
              <a:blipFill rotWithShape="1">
                <a:blip r:embed="rId3"/>
                <a:stretch>
                  <a:fillRect l="-1220" b="-63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464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Translating to English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28892" cy="495300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Consider:</a:t>
            </a:r>
          </a:p>
          <a:p>
            <a:pPr marL="0" indent="0">
              <a:buNone/>
            </a:pPr>
            <a:r>
              <a:rPr lang="en-US" sz="2400" dirty="0" smtClean="0"/>
              <a:t>    A = {x | x is a responsible student}</a:t>
            </a:r>
            <a:br>
              <a:rPr lang="en-US" sz="2400" dirty="0" smtClean="0"/>
            </a:br>
            <a:r>
              <a:rPr lang="en-US" sz="2400" dirty="0" smtClean="0"/>
              <a:t>    B = {x | x is a smart student}</a:t>
            </a:r>
          </a:p>
          <a:p>
            <a:endParaRPr lang="en-US" sz="2400" dirty="0" smtClean="0"/>
          </a:p>
          <a:p>
            <a:pPr>
              <a:buFontTx/>
              <a:buNone/>
            </a:pPr>
            <a:r>
              <a:rPr lang="en-US" sz="2400" dirty="0" smtClean="0">
                <a:latin typeface="+mj-lt"/>
              </a:rPr>
              <a:t>A </a:t>
            </a:r>
            <a:r>
              <a:rPr lang="en-US" altLang="zh-CN" sz="2400" dirty="0" smtClean="0">
                <a:latin typeface="+mj-lt"/>
                <a:sym typeface="Symbol" pitchFamily="64" charset="2"/>
              </a:rPr>
              <a:t> B : the set of responsible </a:t>
            </a:r>
            <a:r>
              <a:rPr lang="en-US" altLang="zh-CN" sz="2400" dirty="0" smtClean="0">
                <a:solidFill>
                  <a:srgbClr val="FF0000"/>
                </a:solidFill>
                <a:latin typeface="+mj-lt"/>
                <a:sym typeface="Symbol" pitchFamily="64" charset="2"/>
              </a:rPr>
              <a:t>and</a:t>
            </a:r>
            <a:r>
              <a:rPr lang="en-US" altLang="zh-CN" sz="2400" dirty="0" smtClean="0">
                <a:latin typeface="+mj-lt"/>
                <a:sym typeface="Symbol" pitchFamily="64" charset="2"/>
              </a:rPr>
              <a:t> smart students</a:t>
            </a:r>
          </a:p>
          <a:p>
            <a:pPr>
              <a:buFontTx/>
              <a:buNone/>
            </a:pPr>
            <a:r>
              <a:rPr lang="en-US" sz="2400" dirty="0" smtClean="0">
                <a:latin typeface="+mj-lt"/>
                <a:sym typeface="Symbol" pitchFamily="64" charset="2"/>
              </a:rPr>
              <a:t>A</a:t>
            </a:r>
            <a:r>
              <a:rPr lang="en-US" altLang="zh-CN" sz="2400" dirty="0" smtClean="0">
                <a:latin typeface="+mj-lt"/>
              </a:rPr>
              <a:t> </a:t>
            </a:r>
            <a:r>
              <a:rPr lang="en-US" altLang="zh-CN" sz="2400" dirty="0" smtClean="0">
                <a:latin typeface="+mj-lt"/>
                <a:sym typeface="Symbol" pitchFamily="64" charset="2"/>
              </a:rPr>
              <a:t> B: the set of responsible </a:t>
            </a:r>
            <a:r>
              <a:rPr lang="en-US" altLang="zh-CN" sz="2400" dirty="0" smtClean="0">
                <a:solidFill>
                  <a:srgbClr val="FF0000"/>
                </a:solidFill>
                <a:latin typeface="+mj-lt"/>
                <a:sym typeface="Symbol" pitchFamily="64" charset="2"/>
              </a:rPr>
              <a:t>or</a:t>
            </a:r>
            <a:r>
              <a:rPr lang="en-US" altLang="zh-CN" sz="2400" dirty="0" smtClean="0">
                <a:latin typeface="+mj-lt"/>
                <a:sym typeface="Symbol" pitchFamily="64" charset="2"/>
              </a:rPr>
              <a:t> smart students</a:t>
            </a:r>
          </a:p>
          <a:p>
            <a:pPr>
              <a:buFontTx/>
              <a:buNone/>
            </a:pPr>
            <a:r>
              <a:rPr lang="en-US" sz="2400" dirty="0" smtClean="0">
                <a:latin typeface="+mj-lt"/>
                <a:sym typeface="Symbol" pitchFamily="64" charset="2"/>
              </a:rPr>
              <a:t>A – B : the set of students that are responsible </a:t>
            </a:r>
            <a:r>
              <a:rPr lang="en-US" sz="2400" dirty="0" smtClean="0">
                <a:solidFill>
                  <a:srgbClr val="FF0000"/>
                </a:solidFill>
                <a:latin typeface="+mj-lt"/>
                <a:sym typeface="Symbol" pitchFamily="64" charset="2"/>
              </a:rPr>
              <a:t>but not</a:t>
            </a:r>
            <a:r>
              <a:rPr lang="en-US" sz="2400" dirty="0" smtClean="0">
                <a:latin typeface="+mj-lt"/>
                <a:sym typeface="Symbol" pitchFamily="64" charset="2"/>
              </a:rPr>
              <a:t> smart</a:t>
            </a:r>
          </a:p>
          <a:p>
            <a:pPr>
              <a:buFontTx/>
              <a:buNone/>
            </a:pPr>
            <a:r>
              <a:rPr lang="en-US" sz="2400" dirty="0" smtClean="0">
                <a:latin typeface="+mj-lt"/>
                <a:sym typeface="Symbol" pitchFamily="64" charset="2"/>
              </a:rPr>
              <a:t>B – A: the set of students that are smart </a:t>
            </a:r>
            <a:r>
              <a:rPr lang="en-US" sz="2400" dirty="0" smtClean="0">
                <a:solidFill>
                  <a:srgbClr val="FF0000"/>
                </a:solidFill>
                <a:latin typeface="+mj-lt"/>
                <a:sym typeface="Symbol" pitchFamily="64" charset="2"/>
              </a:rPr>
              <a:t>but not</a:t>
            </a:r>
            <a:r>
              <a:rPr lang="en-US" sz="2400" dirty="0" smtClean="0">
                <a:latin typeface="+mj-lt"/>
                <a:sym typeface="Symbol" pitchFamily="64" charset="2"/>
              </a:rPr>
              <a:t> responsible</a:t>
            </a:r>
            <a:endParaRPr lang="en-US" sz="2400" dirty="0" smtClean="0">
              <a:latin typeface="+mj-lt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9pPr>
          </a:lstStyle>
          <a:p>
            <a:pPr eaLnBrk="1" hangingPunct="1"/>
            <a:fld id="{F723B7CE-1ED7-4E2B-9202-A03F32D9C52E}" type="slidenum">
              <a:rPr lang="en-US" altLang="zh-CN" sz="1400"/>
              <a:pPr eaLnBrk="1" hangingPunct="1"/>
              <a:t>8</a:t>
            </a:fld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274550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22677" y="6316670"/>
            <a:ext cx="515815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9pPr>
          </a:lstStyle>
          <a:p>
            <a:pPr eaLnBrk="1" hangingPunct="1"/>
            <a:fld id="{D3964327-DAE5-4121-85A2-47421A30B3AF}" type="slidenum">
              <a:rPr lang="en-US" altLang="zh-CN" sz="1400"/>
              <a:pPr eaLnBrk="1" hangingPunct="1"/>
              <a:t>9</a:t>
            </a:fld>
            <a:endParaRPr lang="en-US" altLang="zh-CN" sz="140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134328"/>
            <a:ext cx="7772400" cy="617538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Basic Set </a:t>
            </a:r>
            <a:r>
              <a:rPr lang="en-US" altLang="zh-CN" dirty="0"/>
              <a:t>I</a:t>
            </a:r>
            <a:r>
              <a:rPr lang="en-US" altLang="zh-CN" dirty="0" smtClean="0"/>
              <a:t>dentities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87425"/>
            <a:ext cx="7772400" cy="146269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 smtClean="0"/>
              <a:t>There are many set identities that are analogous to the ones we saw in logic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828594" y="2266688"/>
                <a:ext cx="5174815" cy="1754326"/>
              </a:xfrm>
              <a:prstGeom prst="rect">
                <a:avLst/>
              </a:prstGeom>
              <a:solidFill>
                <a:schemeClr val="accent3">
                  <a:lumMod val="9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altLang="zh-CN" b="1" dirty="0" smtClean="0"/>
                  <a:t>Distributive Property:</a:t>
                </a:r>
                <a:r>
                  <a:rPr lang="en-US" altLang="zh-CN" dirty="0"/>
                  <a:t> </a:t>
                </a:r>
                <a:endParaRPr lang="en-US" altLang="zh-CN" dirty="0" smtClean="0"/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en-US" altLang="zh-CN" dirty="0"/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altLang="zh-CN" dirty="0"/>
                  <a:t>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𝐴</m:t>
                    </m:r>
                    <m:r>
                      <a:rPr lang="en-US" altLang="zh-CN" b="0" i="1" smtClean="0">
                        <a:latin typeface="Cambria Math"/>
                      </a:rPr>
                      <m:t>∩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𝐵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∪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𝐶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∩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∪(</m:t>
                    </m:r>
                    <m:r>
                      <a:rPr lang="en-US" altLang="zh-CN" b="0" i="1" smtClean="0">
                        <a:latin typeface="Cambria Math"/>
                      </a:rPr>
                      <m:t>𝐴</m:t>
                    </m:r>
                    <m:r>
                      <a:rPr lang="en-US" altLang="zh-CN" b="0" i="1" smtClean="0">
                        <a:latin typeface="Cambria Math"/>
                      </a:rPr>
                      <m:t>∩</m:t>
                    </m:r>
                    <m:r>
                      <a:rPr lang="en-US" altLang="zh-CN" b="0" i="1" smtClean="0">
                        <a:latin typeface="Cambria Math"/>
                      </a:rPr>
                      <m:t>𝐶</m:t>
                    </m:r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 smtClean="0">
                  <a:latin typeface="+mj-lt"/>
                  <a:sym typeface="Symbol" pitchFamily="64" charset="2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dirty="0">
                    <a:latin typeface="+mj-lt"/>
                    <a:sym typeface="Symbol" pitchFamily="64" charset="2"/>
                  </a:rPr>
                  <a:t/>
                </a:r>
                <a:br>
                  <a:rPr lang="en-US" altLang="zh-CN" dirty="0">
                    <a:latin typeface="+mj-lt"/>
                    <a:sym typeface="Symbol" pitchFamily="64" charset="2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0" smtClean="0">
                          <a:latin typeface="Cambria Math"/>
                        </a:rPr>
                        <m:t>      </m:t>
                      </m:r>
                      <m:r>
                        <a:rPr lang="en-US" altLang="zh-CN" i="1">
                          <a:latin typeface="Cambria Math"/>
                        </a:rPr>
                        <m:t>𝐴</m:t>
                      </m:r>
                      <m:r>
                        <a:rPr lang="en-US" altLang="zh-CN" b="0" i="1" smtClean="0">
                          <a:latin typeface="Cambria Math"/>
                        </a:rPr>
                        <m:t>∪</m:t>
                      </m:r>
                      <m:d>
                        <m:d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𝐵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∩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𝐶</m:t>
                          </m:r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∪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𝐵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∩</m:t>
                      </m:r>
                      <m:r>
                        <a:rPr lang="en-US" altLang="zh-CN" i="1">
                          <a:latin typeface="Cambria Math"/>
                        </a:rPr>
                        <m:t>(</m:t>
                      </m:r>
                      <m:r>
                        <a:rPr lang="en-US" altLang="zh-CN" i="1">
                          <a:latin typeface="Cambria Math"/>
                        </a:rPr>
                        <m:t>𝐴</m:t>
                      </m:r>
                      <m:r>
                        <a:rPr lang="en-US" altLang="zh-CN" b="0" i="1" smtClean="0">
                          <a:latin typeface="Cambria Math"/>
                        </a:rPr>
                        <m:t>∪</m:t>
                      </m:r>
                      <m:r>
                        <a:rPr lang="en-US" altLang="zh-CN" i="1">
                          <a:latin typeface="Cambria Math"/>
                        </a:rPr>
                        <m:t>𝐶</m:t>
                      </m:r>
                      <m:r>
                        <a:rPr lang="en-US" altLang="zh-CN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sym typeface="Symbol" pitchFamily="64" charset="2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594" y="2266688"/>
                <a:ext cx="5174815" cy="1754326"/>
              </a:xfrm>
              <a:prstGeom prst="rect">
                <a:avLst/>
              </a:prstGeom>
              <a:blipFill rotWithShape="1">
                <a:blip r:embed="rId3"/>
                <a:stretch>
                  <a:fillRect l="-1885" t="-4514" b="-4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961293" y="4532366"/>
                <a:ext cx="3522824" cy="1755737"/>
              </a:xfrm>
              <a:prstGeom prst="rect">
                <a:avLst/>
              </a:prstGeom>
              <a:solidFill>
                <a:schemeClr val="accent3">
                  <a:lumMod val="9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altLang="zh-CN" b="1" dirty="0" smtClean="0"/>
                  <a:t>De Morgan’s Laws:</a:t>
                </a:r>
                <a:endParaRPr lang="en-US" altLang="zh-CN" dirty="0" smtClean="0"/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altLang="zh-CN" dirty="0"/>
                  <a:t/>
                </a:r>
                <a:br>
                  <a:rPr lang="en-US" altLang="zh-CN" dirty="0"/>
                </a:br>
                <a:r>
                  <a:rPr lang="en-US" altLang="zh-CN" dirty="0" smtClean="0"/>
                  <a:t>    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∪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𝐵</m:t>
                        </m:r>
                      </m:e>
                    </m:acc>
                    <m:r>
                      <a:rPr lang="en-US" altLang="zh-CN" b="0" i="1" dirty="0" smtClean="0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𝐴</m:t>
                        </m:r>
                      </m:e>
                    </m:acc>
                    <m:r>
                      <a:rPr lang="en-US" altLang="zh-CN" b="0" i="1" dirty="0" smtClean="0">
                        <a:latin typeface="Cambria Math"/>
                      </a:rPr>
                      <m:t>∩</m:t>
                    </m:r>
                    <m:acc>
                      <m:accPr>
                        <m:chr m:val="̅"/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altLang="zh-CN" dirty="0" smtClean="0"/>
                  <a:t>        </a:t>
                </a:r>
                <a:endParaRPr lang="en-US" altLang="zh-CN" dirty="0"/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altLang="zh-CN" dirty="0"/>
                  <a:t>        </a:t>
                </a:r>
                <a:endParaRPr lang="en-US" altLang="zh-CN" dirty="0" smtClean="0"/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altLang="zh-CN" dirty="0" smtClean="0"/>
                  <a:t>    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b="0" i="1">
                            <a:latin typeface="Cambria Math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∩</m:t>
                        </m:r>
                        <m:r>
                          <a:rPr lang="en-US" altLang="zh-CN" b="0" i="1">
                            <a:latin typeface="Cambria Math"/>
                          </a:rPr>
                          <m:t>𝐵</m:t>
                        </m:r>
                      </m:e>
                    </m:acc>
                    <m:r>
                      <a:rPr lang="en-US" altLang="zh-CN" b="0" i="1" dirty="0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b="0" i="1" dirty="0">
                            <a:latin typeface="Cambria Math"/>
                          </a:rPr>
                          <m:t>𝐴</m:t>
                        </m:r>
                      </m:e>
                    </m:acc>
                    <m:r>
                      <a:rPr lang="en-US" altLang="zh-CN" b="0" i="1" dirty="0" smtClean="0">
                        <a:latin typeface="Cambria Math"/>
                      </a:rPr>
                      <m:t>∪</m:t>
                    </m:r>
                    <m:r>
                      <a:rPr lang="en-US" altLang="zh-CN" b="0" i="1" dirty="0" smtClean="0">
                        <a:latin typeface="Cambria Math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altLang="zh-CN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b="0" i="1" dirty="0">
                            <a:latin typeface="Cambria Math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altLang="zh-CN" dirty="0">
                    <a:sym typeface="Symbol" pitchFamily="64" charset="2"/>
                  </a:rPr>
                  <a:t>        </a:t>
                </a:r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293" y="4532366"/>
                <a:ext cx="3522824" cy="1755737"/>
              </a:xfrm>
              <a:prstGeom prst="rect">
                <a:avLst/>
              </a:prstGeom>
              <a:blipFill rotWithShape="1">
                <a:blip r:embed="rId4"/>
                <a:stretch>
                  <a:fillRect l="-2768" t="-44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5263662" y="4994030"/>
            <a:ext cx="35980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Your book give a number</a:t>
            </a:r>
          </a:p>
          <a:p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US" dirty="0" smtClean="0">
                <a:solidFill>
                  <a:srgbClr val="FF0000"/>
                </a:solidFill>
              </a:rPr>
              <a:t>f other identities.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735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Set Operations&amp;quot;&quot;/&gt;&lt;property id=&quot;20307&quot; value=&quot;662&quot;/&gt;&lt;/object&gt;&lt;object type=&quot;3&quot; unique_id=&quot;10013&quot;&gt;&lt;property id=&quot;20148&quot; value=&quot;5&quot;/&gt;&lt;property id=&quot;20300&quot; value=&quot;Slide 11 - &amp;quot;Learning Objectives&amp;quot;&quot;/&gt;&lt;property id=&quot;20307&quot; value=&quot;660&quot;/&gt;&lt;/object&gt;&lt;object type=&quot;3&quot; unique_id=&quot;10105&quot;&gt;&lt;property id=&quot;20148&quot; value=&quot;5&quot;/&gt;&lt;property id=&quot;20300&quot; value=&quot;Slide 2 - &amp;quot;Set operations&amp;quot;&quot;/&gt;&lt;property id=&quot;20307&quot; value=&quot;715&quot;/&gt;&lt;/object&gt;&lt;object type=&quot;3&quot; unique_id=&quot;10106&quot;&gt;&lt;property id=&quot;20148&quot; value=&quot;5&quot;/&gt;&lt;property id=&quot;20300&quot; value=&quot;Slide 3 - &amp;quot;Set intersection&amp;quot;&quot;/&gt;&lt;property id=&quot;20307&quot; value=&quot;717&quot;/&gt;&lt;/object&gt;&lt;object type=&quot;3&quot; unique_id=&quot;10107&quot;&gt;&lt;property id=&quot;20148&quot; value=&quot;5&quot;/&gt;&lt;property id=&quot;20300&quot; value=&quot;Slide 4 - &amp;quot;Set union&amp;quot;&quot;/&gt;&lt;property id=&quot;20307&quot; value=&quot;716&quot;/&gt;&lt;/object&gt;&lt;object type=&quot;3&quot; unique_id=&quot;10108&quot;&gt;&lt;property id=&quot;20148&quot; value=&quot;5&quot;/&gt;&lt;property id=&quot;20300&quot; value=&quot;Slide 5 - &amp;quot;Cardinalities of Union&amp;quot;&quot;/&gt;&lt;property id=&quot;20307&quot; value=&quot;719&quot;/&gt;&lt;/object&gt;&lt;object type=&quot;3&quot; unique_id=&quot;10109&quot;&gt;&lt;property id=&quot;20148&quot; value=&quot;5&quot;/&gt;&lt;property id=&quot;20300&quot; value=&quot;Slide 6 - &amp;quot;Set difference&amp;quot;&quot;/&gt;&lt;property id=&quot;20307&quot; value=&quot;720&quot;/&gt;&lt;/object&gt;&lt;object type=&quot;3&quot; unique_id=&quot;10110&quot;&gt;&lt;property id=&quot;20148&quot; value=&quot;5&quot;/&gt;&lt;property id=&quot;20300&quot; value=&quot;Slide 7 - &amp;quot;Set complement&amp;quot;&quot;/&gt;&lt;property id=&quot;20307&quot; value=&quot;721&quot;/&gt;&lt;/object&gt;&lt;object type=&quot;3&quot; unique_id=&quot;10111&quot;&gt;&lt;property id=&quot;20148&quot; value=&quot;5&quot;/&gt;&lt;property id=&quot;20300&quot; value=&quot;Slide 8 - &amp;quot;Translating to English&amp;quot;&quot;/&gt;&lt;property id=&quot;20307&quot; value=&quot;722&quot;/&gt;&lt;/object&gt;&lt;object type=&quot;3&quot; unique_id=&quot;10112&quot;&gt;&lt;property id=&quot;20148&quot; value=&quot;5&quot;/&gt;&lt;property id=&quot;20300&quot; value=&quot;Slide 9 - &amp;quot;Basic Set Identities&amp;quot;&quot;/&gt;&lt;property id=&quot;20307&quot; value=&quot;724&quot;/&gt;&lt;/object&gt;&lt;object type=&quot;3&quot; unique_id=&quot;10113&quot;&gt;&lt;property id=&quot;20148&quot; value=&quot;5&quot;/&gt;&lt;property id=&quot;20300&quot; value=&quot;Slide 10 - &amp;quot;Proving Identities&amp;quot;&quot;/&gt;&lt;property id=&quot;20307&quot; value=&quot;733&quot;/&gt;&lt;/object&gt;&lt;object type=&quot;3&quot; unique_id=&quot;10114&quot;&gt;&lt;property id=&quot;20148&quot; value=&quot;5&quot;/&gt;&lt;property id=&quot;20300&quot; value=&quot;Slide 12 - &amp;quot;Proving Identities&amp;quot;&quot;/&gt;&lt;property id=&quot;20307&quot; value=&quot;738&quot;/&gt;&lt;/object&gt;&lt;object type=&quot;3&quot; unique_id=&quot;10115&quot;&gt;&lt;property id=&quot;20148&quot; value=&quot;5&quot;/&gt;&lt;property id=&quot;20300&quot; value=&quot;Slide 13 - &amp;quot;Proving Identities&amp;quot;&quot;/&gt;&lt;property id=&quot;20307&quot; value=&quot;736&quot;/&gt;&lt;/object&gt;&lt;object type=&quot;3&quot; unique_id=&quot;10116&quot;&gt;&lt;property id=&quot;20148&quot; value=&quot;5&quot;/&gt;&lt;property id=&quot;20300&quot; value=&quot;Slide 14 - &amp;quot;Proving Identities via Rewriting&amp;quot;&quot;/&gt;&lt;property id=&quot;20307&quot; value=&quot;737&quot;/&gt;&lt;/object&gt;&lt;/object&gt;&lt;object type=&quot;8&quot; unique_id=&quot;10026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ngi">
  <a:themeElements>
    <a:clrScheme name="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ng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800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800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gi 1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FF0000"/>
        </a:accent1>
        <a:accent2>
          <a:srgbClr val="00FF0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00E700"/>
        </a:accent6>
        <a:hlink>
          <a:srgbClr val="0000FF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Designs\ngi.pot</Template>
  <TotalTime>97932</TotalTime>
  <Words>597</Words>
  <Application>Microsoft Office PowerPoint</Application>
  <PresentationFormat>Letter Paper (8.5x11 in)</PresentationFormat>
  <Paragraphs>129</Paragraphs>
  <Slides>14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ngi</vt:lpstr>
      <vt:lpstr>Set Operations</vt:lpstr>
      <vt:lpstr>Set operations</vt:lpstr>
      <vt:lpstr>Set intersection</vt:lpstr>
      <vt:lpstr>Set union</vt:lpstr>
      <vt:lpstr>Cardinalities of Union</vt:lpstr>
      <vt:lpstr>Set difference</vt:lpstr>
      <vt:lpstr>Set complement</vt:lpstr>
      <vt:lpstr>Translating to English</vt:lpstr>
      <vt:lpstr>Basic Set Identities</vt:lpstr>
      <vt:lpstr>Proving Identities</vt:lpstr>
      <vt:lpstr>Learning Objectives</vt:lpstr>
      <vt:lpstr>Proving Identities</vt:lpstr>
      <vt:lpstr>Proving Identities</vt:lpstr>
      <vt:lpstr>Proving Identities via Rewriting</vt:lpstr>
    </vt:vector>
  </TitlesOfParts>
  <Company>Purdue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NMS PI meeting, September 27-29, 2000</dc:subject>
  <dc:creator>Edwin Chong</dc:creator>
  <cp:lastModifiedBy>eecs</cp:lastModifiedBy>
  <cp:revision>777</cp:revision>
  <cp:lastPrinted>2000-09-21T19:28:55Z</cp:lastPrinted>
  <dcterms:created xsi:type="dcterms:W3CDTF">1999-04-21T20:02:09Z</dcterms:created>
  <dcterms:modified xsi:type="dcterms:W3CDTF">2012-05-21T06:06:37Z</dcterms:modified>
</cp:coreProperties>
</file>