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662" r:id="rId2"/>
    <p:sldId id="698" r:id="rId3"/>
    <p:sldId id="715" r:id="rId4"/>
    <p:sldId id="716" r:id="rId5"/>
    <p:sldId id="713" r:id="rId6"/>
    <p:sldId id="718" r:id="rId7"/>
    <p:sldId id="719" r:id="rId8"/>
    <p:sldId id="720" r:id="rId9"/>
    <p:sldId id="721" r:id="rId10"/>
    <p:sldId id="724" r:id="rId11"/>
    <p:sldId id="723" r:id="rId12"/>
    <p:sldId id="660" r:id="rId13"/>
    <p:sldId id="725" r:id="rId14"/>
  </p:sldIdLst>
  <p:sldSz cx="9144000" cy="6858000" type="letter"/>
  <p:notesSz cx="6858000" cy="91440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CCECFF"/>
    <a:srgbClr val="FF0000"/>
    <a:srgbClr val="7A007A"/>
    <a:srgbClr val="6600FF"/>
    <a:srgbClr val="7F00FE"/>
    <a:srgbClr val="962D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88640" autoAdjust="0"/>
  </p:normalViewPr>
  <p:slideViewPr>
    <p:cSldViewPr snapToGrid="0">
      <p:cViewPr varScale="1">
        <p:scale>
          <a:sx n="81" d="100"/>
          <a:sy n="81" d="100"/>
        </p:scale>
        <p:origin x="-1098" y="-96"/>
      </p:cViewPr>
      <p:guideLst>
        <p:guide orient="horz" pos="2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694"/>
    </p:cViewPr>
  </p:sorterViewPr>
  <p:notesViewPr>
    <p:cSldViewPr snapToGrid="0">
      <p:cViewPr varScale="1">
        <p:scale>
          <a:sx n="54" d="100"/>
          <a:sy n="54" d="100"/>
        </p:scale>
        <p:origin x="-180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950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69950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9DE2DEB-C185-445D-AB8C-1DCC82944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50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2625"/>
            <a:ext cx="4554538" cy="3416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25938"/>
            <a:ext cx="5029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fld id="{DC3F7418-58EE-41A5-AB52-B67D14CDD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33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9EDB009-F1D4-4EC3-A20A-E2FCF830CF24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359650" y="57404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740650" y="5740400"/>
            <a:ext cx="438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045450" y="5740400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1572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625475"/>
            <a:ext cx="7772400" cy="2803525"/>
          </a:xfrm>
        </p:spPr>
        <p:txBody>
          <a:bodyPr/>
          <a:lstStyle>
            <a:lvl1pPr algn="ctr">
              <a:defRPr sz="4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57188" y="3594100"/>
            <a:ext cx="8467725" cy="9667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8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Alan FernElectrical and Computer Engineering</a:t>
            </a:r>
          </a:p>
          <a:p>
            <a:pPr>
              <a:defRPr/>
            </a:pPr>
            <a:r>
              <a:rPr lang="en-US"/>
              <a:t>Purdue University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537325"/>
            <a:ext cx="1905000" cy="244475"/>
          </a:xfrm>
        </p:spPr>
        <p:txBody>
          <a:bodyPr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fld id="{1FE7F4E6-C203-4205-8428-B80F5C4B7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1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EA1DC-FBB0-4099-8CDF-BE2BB1EAC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3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298450"/>
            <a:ext cx="1947862" cy="5694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1988" y="298450"/>
            <a:ext cx="5695950" cy="5694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97006-80EF-48E0-81F5-B19C47A82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298450"/>
            <a:ext cx="7772400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8D09E-6EAB-4583-88C8-8097156CF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9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FC1C8-4C6E-42D1-A9B9-ED17EA7A8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D1E86-5BA5-4ED3-B8D1-5792C2025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6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09859-0EAC-40E4-AD45-879945C2C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51835-D81C-44FF-96B3-536499A05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DEE17-B153-4DEA-AC2B-50D899557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7F21A-007A-4EC7-B985-8250C57D7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A28E2-546D-42AB-B75B-8A8FE7350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8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A8C48-79B1-46E3-A85D-4C1C231B0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520113" y="6370638"/>
            <a:ext cx="207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8664575" y="6370638"/>
            <a:ext cx="227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298450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87425"/>
            <a:ext cx="777240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471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7225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F69B3DEE-0933-4982-8CB8-F1AF63EEE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FF3300"/>
        </a:buClr>
        <a:buSzPct val="85000"/>
        <a:buFont typeface="Marlett" pitchFamily="2" charset="2"/>
        <a:buChar char="h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33"/>
        </a:buClr>
        <a:buSzPct val="85000"/>
        <a:buFont typeface="Marlett" pitchFamily="2" charset="2"/>
        <a:buChar char="5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50000"/>
        <a:buFont typeface="Marlett" pitchFamily="2" charset="2"/>
        <a:buChar char="g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6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931863" y="2384425"/>
            <a:ext cx="7772400" cy="617538"/>
          </a:xfrm>
        </p:spPr>
        <p:txBody>
          <a:bodyPr/>
          <a:lstStyle/>
          <a:p>
            <a:r>
              <a:rPr lang="en-US" dirty="0" smtClean="0"/>
              <a:t>Sequences and Sums</a:t>
            </a:r>
            <a:endParaRPr lang="en-US" dirty="0" smtClean="0"/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F716FED-43B5-472B-990E-69719039BD81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1231" y="3966029"/>
            <a:ext cx="4685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Make sure to read book material!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10</a:t>
            </a:fld>
            <a:endParaRPr lang="en-US" altLang="zh-CN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33743" y="134328"/>
            <a:ext cx="8482013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Summations: Arithmetic Progression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37873" y="949574"/>
            <a:ext cx="6322565" cy="15696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i="1" dirty="0" smtClean="0"/>
              <a:t>k</a:t>
            </a:r>
            <a:r>
              <a:rPr lang="en-US" dirty="0" smtClean="0"/>
              <a:t> = 1 to 100 do</a:t>
            </a:r>
          </a:p>
          <a:p>
            <a:r>
              <a:rPr lang="en-US" dirty="0" smtClean="0"/>
              <a:t>           computation requiring 2</a:t>
            </a:r>
            <a:r>
              <a:rPr lang="en-US" i="1" dirty="0" smtClean="0"/>
              <a:t>k</a:t>
            </a:r>
            <a:r>
              <a:rPr lang="en-US" dirty="0" smtClean="0"/>
              <a:t> units of time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40751" y="2630624"/>
                <a:ext cx="4488023" cy="149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100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100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51" y="2630624"/>
                <a:ext cx="4488023" cy="149996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096380" y="4648906"/>
                <a:ext cx="2771464" cy="1098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nary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380" y="4648906"/>
                <a:ext cx="2771464" cy="10988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810005" y="2745328"/>
                <a:ext cx="4505336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100+1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⋅100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=10,100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5" y="2745328"/>
                <a:ext cx="4505336" cy="9221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 bwMode="auto">
          <a:xfrm>
            <a:off x="3305910" y="3868615"/>
            <a:ext cx="175846" cy="64477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8459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11</a:t>
            </a:fld>
            <a:endParaRPr lang="en-US" altLang="zh-CN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Things to Remember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85474" y="4128379"/>
                <a:ext cx="5814220" cy="2208553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Summation of Arithmetic Progression:</a:t>
                </a:r>
              </a:p>
              <a:p>
                <a:endParaRPr lang="en-US" b="1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74" y="4128379"/>
                <a:ext cx="5814220" cy="2208553"/>
              </a:xfrm>
              <a:prstGeom prst="rect">
                <a:avLst/>
              </a:prstGeom>
              <a:blipFill rotWithShape="1">
                <a:blip r:embed="rId2"/>
                <a:stretch>
                  <a:fillRect l="-1677" t="-1928" r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96964" y="1291394"/>
                <a:ext cx="5825634" cy="2208874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Summation of Geometric Progression:</a:t>
                </a:r>
              </a:p>
              <a:p>
                <a:endParaRPr lang="en-US" b="1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64" y="1291394"/>
                <a:ext cx="5825634" cy="2208874"/>
              </a:xfrm>
              <a:prstGeom prst="rect">
                <a:avLst/>
              </a:prstGeom>
              <a:blipFill rotWithShape="1">
                <a:blip r:embed="rId3"/>
                <a:stretch>
                  <a:fillRect l="-1675" t="-1934" r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34BEC0-DDD9-42B8-B0E2-923CA8461E2E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12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68275"/>
            <a:ext cx="8521700" cy="617538"/>
          </a:xfrm>
        </p:spPr>
        <p:txBody>
          <a:bodyPr/>
          <a:lstStyle/>
          <a:p>
            <a:r>
              <a:rPr lang="en-US" sz="2800" dirty="0" smtClean="0"/>
              <a:t>Learning Objectives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310" y="1116134"/>
            <a:ext cx="8394214" cy="5233988"/>
          </a:xfrm>
        </p:spPr>
        <p:txBody>
          <a:bodyPr/>
          <a:lstStyle/>
          <a:p>
            <a:r>
              <a:rPr lang="en-US" sz="2400" dirty="0" smtClean="0"/>
              <a:t>Recognize and produce geometric and arithmetic progressions</a:t>
            </a:r>
          </a:p>
          <a:p>
            <a:endParaRPr lang="en-US" sz="2400" dirty="0"/>
          </a:p>
          <a:p>
            <a:r>
              <a:rPr lang="en-US" sz="2400" dirty="0" smtClean="0"/>
              <a:t>Know the closed-form expressions for geometric and arithmetic summations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Solve for the value of expressions involving summations</a:t>
            </a:r>
            <a:endParaRPr lang="en-US" sz="2000" dirty="0"/>
          </a:p>
          <a:p>
            <a:pPr lvl="1"/>
            <a:r>
              <a:rPr lang="en-US" sz="2000" dirty="0" smtClean="0"/>
              <a:t>Next lecture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13</a:t>
            </a:fld>
            <a:endParaRPr lang="en-US" altLang="zh-CN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Examples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96964" y="1291394"/>
                <a:ext cx="2429255" cy="149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100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2⋅(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64" y="1291394"/>
                <a:ext cx="2429255" cy="149996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950472" y="1304973"/>
                <a:ext cx="1344214" cy="1500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100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472" y="1304973"/>
                <a:ext cx="1344214" cy="15002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226219" y="3499315"/>
                <a:ext cx="1373453" cy="149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100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219" y="3499315"/>
                <a:ext cx="1373453" cy="149996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435764" y="1762173"/>
                <a:ext cx="1448795" cy="1500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100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764" y="1762173"/>
                <a:ext cx="1448795" cy="15002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453604" y="3499315"/>
                <a:ext cx="2771015" cy="1500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100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604" y="3499315"/>
                <a:ext cx="2771015" cy="15002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96964" y="3614419"/>
                <a:ext cx="1368067" cy="1500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100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64" y="3614419"/>
                <a:ext cx="1368067" cy="150028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22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221779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2</a:t>
            </a:fld>
            <a:endParaRPr lang="en-US" altLang="zh-CN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What is a </a:t>
            </a:r>
            <a:r>
              <a:rPr lang="en-US" altLang="zh-CN" dirty="0" smtClean="0"/>
              <a:t>sequence?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69987" y="1221887"/>
                <a:ext cx="8845061" cy="5005388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zh-CN" b="1" dirty="0" smtClean="0">
                    <a:solidFill>
                      <a:srgbClr val="FF0000"/>
                    </a:solidFill>
                  </a:rPr>
                  <a:t>     0, 5, 10, 15, 20, …. </a:t>
                </a:r>
                <a:r>
                  <a:rPr lang="en-US" altLang="zh-CN" dirty="0"/>
                  <a:t>i</a:t>
                </a:r>
                <a:r>
                  <a:rPr lang="en-US" altLang="zh-CN" dirty="0" smtClean="0"/>
                  <a:t>s a sequence of numbers</a:t>
                </a:r>
                <a:endParaRPr lang="en-US" altLang="zh-CN" dirty="0"/>
              </a:p>
              <a:p>
                <a:pPr marL="0" indent="0" eaLnBrk="1" hangingPunct="1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….</a:t>
                </a:r>
                <a:endParaRPr lang="en-US" altLang="zh-CN" b="1" dirty="0" smtClean="0">
                  <a:solidFill>
                    <a:srgbClr val="FF0000"/>
                  </a:solidFill>
                </a:endParaRPr>
              </a:p>
              <a:p>
                <a:pPr marL="0" indent="0" eaLnBrk="1" hangingPunct="1">
                  <a:buNone/>
                </a:pPr>
                <a:endParaRPr lang="en-US" altLang="zh-CN" dirty="0" smtClean="0"/>
              </a:p>
              <a:p>
                <a:pPr eaLnBrk="1" hangingPunct="1"/>
                <a:r>
                  <a:rPr lang="en-US" altLang="zh-CN" dirty="0" smtClean="0"/>
                  <a:t>Sequence described by: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{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m:rPr>
                        <m:lit/>
                      </m:rP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altLang="zh-CN" b="1" dirty="0" smtClean="0">
                  <a:solidFill>
                    <a:srgbClr val="FF0000"/>
                  </a:solidFill>
                </a:endParaRPr>
              </a:p>
              <a:p>
                <a:pPr marL="0" indent="0" eaLnBrk="1" hangingPunct="1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=5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, 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</a:rPr>
                      <m:t>for</m:t>
                    </m:r>
                    <m:r>
                      <a:rPr lang="en-US" altLang="zh-CN" b="0" i="1" smtClean="0">
                        <a:latin typeface="Cambria Math"/>
                      </a:rPr>
                      <m:t>  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=0, 1, 2, 3, 4,…</m:t>
                    </m:r>
                  </m:oMath>
                </a14:m>
                <a:r>
                  <a:rPr lang="en-US" altLang="zh-CN" i="1" dirty="0" smtClean="0">
                    <a:latin typeface="Cambria Math"/>
                  </a:rPr>
                  <a:t/>
                </a:r>
                <a:br>
                  <a:rPr lang="en-US" altLang="zh-CN" i="1" dirty="0" smtClean="0">
                    <a:latin typeface="Cambria Math"/>
                  </a:rPr>
                </a:br>
                <a:endParaRPr lang="en-US" altLang="zh-CN" i="1" dirty="0" smtClean="0">
                  <a:latin typeface="Cambria Math"/>
                </a:endParaRPr>
              </a:p>
              <a:p>
                <a:pPr eaLnBrk="1" hangingPunct="1"/>
                <a:r>
                  <a:rPr lang="en-US" altLang="zh-CN" dirty="0" smtClean="0"/>
                  <a:t>A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sequence</a:t>
                </a:r>
                <a:r>
                  <a:rPr lang="en-US" altLang="zh-CN" dirty="0" smtClean="0"/>
                  <a:t> is a function/mapping from a subset of integers (e.g. </a:t>
                </a:r>
                <a:r>
                  <a:rPr lang="en-US" altLang="zh-CN" dirty="0" smtClean="0"/>
                  <a:t>positive integers) to values</a:t>
                </a:r>
              </a:p>
              <a:p>
                <a:pPr lvl="1" eaLnBrk="1" hangingPunct="1"/>
                <a:r>
                  <a:rPr lang="en-US" altLang="zh-CN" dirty="0" smtClean="0"/>
                  <a:t>Here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 is a function of </a:t>
                </a:r>
                <a:r>
                  <a:rPr lang="en-US" altLang="zh-CN" i="1" dirty="0" smtClean="0"/>
                  <a:t>n</a:t>
                </a:r>
              </a:p>
            </p:txBody>
          </p:sp>
        </mc:Choice>
        <mc:Fallback>
          <p:sp>
            <p:nvSpPr>
              <p:cNvPr id="1536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9987" y="1221887"/>
                <a:ext cx="8845061" cy="5005388"/>
              </a:xfrm>
              <a:blipFill rotWithShape="1">
                <a:blip r:embed="rId2"/>
                <a:stretch>
                  <a:fillRect l="-758" t="-1217" b="-3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8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157774"/>
            <a:ext cx="7772400" cy="617538"/>
          </a:xfrm>
        </p:spPr>
        <p:txBody>
          <a:bodyPr/>
          <a:lstStyle/>
          <a:p>
            <a:r>
              <a:rPr lang="en-US" dirty="0" smtClean="0"/>
              <a:t>Geometric Progressions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Start with $10 in bank at year 0 and double money each year. 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altLang="zh-CN" b="1" i="1">
                            <a:latin typeface="Cambria Math"/>
                          </a:rPr>
                          <m:t>{</m:t>
                        </m:r>
                        <m:r>
                          <a:rPr lang="en-US" altLang="zh-CN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m:rPr>
                        <m:lit/>
                      </m:rPr>
                      <a:rPr lang="en-US" altLang="zh-CN" b="1" i="1"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CN" dirty="0"/>
                  <a:t> be amount of money at year n</a:t>
                </a:r>
              </a:p>
              <a:p>
                <a:pPr lvl="1"/>
                <a:endParaRPr lang="en-US" altLang="zh-CN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10⋅2</m:t>
                          </m:r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i="1">
                          <a:latin typeface="Cambria Math"/>
                        </a:rPr>
                        <m:t>,  </m:t>
                      </m:r>
                      <m:r>
                        <m:rPr>
                          <m:nor/>
                        </m:rPr>
                        <a:rPr lang="en-US" altLang="zh-CN" sz="2800">
                          <a:latin typeface="Cambria Math"/>
                        </a:rPr>
                        <m:t>for</m:t>
                      </m:r>
                      <m:r>
                        <a:rPr lang="en-US" altLang="zh-CN" sz="2800" i="1">
                          <a:latin typeface="Cambria Math"/>
                        </a:rPr>
                        <m:t>  </m:t>
                      </m:r>
                      <m:r>
                        <a:rPr lang="en-US" altLang="zh-CN" sz="2800" i="1">
                          <a:latin typeface="Cambria Math"/>
                        </a:rPr>
                        <m:t>𝑛</m:t>
                      </m:r>
                      <m:r>
                        <a:rPr lang="en-US" altLang="zh-CN" sz="2800" i="1">
                          <a:latin typeface="Cambria Math"/>
                        </a:rPr>
                        <m:t>=0,1, 2, </m:t>
                      </m:r>
                      <m:r>
                        <a:rPr lang="en-US" altLang="zh-CN" sz="2800" i="1">
                          <a:latin typeface="Cambria Math"/>
                        </a:rPr>
                        <m:t>3, 4,…</m:t>
                      </m:r>
                    </m:oMath>
                  </m:oMathPara>
                </a14:m>
                <a:r>
                  <a:rPr lang="en-US" altLang="zh-CN" sz="2800" dirty="0" smtClean="0"/>
                  <a:t/>
                </a:r>
                <a:br>
                  <a:rPr lang="en-US" altLang="zh-CN" sz="2800" dirty="0" smtClean="0"/>
                </a:b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Geometric Progression (General Form):</a:t>
                </a:r>
                <a:br>
                  <a:rPr lang="en-US" b="1" dirty="0" smtClean="0"/>
                </a:br>
                <a:r>
                  <a:rPr lang="en-US" b="1" dirty="0" smtClean="0"/>
                  <a:t/>
                </a:r>
                <a:br>
                  <a:rPr lang="en-US" b="1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/>
                            </a:rPr>
                            <m:t>⋅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/>
                  <a:t> </a:t>
                </a:r>
                <a:r>
                  <a:rPr lang="en-US" b="1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⋅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/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/>
                          </a:rPr>
                          <m:t>,  </m:t>
                        </m:r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r>
                          <a:rPr lang="en-US" altLang="zh-CN" i="1">
                            <a:latin typeface="Cambria Math"/>
                          </a:rPr>
                          <m:t>⋅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𝑟</m:t>
                            </m:r>
                          </m:e>
                          <m:sub/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 </m:t>
                        </m:r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r>
                          <a:rPr lang="en-US" altLang="zh-CN" i="1">
                            <a:latin typeface="Cambria Math"/>
                          </a:rPr>
                          <m:t>⋅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𝑟</m:t>
                            </m:r>
                          </m:e>
                          <m:sub/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 </m:t>
                        </m:r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r>
                          <a:rPr lang="en-US" altLang="zh-CN" i="1">
                            <a:latin typeface="Cambria Math"/>
                          </a:rPr>
                          <m:t>⋅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𝑟</m:t>
                            </m:r>
                          </m:e>
                          <m:sub/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…</m:t>
                        </m:r>
                      </m:e>
                      <m:sub/>
                    </m:sSub>
                  </m:oMath>
                </a14:m>
                <a:endParaRPr lang="en-US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47" t="-1218" b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FC1C8-4C6E-42D1-A9B9-ED17EA7A8BE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157774"/>
            <a:ext cx="7772400" cy="617538"/>
          </a:xfrm>
        </p:spPr>
        <p:txBody>
          <a:bodyPr/>
          <a:lstStyle/>
          <a:p>
            <a:r>
              <a:rPr lang="en-US" dirty="0" smtClean="0"/>
              <a:t>Arithmetic Progressions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Start with $10 in bank at year 0 and add $20 each year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altLang="zh-CN" b="1" i="1">
                            <a:latin typeface="Cambria Math"/>
                          </a:rPr>
                          <m:t>{</m:t>
                        </m:r>
                        <m:r>
                          <a:rPr lang="en-US" altLang="zh-CN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m:rPr>
                        <m:lit/>
                      </m:rPr>
                      <a:rPr lang="en-US" altLang="zh-CN" b="1" i="1"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CN" dirty="0"/>
                  <a:t> be amount of money at year n</a:t>
                </a:r>
              </a:p>
              <a:p>
                <a:pPr lvl="1"/>
                <a:endParaRPr lang="en-US" altLang="zh-CN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10+20⋅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𝑛</m:t>
                      </m:r>
                      <m:r>
                        <a:rPr lang="en-US" altLang="zh-CN" sz="2800" i="1">
                          <a:latin typeface="Cambria Math"/>
                        </a:rPr>
                        <m:t>,  </m:t>
                      </m:r>
                      <m:r>
                        <m:rPr>
                          <m:nor/>
                        </m:rPr>
                        <a:rPr lang="en-US" altLang="zh-CN" sz="2800">
                          <a:latin typeface="Cambria Math"/>
                        </a:rPr>
                        <m:t>for</m:t>
                      </m:r>
                      <m:r>
                        <a:rPr lang="en-US" altLang="zh-CN" sz="2800" i="1">
                          <a:latin typeface="Cambria Math"/>
                        </a:rPr>
                        <m:t>  </m:t>
                      </m:r>
                      <m:r>
                        <a:rPr lang="en-US" altLang="zh-CN" sz="2800" i="1">
                          <a:latin typeface="Cambria Math"/>
                        </a:rPr>
                        <m:t>𝑛</m:t>
                      </m:r>
                      <m:r>
                        <a:rPr lang="en-US" altLang="zh-CN" sz="2800" i="1">
                          <a:latin typeface="Cambria Math"/>
                        </a:rPr>
                        <m:t>=0,1, 2, </m:t>
                      </m:r>
                      <m:r>
                        <a:rPr lang="en-US" altLang="zh-CN" sz="2800" i="1">
                          <a:latin typeface="Cambria Math"/>
                        </a:rPr>
                        <m:t>3, 4,…</m:t>
                      </m:r>
                    </m:oMath>
                  </m:oMathPara>
                </a14:m>
                <a:r>
                  <a:rPr lang="en-US" altLang="zh-CN" sz="2800" dirty="0" smtClean="0"/>
                  <a:t/>
                </a:r>
                <a:br>
                  <a:rPr lang="en-US" altLang="zh-CN" sz="2800" dirty="0" smtClean="0"/>
                </a:b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Arithmetic Progress (General Form):</a:t>
                </a:r>
                <a:br>
                  <a:rPr lang="en-US" b="1" dirty="0" smtClean="0"/>
                </a:br>
                <a:r>
                  <a:rPr lang="en-US" b="1" dirty="0" smtClean="0"/>
                  <a:t/>
                </a:r>
                <a:br>
                  <a:rPr lang="en-US" b="1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𝑎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𝑑</m:t>
                      </m:r>
                      <m:r>
                        <a:rPr lang="en-US" altLang="zh-CN" b="0" i="1" smtClean="0">
                          <a:latin typeface="Cambria Math"/>
                        </a:rPr>
                        <m:t>⋅</m:t>
                      </m:r>
                      <m:r>
                        <a:rPr lang="en-US" altLang="zh-CN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/>
                  <a:t> </a:t>
                </a:r>
                <a:r>
                  <a:rPr lang="en-US" b="1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⋅0, 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⋅1, 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⋅2, …</m:t>
                        </m:r>
                      </m:e>
                      <m:sub/>
                    </m:sSub>
                  </m:oMath>
                </a14:m>
                <a:endParaRPr lang="en-US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47" t="-1218" b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FC1C8-4C6E-42D1-A9B9-ED17EA7A8BE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2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5</a:t>
            </a:fld>
            <a:endParaRPr lang="en-US" altLang="zh-CN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Summations</a:t>
            </a:r>
            <a:endParaRPr lang="en-US" altLang="zh-CN" dirty="0" smtClean="0"/>
          </a:p>
        </p:txBody>
      </p:sp>
      <p:sp>
        <p:nvSpPr>
          <p:cNvPr id="3" name="Oval 2"/>
          <p:cNvSpPr/>
          <p:nvPr/>
        </p:nvSpPr>
        <p:spPr bwMode="auto">
          <a:xfrm>
            <a:off x="3938952" y="1184033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Connector 4"/>
          <p:cNvCxnSpPr>
            <a:stCxn id="9" idx="7"/>
            <a:endCxn id="3" idx="3"/>
          </p:cNvCxnSpPr>
          <p:nvPr/>
        </p:nvCxnSpPr>
        <p:spPr bwMode="auto">
          <a:xfrm flipV="1">
            <a:off x="3400525" y="1384159"/>
            <a:ext cx="572763" cy="5024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 bwMode="auto">
          <a:xfrm>
            <a:off x="3200400" y="1852249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Connector 9"/>
          <p:cNvCxnSpPr>
            <a:stCxn id="13" idx="1"/>
            <a:endCxn id="3" idx="5"/>
          </p:cNvCxnSpPr>
          <p:nvPr/>
        </p:nvCxnSpPr>
        <p:spPr bwMode="auto">
          <a:xfrm flipH="1" flipV="1">
            <a:off x="4139077" y="1384159"/>
            <a:ext cx="576530" cy="5137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 bwMode="auto">
          <a:xfrm>
            <a:off x="4681271" y="1863556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>
            <a:endCxn id="9" idx="3"/>
          </p:cNvCxnSpPr>
          <p:nvPr/>
        </p:nvCxnSpPr>
        <p:spPr bwMode="auto">
          <a:xfrm flipV="1">
            <a:off x="2841598" y="2052375"/>
            <a:ext cx="393138" cy="5024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 bwMode="auto">
          <a:xfrm>
            <a:off x="2724367" y="2554801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 flipH="1" flipV="1">
            <a:off x="3369969" y="2086711"/>
            <a:ext cx="362577" cy="4680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3638762" y="2578248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 bwMode="auto">
          <a:xfrm flipV="1">
            <a:off x="4541432" y="2086295"/>
            <a:ext cx="186737" cy="4680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 bwMode="auto">
          <a:xfrm>
            <a:off x="4424201" y="2554385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4893958" y="2086295"/>
            <a:ext cx="362577" cy="4680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 bwMode="auto">
          <a:xfrm>
            <a:off x="5162751" y="2577832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 flipV="1">
            <a:off x="2609026" y="2778374"/>
            <a:ext cx="196569" cy="5024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 bwMode="auto">
          <a:xfrm>
            <a:off x="2472849" y="3280800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 flipH="1" flipV="1">
            <a:off x="2867994" y="2812710"/>
            <a:ext cx="181287" cy="4680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 bwMode="auto">
          <a:xfrm>
            <a:off x="2958637" y="3280800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 flipV="1">
            <a:off x="3511698" y="2801821"/>
            <a:ext cx="196569" cy="5024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 bwMode="auto">
          <a:xfrm>
            <a:off x="3375521" y="3304247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 flipH="1" flipV="1">
            <a:off x="3770666" y="2836157"/>
            <a:ext cx="181287" cy="4680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 bwMode="auto">
          <a:xfrm>
            <a:off x="3861309" y="3304247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 flipV="1">
            <a:off x="4332309" y="2790099"/>
            <a:ext cx="196569" cy="5024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 bwMode="auto">
          <a:xfrm>
            <a:off x="4196132" y="3292525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H="1" flipV="1">
            <a:off x="4591277" y="2824435"/>
            <a:ext cx="181287" cy="4680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4681920" y="3292525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Connector 42"/>
          <p:cNvCxnSpPr>
            <a:endCxn id="23" idx="5"/>
          </p:cNvCxnSpPr>
          <p:nvPr/>
        </p:nvCxnSpPr>
        <p:spPr bwMode="auto">
          <a:xfrm flipV="1">
            <a:off x="5138244" y="2777958"/>
            <a:ext cx="224632" cy="5262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 bwMode="auto">
          <a:xfrm>
            <a:off x="5002067" y="3304247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Straight Connector 44"/>
          <p:cNvCxnSpPr>
            <a:endCxn id="23" idx="5"/>
          </p:cNvCxnSpPr>
          <p:nvPr/>
        </p:nvCxnSpPr>
        <p:spPr bwMode="auto">
          <a:xfrm flipH="1" flipV="1">
            <a:off x="5362876" y="2777958"/>
            <a:ext cx="215624" cy="5262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 bwMode="auto">
          <a:xfrm>
            <a:off x="5487855" y="3304247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ight Brace 46"/>
          <p:cNvSpPr/>
          <p:nvPr/>
        </p:nvSpPr>
        <p:spPr bwMode="auto">
          <a:xfrm>
            <a:off x="6189785" y="1184033"/>
            <a:ext cx="363415" cy="2383201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05600" y="1910031"/>
            <a:ext cx="1040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epth </a:t>
            </a:r>
            <a:br>
              <a:rPr lang="en-US" dirty="0" smtClean="0"/>
            </a:br>
            <a:r>
              <a:rPr lang="en-US" i="1" dirty="0" smtClean="0"/>
              <a:t>d</a:t>
            </a:r>
            <a:r>
              <a:rPr lang="en-US" dirty="0" smtClean="0"/>
              <a:t> = 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80492" y="4841631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nodes in a tree of depth </a:t>
            </a:r>
            <a:r>
              <a:rPr lang="en-US" i="1" dirty="0" smtClean="0"/>
              <a:t>d </a:t>
            </a:r>
            <a:r>
              <a:rPr lang="en-US" dirty="0" smtClean="0"/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7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6</a:t>
            </a:fld>
            <a:endParaRPr lang="en-US" altLang="zh-CN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80635" y="146051"/>
            <a:ext cx="8751643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Summations: Geometric Progressions</a:t>
            </a:r>
            <a:endParaRPr lang="en-US" altLang="zh-CN" dirty="0" smtClean="0"/>
          </a:p>
        </p:txBody>
      </p:sp>
      <p:sp>
        <p:nvSpPr>
          <p:cNvPr id="3" name="Oval 2"/>
          <p:cNvSpPr/>
          <p:nvPr/>
        </p:nvSpPr>
        <p:spPr bwMode="auto">
          <a:xfrm>
            <a:off x="3938952" y="1184033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Connector 4"/>
          <p:cNvCxnSpPr>
            <a:stCxn id="9" idx="7"/>
            <a:endCxn id="3" idx="3"/>
          </p:cNvCxnSpPr>
          <p:nvPr/>
        </p:nvCxnSpPr>
        <p:spPr bwMode="auto">
          <a:xfrm flipV="1">
            <a:off x="3400525" y="1384159"/>
            <a:ext cx="572763" cy="5024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 bwMode="auto">
          <a:xfrm>
            <a:off x="3200400" y="1852249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Connector 9"/>
          <p:cNvCxnSpPr>
            <a:stCxn id="13" idx="1"/>
            <a:endCxn id="3" idx="5"/>
          </p:cNvCxnSpPr>
          <p:nvPr/>
        </p:nvCxnSpPr>
        <p:spPr bwMode="auto">
          <a:xfrm flipH="1" flipV="1">
            <a:off x="4139077" y="1384159"/>
            <a:ext cx="576530" cy="5137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 bwMode="auto">
          <a:xfrm>
            <a:off x="4681271" y="1863556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>
            <a:endCxn id="9" idx="3"/>
          </p:cNvCxnSpPr>
          <p:nvPr/>
        </p:nvCxnSpPr>
        <p:spPr bwMode="auto">
          <a:xfrm flipV="1">
            <a:off x="2841598" y="2052375"/>
            <a:ext cx="393138" cy="5024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 bwMode="auto">
          <a:xfrm>
            <a:off x="2724367" y="2554801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 flipH="1" flipV="1">
            <a:off x="3369969" y="2086711"/>
            <a:ext cx="362577" cy="4680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3638762" y="2578248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 bwMode="auto">
          <a:xfrm flipV="1">
            <a:off x="4541432" y="2086295"/>
            <a:ext cx="186737" cy="4680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 bwMode="auto">
          <a:xfrm>
            <a:off x="4424201" y="2554385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4893958" y="2086295"/>
            <a:ext cx="362577" cy="4680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 bwMode="auto">
          <a:xfrm>
            <a:off x="5162751" y="2577832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 flipV="1">
            <a:off x="2609026" y="2778374"/>
            <a:ext cx="196569" cy="5024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 bwMode="auto">
          <a:xfrm>
            <a:off x="2472849" y="3280800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 flipH="1" flipV="1">
            <a:off x="2867994" y="2812710"/>
            <a:ext cx="181287" cy="4680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 bwMode="auto">
          <a:xfrm>
            <a:off x="2958637" y="3280800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 flipV="1">
            <a:off x="3511698" y="2801821"/>
            <a:ext cx="196569" cy="5024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 bwMode="auto">
          <a:xfrm>
            <a:off x="3375521" y="3304247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 flipH="1" flipV="1">
            <a:off x="3770666" y="2836157"/>
            <a:ext cx="181287" cy="4680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 bwMode="auto">
          <a:xfrm>
            <a:off x="3861309" y="3304247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 flipV="1">
            <a:off x="4332309" y="2790099"/>
            <a:ext cx="196569" cy="5024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 bwMode="auto">
          <a:xfrm>
            <a:off x="4196132" y="3292525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H="1" flipV="1">
            <a:off x="4591277" y="2824435"/>
            <a:ext cx="181287" cy="4680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4681920" y="3292525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Connector 42"/>
          <p:cNvCxnSpPr>
            <a:endCxn id="23" idx="5"/>
          </p:cNvCxnSpPr>
          <p:nvPr/>
        </p:nvCxnSpPr>
        <p:spPr bwMode="auto">
          <a:xfrm flipV="1">
            <a:off x="5138244" y="2777958"/>
            <a:ext cx="224632" cy="5262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 bwMode="auto">
          <a:xfrm>
            <a:off x="5002067" y="3304247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Straight Connector 44"/>
          <p:cNvCxnSpPr>
            <a:endCxn id="23" idx="5"/>
          </p:cNvCxnSpPr>
          <p:nvPr/>
        </p:nvCxnSpPr>
        <p:spPr bwMode="auto">
          <a:xfrm flipH="1" flipV="1">
            <a:off x="5362876" y="2777958"/>
            <a:ext cx="215624" cy="5262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 bwMode="auto">
          <a:xfrm>
            <a:off x="5487855" y="3304247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605085" y="1070431"/>
                <a:ext cx="1153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085" y="1070431"/>
                <a:ext cx="1153842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5605086" y="1655752"/>
                <a:ext cx="11467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086" y="1655752"/>
                <a:ext cx="11467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5612203" y="2381753"/>
                <a:ext cx="1153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203" y="2381753"/>
                <a:ext cx="1153842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5893556" y="3093590"/>
                <a:ext cx="1153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556" y="3093590"/>
                <a:ext cx="1153842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659480" y="4084282"/>
                <a:ext cx="39010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N</a:t>
                </a:r>
                <a:r>
                  <a:rPr lang="en-US" b="1" dirty="0" smtClean="0"/>
                  <a:t>odes at layer </a:t>
                </a:r>
                <a:r>
                  <a:rPr lang="en-US" b="1" i="1" dirty="0" smtClean="0"/>
                  <a:t>n</a:t>
                </a:r>
                <a:r>
                  <a:rPr lang="en-US" b="1" dirty="0" smtClean="0"/>
                  <a:t>: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480" y="4084282"/>
                <a:ext cx="3901004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344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1664473" y="4881451"/>
                <a:ext cx="5276188" cy="187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Nodes in depth d tree:</a:t>
                </a:r>
                <a:r>
                  <a:rPr lang="en-US" dirty="0" smtClean="0"/>
                  <a:t>  </a:t>
                </a:r>
                <a:r>
                  <a:rPr lang="en-US" b="0" i="1" dirty="0" smtClean="0">
                    <a:latin typeface="Cambria Math"/>
                  </a:rPr>
                  <a:t/>
                </a:r>
                <a:br>
                  <a:rPr lang="en-US" b="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473" y="4881451"/>
                <a:ext cx="5276188" cy="1877245"/>
              </a:xfrm>
              <a:prstGeom prst="rect">
                <a:avLst/>
              </a:prstGeom>
              <a:blipFill rotWithShape="1">
                <a:blip r:embed="rId7"/>
                <a:stretch>
                  <a:fillRect l="-173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61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527538" y="3330962"/>
            <a:ext cx="8159262" cy="296433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7</a:t>
            </a:fld>
            <a:endParaRPr lang="en-US" altLang="zh-CN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1066596" y="1115547"/>
                <a:ext cx="7167668" cy="2215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Sumation of Geometric Progression: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b="1" dirty="0" smtClean="0"/>
                  <a:t> </a:t>
                </a:r>
              </a:p>
              <a:p>
                <a:endParaRPr lang="en-US" b="1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596" y="1115547"/>
                <a:ext cx="7167668" cy="2215415"/>
              </a:xfrm>
              <a:prstGeom prst="rect">
                <a:avLst/>
              </a:prstGeom>
              <a:blipFill rotWithShape="1">
                <a:blip r:embed="rId2"/>
                <a:stretch>
                  <a:fillRect l="-1361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/>
          <p:cNvSpPr/>
          <p:nvPr/>
        </p:nvSpPr>
        <p:spPr bwMode="auto">
          <a:xfrm>
            <a:off x="2530724" y="3657602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Straight Connector 46"/>
          <p:cNvCxnSpPr>
            <a:stCxn id="48" idx="7"/>
            <a:endCxn id="42" idx="3"/>
          </p:cNvCxnSpPr>
          <p:nvPr/>
        </p:nvCxnSpPr>
        <p:spPr bwMode="auto">
          <a:xfrm flipV="1">
            <a:off x="1992297" y="3857728"/>
            <a:ext cx="572763" cy="5024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 bwMode="auto">
          <a:xfrm>
            <a:off x="1792172" y="4325818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3" name="Straight Connector 52"/>
          <p:cNvCxnSpPr>
            <a:stCxn id="54" idx="1"/>
            <a:endCxn id="42" idx="5"/>
          </p:cNvCxnSpPr>
          <p:nvPr/>
        </p:nvCxnSpPr>
        <p:spPr bwMode="auto">
          <a:xfrm flipH="1" flipV="1">
            <a:off x="2730849" y="3857728"/>
            <a:ext cx="576530" cy="5137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 bwMode="auto">
          <a:xfrm>
            <a:off x="3273043" y="4337125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Straight Connector 54"/>
          <p:cNvCxnSpPr>
            <a:endCxn id="48" idx="3"/>
          </p:cNvCxnSpPr>
          <p:nvPr/>
        </p:nvCxnSpPr>
        <p:spPr bwMode="auto">
          <a:xfrm flipV="1">
            <a:off x="1433370" y="4525944"/>
            <a:ext cx="393138" cy="5024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 bwMode="auto">
          <a:xfrm>
            <a:off x="1316139" y="5028370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Connector 56"/>
          <p:cNvCxnSpPr/>
          <p:nvPr/>
        </p:nvCxnSpPr>
        <p:spPr bwMode="auto">
          <a:xfrm flipH="1" flipV="1">
            <a:off x="1961741" y="4560280"/>
            <a:ext cx="362577" cy="4680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 bwMode="auto">
          <a:xfrm>
            <a:off x="2230534" y="5051817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9" name="Straight Connector 58"/>
          <p:cNvCxnSpPr>
            <a:stCxn id="60" idx="0"/>
          </p:cNvCxnSpPr>
          <p:nvPr/>
        </p:nvCxnSpPr>
        <p:spPr bwMode="auto">
          <a:xfrm flipV="1">
            <a:off x="3133204" y="4559864"/>
            <a:ext cx="186737" cy="4680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 bwMode="auto">
          <a:xfrm>
            <a:off x="3015973" y="5027954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1" name="Straight Connector 60"/>
          <p:cNvCxnSpPr/>
          <p:nvPr/>
        </p:nvCxnSpPr>
        <p:spPr bwMode="auto">
          <a:xfrm flipH="1" flipV="1">
            <a:off x="3485730" y="4559864"/>
            <a:ext cx="362577" cy="4680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 bwMode="auto">
          <a:xfrm>
            <a:off x="3754523" y="5051401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flipV="1">
            <a:off x="1200798" y="5251943"/>
            <a:ext cx="196569" cy="5024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 bwMode="auto">
          <a:xfrm>
            <a:off x="1064621" y="5754369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 flipH="1" flipV="1">
            <a:off x="1459766" y="5286279"/>
            <a:ext cx="181287" cy="4680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 bwMode="auto">
          <a:xfrm>
            <a:off x="1550409" y="5754369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V="1">
            <a:off x="2103470" y="5275390"/>
            <a:ext cx="196569" cy="5024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 bwMode="auto">
          <a:xfrm>
            <a:off x="1967293" y="5777816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Connector 68"/>
          <p:cNvCxnSpPr/>
          <p:nvPr/>
        </p:nvCxnSpPr>
        <p:spPr bwMode="auto">
          <a:xfrm flipH="1" flipV="1">
            <a:off x="2362438" y="5309726"/>
            <a:ext cx="181287" cy="4680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 bwMode="auto">
          <a:xfrm>
            <a:off x="2453081" y="5777816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1" name="Straight Connector 70"/>
          <p:cNvCxnSpPr/>
          <p:nvPr/>
        </p:nvCxnSpPr>
        <p:spPr bwMode="auto">
          <a:xfrm flipV="1">
            <a:off x="2924081" y="5263668"/>
            <a:ext cx="196569" cy="5024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 bwMode="auto">
          <a:xfrm>
            <a:off x="2787904" y="5766094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3" name="Straight Connector 72"/>
          <p:cNvCxnSpPr/>
          <p:nvPr/>
        </p:nvCxnSpPr>
        <p:spPr bwMode="auto">
          <a:xfrm flipH="1" flipV="1">
            <a:off x="3183049" y="5298004"/>
            <a:ext cx="181287" cy="4680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 bwMode="auto">
          <a:xfrm>
            <a:off x="3273692" y="5766094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5" name="Straight Connector 74"/>
          <p:cNvCxnSpPr>
            <a:endCxn id="62" idx="5"/>
          </p:cNvCxnSpPr>
          <p:nvPr/>
        </p:nvCxnSpPr>
        <p:spPr bwMode="auto">
          <a:xfrm flipV="1">
            <a:off x="3730016" y="5251527"/>
            <a:ext cx="224632" cy="5262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 bwMode="auto">
          <a:xfrm>
            <a:off x="3593839" y="5777816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7" name="Straight Connector 76"/>
          <p:cNvCxnSpPr>
            <a:endCxn id="62" idx="5"/>
          </p:cNvCxnSpPr>
          <p:nvPr/>
        </p:nvCxnSpPr>
        <p:spPr bwMode="auto">
          <a:xfrm flipH="1" flipV="1">
            <a:off x="3954648" y="5251527"/>
            <a:ext cx="215624" cy="5262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 bwMode="auto">
          <a:xfrm>
            <a:off x="4079627" y="5777816"/>
            <a:ext cx="234461" cy="23446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079627" y="3581311"/>
                <a:ext cx="4853358" cy="1130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=2, 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=3 </m:t>
                      </m:r>
                    </m:oMath>
                  </m:oMathPara>
                </a14:m>
                <a:endParaRPr lang="en-US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627" y="3581311"/>
                <a:ext cx="4853358" cy="11309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4474585" y="4864665"/>
                <a:ext cx="3791219" cy="1200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=15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585" y="4864665"/>
                <a:ext cx="3791219" cy="120039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2"/>
          <p:cNvSpPr txBox="1">
            <a:spLocks noChangeArrowheads="1"/>
          </p:cNvSpPr>
          <p:nvPr/>
        </p:nvSpPr>
        <p:spPr bwMode="auto">
          <a:xfrm>
            <a:off x="380635" y="146051"/>
            <a:ext cx="8751643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mtClean="0"/>
              <a:t>Summations: Geometric Progressions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5755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2" grpId="0" animBg="1"/>
      <p:bldP spid="48" grpId="0" animBg="1"/>
      <p:bldP spid="54" grpId="0" animBg="1"/>
      <p:bldP spid="56" grpId="0" animBg="1"/>
      <p:bldP spid="58" grpId="0" animBg="1"/>
      <p:bldP spid="60" grpId="0" animBg="1"/>
      <p:bldP spid="62" grpId="0" animBg="1"/>
      <p:bldP spid="64" grpId="0" animBg="1"/>
      <p:bldP spid="66" grpId="0" animBg="1"/>
      <p:bldP spid="68" grpId="0" animBg="1"/>
      <p:bldP spid="70" grpId="0" animBg="1"/>
      <p:bldP spid="72" grpId="0" animBg="1"/>
      <p:bldP spid="74" grpId="0" animBg="1"/>
      <p:bldP spid="76" grpId="0" animBg="1"/>
      <p:bldP spid="78" grpId="0" animBg="1"/>
      <p:bldP spid="4" grpId="0"/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8</a:t>
            </a:fld>
            <a:endParaRPr lang="en-US" altLang="zh-CN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Summations</a:t>
            </a:r>
            <a:endParaRPr lang="en-US" altLang="zh-CN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855784" y="3165233"/>
            <a:ext cx="7031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total time units with the loop consume?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7873" y="1312987"/>
            <a:ext cx="6322565" cy="15696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i="1" dirty="0" smtClean="0"/>
              <a:t>k</a:t>
            </a:r>
            <a:r>
              <a:rPr lang="en-US" dirty="0" smtClean="0"/>
              <a:t> = 1 to 100 do</a:t>
            </a:r>
          </a:p>
          <a:p>
            <a:r>
              <a:rPr lang="en-US" dirty="0" smtClean="0"/>
              <a:t>           computation requiring 2</a:t>
            </a:r>
            <a:r>
              <a:rPr lang="en-US" i="1" dirty="0" smtClean="0"/>
              <a:t>k</a:t>
            </a:r>
            <a:r>
              <a:rPr lang="en-US" dirty="0" smtClean="0"/>
              <a:t> units of time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937873" y="4775943"/>
                <a:ext cx="6342634" cy="149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100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100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100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73" y="4775943"/>
                <a:ext cx="6342634" cy="149996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1008211" y="4049112"/>
                <a:ext cx="50143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Time Units at Iteration k: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11" y="4049112"/>
                <a:ext cx="501432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823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84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9</a:t>
            </a:fld>
            <a:endParaRPr lang="en-US" altLang="zh-CN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33743" y="134328"/>
            <a:ext cx="8482013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Summations: Arithmetic Progression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67535" y="996466"/>
            <a:ext cx="6976590" cy="1200329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1,   2,   3,   4,  ………..,   n-4,    n-3,   n-2,   n-1,   n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67535" y="4304224"/>
                <a:ext cx="5540106" cy="2208553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Sumation of Arithmetic Progression:</a:t>
                </a:r>
              </a:p>
              <a:p>
                <a:endParaRPr lang="en-US" b="1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35" y="4304224"/>
                <a:ext cx="5540106" cy="2208553"/>
              </a:xfrm>
              <a:prstGeom prst="rect">
                <a:avLst/>
              </a:prstGeom>
              <a:blipFill rotWithShape="1">
                <a:blip r:embed="rId2"/>
                <a:stretch>
                  <a:fillRect l="-1650" t="-1934" r="-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99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Proof Techniques: Part 1&amp;quot;&quot;/&gt;&lt;property id=&quot;20307&quot; value=&quot;662&quot;/&gt;&lt;/object&gt;&lt;object type=&quot;3&quot; unique_id=&quot;10004&quot;&gt;&lt;property id=&quot;20148&quot; value=&quot;5&quot;/&gt;&lt;property id=&quot;20300&quot; value=&quot;Slide 2 - &amp;quot;What is a proof?&amp;quot;&quot;/&gt;&lt;property id=&quot;20307&quot; value=&quot;673&quot;/&gt;&lt;/object&gt;&lt;object type=&quot;3&quot; unique_id=&quot;10005&quot;&gt;&lt;property id=&quot;20148&quot; value=&quot;5&quot;/&gt;&lt;property id=&quot;20300&quot; value=&quot;Slide 3 - &amp;quot;Example&amp;quot;&quot;/&gt;&lt;property id=&quot;20307&quot; value=&quot;691&quot;/&gt;&lt;/object&gt;&lt;object type=&quot;3&quot; unique_id=&quot;10006&quot;&gt;&lt;property id=&quot;20148&quot; value=&quot;5&quot;/&gt;&lt;property id=&quot;20300&quot; value=&quot;Slide 4 - &amp;quot;Implications&amp;quot;&quot;/&gt;&lt;property id=&quot;20307&quot; value=&quot;687&quot;/&gt;&lt;/object&gt;&lt;object type=&quot;3&quot; unique_id=&quot;10007&quot;&gt;&lt;property id=&quot;20148&quot; value=&quot;5&quot;/&gt;&lt;property id=&quot;20300&quot; value=&quot;Slide 5 - &amp;quot;Direct Proof&amp;quot;&quot;/&gt;&lt;property id=&quot;20307&quot; value=&quot;688&quot;/&gt;&lt;/object&gt;&lt;object type=&quot;3&quot; unique_id=&quot;10008&quot;&gt;&lt;property id=&quot;20148&quot; value=&quot;5&quot;/&gt;&lt;property id=&quot;20300&quot; value=&quot;Slide 6 - &amp;quot;Very Simple Example&amp;quot;&quot;/&gt;&lt;property id=&quot;20307&quot; value=&quot;686&quot;/&gt;&lt;/object&gt;&lt;object type=&quot;3&quot; unique_id=&quot;10009&quot;&gt;&lt;property id=&quot;20148&quot; value=&quot;5&quot;/&gt;&lt;property id=&quot;20300&quot; value=&quot;Slide 7 - &amp;quot;When direct proof isn’t so direct&amp;quot;&quot;/&gt;&lt;property id=&quot;20307&quot; value=&quot;663&quot;/&gt;&lt;/object&gt;&lt;object type=&quot;3&quot; unique_id=&quot;10010&quot;&gt;&lt;property id=&quot;20148&quot; value=&quot;5&quot;/&gt;&lt;property id=&quot;20300&quot; value=&quot;Slide 8 - &amp;quot;Proof via the Contrapositive&amp;quot;&quot;/&gt;&lt;property id=&quot;20307&quot; value=&quot;690&quot;/&gt;&lt;/object&gt;&lt;object type=&quot;3&quot; unique_id=&quot;10011&quot;&gt;&lt;property id=&quot;20148&quot; value=&quot;5&quot;/&gt;&lt;property id=&quot;20300&quot; value=&quot;Slide 9 - &amp;quot;Proof via the Contrapositive&amp;quot;&quot;/&gt;&lt;property id=&quot;20307&quot; value=&quot;689&quot;/&gt;&lt;/object&gt;&lt;object type=&quot;3&quot; unique_id=&quot;10012&quot;&gt;&lt;property id=&quot;20148&quot; value=&quot;5&quot;/&gt;&lt;property id=&quot;20300&quot; value=&quot;Slide 10 - &amp;quot;Hints&amp;quot;&quot;/&gt;&lt;property id=&quot;20307&quot; value=&quot;692&quot;/&gt;&lt;/object&gt;&lt;object type=&quot;3&quot; unique_id=&quot;10013&quot;&gt;&lt;property id=&quot;20148&quot; value=&quot;5&quot;/&gt;&lt;property id=&quot;20300&quot; value=&quot;Slide 11 - &amp;quot;Learning Objectives&amp;quot;&quot;/&gt;&lt;property id=&quot;20307&quot; value=&quot;660&quot;/&gt;&lt;/object&gt;&lt;/object&gt;&lt;object type=&quot;8&quot; unique_id=&quot;1002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ngi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ng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gi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FF0000"/>
        </a:accent1>
        <a:accent2>
          <a:srgbClr val="00FF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E700"/>
        </a:accent6>
        <a:hlink>
          <a:srgbClr val="0000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Designs\ngi.pot</Template>
  <TotalTime>96103</TotalTime>
  <Words>633</Words>
  <Application>Microsoft Office PowerPoint</Application>
  <PresentationFormat>Letter Paper (8.5x11 in)</PresentationFormat>
  <Paragraphs>96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ngi</vt:lpstr>
      <vt:lpstr>Sequences and Sums</vt:lpstr>
      <vt:lpstr>What is a sequence?</vt:lpstr>
      <vt:lpstr>Geometric Progressions</vt:lpstr>
      <vt:lpstr>Arithmetic Progressions</vt:lpstr>
      <vt:lpstr>Summations</vt:lpstr>
      <vt:lpstr>Summations: Geometric Progressions</vt:lpstr>
      <vt:lpstr>PowerPoint Presentation</vt:lpstr>
      <vt:lpstr>Summations</vt:lpstr>
      <vt:lpstr>Summations: Arithmetic Progression</vt:lpstr>
      <vt:lpstr>Summations: Arithmetic Progression</vt:lpstr>
      <vt:lpstr>Things to Remember</vt:lpstr>
      <vt:lpstr>Learning Objectives</vt:lpstr>
      <vt:lpstr>Examples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NMS PI meeting, September 27-29, 2000</dc:subject>
  <dc:creator>Edwin Chong</dc:creator>
  <cp:lastModifiedBy>afern</cp:lastModifiedBy>
  <cp:revision>770</cp:revision>
  <cp:lastPrinted>2000-09-21T19:28:55Z</cp:lastPrinted>
  <dcterms:created xsi:type="dcterms:W3CDTF">1999-04-21T20:02:09Z</dcterms:created>
  <dcterms:modified xsi:type="dcterms:W3CDTF">2012-05-23T17:01:13Z</dcterms:modified>
</cp:coreProperties>
</file>