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662" r:id="rId2"/>
    <p:sldId id="698" r:id="rId3"/>
    <p:sldId id="726" r:id="rId4"/>
    <p:sldId id="727" r:id="rId5"/>
    <p:sldId id="728" r:id="rId6"/>
    <p:sldId id="729" r:id="rId7"/>
    <p:sldId id="731" r:id="rId8"/>
    <p:sldId id="732" r:id="rId9"/>
    <p:sldId id="730" r:id="rId10"/>
    <p:sldId id="733" r:id="rId11"/>
    <p:sldId id="734" r:id="rId12"/>
    <p:sldId id="735" r:id="rId13"/>
    <p:sldId id="737" r:id="rId14"/>
    <p:sldId id="736" r:id="rId15"/>
    <p:sldId id="738" r:id="rId16"/>
    <p:sldId id="739" r:id="rId17"/>
    <p:sldId id="660" r:id="rId18"/>
  </p:sldIdLst>
  <p:sldSz cx="9144000" cy="6858000" type="letter"/>
  <p:notesSz cx="6858000" cy="91440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CCECFF"/>
    <a:srgbClr val="FF0000"/>
    <a:srgbClr val="7A007A"/>
    <a:srgbClr val="6600FF"/>
    <a:srgbClr val="7F00FE"/>
    <a:srgbClr val="962D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88640" autoAdjust="0"/>
  </p:normalViewPr>
  <p:slideViewPr>
    <p:cSldViewPr snapToGrid="0">
      <p:cViewPr varScale="1">
        <p:scale>
          <a:sx n="81" d="100"/>
          <a:sy n="81" d="100"/>
        </p:scale>
        <p:origin x="-1644" y="-96"/>
      </p:cViewPr>
      <p:guideLst>
        <p:guide orient="horz" pos="2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694"/>
    </p:cViewPr>
  </p:sorterViewPr>
  <p:notesViewPr>
    <p:cSldViewPr snapToGrid="0">
      <p:cViewPr varScale="1">
        <p:scale>
          <a:sx n="54" d="100"/>
          <a:sy n="54" d="100"/>
        </p:scale>
        <p:origin x="-180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950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69950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9DE2DEB-C185-445D-AB8C-1DCC82944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50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2625"/>
            <a:ext cx="4554538" cy="3416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25938"/>
            <a:ext cx="5029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fld id="{DC3F7418-58EE-41A5-AB52-B67D14CDD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33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9EDB009-F1D4-4EC3-A20A-E2FCF830CF24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359650" y="57404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740650" y="5740400"/>
            <a:ext cx="438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045450" y="5740400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1572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625475"/>
            <a:ext cx="7772400" cy="2803525"/>
          </a:xfrm>
        </p:spPr>
        <p:txBody>
          <a:bodyPr/>
          <a:lstStyle>
            <a:lvl1pPr algn="ctr">
              <a:defRPr sz="4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57188" y="3594100"/>
            <a:ext cx="8467725" cy="9667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8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Alan FernElectrical and Computer Engineering</a:t>
            </a:r>
          </a:p>
          <a:p>
            <a:pPr>
              <a:defRPr/>
            </a:pPr>
            <a:r>
              <a:rPr lang="en-US"/>
              <a:t>Purdue University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537325"/>
            <a:ext cx="1905000" cy="244475"/>
          </a:xfrm>
        </p:spPr>
        <p:txBody>
          <a:bodyPr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fld id="{1FE7F4E6-C203-4205-8428-B80F5C4B7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1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EA1DC-FBB0-4099-8CDF-BE2BB1EAC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3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298450"/>
            <a:ext cx="1947862" cy="5694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1988" y="298450"/>
            <a:ext cx="5695950" cy="5694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97006-80EF-48E0-81F5-B19C47A82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298450"/>
            <a:ext cx="7772400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8D09E-6EAB-4583-88C8-8097156CF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9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FC1C8-4C6E-42D1-A9B9-ED17EA7A8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D1E86-5BA5-4ED3-B8D1-5792C2025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6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09859-0EAC-40E4-AD45-879945C2C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51835-D81C-44FF-96B3-536499A05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DEE17-B153-4DEA-AC2B-50D899557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7F21A-007A-4EC7-B985-8250C57D7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A28E2-546D-42AB-B75B-8A8FE7350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8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A8C48-79B1-46E3-A85D-4C1C231B0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520113" y="6370638"/>
            <a:ext cx="207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8664575" y="6370638"/>
            <a:ext cx="227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298450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87425"/>
            <a:ext cx="777240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471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7225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F69B3DEE-0933-4982-8CB8-F1AF63EEE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FF3300"/>
        </a:buClr>
        <a:buSzPct val="85000"/>
        <a:buFont typeface="Marlett" pitchFamily="2" charset="2"/>
        <a:buChar char="h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33"/>
        </a:buClr>
        <a:buSzPct val="85000"/>
        <a:buFont typeface="Marlett" pitchFamily="2" charset="2"/>
        <a:buChar char="5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50000"/>
        <a:buFont typeface="Marlett" pitchFamily="2" charset="2"/>
        <a:buChar char="g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6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931863" y="2384425"/>
            <a:ext cx="7772400" cy="617538"/>
          </a:xfrm>
        </p:spPr>
        <p:txBody>
          <a:bodyPr/>
          <a:lstStyle/>
          <a:p>
            <a:r>
              <a:rPr lang="en-US" dirty="0" smtClean="0"/>
              <a:t>Proof by Mathematical Induction</a:t>
            </a:r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F716FED-43B5-472B-990E-69719039BD81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1231" y="3966029"/>
            <a:ext cx="4685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Make sure to read book material!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10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Proving  ∀</a:t>
            </a:r>
            <a:r>
              <a:rPr lang="zh-CN" altLang="en-US" dirty="0"/>
              <a:t>𝒏 𝑷</a:t>
            </a:r>
            <a:r>
              <a:rPr lang="en-US" altLang="zh-CN" dirty="0"/>
              <a:t>(</a:t>
            </a:r>
            <a:r>
              <a:rPr lang="zh-CN" altLang="en-US" dirty="0"/>
              <a:t>𝒏</a:t>
            </a:r>
            <a:r>
              <a:rPr lang="en-US" altLang="zh-CN" dirty="0"/>
              <a:t>) 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0871" y="1641229"/>
            <a:ext cx="7524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P(0)    P(1)     P(2)      P(3)     P(4)     …   P(1000)  ….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0115" y="3427384"/>
                <a:ext cx="8774133" cy="1938992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Mathematical Induction Proof: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1" u="sng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u="sng" dirty="0" smtClean="0"/>
                  <a:t>Base Case:</a:t>
                </a:r>
                <a:r>
                  <a:rPr lang="en-US" dirty="0" smtClean="0"/>
                  <a:t> prove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dirty="0" smtClean="0"/>
                  <a:t> is true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u="sng" dirty="0" smtClean="0"/>
                  <a:t>Inductive Case:</a:t>
                </a:r>
                <a:r>
                  <a:rPr lang="en-US" dirty="0" smtClean="0"/>
                  <a:t>  prove the implication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∀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→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15" y="3427384"/>
                <a:ext cx="8774133" cy="1938992"/>
              </a:xfrm>
              <a:prstGeom prst="rect">
                <a:avLst/>
              </a:prstGeom>
              <a:blipFill rotWithShape="1">
                <a:blip r:embed="rId2"/>
                <a:stretch>
                  <a:fillRect l="-1112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27541" y="2102894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49411" y="2083912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27928" y="2060467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00938" y="2048745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41450" y="2037023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3" name="Circular Arrow 2"/>
          <p:cNvSpPr/>
          <p:nvPr/>
        </p:nvSpPr>
        <p:spPr bwMode="auto">
          <a:xfrm>
            <a:off x="944803" y="1252971"/>
            <a:ext cx="1065530" cy="776515"/>
          </a:xfrm>
          <a:prstGeom prst="circular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0551" y="2102895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2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11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Proving  ∀</a:t>
            </a:r>
            <a:r>
              <a:rPr lang="zh-CN" altLang="en-US" dirty="0"/>
              <a:t>𝒏 𝑷</a:t>
            </a:r>
            <a:r>
              <a:rPr lang="en-US" altLang="zh-CN" dirty="0"/>
              <a:t>(</a:t>
            </a:r>
            <a:r>
              <a:rPr lang="zh-CN" altLang="en-US" dirty="0"/>
              <a:t>𝒏</a:t>
            </a:r>
            <a:r>
              <a:rPr lang="en-US" altLang="zh-CN" dirty="0"/>
              <a:t>) 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0871" y="1641229"/>
            <a:ext cx="7524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P(0)    P(1)     P(2)      P(3)     P(4)     …   P(1000)  ….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0115" y="3427384"/>
                <a:ext cx="8774133" cy="1938992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Mathematical Induction Proof: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1" u="sng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u="sng" dirty="0" smtClean="0"/>
                  <a:t>Base Case:</a:t>
                </a:r>
                <a:r>
                  <a:rPr lang="en-US" dirty="0" smtClean="0"/>
                  <a:t> prove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dirty="0" smtClean="0"/>
                  <a:t> is true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u="sng" dirty="0" smtClean="0"/>
                  <a:t>Inductive Case:</a:t>
                </a:r>
                <a:r>
                  <a:rPr lang="en-US" dirty="0" smtClean="0"/>
                  <a:t>  prove the implication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∀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→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15" y="3427384"/>
                <a:ext cx="8774133" cy="1938992"/>
              </a:xfrm>
              <a:prstGeom prst="rect">
                <a:avLst/>
              </a:prstGeom>
              <a:blipFill rotWithShape="1">
                <a:blip r:embed="rId2"/>
                <a:stretch>
                  <a:fillRect l="-1112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27541" y="2102894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27928" y="2060467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00938" y="2048745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41450" y="2037023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3" name="Circular Arrow 2"/>
          <p:cNvSpPr/>
          <p:nvPr/>
        </p:nvSpPr>
        <p:spPr bwMode="auto">
          <a:xfrm>
            <a:off x="944803" y="1252971"/>
            <a:ext cx="1065530" cy="776515"/>
          </a:xfrm>
          <a:prstGeom prst="circular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0551" y="2102895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15" name="Circular Arrow 14"/>
          <p:cNvSpPr/>
          <p:nvPr/>
        </p:nvSpPr>
        <p:spPr bwMode="auto">
          <a:xfrm>
            <a:off x="1986887" y="1236928"/>
            <a:ext cx="1065530" cy="776515"/>
          </a:xfrm>
          <a:prstGeom prst="circular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72297" y="2086852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60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12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Proving  ∀</a:t>
            </a:r>
            <a:r>
              <a:rPr lang="zh-CN" altLang="en-US" dirty="0"/>
              <a:t>𝒏 𝑷</a:t>
            </a:r>
            <a:r>
              <a:rPr lang="en-US" altLang="zh-CN" dirty="0"/>
              <a:t>(</a:t>
            </a:r>
            <a:r>
              <a:rPr lang="zh-CN" altLang="en-US" dirty="0"/>
              <a:t>𝒏</a:t>
            </a:r>
            <a:r>
              <a:rPr lang="en-US" altLang="zh-CN" dirty="0"/>
              <a:t>) 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0871" y="1641229"/>
            <a:ext cx="7524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P(0)    P(1)     P(2)      P(3)     P(4)     …   P(1000)  ….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0115" y="3427384"/>
                <a:ext cx="8774133" cy="1938992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Mathematical Induction Proof: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1" u="sng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u="sng" dirty="0" smtClean="0"/>
                  <a:t>Base Case:</a:t>
                </a:r>
                <a:r>
                  <a:rPr lang="en-US" dirty="0" smtClean="0"/>
                  <a:t> prove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dirty="0" smtClean="0"/>
                  <a:t> is true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u="sng" dirty="0" smtClean="0"/>
                  <a:t>Inductive Case:</a:t>
                </a:r>
                <a:r>
                  <a:rPr lang="en-US" dirty="0" smtClean="0"/>
                  <a:t>  prove the implication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∀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→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15" y="3427384"/>
                <a:ext cx="8774133" cy="1938992"/>
              </a:xfrm>
              <a:prstGeom prst="rect">
                <a:avLst/>
              </a:prstGeom>
              <a:blipFill rotWithShape="1">
                <a:blip r:embed="rId2"/>
                <a:stretch>
                  <a:fillRect l="-1112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27541" y="2102894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3" name="Circular Arrow 2"/>
          <p:cNvSpPr/>
          <p:nvPr/>
        </p:nvSpPr>
        <p:spPr bwMode="auto">
          <a:xfrm>
            <a:off x="944803" y="1252971"/>
            <a:ext cx="1065530" cy="776515"/>
          </a:xfrm>
          <a:prstGeom prst="circular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0551" y="2102895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15" name="Circular Arrow 14"/>
          <p:cNvSpPr/>
          <p:nvPr/>
        </p:nvSpPr>
        <p:spPr bwMode="auto">
          <a:xfrm>
            <a:off x="1986887" y="1236928"/>
            <a:ext cx="1065530" cy="776515"/>
          </a:xfrm>
          <a:prstGeom prst="circular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72297" y="2086852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571680" y="2102895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544690" y="2102896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360492" y="2086853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20" name="Circular Arrow 19"/>
          <p:cNvSpPr/>
          <p:nvPr/>
        </p:nvSpPr>
        <p:spPr bwMode="auto">
          <a:xfrm>
            <a:off x="2984606" y="1252972"/>
            <a:ext cx="1065530" cy="776515"/>
          </a:xfrm>
          <a:prstGeom prst="circular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Circular Arrow 20"/>
          <p:cNvSpPr/>
          <p:nvPr/>
        </p:nvSpPr>
        <p:spPr bwMode="auto">
          <a:xfrm>
            <a:off x="4026690" y="1236929"/>
            <a:ext cx="1065530" cy="776515"/>
          </a:xfrm>
          <a:prstGeom prst="circular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Circular Arrow 21"/>
          <p:cNvSpPr/>
          <p:nvPr/>
        </p:nvSpPr>
        <p:spPr bwMode="auto">
          <a:xfrm>
            <a:off x="5105207" y="1190038"/>
            <a:ext cx="532765" cy="776515"/>
          </a:xfrm>
          <a:prstGeom prst="circular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Circular Arrow 22"/>
          <p:cNvSpPr/>
          <p:nvPr/>
        </p:nvSpPr>
        <p:spPr bwMode="auto">
          <a:xfrm>
            <a:off x="6054771" y="1190039"/>
            <a:ext cx="532765" cy="776515"/>
          </a:xfrm>
          <a:prstGeom prst="circular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Circular Arrow 23"/>
          <p:cNvSpPr/>
          <p:nvPr/>
        </p:nvSpPr>
        <p:spPr bwMode="auto">
          <a:xfrm>
            <a:off x="7098119" y="1190040"/>
            <a:ext cx="532765" cy="776515"/>
          </a:xfrm>
          <a:prstGeom prst="circular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4861" y="5858762"/>
                <a:ext cx="74548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Proving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(1)</a:t>
                </a:r>
                <a:r>
                  <a:rPr lang="en-US" dirty="0" smtClean="0"/>
                  <a:t> and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(2)</a:t>
                </a:r>
                <a:r>
                  <a:rPr lang="en-US" dirty="0" smtClean="0"/>
                  <a:t> is equivalent to proving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∀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 smtClean="0"/>
                  <a:t> !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61" y="5858762"/>
                <a:ext cx="745486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226" t="-9211" r="-327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21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13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Variation on Base Case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871" y="2579069"/>
            <a:ext cx="7067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P(b)   P(b+1)   P(b+2)  P(b+3)   …   P(b+1000)  …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0115" y="3908027"/>
                <a:ext cx="8774133" cy="1938992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Mathematical Induction Proof: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1" u="sng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u="sng" dirty="0" smtClean="0"/>
                  <a:t>Base Case:</a:t>
                </a:r>
                <a:r>
                  <a:rPr lang="en-US" dirty="0" smtClean="0"/>
                  <a:t> prove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dirty="0" smtClean="0"/>
                  <a:t> is true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u="sng" dirty="0" smtClean="0"/>
                  <a:t>Inductive Case:</a:t>
                </a:r>
                <a:r>
                  <a:rPr lang="en-US" dirty="0" smtClean="0"/>
                  <a:t>  prove the implication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∀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→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15" y="3908027"/>
                <a:ext cx="8774133" cy="1938992"/>
              </a:xfrm>
              <a:prstGeom prst="rect">
                <a:avLst/>
              </a:prstGeom>
              <a:blipFill rotWithShape="1">
                <a:blip r:embed="rId2"/>
                <a:stretch>
                  <a:fillRect l="-1112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27541" y="3040734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3" name="Circular Arrow 2"/>
          <p:cNvSpPr/>
          <p:nvPr/>
        </p:nvSpPr>
        <p:spPr bwMode="auto">
          <a:xfrm>
            <a:off x="944803" y="2190811"/>
            <a:ext cx="1065530" cy="776515"/>
          </a:xfrm>
          <a:prstGeom prst="circular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0551" y="3040735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15" name="Circular Arrow 14"/>
          <p:cNvSpPr/>
          <p:nvPr/>
        </p:nvSpPr>
        <p:spPr bwMode="auto">
          <a:xfrm>
            <a:off x="1986887" y="2174768"/>
            <a:ext cx="1065530" cy="776515"/>
          </a:xfrm>
          <a:prstGeom prst="circular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30203" y="3024692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94417" y="3040735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997079" y="3024693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20" name="Circular Arrow 19"/>
          <p:cNvSpPr/>
          <p:nvPr/>
        </p:nvSpPr>
        <p:spPr bwMode="auto">
          <a:xfrm>
            <a:off x="2984606" y="2190812"/>
            <a:ext cx="1065530" cy="776515"/>
          </a:xfrm>
          <a:prstGeom prst="circular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Circular Arrow 20"/>
          <p:cNvSpPr/>
          <p:nvPr/>
        </p:nvSpPr>
        <p:spPr bwMode="auto">
          <a:xfrm>
            <a:off x="4026690" y="2174769"/>
            <a:ext cx="1065530" cy="776515"/>
          </a:xfrm>
          <a:prstGeom prst="circular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Circular Arrow 21"/>
          <p:cNvSpPr/>
          <p:nvPr/>
        </p:nvSpPr>
        <p:spPr bwMode="auto">
          <a:xfrm>
            <a:off x="5292775" y="2151324"/>
            <a:ext cx="532765" cy="776515"/>
          </a:xfrm>
          <a:prstGeom prst="circular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Circular Arrow 23"/>
          <p:cNvSpPr/>
          <p:nvPr/>
        </p:nvSpPr>
        <p:spPr bwMode="auto">
          <a:xfrm>
            <a:off x="6758152" y="2127880"/>
            <a:ext cx="532765" cy="776515"/>
          </a:xfrm>
          <a:prstGeom prst="circular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3"/>
              <p:cNvSpPr txBox="1">
                <a:spLocks noChangeArrowheads="1"/>
              </p:cNvSpPr>
              <p:nvPr/>
            </p:nvSpPr>
            <p:spPr bwMode="auto">
              <a:xfrm>
                <a:off x="491538" y="1130785"/>
                <a:ext cx="6817596" cy="665529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Marlett" pitchFamily="2" charset="2"/>
                  <a:buChar char="h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85000"/>
                  <a:buFont typeface="Marlett" pitchFamily="2" charset="2"/>
                  <a:buChar char="5"/>
                  <a:defRPr kumimoji="1"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0000"/>
                  <a:buFont typeface="Marlett" pitchFamily="2" charset="2"/>
                  <a:buChar char="g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arlett" pitchFamily="2" charset="2"/>
                  <a:buChar char="6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Font typeface="Marlett" pitchFamily="2" charset="2"/>
                  <a:buNone/>
                </a:pPr>
                <a:r>
                  <a:rPr lang="en-US" altLang="zh-CN" b="1" dirty="0" smtClean="0">
                    <a:solidFill>
                      <a:srgbClr val="FF0000"/>
                    </a:solidFill>
                  </a:rPr>
                  <a:t>     </a:t>
                </a:r>
                <a:r>
                  <a:rPr lang="en-US" altLang="zh-CN" dirty="0" smtClean="0"/>
                  <a:t>Prove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∀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/>
                  </a:rPr>
                  <a:t>for integers </a:t>
                </a:r>
                <a:r>
                  <a:rPr lang="en-US" b="1" i="1" dirty="0" smtClean="0">
                    <a:solidFill>
                      <a:srgbClr val="FF0000"/>
                    </a:solidFill>
                    <a:latin typeface="Cambria Math"/>
                  </a:rPr>
                  <a:t>b </a:t>
                </a:r>
                <a:r>
                  <a:rPr lang="en-US" dirty="0" smtClean="0">
                    <a:latin typeface="Cambria Math"/>
                  </a:rPr>
                  <a:t>or greater</a:t>
                </a:r>
                <a:endParaRPr lang="en-US" b="1" i="1" dirty="0" smtClean="0">
                  <a:solidFill>
                    <a:srgbClr val="FF000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538" y="1130785"/>
                <a:ext cx="6817596" cy="665529"/>
              </a:xfrm>
              <a:prstGeom prst="rect">
                <a:avLst/>
              </a:prstGeom>
              <a:blipFill rotWithShape="1">
                <a:blip r:embed="rId3"/>
                <a:stretch>
                  <a:fillRect t="-9091" b="-2727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11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7" grpId="0"/>
      <p:bldP spid="3" grpId="0" animBg="1"/>
      <p:bldP spid="14" grpId="0"/>
      <p:bldP spid="15" grpId="0" animBg="1"/>
      <p:bldP spid="16" grpId="0"/>
      <p:bldP spid="17" grpId="0"/>
      <p:bldP spid="19" grpId="0"/>
      <p:bldP spid="20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14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Example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0115" y="4259716"/>
                <a:ext cx="8774133" cy="1938992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Mathematical Induction Proof: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1" u="sng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u="sng" dirty="0" smtClean="0"/>
                  <a:t>Base Case:</a:t>
                </a:r>
                <a:r>
                  <a:rPr lang="en-US" dirty="0" smtClean="0"/>
                  <a:t> prove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dirty="0" smtClean="0"/>
                  <a:t> is true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u="sng" dirty="0" smtClean="0"/>
                  <a:t>Inductive Case:</a:t>
                </a:r>
                <a:r>
                  <a:rPr lang="en-US" dirty="0" smtClean="0"/>
                  <a:t>  prove the implication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∀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→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15" y="4259716"/>
                <a:ext cx="8774133" cy="1938992"/>
              </a:xfrm>
              <a:prstGeom prst="rect">
                <a:avLst/>
              </a:prstGeom>
              <a:blipFill rotWithShape="1">
                <a:blip r:embed="rId2"/>
                <a:stretch>
                  <a:fillRect l="-1112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"/>
              <p:cNvSpPr txBox="1">
                <a:spLocks noChangeArrowheads="1"/>
              </p:cNvSpPr>
              <p:nvPr/>
            </p:nvSpPr>
            <p:spPr bwMode="auto">
              <a:xfrm>
                <a:off x="386863" y="1210164"/>
                <a:ext cx="5087815" cy="1439251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Marlett" pitchFamily="2" charset="2"/>
                  <a:buChar char="h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85000"/>
                  <a:buFont typeface="Marlett" pitchFamily="2" charset="2"/>
                  <a:buChar char="5"/>
                  <a:defRPr kumimoji="1"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0000"/>
                  <a:buFont typeface="Marlett" pitchFamily="2" charset="2"/>
                  <a:buChar char="g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arlett" pitchFamily="2" charset="2"/>
                  <a:buChar char="6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Font typeface="Marlett" pitchFamily="2" charset="2"/>
                  <a:buNone/>
                </a:pPr>
                <a:r>
                  <a:rPr lang="en-US" altLang="zh-CN" sz="2400" dirty="0" smtClean="0"/>
                  <a:t>Prove that for any positive integer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 </a:t>
                </a:r>
                <a:endParaRPr lang="en-US" sz="2000" i="1" dirty="0" smtClean="0">
                  <a:latin typeface="Cambria Math"/>
                </a:endParaRPr>
              </a:p>
              <a:p>
                <a:pPr marL="0" indent="0" eaLnBrk="1" hangingPunct="1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                         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𝑘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</m:e>
                      </m:nary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⋅</m:t>
                          </m:r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6863" y="1210164"/>
                <a:ext cx="5087815" cy="1439251"/>
              </a:xfrm>
              <a:prstGeom prst="rect">
                <a:avLst/>
              </a:prstGeom>
              <a:blipFill rotWithShape="1">
                <a:blip r:embed="rId3"/>
                <a:stretch>
                  <a:fillRect l="-1796" t="-2966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552869" y="2961421"/>
                <a:ext cx="3212803" cy="847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  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US" sz="1800" i="1">
                          <a:latin typeface="Cambria Math"/>
                        </a:rPr>
                        <m:t>    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nary>
                      <m:r>
                        <a:rPr lang="en-US" sz="1800" b="1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1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869" y="2961421"/>
                <a:ext cx="3212803" cy="847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58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15</a:t>
            </a:fld>
            <a:endParaRPr lang="en-US" altLang="zh-C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u="sng" dirty="0" smtClean="0"/>
                  <a:t>Base Case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1536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431" t="-16832" b="-39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08812" y="1202959"/>
                <a:ext cx="3212803" cy="847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  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US" sz="1800" i="1">
                          <a:latin typeface="Cambria Math"/>
                        </a:rPr>
                        <m:t>    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nary>
                      <m:r>
                        <a:rPr lang="en-US" sz="1800" b="1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1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12" y="1202959"/>
                <a:ext cx="3212803" cy="847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22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16</a:t>
            </a:fld>
            <a:endParaRPr lang="en-US" altLang="zh-C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568204" y="486018"/>
                <a:ext cx="8312260" cy="617538"/>
              </a:xfrm>
            </p:spPr>
            <p:txBody>
              <a:bodyPr/>
              <a:lstStyle/>
              <a:p>
                <a:pPr eaLnBrk="1" hangingPunct="1"/>
                <a:r>
                  <a:rPr lang="en-US" altLang="zh-CN" u="sng" dirty="0" smtClean="0"/>
                  <a:t>Inductive Case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∀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→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altLang="zh-CN" dirty="0" smtClean="0"/>
              </a:p>
            </p:txBody>
          </p:sp>
        </mc:Choice>
        <mc:Fallback xmlns="">
          <p:sp>
            <p:nvSpPr>
              <p:cNvPr id="1536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68204" y="486018"/>
                <a:ext cx="8312260" cy="617538"/>
              </a:xfrm>
              <a:blipFill rotWithShape="1">
                <a:blip r:embed="rId2"/>
                <a:stretch>
                  <a:fillRect l="-2199" t="-6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61915" y="1097452"/>
                <a:ext cx="3212803" cy="847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  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US" sz="1800" i="1">
                          <a:latin typeface="Cambria Math"/>
                        </a:rPr>
                        <m:t>    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nary>
                      <m:r>
                        <a:rPr lang="en-US" sz="1800" b="1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1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15" y="1097452"/>
                <a:ext cx="3212803" cy="847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22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34BEC0-DDD9-42B8-B0E2-923CA8461E2E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17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68275"/>
            <a:ext cx="8521700" cy="617538"/>
          </a:xfrm>
        </p:spPr>
        <p:txBody>
          <a:bodyPr/>
          <a:lstStyle/>
          <a:p>
            <a:r>
              <a:rPr lang="en-US" sz="2800" dirty="0" smtClean="0"/>
              <a:t>Learning Objective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310" y="1303702"/>
            <a:ext cx="8394214" cy="5233988"/>
          </a:xfrm>
        </p:spPr>
        <p:txBody>
          <a:bodyPr/>
          <a:lstStyle/>
          <a:p>
            <a:r>
              <a:rPr lang="en-US" sz="2400" dirty="0" smtClean="0"/>
              <a:t>Understand and create proofs via mathematical induction. 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2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1323" y="1210164"/>
                <a:ext cx="6353908" cy="1638544"/>
              </a:xfrm>
              <a:solidFill>
                <a:schemeClr val="accent3">
                  <a:lumMod val="95000"/>
                </a:schemeClr>
              </a:solidFill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zh-CN" b="1" dirty="0" smtClean="0">
                    <a:solidFill>
                      <a:srgbClr val="FF0000"/>
                    </a:solidFill>
                  </a:rPr>
                  <a:t>     </a:t>
                </a:r>
                <a:r>
                  <a:rPr lang="en-US" altLang="zh-CN" dirty="0" smtClean="0"/>
                  <a:t>Prove that for any positive integer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endParaRPr lang="en-US" sz="2400" i="1" dirty="0" smtClean="0">
                  <a:latin typeface="Cambria Math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                         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2400" b="0" i="1">
                              <a:latin typeface="Cambria Math"/>
                            </a:rPr>
                            <m:t>𝑘</m:t>
                          </m:r>
                        </m:e>
                      </m:nary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⋅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536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1323" y="1210164"/>
                <a:ext cx="6353908" cy="1638544"/>
              </a:xfrm>
              <a:blipFill rotWithShape="1">
                <a:blip r:embed="rId2"/>
                <a:stretch>
                  <a:fillRect t="-3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 bwMode="auto">
          <a:xfrm>
            <a:off x="2450122" y="3048001"/>
            <a:ext cx="668216" cy="1137137"/>
          </a:xfrm>
          <a:prstGeom prst="downArrow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797167" y="4363669"/>
                <a:ext cx="7326925" cy="665529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Marlett" pitchFamily="2" charset="2"/>
                  <a:buChar char="h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85000"/>
                  <a:buFont typeface="Marlett" pitchFamily="2" charset="2"/>
                  <a:buChar char="5"/>
                  <a:defRPr kumimoji="1"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0000"/>
                  <a:buFont typeface="Marlett" pitchFamily="2" charset="2"/>
                  <a:buChar char="g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arlett" pitchFamily="2" charset="2"/>
                  <a:buChar char="6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Font typeface="Marlett" pitchFamily="2" charset="2"/>
                  <a:buNone/>
                </a:pPr>
                <a:r>
                  <a:rPr lang="en-US" altLang="zh-CN" b="1" dirty="0" smtClean="0">
                    <a:solidFill>
                      <a:srgbClr val="FF0000"/>
                    </a:solidFill>
                  </a:rPr>
                  <a:t>     </a:t>
                </a:r>
                <a:r>
                  <a:rPr lang="en-US" altLang="zh-CN" dirty="0" smtClean="0"/>
                  <a:t>Prove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∀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Cambria Math"/>
                  </a:rPr>
                  <a:t>for domain of positive integers</a:t>
                </a:r>
                <a:endParaRPr lang="en-US" sz="240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167" y="4363669"/>
                <a:ext cx="7326925" cy="665529"/>
              </a:xfrm>
              <a:prstGeom prst="rect">
                <a:avLst/>
              </a:prstGeom>
              <a:blipFill rotWithShape="1">
                <a:blip r:embed="rId3"/>
                <a:stretch>
                  <a:fillRect t="-9174" b="-367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59014" y="3141784"/>
                <a:ext cx="3212803" cy="847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  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US" sz="1800" i="1">
                          <a:latin typeface="Cambria Math"/>
                        </a:rPr>
                        <m:t>    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nary>
                      <m:r>
                        <a:rPr lang="en-US" sz="1800" b="1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1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014" y="3141784"/>
                <a:ext cx="3212803" cy="847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86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3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1323" y="1409455"/>
                <a:ext cx="7772400" cy="653805"/>
              </a:xfrm>
              <a:solidFill>
                <a:schemeClr val="accent3">
                  <a:lumMod val="95000"/>
                </a:schemeClr>
              </a:solidFill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zh-CN" dirty="0" smtClean="0"/>
                  <a:t>Prove that a finite set S has exactly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2400" dirty="0" smtClean="0"/>
                  <a:t> subsets.</a:t>
                </a:r>
              </a:p>
            </p:txBody>
          </p:sp>
        </mc:Choice>
        <mc:Fallback xmlns="">
          <p:sp>
            <p:nvSpPr>
              <p:cNvPr id="1536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1323" y="1409455"/>
                <a:ext cx="7772400" cy="653805"/>
              </a:xfrm>
              <a:blipFill rotWithShape="1">
                <a:blip r:embed="rId2"/>
                <a:stretch>
                  <a:fillRect l="-1647" t="-9346" b="-5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 bwMode="auto">
          <a:xfrm>
            <a:off x="1840522" y="2244970"/>
            <a:ext cx="668216" cy="1137137"/>
          </a:xfrm>
          <a:prstGeom prst="downArrow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504091" y="3601668"/>
                <a:ext cx="8147540" cy="665529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Marlett" pitchFamily="2" charset="2"/>
                  <a:buChar char="h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85000"/>
                  <a:buFont typeface="Marlett" pitchFamily="2" charset="2"/>
                  <a:buChar char="5"/>
                  <a:defRPr kumimoji="1"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0000"/>
                  <a:buFont typeface="Marlett" pitchFamily="2" charset="2"/>
                  <a:buChar char="g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arlett" pitchFamily="2" charset="2"/>
                  <a:buChar char="6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Font typeface="Marlett" pitchFamily="2" charset="2"/>
                  <a:buNone/>
                </a:pPr>
                <a:r>
                  <a:rPr lang="en-US" altLang="zh-CN" b="1" dirty="0" smtClean="0">
                    <a:solidFill>
                      <a:srgbClr val="FF0000"/>
                    </a:solidFill>
                  </a:rPr>
                  <a:t>     </a:t>
                </a:r>
                <a:r>
                  <a:rPr lang="en-US" altLang="zh-CN" dirty="0" smtClean="0"/>
                  <a:t>Prove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∀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Cambria Math"/>
                  </a:rPr>
                  <a:t>for domain of non-negative integers</a:t>
                </a:r>
                <a:endParaRPr lang="en-US" sz="240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091" y="3601668"/>
                <a:ext cx="8147540" cy="665529"/>
              </a:xfrm>
              <a:prstGeom prst="rect">
                <a:avLst/>
              </a:prstGeom>
              <a:blipFill rotWithShape="1">
                <a:blip r:embed="rId3"/>
                <a:stretch>
                  <a:fillRect t="-9174" b="-367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61136" y="2425145"/>
                <a:ext cx="620009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3200" dirty="0" smtClean="0"/>
                  <a:t>  </a:t>
                </a:r>
                <a:r>
                  <a:rPr lang="en-US" sz="3200" dirty="0"/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If  |S| = n then S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 subsets</a:t>
                </a:r>
                <a:endParaRPr lang="en-US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136" y="2425145"/>
                <a:ext cx="6200095" cy="584775"/>
              </a:xfrm>
              <a:prstGeom prst="rect">
                <a:avLst/>
              </a:prstGeom>
              <a:blipFill rotWithShape="1">
                <a:blip r:embed="rId4"/>
                <a:stretch>
                  <a:fillRect r="-590" b="-19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05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4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Example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323" y="1350840"/>
            <a:ext cx="7772400" cy="982053"/>
          </a:xfrm>
          <a:solidFill>
            <a:schemeClr val="accent3">
              <a:lumMod val="95000"/>
            </a:schemeClr>
          </a:solidFill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 smtClean="0"/>
              <a:t>Prove that algorithm </a:t>
            </a:r>
            <a:r>
              <a:rPr lang="en-US" altLang="zh-CN" b="1" i="1" dirty="0" smtClean="0"/>
              <a:t>A </a:t>
            </a:r>
            <a:r>
              <a:rPr lang="en-US" altLang="zh-CN" dirty="0" smtClean="0"/>
              <a:t>correctly sorts any finite list of numbers.</a:t>
            </a:r>
            <a:endParaRPr lang="en-US" sz="2400" dirty="0" smtClean="0"/>
          </a:p>
        </p:txBody>
      </p:sp>
      <p:sp>
        <p:nvSpPr>
          <p:cNvPr id="3" name="Down Arrow 2"/>
          <p:cNvSpPr/>
          <p:nvPr/>
        </p:nvSpPr>
        <p:spPr bwMode="auto">
          <a:xfrm>
            <a:off x="1641231" y="2514599"/>
            <a:ext cx="668216" cy="1137137"/>
          </a:xfrm>
          <a:prstGeom prst="downArrow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504091" y="3941635"/>
                <a:ext cx="8147540" cy="665529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Marlett" pitchFamily="2" charset="2"/>
                  <a:buChar char="h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85000"/>
                  <a:buFont typeface="Marlett" pitchFamily="2" charset="2"/>
                  <a:buChar char="5"/>
                  <a:defRPr kumimoji="1"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0000"/>
                  <a:buFont typeface="Marlett" pitchFamily="2" charset="2"/>
                  <a:buChar char="g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arlett" pitchFamily="2" charset="2"/>
                  <a:buChar char="6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Font typeface="Marlett" pitchFamily="2" charset="2"/>
                  <a:buNone/>
                </a:pPr>
                <a:r>
                  <a:rPr lang="en-US" altLang="zh-CN" b="1" dirty="0" smtClean="0">
                    <a:solidFill>
                      <a:srgbClr val="FF0000"/>
                    </a:solidFill>
                  </a:rPr>
                  <a:t>     </a:t>
                </a:r>
                <a:r>
                  <a:rPr lang="en-US" altLang="zh-CN" dirty="0" smtClean="0"/>
                  <a:t>Prove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∀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Cambria Math"/>
                  </a:rPr>
                  <a:t>for domain of non-negative integers</a:t>
                </a:r>
                <a:endParaRPr lang="en-US" sz="240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091" y="3941635"/>
                <a:ext cx="8147540" cy="665529"/>
              </a:xfrm>
              <a:prstGeom prst="rect">
                <a:avLst/>
              </a:prstGeom>
              <a:blipFill rotWithShape="1">
                <a:blip r:embed="rId2"/>
                <a:stretch>
                  <a:fillRect t="-9174" b="-367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93899" y="5396245"/>
            <a:ext cx="8727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Mathematical induction is a powerful approach for such proofs!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461845" y="2694774"/>
                <a:ext cx="616630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3200" dirty="0" smtClean="0"/>
                  <a:t>  </a:t>
                </a:r>
                <a:r>
                  <a:rPr lang="en-US" sz="3200" dirty="0"/>
                  <a:t>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is correct for any list of length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 n</a:t>
                </a:r>
                <a:endParaRPr lang="en-US" b="1" i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845" y="2694774"/>
                <a:ext cx="6166303" cy="584775"/>
              </a:xfrm>
              <a:prstGeom prst="rect">
                <a:avLst/>
              </a:prstGeom>
              <a:blipFill rotWithShape="1">
                <a:blip r:embed="rId3"/>
                <a:stretch>
                  <a:fillRect r="-593" b="-19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97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5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Proving  ∀</a:t>
            </a:r>
            <a:r>
              <a:rPr lang="zh-CN" altLang="en-US" dirty="0"/>
              <a:t>𝒏 𝑷</a:t>
            </a:r>
            <a:r>
              <a:rPr lang="en-US" altLang="zh-CN" dirty="0"/>
              <a:t>(</a:t>
            </a:r>
            <a:r>
              <a:rPr lang="zh-CN" altLang="en-US" dirty="0"/>
              <a:t>𝒏</a:t>
            </a:r>
            <a:r>
              <a:rPr lang="en-US" altLang="zh-CN" dirty="0"/>
              <a:t>) 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293899" y="1397726"/>
                <a:ext cx="8147540" cy="665529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Marlett" pitchFamily="2" charset="2"/>
                  <a:buChar char="h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85000"/>
                  <a:buFont typeface="Marlett" pitchFamily="2" charset="2"/>
                  <a:buChar char="5"/>
                  <a:defRPr kumimoji="1"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0000"/>
                  <a:buFont typeface="Marlett" pitchFamily="2" charset="2"/>
                  <a:buChar char="g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arlett" pitchFamily="2" charset="2"/>
                  <a:buChar char="6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Font typeface="Marlett" pitchFamily="2" charset="2"/>
                  <a:buNone/>
                </a:pPr>
                <a:r>
                  <a:rPr lang="en-US" altLang="zh-CN" b="1" dirty="0" smtClean="0">
                    <a:solidFill>
                      <a:srgbClr val="FF0000"/>
                    </a:solidFill>
                  </a:rPr>
                  <a:t>     </a:t>
                </a:r>
                <a:r>
                  <a:rPr lang="en-US" altLang="zh-CN" dirty="0" smtClean="0"/>
                  <a:t>Prove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∀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m:rPr>
                        <m:nor/>
                      </m:rPr>
                      <a:rPr lang="en-US" altLang="zh-CN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Cambria Math"/>
                  </a:rPr>
                  <a:t>for domain of non-negative integers</a:t>
                </a:r>
                <a:endParaRPr lang="en-US" sz="240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899" y="1397726"/>
                <a:ext cx="8147540" cy="665529"/>
              </a:xfrm>
              <a:prstGeom prst="rect">
                <a:avLst/>
              </a:prstGeom>
              <a:blipFill rotWithShape="1">
                <a:blip r:embed="rId2"/>
                <a:stretch>
                  <a:fillRect t="-9174" b="-367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10871" y="2649415"/>
            <a:ext cx="7513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can we prove an infinite number of propositions?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b="1" dirty="0" smtClean="0">
                <a:solidFill>
                  <a:srgbClr val="FF0000"/>
                </a:solidFill>
              </a:rPr>
              <a:t>P(0), P(1), P(2), P(3), ….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3899" y="4130153"/>
            <a:ext cx="8661345" cy="15696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Key Idea:</a:t>
            </a:r>
            <a:r>
              <a:rPr lang="en-US" dirty="0" smtClean="0"/>
              <a:t> exploit logical structure in the sequence</a:t>
            </a:r>
            <a:br>
              <a:rPr lang="en-US" dirty="0" smtClean="0"/>
            </a:br>
            <a:endParaRPr lang="en-US" b="1" u="sng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Often we can prove that if P(n) is true, then so must P(n+1)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Further we can often easily prove P(0).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6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Proving  ∀</a:t>
            </a:r>
            <a:r>
              <a:rPr lang="zh-CN" altLang="en-US" dirty="0"/>
              <a:t>𝒏 𝑷</a:t>
            </a:r>
            <a:r>
              <a:rPr lang="en-US" altLang="zh-CN" dirty="0"/>
              <a:t>(</a:t>
            </a:r>
            <a:r>
              <a:rPr lang="zh-CN" altLang="en-US" dirty="0"/>
              <a:t>𝒏</a:t>
            </a:r>
            <a:r>
              <a:rPr lang="en-US" altLang="zh-CN" dirty="0"/>
              <a:t>) 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0871" y="1641229"/>
            <a:ext cx="7524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P(0)    P(1)     P(2)      P(3)     P(4)     …   P(1000)  ….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8893" y="210289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76401" y="2083911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49411" y="2083912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27928" y="2060467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00938" y="2048745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41450" y="2037023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7367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7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Proving  ∀</a:t>
            </a:r>
            <a:r>
              <a:rPr lang="zh-CN" altLang="en-US" dirty="0"/>
              <a:t>𝒏 𝑷</a:t>
            </a:r>
            <a:r>
              <a:rPr lang="en-US" altLang="zh-CN" dirty="0"/>
              <a:t>(</a:t>
            </a:r>
            <a:r>
              <a:rPr lang="zh-CN" altLang="en-US" dirty="0"/>
              <a:t>𝒏</a:t>
            </a:r>
            <a:r>
              <a:rPr lang="en-US" altLang="zh-CN" dirty="0"/>
              <a:t>) 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0871" y="1641229"/>
            <a:ext cx="7524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P(0)    P(1)     P(2)      P(3)     P(4)     …   P(1000)  ….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0115" y="3427384"/>
                <a:ext cx="4824334" cy="156966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Mathematical Induction Proof: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1" u="sng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u="sng" dirty="0" smtClean="0"/>
                  <a:t>Base Case:</a:t>
                </a:r>
                <a:r>
                  <a:rPr lang="en-US" dirty="0" smtClean="0"/>
                  <a:t> prove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dirty="0" smtClean="0"/>
                  <a:t> is true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15" y="3427384"/>
                <a:ext cx="4824334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2023" t="-2713" r="-1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676401" y="2083911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49411" y="2083912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27928" y="2060467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00938" y="2048745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41450" y="2037023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08893" y="210289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1962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8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Proving  ∀</a:t>
            </a:r>
            <a:r>
              <a:rPr lang="zh-CN" altLang="en-US" dirty="0"/>
              <a:t>𝒏 𝑷</a:t>
            </a:r>
            <a:r>
              <a:rPr lang="en-US" altLang="zh-CN" dirty="0"/>
              <a:t>(</a:t>
            </a:r>
            <a:r>
              <a:rPr lang="zh-CN" altLang="en-US" dirty="0"/>
              <a:t>𝒏</a:t>
            </a:r>
            <a:r>
              <a:rPr lang="en-US" altLang="zh-CN" dirty="0"/>
              <a:t>) 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0871" y="1641229"/>
            <a:ext cx="7524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P(0)    P(1)     P(2)      P(3)     P(4)     …   P(1000)  ….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0115" y="3427384"/>
                <a:ext cx="5011885" cy="156966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Mathematical Induction Proof: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1" u="sng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u="sng" dirty="0" smtClean="0"/>
                  <a:t>Base Case:</a:t>
                </a:r>
                <a:r>
                  <a:rPr lang="en-US" dirty="0" smtClean="0"/>
                  <a:t> prove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dirty="0" smtClean="0"/>
                  <a:t> is true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15" y="3427384"/>
                <a:ext cx="5011885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1946" t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27541" y="2102894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76401" y="2083911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49411" y="2083912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27928" y="2060467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00938" y="2048745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41450" y="2037023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2519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9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Proving  ∀</a:t>
            </a:r>
            <a:r>
              <a:rPr lang="zh-CN" altLang="en-US" dirty="0"/>
              <a:t>𝒏 𝑷</a:t>
            </a:r>
            <a:r>
              <a:rPr lang="en-US" altLang="zh-CN" dirty="0"/>
              <a:t>(</a:t>
            </a:r>
            <a:r>
              <a:rPr lang="zh-CN" altLang="en-US" dirty="0"/>
              <a:t>𝒏</a:t>
            </a:r>
            <a:r>
              <a:rPr lang="en-US" altLang="zh-CN" dirty="0"/>
              <a:t>) 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0871" y="1641229"/>
            <a:ext cx="7524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P(0)    P(1)     P(2)      P(3)     P(4)     …   P(1000)  ….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0115" y="3427384"/>
                <a:ext cx="8774133" cy="1938992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Mathematical Induction Proof: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1" u="sng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u="sng" dirty="0" smtClean="0"/>
                  <a:t>Base Case:</a:t>
                </a:r>
                <a:r>
                  <a:rPr lang="en-US" dirty="0" smtClean="0"/>
                  <a:t> prove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dirty="0" smtClean="0"/>
                  <a:t> is true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u="sng" dirty="0" smtClean="0"/>
                  <a:t>Inductive Case:</a:t>
                </a:r>
                <a:r>
                  <a:rPr lang="en-US" dirty="0" smtClean="0"/>
                  <a:t>  prove the implication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∀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→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15" y="3427384"/>
                <a:ext cx="8774133" cy="1938992"/>
              </a:xfrm>
              <a:prstGeom prst="rect">
                <a:avLst/>
              </a:prstGeom>
              <a:blipFill rotWithShape="1">
                <a:blip r:embed="rId2"/>
                <a:stretch>
                  <a:fillRect l="-1112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27541" y="2102894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76401" y="2083911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49411" y="2083912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27928" y="2060467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00938" y="2048745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41450" y="2037023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4388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Proof Techniques: Part 1&amp;quot;&quot;/&gt;&lt;property id=&quot;20307&quot; value=&quot;662&quot;/&gt;&lt;/object&gt;&lt;object type=&quot;3&quot; unique_id=&quot;10004&quot;&gt;&lt;property id=&quot;20148&quot; value=&quot;5&quot;/&gt;&lt;property id=&quot;20300&quot; value=&quot;Slide 2 - &amp;quot;What is a proof?&amp;quot;&quot;/&gt;&lt;property id=&quot;20307&quot; value=&quot;673&quot;/&gt;&lt;/object&gt;&lt;object type=&quot;3&quot; unique_id=&quot;10005&quot;&gt;&lt;property id=&quot;20148&quot; value=&quot;5&quot;/&gt;&lt;property id=&quot;20300&quot; value=&quot;Slide 3 - &amp;quot;Example&amp;quot;&quot;/&gt;&lt;property id=&quot;20307&quot; value=&quot;691&quot;/&gt;&lt;/object&gt;&lt;object type=&quot;3&quot; unique_id=&quot;10006&quot;&gt;&lt;property id=&quot;20148&quot; value=&quot;5&quot;/&gt;&lt;property id=&quot;20300&quot; value=&quot;Slide 4 - &amp;quot;Implications&amp;quot;&quot;/&gt;&lt;property id=&quot;20307&quot; value=&quot;687&quot;/&gt;&lt;/object&gt;&lt;object type=&quot;3&quot; unique_id=&quot;10007&quot;&gt;&lt;property id=&quot;20148&quot; value=&quot;5&quot;/&gt;&lt;property id=&quot;20300&quot; value=&quot;Slide 5 - &amp;quot;Direct Proof&amp;quot;&quot;/&gt;&lt;property id=&quot;20307&quot; value=&quot;688&quot;/&gt;&lt;/object&gt;&lt;object type=&quot;3&quot; unique_id=&quot;10008&quot;&gt;&lt;property id=&quot;20148&quot; value=&quot;5&quot;/&gt;&lt;property id=&quot;20300&quot; value=&quot;Slide 6 - &amp;quot;Very Simple Example&amp;quot;&quot;/&gt;&lt;property id=&quot;20307&quot; value=&quot;686&quot;/&gt;&lt;/object&gt;&lt;object type=&quot;3&quot; unique_id=&quot;10009&quot;&gt;&lt;property id=&quot;20148&quot; value=&quot;5&quot;/&gt;&lt;property id=&quot;20300&quot; value=&quot;Slide 7 - &amp;quot;When direct proof isn’t so direct&amp;quot;&quot;/&gt;&lt;property id=&quot;20307&quot; value=&quot;663&quot;/&gt;&lt;/object&gt;&lt;object type=&quot;3&quot; unique_id=&quot;10010&quot;&gt;&lt;property id=&quot;20148&quot; value=&quot;5&quot;/&gt;&lt;property id=&quot;20300&quot; value=&quot;Slide 8 - &amp;quot;Proof via the Contrapositive&amp;quot;&quot;/&gt;&lt;property id=&quot;20307&quot; value=&quot;690&quot;/&gt;&lt;/object&gt;&lt;object type=&quot;3&quot; unique_id=&quot;10011&quot;&gt;&lt;property id=&quot;20148&quot; value=&quot;5&quot;/&gt;&lt;property id=&quot;20300&quot; value=&quot;Slide 9 - &amp;quot;Proof via the Contrapositive&amp;quot;&quot;/&gt;&lt;property id=&quot;20307&quot; value=&quot;689&quot;/&gt;&lt;/object&gt;&lt;object type=&quot;3&quot; unique_id=&quot;10012&quot;&gt;&lt;property id=&quot;20148&quot; value=&quot;5&quot;/&gt;&lt;property id=&quot;20300&quot; value=&quot;Slide 10 - &amp;quot;Hints&amp;quot;&quot;/&gt;&lt;property id=&quot;20307&quot; value=&quot;692&quot;/&gt;&lt;/object&gt;&lt;object type=&quot;3&quot; unique_id=&quot;10013&quot;&gt;&lt;property id=&quot;20148&quot; value=&quot;5&quot;/&gt;&lt;property id=&quot;20300&quot; value=&quot;Slide 11 - &amp;quot;Learning Objectives&amp;quot;&quot;/&gt;&lt;property id=&quot;20307&quot; value=&quot;660&quot;/&gt;&lt;/object&gt;&lt;/object&gt;&lt;object type=&quot;8&quot; unique_id=&quot;1002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ngi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ng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gi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FF0000"/>
        </a:accent1>
        <a:accent2>
          <a:srgbClr val="00FF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E700"/>
        </a:accent6>
        <a:hlink>
          <a:srgbClr val="0000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Designs\ngi.pot</Template>
  <TotalTime>98140</TotalTime>
  <Words>646</Words>
  <Application>Microsoft Office PowerPoint</Application>
  <PresentationFormat>Letter Paper (8.5x11 in)</PresentationFormat>
  <Paragraphs>145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ngi</vt:lpstr>
      <vt:lpstr>Proof by Mathematical Induction</vt:lpstr>
      <vt:lpstr>Example</vt:lpstr>
      <vt:lpstr>Example</vt:lpstr>
      <vt:lpstr>Example</vt:lpstr>
      <vt:lpstr>Proving  ∀𝒏 𝑷(𝒏) </vt:lpstr>
      <vt:lpstr>Proving  ∀𝒏 𝑷(𝒏) </vt:lpstr>
      <vt:lpstr>Proving  ∀𝒏 𝑷(𝒏) </vt:lpstr>
      <vt:lpstr>Proving  ∀𝒏 𝑷(𝒏) </vt:lpstr>
      <vt:lpstr>Proving  ∀𝒏 𝑷(𝒏) </vt:lpstr>
      <vt:lpstr>Proving  ∀𝒏 𝑷(𝒏) </vt:lpstr>
      <vt:lpstr>Proving  ∀𝒏 𝑷(𝒏) </vt:lpstr>
      <vt:lpstr>Proving  ∀𝒏 𝑷(𝒏) </vt:lpstr>
      <vt:lpstr>Variation on Base Case</vt:lpstr>
      <vt:lpstr>Example Proof</vt:lpstr>
      <vt:lpstr>Base Case: P(0)</vt:lpstr>
      <vt:lpstr>Inductive Case: ∀n P(n)→P(n+1) </vt:lpstr>
      <vt:lpstr>Learning Objective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NMS PI meeting, September 27-29, 2000</dc:subject>
  <dc:creator>Edwin Chong</dc:creator>
  <cp:lastModifiedBy>afern</cp:lastModifiedBy>
  <cp:revision>784</cp:revision>
  <cp:lastPrinted>2000-09-21T19:28:55Z</cp:lastPrinted>
  <dcterms:created xsi:type="dcterms:W3CDTF">1999-04-21T20:02:09Z</dcterms:created>
  <dcterms:modified xsi:type="dcterms:W3CDTF">2012-05-30T22:48:33Z</dcterms:modified>
</cp:coreProperties>
</file>