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662" r:id="rId2"/>
    <p:sldId id="741" r:id="rId3"/>
    <p:sldId id="698" r:id="rId4"/>
    <p:sldId id="745" r:id="rId5"/>
    <p:sldId id="746" r:id="rId6"/>
    <p:sldId id="748" r:id="rId7"/>
    <p:sldId id="747" r:id="rId8"/>
    <p:sldId id="749" r:id="rId9"/>
    <p:sldId id="750" r:id="rId10"/>
    <p:sldId id="660" r:id="rId11"/>
  </p:sldIdLst>
  <p:sldSz cx="9144000" cy="6858000" type="letter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CCECFF"/>
    <a:srgbClr val="FF0000"/>
    <a:srgbClr val="7A007A"/>
    <a:srgbClr val="6600FF"/>
    <a:srgbClr val="7F00FE"/>
    <a:srgbClr val="962D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88640" autoAdjust="0"/>
  </p:normalViewPr>
  <p:slideViewPr>
    <p:cSldViewPr snapToGrid="0">
      <p:cViewPr varScale="1">
        <p:scale>
          <a:sx n="42" d="100"/>
          <a:sy n="42" d="100"/>
        </p:scale>
        <p:origin x="-108" y="-558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694"/>
    </p:cViewPr>
  </p:sorterViewPr>
  <p:notesViewPr>
    <p:cSldViewPr snapToGrid="0">
      <p:cViewPr varScale="1">
        <p:scale>
          <a:sx n="54" d="100"/>
          <a:sy n="54" d="100"/>
        </p:scale>
        <p:origin x="-180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950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69950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9DE2DEB-C185-445D-AB8C-1DCC82944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50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5-26T20:01:45.77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10172 3583 645,'0'0'903,"12"-10"-129,-12 10 0,10-10-258,-10 10 129,12-15-258,-12 15-129,16-18-129,-5 6 0,0-1-129,2 1 129,-1 0 129,3-1-129,-2-3 0,3 2 129,-1-2 129,3 2 129,3-4-129,0 2-129,2-3-129,0 5 258,2-6-258,-4 2-129,8 0 129,-9 0-258,5 5 258,-7-3-129,8 3 129,-7-2-129,5 2 129,-3 1 258,-4-4-258,10 3 0,-7-4 0,9 5 0,-8-5 258,10 5-387,-6-5 0,8 5 129,-5-2-129,2 1 258,-3-1-258,5 1 387,-5-1-387,4-2 258,-3-1-129,1 2 129,3-1-129,-2-2 129,2 1 0,3 0-129,-2-1 0,2 0-129,-1 0 129,2-3 0,-5 0 129,7-1-258,-3 2 129,0-1-129,4-2 129,-2 4-129,1-5 129,-1 10-129,2-6 129,-3 6-129,-2-2 0,1 3 129,-5 0-129,1 2 0,-3-1 129,2 3-129,-3 1 0,1-1-129,-3 1 129,1 0 0,-3 1 0,2 3 0,-2-2 0,1-1-129,-1 2 129,1-2 0,2 2 0,-2 0 129,1-2-129,2 2 0,-1-3 0,1 3 129,1-3-129,1 3 258,1-3-258,0-3 129,-1 3 0,3-4-129,-4 7 129,5-5 0,-5 1-129,3-3 129,-3 7-129,1-1 129,1-6-129,-2 5 516,1-6-387,2 8 258,-2-8-387,3 6 387,-1-7-387,0 7 258,3-1 0,0 1-258,-1-3 0,0 1 0,3 1 0,-1-1 129,3 1-129,-2 1 0,0-3 0,3 1 0,-3 4 0,2-3 0,-3 1 129,-2 0-258,2 0 258,0 0-129,-2-1 0,0 3 258,0-3-258,1 3 0,0-2 129,0 3 129,0-1-258,-2 1 258,1-1-258,-1 2 0,3 2 0,-1-2 258,0 2-258,0 1 0,-1-3 0,1 2-129,-3 1 129,3 0 0,-3 0 129,0 0 0,-1 0 0,5 0 258,-1 0-129,5 0-129,-3 1 129,5 2-258,-2-3 129,2 0 0,2 3-129,1-2-129,-4 0 258,3 2-129,-1-3 129,2 2-129,-2 3 129,-2-3-258,1 3 258,-2-3-129,-4 3 129,-1 0 0,-2-2-129,-2-1 129,-2 1 0,-1 0-129,3-3 129,-1 0-129,-2 0 129,2 0-129,1-3 0,-1-1 0,0 0 129,2 2-129,-5-2 0,0 1 0,3-2 0,-1 5 0,1-3 0,1-1 0,0 1 0,1 1 0,-1 2 0,0-3 129,-1 3-129,0-1 258,-3 1-258,3 0 0,-2 0 0,-2 0 0,-2 0 0,2 1-129,-3 2 129,2-2-258,-4 0 258,1 2 0,0-3 0,1 2 0,-2 0 0,1 1 0,0-1 0,-1 0 0,1 2 0,-1 0 0,-1-2 0,0 1 0,2 1 0,-3 0 0,3 0 0,-3-2 0,3 4 0,-2-2 0,-1-2-129,-1 3 129,3 2 0,-1-2 0,4 2 0,0-2 0,-2 2 0,3-1 0,2 3 0,-1-1 0,1-1 0,-2 0 0,-1 1 0,1-1 0,-1 2 0,1-2 0,-3 0 0,2 0 0,-2-1 0,-1 1 0,0 1 0,0-1-129,-2 0 129,1-1 0,-2 5 0,1-4-387,-1 4 387,1 1-258,2-1 129,-1 1-129,1 2 258,1-2-387,1-2 387,-1 2 0,3-2 0,-1 0 0,-1 2 0,-2-4 0,4 1 0,-2 0 0,-1 1 0,0-3 0,2 4 0,-1-2 0,1-1 0,2 0 0,-2 1 0,1 0 0,-3 0 0,3 1 0,-2-1 0,0 4-129,-2-2 129,0-2 0,0 3-129,-2-1 129,6 4 0,-2-4 0,1 4 0,-2-3 0,2 5 0,0-2 0,-2 1-129,2-1 129,-2 2 0,-1 0 0,0-2 0,0 2 0,4-1-129,-4 0 129,2 0 0,0-2 0,-1 2 0,2 0 0,0-2 0,1 2 0,-3-2 0,0 1 0,3-2 0,-1 3 0,-2-1 129,1 0-129,-1-2 0,-2 0 258,3 3-129,-1-2 129,1 1-129,-2-1 129,1 4-258,0-3 0,0 5 0,0-2-258,1 1 258,0 1-258,-1-2 258,1 0-258,-1-2 258,-2 1 0,-3-2 0,3 0 129,-1-1-129,-3 0 0,1 1-129,0 1 258,0-2-129,0 1 0,0 0-129,0 0 129,0 2 0,1 0 0,-1-1 0,1 1 0,-3 1 0,1-1 0,-1 2 0,0 1 0,0-3 0,0 1 0,1 2 0,0-3 0,-1 2 0,0 2 0,0-4 0,1 0 0,0-2 0,-2 0 0,0 2 0,0 0 0,-1-1 0,0-2 0,-2 1 0,2-1 0,-3 2 129,2-1-129,-2-1 129,2 2-129,-5 0 129,4-2-258,0 2 258,-1 1-129,-1 0 0,3-1-129,-2-1 129,-2-1 0,4 1 0,-4-2 0,1 1 0,-1-3 0,4 3 0,-3-2 0,1 5 0,-1-3 0,2-2 0,-3 2 129,2 1-129,1-5 0,-4 3 0,2-2 129,-8-11-129,13 20 0,-13-20 0,9 15 0,-9-15 0,8 14 0,-8-14 0,10 15 0,-10-15 0,0 0 0,10 14 0,-10-14 0,0 0 0,0 0 0,10 12 129,-10-12-129,0 0 0,0 0 0,7 12-129,-7-12 129,0 0 0,0 0 0,8 13 0,-8-13 129,0 0-258,7 13 129,-7-13 0,5 11 0,-5-11 0,0 0 0,9 14 0,-9-14 0,0 0 0,0 0 0,9 12 0,-9-12 0,0 0 129,0 0-129,0 0 0,0 0 0,0 0 129,0 0 0,0 0 0,0 0 129,0 0-129,0 0 129,6-10-129,-6-4 0,0-5 0,0-5 0,0-4 0,0-1-129,0-5 129,0 2-258,0 2 258,0 2-129,0 1 0,0 2 0,0 2 129,0 0-129,-3 2 0,3 4 0,-1-3 0,-1 6 129,1-1-258,0 1 258,0 2-258,-2 1 129,3 11 0,-4-18 0,4 18-129,-2-15 129,2 15 0,0 0 0,-3-12 0,3 12 0,0 0 0,0 0 0,0 0-129,0 0 129,0 0 0,0 0-129,0 0 0,0 0 0,0 0 0,0 0 0,0 0 129,0 14 0,3-1 0,0 3-129,4 2 258,-2 6-258,4 1 258,-2 1-258,3 2 129,-3-2-129,0-1 129,1-1 0,-1 1 0,-1-4 0,0 2 0,-3-2 0,2-2 0,0 0 0,-2-4 0,1 0 129,-3-1-258,1-2 258,-2-12-129,1 14 129,-1-14-129,0 0 129,0 0-129,0 12 129,0-12 0,0 0-129,0 0 129,-11 12 0,11-12 0,-11 11-129,11-11 129,-19 10-129,7-7 129,0 1 0,-5 0-129,3-1 258,-6-2-258,-2-1 0,-3 0 129,0 0-129,-3-3 129,-1-2-129,-2 1 0,1-2 0,-3-1 0,3 1 129,-1 1-129,1 1 0,1 2 0,2-1 0,2-1 0,1 3 0,5 1 0,2 0 0,4 0-129,1 0 129,12 0 0,-13 0-129,13 0 0,0 0-258,0 0 258,0 0-129,0 0 129,0 0-129,0 0 0,0 0 0,0 0-258,0 0-129,0 0-645,0 0-387,0 0-903,0 0-1419,0 0-903,0 0 259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5-26T20:01:45.77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10172 3583 645,'0'0'903,"12"-10"-129,-12 10 0,10-10-258,-10 10 129,12-15-258,-12 15-129,16-18-129,-5 6 0,0-1-129,2 1 129,-1 0 129,3-1-129,-2-3 0,3 2 129,-1-2 129,3 2 129,3-4-129,0 2-129,2-3-129,0 5 258,2-6-258,-4 2-129,8 0 129,-9 0-258,5 5 258,-7-3-129,8 3 129,-7-2-129,5 2 129,-3 1 258,-4-4-258,10 3 0,-7-4 0,9 5 0,-8-5 258,10 5-387,-6-5 0,8 5 129,-5-2-129,2 1 258,-3-1-258,5 1 387,-5-1-387,4-2 258,-3-1-129,1 2 129,3-1-129,-2-2 129,2 1 0,3 0-129,-2-1 0,2 0-129,-1 0 129,2-3 0,-5 0 129,7-1-258,-3 2 129,0-1-129,4-2 129,-2 4-129,1-5 129,-1 10-129,2-6 129,-3 6-129,-2-2 0,1 3 129,-5 0-129,1 2 0,-3-1 129,2 3-129,-3 1 0,1-1-129,-3 1 129,1 0 0,-3 1 0,2 3 0,-2-2 0,1-1-129,-1 2 129,1-2 0,2 2 0,-2 0 129,1-2-129,2 2 0,-1-3 0,1 3 129,1-3-129,1 3 258,1-3-258,0-3 129,-1 3 0,3-4-129,-4 7 129,5-5 0,-5 1-129,3-3 129,-3 7-129,1-1 129,1-6-129,-2 5 516,1-6-387,2 8 258,-2-8-387,3 6 387,-1-7-387,0 7 258,3-1 0,0 1-258,-1-3 0,0 1 0,3 1 0,-1-1 129,3 1-129,-2 1 0,0-3 0,3 1 0,-3 4 0,2-3 0,-3 1 129,-2 0-258,2 0 258,0 0-129,-2-1 0,0 3 258,0-3-258,1 3 0,0-2 129,0 3 129,0-1-258,-2 1 258,1-1-258,-1 2 0,3 2 0,-1-2 258,0 2-258,0 1 0,-1-3 0,1 2-129,-3 1 129,3 0 0,-3 0 129,0 0 0,-1 0 0,5 0 258,-1 0-129,5 0-129,-3 1 129,5 2-258,-2-3 129,2 0 0,2 3-129,1-2-129,-4 0 258,3 2-129,-1-3 129,2 2-129,-2 3 129,-2-3-258,1 3 258,-2-3-129,-4 3 129,-1 0 0,-2-2-129,-2-1 129,-2 1 0,-1 0-129,3-3 129,-1 0-129,-2 0 129,2 0-129,1-3 0,-1-1 0,0 0 129,2 2-129,-5-2 0,0 1 0,3-2 0,-1 5 0,1-3 0,1-1 0,0 1 0,1 1 0,-1 2 0,0-3 129,-1 3-129,0-1 258,-3 1-258,3 0 0,-2 0 0,-2 0 0,-2 0 0,2 1-129,-3 2 129,2-2-258,-4 0 258,1 2 0,0-3 0,1 2 0,-2 0 0,1 1 0,0-1 0,-1 0 0,1 2 0,-1 0 0,-1-2 0,0 1 0,2 1 0,-3 0 0,3 0 0,-3-2 0,3 4 0,-2-2 0,-1-2-129,-1 3 129,3 2 0,-1-2 0,4 2 0,0-2 0,-2 2 0,3-1 0,2 3 0,-1-1 0,1-1 0,-2 0 0,-1 1 0,1-1 0,-1 2 0,1-2 0,-3 0 0,2 0 0,-2-1 0,-1 1 0,0 1 0,0-1-129,-2 0 129,1-1 0,-2 5 0,1-4-387,-1 4 387,1 1-258,2-1 129,-1 1-129,1 2 258,1-2-387,1-2 387,-1 2 0,3-2 0,-1 0 0,-1 2 0,-2-4 0,4 1 0,-2 0 0,-1 1 0,0-3 0,2 4 0,-1-2 0,1-1 0,2 0 0,-2 1 0,1 0 0,-3 0 0,3 1 0,-2-1 0,0 4-129,-2-2 129,0-2 0,0 3-129,-2-1 129,6 4 0,-2-4 0,1 4 0,-2-3 0,2 5 0,0-2 0,-2 1-129,2-1 129,-2 2 0,-1 0 0,0-2 0,0 2 0,4-1-129,-4 0 129,2 0 0,0-2 0,-1 2 0,2 0 0,0-2 0,1 2 0,-3-2 0,0 1 0,3-2 0,-1 3 0,-2-1 129,1 0-129,-1-2 0,-2 0 258,3 3-129,-1-2 129,1 1-129,-2-1 129,1 4-258,0-3 0,0 5 0,0-2-258,1 1 258,0 1-258,-1-2 258,1 0-258,-1-2 258,-2 1 0,-3-2 0,3 0 129,-1-1-129,-3 0 0,1 1-129,0 1 258,0-2-129,0 1 0,0 0-129,0 0 129,0 2 0,1 0 0,-1-1 0,1 1 0,-3 1 0,1-1 0,-1 2 0,0 1 0,0-3 0,0 1 0,1 2 0,0-3 0,-1 2 0,0 2 0,0-4 0,1 0 0,0-2 0,-2 0 0,0 2 0,0 0 0,-1-1 0,0-2 0,-2 1 0,2-1 0,-3 2 129,2-1-129,-2-1 129,2 2-129,-5 0 129,4-2-258,0 2 258,-1 1-129,-1 0 0,3-1-129,-2-1 129,-2-1 0,4 1 0,-4-2 0,1 1 0,-1-3 0,4 3 0,-3-2 0,1 5 0,-1-3 0,2-2 0,-3 2 129,2 1-129,1-5 0,-4 3 0,2-2 129,-8-11-129,13 20 0,-13-20 0,9 15 0,-9-15 0,8 14 0,-8-14 0,10 15 0,-10-15 0,0 0 0,10 14 0,-10-14 0,0 0 0,0 0 0,10 12 129,-10-12-129,0 0 0,0 0 0,7 12-129,-7-12 129,0 0 0,0 0 0,8 13 0,-8-13 129,0 0-258,7 13 129,-7-13 0,5 11 0,-5-11 0,0 0 0,9 14 0,-9-14 0,0 0 0,0 0 0,9 12 0,-9-12 0,0 0 129,0 0-129,0 0 0,0 0 0,0 0 129,0 0 0,0 0 0,0 0 129,0 0-129,0 0 129,6-10-129,-6-4 0,0-5 0,0-5 0,0-4 0,0-1-129,0-5 129,0 2-258,0 2 258,0 2-129,0 1 0,0 2 0,0 2 129,0 0-129,-3 2 0,3 4 0,-1-3 0,-1 6 129,1-1-258,0 1 258,0 2-258,-2 1 129,3 11 0,-4-18 0,4 18-129,-2-15 129,2 15 0,0 0 0,-3-12 0,3 12 0,0 0 0,0 0 0,0 0-129,0 0 129,0 0 0,0 0-129,0 0 0,0 0 0,0 0 0,0 0 0,0 0 129,0 14 0,3-1 0,0 3-129,4 2 258,-2 6-258,4 1 258,-2 1-258,3 2 129,-3-2-129,0-1 129,1-1 0,-1 1 0,-1-4 0,0 2 0,-3-2 0,2-2 0,0 0 0,-2-4 0,1 0 129,-3-1-258,1-2 258,-2-12-129,1 14 129,-1-14-129,0 0 129,0 0-129,0 12 129,0-12 0,0 0-129,0 0 129,-11 12 0,11-12 0,-11 11-129,11-11 129,-19 10-129,7-7 129,0 1 0,-5 0-129,3-1 258,-6-2-258,-2-1 0,-3 0 129,0 0-129,-3-3 129,-1-2-129,-2 1 0,1-2 0,-3-1 0,3 1 129,-1 1-129,1 1 0,1 2 0,2-1 0,2-1 0,1 3 0,5 1 0,2 0 0,4 0-129,1 0 129,12 0 0,-13 0-129,13 0 0,0 0-258,0 0 258,0 0-129,0 0 129,0 0-129,0 0 0,0 0 0,0 0-258,0 0-129,0 0-645,0 0-387,0 0-903,0 0-1419,0 0-903,0 0 259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971.75757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05-27T03:39:49.16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10172 3583 645,'0'0'903,"9"-10"-129,-9 10 0,8-10-258,-8 10 129,9-15-258,-9 15-129,13-18-129,-5 6 0,0-1-129,3 1 129,-2 0 129,3-1-129,-3-3 0,4 2 129,-2-2 129,3 2 129,2-4-129,0 2-129,3-3-129,-2 5 258,2-6-258,-3 2-129,7 0 129,-7 0-258,3 5 258,-6-3-129,7 3 129,-5-2-129,4 2 129,-3 1 258,-3-4-258,8 3 0,-6-4 0,7 5 0,-5-5 258,7 5-387,-5-5 0,7 5 129,-5-2-129,2 1 258,-2-1-258,4 1 387,-4-1-387,3-2 258,-3-1-129,1 2 129,3-1-129,-2-2 129,2 1 0,2 0-129,-1-1 0,0 0-129,0 0 129,2-3 0,-4 0 129,6-1-258,-3 2 129,0-1-129,2-2 129,0 4-129,0-5 129,0 10-129,1-6 129,-2 6-129,-2-2 0,1 3 129,-4 0-129,1 2 0,-2-1 129,1 3-129,-3 1 0,2-1-129,-3 1 129,1 0 0,-2 1 0,2 3 0,-3-2 0,1-1-129,1 2 129,-1-2 0,2 2 0,-2 0 129,2-2-129,0 2 0,1-3 0,0 3 129,0-3-129,2 3 258,0-3-258,0-3 129,-1 3 0,3-4-129,-4 7 129,5-5 0,-5 1-129,3-3 129,-2 7-129,0-1 129,1-6-129,-1 5 516,0-6-387,2 8 258,-1-8-387,1 6 387,0-7-387,0 7 258,2-1 0,1 1-258,-2-3 0,1 1 0,1 1 0,0-1 129,2 1-129,-1 1 0,0-3 0,2 1 0,-2 4 0,1-3 0,-2 1 129,-1 0-258,1 0 258,-1 0-129,0-1 0,-1 3 258,1-3-258,0 3 0,0-2 129,1 3 129,-1-1-258,-1 1 258,0-1-258,-1 2 0,3 2 0,0-2 258,-1 2-258,0 1 0,0-3 0,0 2-129,-2 1 129,2 0 0,-2 0 129,0 0 0,-1 0 0,4 0 258,-1 0-129,4 0-129,-2 1 129,3 2-258,0-3 129,1 0 0,0 3-129,2-2-129,-2 0 258,0 2-129,1-3 129,0 2-129,0 3 129,-2-3-258,0 3 258,0-3-129,-4 3 129,-1 0 0,-1-2-129,-2-1 129,-2 1 0,0 0-129,2-3 129,0 0-129,-3 0 129,3 0-129,0-3 0,-1-1 0,1 0 129,0 2-129,-3-2 0,1 1 0,1-2 0,0 5 0,0-3 0,1-1 0,1 1 0,-1 1 0,1 2 0,-1-3 129,-1 3-129,0-1 258,-2 1-258,3 0 0,-3 0 0,0 0 0,-2 0 0,1 1-129,-2 2 129,1-2-258,-2 0 258,0 2 0,0-3 0,1 2 0,-1 0 0,0 1 0,0-1 0,-1 0 0,1 2 0,0 0 0,-1-2 0,-1 1 0,2 1 0,-2 0 0,2 0 0,-1-2 0,1 4 0,-2-2 0,0-2-129,-1 3 129,2 2 0,0-2 0,3 2 0,-1-2 0,0 2 0,2-1 0,1 3 0,-1-1 0,1-1 0,-2 0 0,0 1 0,1-1 0,-2 2 0,1-2 0,-1 0 0,1 0 0,-2-1 0,0 1 0,-1 1 0,0-1-129,-1 0 129,1-1 0,-3 5 0,3-4-387,-2 4 387,1 1-258,1-1 129,-1 1-129,2 2 258,0-2-387,1-2 387,0 2 0,1-2 0,0 0 0,-2 2 0,0-4 0,3 1 0,-3 0 0,1 1 0,-1-3 0,2 4 0,-2-2 0,3-1 0,0 0 0,-2 1 0,2 0 0,-2 0 0,1 1 0,-1-1 0,-1 4-129,0-2 129,0-2 0,-1 3-129,-1-1 129,4 4 0,-1-4 0,1 4 0,-2-3 0,2 5 0,-1-2 0,0 1-129,1-1 129,-2 2 0,-1 0 0,1-2 0,-1 2 0,3-1-129,-2 0 129,1 0 0,0-2 0,0 2 0,0 0 0,1-2 0,0 2 0,-1-2 0,-1 1 0,2-2 0,0 3 0,-2-1 129,1 0-129,-1-2 0,-1 0 258,2 3-129,-1-2 129,1 1-129,-1-1 129,-1 4-258,1-3 0,1 5 0,-1-2-258,1 1 258,0 1-258,-1-2 258,1 0-258,-1-2 258,-1 1 0,-3-2 0,3 0 129,-1-1-129,-2 0 0,0 1-129,1 1 258,-2-2-129,1 1 0,1 0-129,-1 0 129,1 2 0,0 0 0,-1-1 0,1 1 0,-2 1 0,1-1 0,-1 2 0,-1 1 0,1-3 0,0 1 0,1 2 0,-1-3 0,0 2 0,0 2 0,-1-4 0,2 0 0,0-2 0,-2 0 0,-1 2 0,2 0 0,-2-1 0,0-2 0,-1 1 0,1-1 0,-2 2 129,2-1-129,-3-1 129,3 2-129,-4 0 129,2-2-258,1 2 258,-1 1-129,0 0 0,1-1-129,-1-1 129,-2-1 0,3 1 0,-2-2 0,0 1 0,0-3 0,2 3 0,-2-2 0,1 5 0,-1-3 0,2-2 0,-3 2 129,3 1-129,-1-5 0,-2 3 0,1-2 129,-6-11-129,10 20 0,-10-20 0,7 15 0,-7-15 0,6 14 0,-6-14 0,7 15 0,-7-15 0,0 0 0,8 14 0,-8-14 0,0 0 0,0 0 0,8 12 129,-8-12-129,0 0 0,0 0 0,6 12-129,-6-12 129,0 0 0,0 0 0,5 13 0,-5-13 129,0 0-258,6 13 129,-6-13 0,4 11 0,-4-11 0,0 0 0,7 14 0,-7-14 0,0 0 0,0 0 0,7 12 0,-7-12 0,0 0 129,0 0-129,0 0 0,0 0 0,0 0 129,0 0 0,0 0 0,0 0 129,0 0-129,0 0 129,4-10-129,-4-4 0,0-5 0,0-5 0,0-4 0,0-1-129,0-5 129,0 2-258,0 2 258,0 2-129,0 1 0,0 2 0,0 2 129,0 0-129,-2 2 0,2 4 0,-1-3 0,0 6 129,0-1-258,0 1 258,0 2-258,-1 1 129,2 11 0,-3-18 0,3 18-129,-1-15 129,1 15 0,0 0 0,-3-12 0,3 12 0,0 0 0,0 0 0,0 0-129,0 0 129,0 0 0,0 0-129,0 0 0,0 0 0,0 0 0,0 0 0,0 0 129,0 14 0,3-1 0,-1 3-129,3 2 258,-1 6-258,3 1 258,-1 1-258,1 2 129,-2-2-129,1-1 129,0-1 0,-1 1 0,0-4 0,0 2 0,-3-2 0,2-2 0,0 0 0,-2-4 0,1 0 129,-2-1-258,0-2 258,-1-12-129,1 14 129,-1-14-129,0 0 129,0 0-129,0 12 129,0-12 0,0 0-129,0 0 129,-8 12 0,8-12 0,-9 11-129,9-11 129,-14 10-129,4-7 129,1 1 0,-4 0-129,2-1 258,-4-2-258,-2-1 0,-2 0 129,-1 0-129,-2-3 129,0-2-129,-2 1 0,1-2 0,-2-1 0,1 1 129,0 1-129,1 1 0,1 2 0,1-1 0,2-1 0,1 3 0,3 1 0,2 0 0,3 0-129,1 0 129,9 0 0,-11 0-129,11 0 0,0 0-258,0 0 258,0 0-129,0 0 129,0 0-129,0 0 0,0 0 0,0 0-258,0 0-129,0 0-645,0 0-387,0 0-903,0 0-1419,0 0-903,0 0 259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2625"/>
            <a:ext cx="4554538" cy="3416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25938"/>
            <a:ext cx="5029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fld id="{DC3F7418-58EE-41A5-AB52-B67D14CDD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33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9EDB009-F1D4-4EC3-A20A-E2FCF830CF24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40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8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3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3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3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40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F7418-58EE-41A5-AB52-B67D14CDD3C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8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359650" y="57404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740650" y="5740400"/>
            <a:ext cx="438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045450" y="5740400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1572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625475"/>
            <a:ext cx="7772400" cy="2803525"/>
          </a:xfrm>
        </p:spPr>
        <p:txBody>
          <a:bodyPr/>
          <a:lstStyle>
            <a:lvl1pPr algn="ctr">
              <a:defRPr sz="4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57188" y="3594100"/>
            <a:ext cx="8467725" cy="9667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8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Alan FernElectrical and Computer Engineering</a:t>
            </a:r>
          </a:p>
          <a:p>
            <a:pPr>
              <a:defRPr/>
            </a:pPr>
            <a:r>
              <a:rPr lang="en-US"/>
              <a:t>Purdue University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537325"/>
            <a:ext cx="1905000" cy="244475"/>
          </a:xfrm>
        </p:spPr>
        <p:txBody>
          <a:bodyPr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fld id="{1FE7F4E6-C203-4205-8428-B80F5C4B7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EA1DC-FBB0-4099-8CDF-BE2BB1EAC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3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298450"/>
            <a:ext cx="1947862" cy="5694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1988" y="298450"/>
            <a:ext cx="5695950" cy="5694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97006-80EF-48E0-81F5-B19C47A82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298450"/>
            <a:ext cx="7772400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8D09E-6EAB-4583-88C8-8097156CF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9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FC1C8-4C6E-42D1-A9B9-ED17EA7A8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D1E86-5BA5-4ED3-B8D1-5792C2025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6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09859-0EAC-40E4-AD45-879945C2C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51835-D81C-44FF-96B3-536499A05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DEE17-B153-4DEA-AC2B-50D899557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7F21A-007A-4EC7-B985-8250C57D7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A28E2-546D-42AB-B75B-8A8FE7350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A8C48-79B1-46E3-A85D-4C1C231B0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520113" y="6370638"/>
            <a:ext cx="207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8664575" y="6370638"/>
            <a:ext cx="227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298450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87425"/>
            <a:ext cx="77724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471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7225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F69B3DEE-0933-4982-8CB8-F1AF63EEE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FF3300"/>
        </a:buClr>
        <a:buSzPct val="85000"/>
        <a:buFont typeface="Marlett" pitchFamily="2" charset="2"/>
        <a:buChar char="h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33"/>
        </a:buClr>
        <a:buSzPct val="85000"/>
        <a:buFont typeface="Marlett" pitchFamily="2" charset="2"/>
        <a:buChar char="5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50000"/>
        <a:buFont typeface="Marlett" pitchFamily="2" charset="2"/>
        <a:buChar char="g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6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931863" y="2384425"/>
            <a:ext cx="7772400" cy="617538"/>
          </a:xfrm>
        </p:spPr>
        <p:txBody>
          <a:bodyPr/>
          <a:lstStyle/>
          <a:p>
            <a:r>
              <a:rPr lang="en-US" dirty="0" smtClean="0"/>
              <a:t>Strong Induction</a:t>
            </a:r>
            <a:endParaRPr lang="en-US" dirty="0" smtClean="0"/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F716FED-43B5-472B-990E-69719039BD81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1231" y="3966029"/>
            <a:ext cx="4685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Make sure to read book material!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34BEC0-DDD9-42B8-B0E2-923CA8461E2E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10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68275"/>
            <a:ext cx="8521700" cy="617538"/>
          </a:xfrm>
        </p:spPr>
        <p:txBody>
          <a:bodyPr/>
          <a:lstStyle/>
          <a:p>
            <a:r>
              <a:rPr lang="en-US" sz="2800" dirty="0" smtClean="0"/>
              <a:t>Learning Objective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310" y="1303702"/>
            <a:ext cx="8394214" cy="5233988"/>
          </a:xfrm>
        </p:spPr>
        <p:txBody>
          <a:bodyPr/>
          <a:lstStyle/>
          <a:p>
            <a:r>
              <a:rPr lang="en-US" sz="2400" dirty="0" smtClean="0"/>
              <a:t>Understand and create proofs via </a:t>
            </a:r>
            <a:r>
              <a:rPr lang="en-US" sz="2400" dirty="0" smtClean="0"/>
              <a:t>strong </a:t>
            </a:r>
            <a:r>
              <a:rPr lang="en-US" sz="2400" dirty="0" smtClean="0"/>
              <a:t>induction. 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2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Proving  ∀</a:t>
            </a:r>
            <a:r>
              <a:rPr lang="zh-CN" altLang="en-US" dirty="0"/>
              <a:t>𝒏 𝑷</a:t>
            </a:r>
            <a:r>
              <a:rPr lang="en-US" altLang="zh-CN" dirty="0"/>
              <a:t>(</a:t>
            </a:r>
            <a:r>
              <a:rPr lang="zh-CN" altLang="en-US" dirty="0"/>
              <a:t>𝒏</a:t>
            </a:r>
            <a:r>
              <a:rPr lang="en-US" altLang="zh-CN" dirty="0"/>
              <a:t>) 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0871" y="1641229"/>
            <a:ext cx="7524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P(0)    P(1)     P(2)      P(3)     P(4)     …   P(1000)  ….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00115" y="3232514"/>
                <a:ext cx="8947258" cy="1938992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Mathematical Induction Proof: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1" u="sng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u="sng" dirty="0" smtClean="0"/>
                  <a:t>Base Case:</a:t>
                </a:r>
                <a:r>
                  <a:rPr lang="en-US" dirty="0" smtClean="0"/>
                  <a:t> prove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dirty="0" smtClean="0"/>
                  <a:t> is true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u="sng" dirty="0" smtClean="0"/>
                  <a:t>Inductive Case:</a:t>
                </a:r>
                <a:r>
                  <a:rPr lang="en-US" dirty="0" smtClean="0"/>
                  <a:t>  prove the implication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∀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𝒎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𝒎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→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𝒎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15" y="3232514"/>
                <a:ext cx="8947258" cy="1938992"/>
              </a:xfrm>
              <a:prstGeom prst="rect">
                <a:avLst/>
              </a:prstGeom>
              <a:blipFill rotWithShape="1">
                <a:blip r:embed="rId3"/>
                <a:stretch>
                  <a:fillRect l="-1090" t="-2201" r="-545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27541" y="2102894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3" name="Circular Arrow 2"/>
          <p:cNvSpPr/>
          <p:nvPr/>
        </p:nvSpPr>
        <p:spPr bwMode="auto">
          <a:xfrm>
            <a:off x="944803" y="1252971"/>
            <a:ext cx="1065530" cy="776515"/>
          </a:xfrm>
          <a:prstGeom prst="circular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0551" y="2102895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15" name="Circular Arrow 14"/>
          <p:cNvSpPr/>
          <p:nvPr/>
        </p:nvSpPr>
        <p:spPr bwMode="auto">
          <a:xfrm>
            <a:off x="1986887" y="1236928"/>
            <a:ext cx="1065530" cy="776515"/>
          </a:xfrm>
          <a:prstGeom prst="circular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72297" y="2086852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571680" y="2102895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544690" y="2102896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360492" y="2086853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20" name="Circular Arrow 19"/>
          <p:cNvSpPr/>
          <p:nvPr/>
        </p:nvSpPr>
        <p:spPr bwMode="auto">
          <a:xfrm>
            <a:off x="2984606" y="1252972"/>
            <a:ext cx="1065530" cy="776515"/>
          </a:xfrm>
          <a:prstGeom prst="circular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Circular Arrow 20"/>
          <p:cNvSpPr/>
          <p:nvPr/>
        </p:nvSpPr>
        <p:spPr bwMode="auto">
          <a:xfrm>
            <a:off x="4026690" y="1236929"/>
            <a:ext cx="1065530" cy="776515"/>
          </a:xfrm>
          <a:prstGeom prst="circular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Circular Arrow 21"/>
          <p:cNvSpPr/>
          <p:nvPr/>
        </p:nvSpPr>
        <p:spPr bwMode="auto">
          <a:xfrm>
            <a:off x="5105207" y="1190038"/>
            <a:ext cx="532765" cy="776515"/>
          </a:xfrm>
          <a:prstGeom prst="circular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Circular Arrow 22"/>
          <p:cNvSpPr/>
          <p:nvPr/>
        </p:nvSpPr>
        <p:spPr bwMode="auto">
          <a:xfrm>
            <a:off x="6054771" y="1190039"/>
            <a:ext cx="532765" cy="776515"/>
          </a:xfrm>
          <a:prstGeom prst="circular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Circular Arrow 23"/>
          <p:cNvSpPr/>
          <p:nvPr/>
        </p:nvSpPr>
        <p:spPr bwMode="auto">
          <a:xfrm>
            <a:off x="7098119" y="1190040"/>
            <a:ext cx="532765" cy="776515"/>
          </a:xfrm>
          <a:prstGeom prst="circular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265" y="5825194"/>
            <a:ext cx="887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Sometimes it is hard to prove P(m+1) assuming only P(m).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93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3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63540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Example</a:t>
            </a:r>
            <a:endParaRPr lang="en-US" altLang="zh-CN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043" y="2019640"/>
            <a:ext cx="8608085" cy="2342502"/>
          </a:xfrm>
          <a:solidFill>
            <a:schemeClr val="accent3">
              <a:lumMod val="95000"/>
            </a:schemeClr>
          </a:solidFill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400" dirty="0" smtClean="0"/>
              <a:t>Consider an infinite list of people.</a:t>
            </a:r>
          </a:p>
          <a:p>
            <a:pPr lvl="1" eaLnBrk="1" hangingPunct="1"/>
            <a:r>
              <a:rPr lang="en-US" altLang="zh-CN" dirty="0" smtClean="0"/>
              <a:t>The first three people are given a message. </a:t>
            </a:r>
          </a:p>
          <a:p>
            <a:pPr lvl="1" eaLnBrk="1" hangingPunct="1"/>
            <a:r>
              <a:rPr lang="en-US" altLang="zh-CN" dirty="0" smtClean="0"/>
              <a:t>When the </a:t>
            </a:r>
            <a:r>
              <a:rPr lang="en-US" altLang="zh-CN" dirty="0" err="1" smtClean="0"/>
              <a:t>j’th</a:t>
            </a:r>
            <a:r>
              <a:rPr lang="en-US" altLang="zh-CN" dirty="0" smtClean="0"/>
              <a:t> person in the list gets a message they give the message to person j+3 </a:t>
            </a:r>
          </a:p>
          <a:p>
            <a:pPr marL="0" indent="0" eaLnBrk="1" hangingPunct="1">
              <a:buNone/>
            </a:pPr>
            <a:r>
              <a:rPr lang="en-US" altLang="zh-CN" sz="2400" dirty="0" smtClean="0"/>
              <a:t>Prove that for any n, the </a:t>
            </a:r>
            <a:r>
              <a:rPr lang="en-US" altLang="zh-CN" sz="2400" dirty="0" err="1" smtClean="0"/>
              <a:t>n’th</a:t>
            </a:r>
            <a:r>
              <a:rPr lang="en-US" altLang="zh-CN" sz="2400" dirty="0" smtClean="0"/>
              <a:t> person will get the message.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787" y="1233464"/>
            <a:ext cx="762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P(1)     P(2)      P(3)     P(4)     P(5)      P(6)     P(7)  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9929" y="5690279"/>
            <a:ext cx="5328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Base Case</a:t>
            </a:r>
            <a:r>
              <a:rPr lang="en-US" b="1" dirty="0" smtClean="0">
                <a:solidFill>
                  <a:srgbClr val="FF0000"/>
                </a:solidFill>
              </a:rPr>
              <a:t>: (n=1 through 3)  </a:t>
            </a:r>
            <a:r>
              <a:rPr lang="en-US" dirty="0" smtClean="0">
                <a:solidFill>
                  <a:srgbClr val="FF0000"/>
                </a:solidFill>
              </a:rPr>
              <a:t>Trivial. 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30984" y="4835842"/>
                <a:ext cx="54457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P(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person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receives the message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84" y="4835842"/>
                <a:ext cx="544572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792" t="-9211" r="-560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868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4</a:t>
            </a:fld>
            <a:endParaRPr lang="en-US" altLang="zh-C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568204" y="486018"/>
                <a:ext cx="8312260" cy="617538"/>
              </a:xfrm>
            </p:spPr>
            <p:txBody>
              <a:bodyPr/>
              <a:lstStyle/>
              <a:p>
                <a:pPr eaLnBrk="1" hangingPunct="1"/>
                <a:r>
                  <a:rPr lang="en-US" altLang="zh-CN" u="sng" dirty="0" smtClean="0"/>
                  <a:t>Inductive Case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∀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𝒎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𝒎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→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𝒎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altLang="zh-CN" dirty="0" smtClean="0"/>
              </a:p>
            </p:txBody>
          </p:sp>
        </mc:Choice>
        <mc:Fallback xmlns="">
          <p:sp>
            <p:nvSpPr>
              <p:cNvPr id="1536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68204" y="486018"/>
                <a:ext cx="8312260" cy="617538"/>
              </a:xfrm>
              <a:blipFill rotWithShape="1">
                <a:blip r:embed="rId3"/>
                <a:stretch>
                  <a:fillRect l="-2199" t="-6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0787" y="1533264"/>
            <a:ext cx="6082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P(1)     P(2)      P(3)     ….   P(m)     P(m+1)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0787" y="2887121"/>
            <a:ext cx="6396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Assume P(m):  </a:t>
            </a:r>
            <a:r>
              <a:rPr lang="en-US" dirty="0"/>
              <a:t>p</a:t>
            </a:r>
            <a:r>
              <a:rPr lang="en-US" dirty="0" smtClean="0"/>
              <a:t>erson m receives message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0787" y="4191265"/>
            <a:ext cx="248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Show P(m+1)? 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9665" y="5300537"/>
            <a:ext cx="80097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We need to know that person m-2 received message.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But assumption is about person m.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3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5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37138" y="253480"/>
            <a:ext cx="833211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Problem w/ Mathematical Induction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0871" y="1641229"/>
            <a:ext cx="7226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P(0)    P(1)     P(2)      P(3)     …   P(m)   P(m+1) ….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00115" y="3232514"/>
                <a:ext cx="8947258" cy="1938992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Mathematical Induction Proof: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1" u="sng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u="sng" dirty="0" smtClean="0"/>
                  <a:t>Base Case:</a:t>
                </a:r>
                <a:r>
                  <a:rPr lang="en-US" dirty="0" smtClean="0"/>
                  <a:t> prove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dirty="0" smtClean="0"/>
                  <a:t> is true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u="sng" dirty="0" smtClean="0"/>
                  <a:t>Inductive Case:</a:t>
                </a:r>
                <a:r>
                  <a:rPr lang="en-US" dirty="0" smtClean="0"/>
                  <a:t>  prove the implication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∀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𝒎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𝒎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→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𝒎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15" y="3232514"/>
                <a:ext cx="8947258" cy="1938992"/>
              </a:xfrm>
              <a:prstGeom prst="rect">
                <a:avLst/>
              </a:prstGeom>
              <a:blipFill rotWithShape="1">
                <a:blip r:embed="rId3"/>
                <a:stretch>
                  <a:fillRect l="-1090" t="-2201" r="-545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ircular Arrow 24"/>
          <p:cNvSpPr/>
          <p:nvPr/>
        </p:nvSpPr>
        <p:spPr bwMode="auto">
          <a:xfrm>
            <a:off x="5464605" y="1236927"/>
            <a:ext cx="1065530" cy="776515"/>
          </a:xfrm>
          <a:prstGeom prst="circular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19835" y="2092175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260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6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73600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Strong Induction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0871" y="1641229"/>
            <a:ext cx="7226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P(0)    P(1)     P(2)      P(3)     …   P(m)   P(m+1) ….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9835" y="2092175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593337" y="2126426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86564" y="2096446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99724" y="2098946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2844" y="2101446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2" name="Right Brace 1"/>
          <p:cNvSpPr/>
          <p:nvPr/>
        </p:nvSpPr>
        <p:spPr bwMode="auto">
          <a:xfrm rot="16200000">
            <a:off x="3077237" y="-1235895"/>
            <a:ext cx="372729" cy="5381517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661920" y="744480"/>
              <a:ext cx="3259800" cy="829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9040" y="733680"/>
                <a:ext cx="3274200" cy="85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58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7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73600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Strong Induction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0871" y="1641229"/>
            <a:ext cx="7226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P(0)    P(1)     P(2)      P(3)     …   P(m)   P(m+1) ….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00115" y="3067622"/>
                <a:ext cx="8574976" cy="3046988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Strong Induction Proof: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1" u="sng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u="sng" dirty="0" smtClean="0"/>
                  <a:t>Base Case:</a:t>
                </a:r>
                <a:r>
                  <a:rPr lang="en-US" dirty="0" smtClean="0"/>
                  <a:t> prove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dirty="0" smtClean="0"/>
                  <a:t> is true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u="sng" dirty="0" smtClean="0"/>
                  <a:t>Inductive Case:</a:t>
                </a:r>
                <a:r>
                  <a:rPr lang="en-US" dirty="0" smtClean="0"/>
                  <a:t> 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Prove that for any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∧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∧⋯∧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𝒎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</a:rPr>
                      <m:t>)→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𝒎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That is </a:t>
                </a:r>
                <a:r>
                  <a:rPr lang="en-US" dirty="0" smtClean="0"/>
                  <a:t>if P(1), P(2), …, P(m) are true then P(m+1) is true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15" y="3067622"/>
                <a:ext cx="8574976" cy="3046988"/>
              </a:xfrm>
              <a:prstGeom prst="rect">
                <a:avLst/>
              </a:prstGeom>
              <a:blipFill rotWithShape="1">
                <a:blip r:embed="rId3"/>
                <a:stretch>
                  <a:fillRect l="-1138" t="-1400" b="-3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119835" y="2092175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593337" y="2126426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86564" y="2096446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99724" y="2098946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2844" y="2101446"/>
            <a:ext cx="83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2" name="Right Brace 1"/>
          <p:cNvSpPr/>
          <p:nvPr/>
        </p:nvSpPr>
        <p:spPr bwMode="auto">
          <a:xfrm rot="16200000">
            <a:off x="3077237" y="-1235895"/>
            <a:ext cx="372729" cy="5381517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3661920" y="744480"/>
              <a:ext cx="3259800" cy="829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9040" y="733680"/>
                <a:ext cx="3274200" cy="85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4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8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63540"/>
            <a:ext cx="7772400" cy="617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Example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1043" y="2019640"/>
                <a:ext cx="8608085" cy="2342502"/>
              </a:xfrm>
              <a:solidFill>
                <a:schemeClr val="accent3">
                  <a:lumMod val="95000"/>
                </a:schemeClr>
              </a:solidFill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zh-CN" sz="2400" dirty="0" smtClean="0"/>
                  <a:t>Consider an infinite list of people.</a:t>
                </a:r>
              </a:p>
              <a:p>
                <a:pPr lvl="1" eaLnBrk="1" hangingPunct="1"/>
                <a:r>
                  <a:rPr lang="en-US" altLang="zh-CN" dirty="0" smtClean="0"/>
                  <a:t>The first three people are given a message. </a:t>
                </a:r>
              </a:p>
              <a:p>
                <a:pPr lvl="1" eaLnBrk="1" hangingPunct="1"/>
                <a:r>
                  <a:rPr lang="en-US" altLang="zh-CN" dirty="0" smtClean="0"/>
                  <a:t>When the </a:t>
                </a:r>
                <a:r>
                  <a:rPr lang="en-US" altLang="zh-CN" dirty="0" err="1" smtClean="0"/>
                  <a:t>j’th</a:t>
                </a:r>
                <a:r>
                  <a:rPr lang="en-US" altLang="zh-CN" dirty="0" smtClean="0"/>
                  <a:t> person in the list gets a message they give the message to person j+3 (if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j</m:t>
                    </m:r>
                    <m:r>
                      <a:rPr lang="en-US" altLang="zh-CN" b="0" i="0" smtClean="0">
                        <a:latin typeface="Cambria Math"/>
                      </a:rPr>
                      <m:t>+3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dirty="0" smtClean="0"/>
                  <a:t>)</a:t>
                </a:r>
                <a:endParaRPr lang="en-US" altLang="zh-CN" dirty="0" smtClean="0"/>
              </a:p>
              <a:p>
                <a:pPr marL="0" indent="0" eaLnBrk="1" hangingPunct="1">
                  <a:buNone/>
                </a:pPr>
                <a:r>
                  <a:rPr lang="en-US" altLang="zh-CN" sz="2400" dirty="0" smtClean="0"/>
                  <a:t>Prove that for any n, the </a:t>
                </a:r>
                <a:r>
                  <a:rPr lang="en-US" altLang="zh-CN" sz="2400" dirty="0" err="1" smtClean="0"/>
                  <a:t>n’th</a:t>
                </a:r>
                <a:r>
                  <a:rPr lang="en-US" altLang="zh-CN" sz="2400" dirty="0" smtClean="0"/>
                  <a:t> person will get the message.</a:t>
                </a:r>
              </a:p>
            </p:txBody>
          </p:sp>
        </mc:Choice>
        <mc:Fallback>
          <p:sp>
            <p:nvSpPr>
              <p:cNvPr id="1536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1043" y="2019640"/>
                <a:ext cx="8608085" cy="2342502"/>
              </a:xfrm>
              <a:blipFill rotWithShape="1">
                <a:blip r:embed="rId3"/>
                <a:stretch>
                  <a:fillRect l="-1133" t="-1818" r="-1416" b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30787" y="1233464"/>
            <a:ext cx="762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P(1)     P(2)      P(3)     P(4)     P(5)      P(6)     P(7)  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9929" y="5690279"/>
            <a:ext cx="5328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Base Case</a:t>
            </a:r>
            <a:r>
              <a:rPr lang="en-US" b="1" dirty="0" smtClean="0">
                <a:solidFill>
                  <a:srgbClr val="FF0000"/>
                </a:solidFill>
              </a:rPr>
              <a:t>: (n=1 through 3)  </a:t>
            </a:r>
            <a:r>
              <a:rPr lang="en-US" dirty="0" smtClean="0">
                <a:solidFill>
                  <a:srgbClr val="FF0000"/>
                </a:solidFill>
              </a:rPr>
              <a:t>Trivial. 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30984" y="4835842"/>
                <a:ext cx="54457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P(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person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receives the message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84" y="4835842"/>
                <a:ext cx="5445722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792" t="-9211" r="-560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928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904892" y="633195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64" charset="-122"/>
              </a:defRPr>
            </a:lvl9pPr>
          </a:lstStyle>
          <a:p>
            <a:pPr eaLnBrk="1" hangingPunct="1"/>
            <a:fld id="{31AA591D-09F3-4679-8E86-B68D8B642BAC}" type="slidenum">
              <a:rPr lang="en-US" altLang="zh-CN" sz="1400"/>
              <a:pPr eaLnBrk="1" hangingPunct="1"/>
              <a:t>9</a:t>
            </a:fld>
            <a:endParaRPr lang="en-US" altLang="zh-CN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568204" y="321128"/>
            <a:ext cx="8312260" cy="617538"/>
          </a:xfrm>
        </p:spPr>
        <p:txBody>
          <a:bodyPr/>
          <a:lstStyle/>
          <a:p>
            <a:pPr eaLnBrk="1" hangingPunct="1"/>
            <a:r>
              <a:rPr lang="en-US" altLang="zh-CN" u="sng" dirty="0" smtClean="0"/>
              <a:t>Inductive </a:t>
            </a:r>
            <a:r>
              <a:rPr lang="en-US" altLang="zh-CN" u="sng" dirty="0" smtClean="0"/>
              <a:t>Case</a:t>
            </a:r>
            <a:r>
              <a:rPr lang="en-US" altLang="zh-CN" dirty="0" smtClean="0"/>
              <a:t>: Strong Induction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0787" y="1923004"/>
            <a:ext cx="6082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P(1)     P(2)      P(3)     ….   P(m)     P(m+1)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865" y="3726560"/>
            <a:ext cx="817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Assume P(1), … , P(m):  </a:t>
            </a:r>
            <a:r>
              <a:rPr lang="en-US" dirty="0" smtClean="0"/>
              <a:t>first m people receive message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6667" y="4572068"/>
            <a:ext cx="6210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implies person m-2 received message.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0907" y="5399026"/>
            <a:ext cx="8183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Thus, person m+1 receives the message from person m-2.</a:t>
            </a:r>
          </a:p>
          <a:p>
            <a:r>
              <a:rPr lang="en-US" dirty="0" smtClean="0"/>
              <a:t>So </a:t>
            </a:r>
            <a:r>
              <a:rPr lang="en-US" b="1" dirty="0" smtClean="0"/>
              <a:t>P(m+1) is true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93776" y="2864908"/>
                <a:ext cx="643827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FF0000"/>
                    </a:solidFill>
                  </a:rPr>
                  <a:t>Prove: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∧⋯∧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𝒎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)→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𝒎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6" y="2864908"/>
                <a:ext cx="6438275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515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 bwMode="auto">
          <a:xfrm rot="16200000">
            <a:off x="2865740" y="-409809"/>
            <a:ext cx="372729" cy="4508823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3661920" y="1134220"/>
              <a:ext cx="2514028" cy="82944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9040" y="1123420"/>
                <a:ext cx="2528429" cy="85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168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Strong Induction&amp;quot;&quot;/&gt;&lt;property id=&quot;20307&quot; value=&quot;662&quot;/&gt;&lt;/object&gt;&lt;object type=&quot;3&quot; unique_id=&quot;10013&quot;&gt;&lt;property id=&quot;20148&quot; value=&quot;5&quot;/&gt;&lt;property id=&quot;20300&quot; value=&quot;Slide 10 - &amp;quot;Learning Objective&amp;quot;&quot;/&gt;&lt;property id=&quot;20307&quot; value=&quot;660&quot;/&gt;&lt;/object&gt;&lt;object type=&quot;3&quot; unique_id=&quot;10040&quot;&gt;&lt;property id=&quot;20148&quot; value=&quot;5&quot;/&gt;&lt;property id=&quot;20300&quot; value=&quot;Slide 3 - &amp;quot;Example&amp;quot;&quot;/&gt;&lt;property id=&quot;20307&quot; value=&quot;698&quot;/&gt;&lt;/object&gt;&lt;object type=&quot;3&quot; unique_id=&quot;10094&quot;&gt;&lt;property id=&quot;20148&quot; value=&quot;5&quot;/&gt;&lt;property id=&quot;20300&quot; value=&quot;Slide 2 - &amp;quot;Proving  ∀𝒏 𝑷(𝒏) &amp;quot;&quot;/&gt;&lt;property id=&quot;20307&quot; value=&quot;741&quot;/&gt;&lt;/object&gt;&lt;object type=&quot;3&quot; unique_id=&quot;10285&quot;&gt;&lt;property id=&quot;20148&quot; value=&quot;5&quot;/&gt;&lt;property id=&quot;20300&quot; value=&quot;Slide 4 - &amp;quot;Inductive Case: ∀𝒎 𝑷 𝒎 →𝑷(𝒎+𝟏)&amp;#x0D;&amp;#x0A;&amp;quot;&quot;/&gt;&lt;property id=&quot;20307&quot; value=&quot;745&quot;/&gt;&lt;/object&gt;&lt;object type=&quot;3&quot; unique_id=&quot;10456&quot;&gt;&lt;property id=&quot;20148&quot; value=&quot;5&quot;/&gt;&lt;property id=&quot;20300&quot; value=&quot;Slide 5 - &amp;quot;Problem w/ Mathematical Induction&amp;quot;&quot;/&gt;&lt;property id=&quot;20307&quot; value=&quot;746&quot;/&gt;&lt;/object&gt;&lt;object type=&quot;3&quot; unique_id=&quot;10457&quot;&gt;&lt;property id=&quot;20148&quot; value=&quot;5&quot;/&gt;&lt;property id=&quot;20300&quot; value=&quot;Slide 6 - &amp;quot;Strong Induction&amp;quot;&quot;/&gt;&lt;property id=&quot;20307&quot; value=&quot;748&quot;/&gt;&lt;/object&gt;&lt;object type=&quot;3&quot; unique_id=&quot;10458&quot;&gt;&lt;property id=&quot;20148&quot; value=&quot;5&quot;/&gt;&lt;property id=&quot;20300&quot; value=&quot;Slide 7 - &amp;quot;Strong Induction&amp;quot;&quot;/&gt;&lt;property id=&quot;20307&quot; value=&quot;747&quot;/&gt;&lt;/object&gt;&lt;object type=&quot;3&quot; unique_id=&quot;10459&quot;&gt;&lt;property id=&quot;20148&quot; value=&quot;5&quot;/&gt;&lt;property id=&quot;20300&quot; value=&quot;Slide 8 - &amp;quot;Example&amp;quot;&quot;/&gt;&lt;property id=&quot;20307&quot; value=&quot;749&quot;/&gt;&lt;/object&gt;&lt;object type=&quot;3&quot; unique_id=&quot;10460&quot;&gt;&lt;property id=&quot;20148&quot; value=&quot;5&quot;/&gt;&lt;property id=&quot;20300&quot; value=&quot;Slide 9 - &amp;quot;Inductive Case: Strong Induction&amp;quot;&quot;/&gt;&lt;property id=&quot;20307&quot; value=&quot;750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ngi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ng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gi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FF0000"/>
        </a:accent1>
        <a:accent2>
          <a:srgbClr val="00FF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E700"/>
        </a:accent6>
        <a:hlink>
          <a:srgbClr val="0000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Designs\ngi.pot</Template>
  <TotalTime>102269</TotalTime>
  <Words>444</Words>
  <Application>Microsoft Office PowerPoint</Application>
  <PresentationFormat>Letter Paper (8.5x11 in)</PresentationFormat>
  <Paragraphs>93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ngi</vt:lpstr>
      <vt:lpstr>Strong Induction</vt:lpstr>
      <vt:lpstr>Proving  ∀𝒏 𝑷(𝒏) </vt:lpstr>
      <vt:lpstr>Example</vt:lpstr>
      <vt:lpstr>Inductive Case: ∀m P(m)→P(m+1) </vt:lpstr>
      <vt:lpstr>Problem w/ Mathematical Induction</vt:lpstr>
      <vt:lpstr>Strong Induction</vt:lpstr>
      <vt:lpstr>Strong Induction</vt:lpstr>
      <vt:lpstr>Example</vt:lpstr>
      <vt:lpstr>Inductive Case: Strong Induction</vt:lpstr>
      <vt:lpstr>Learning Objective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NMS PI meeting, September 27-29, 2000</dc:subject>
  <dc:creator>Edwin Chong</dc:creator>
  <cp:lastModifiedBy>eecs</cp:lastModifiedBy>
  <cp:revision>812</cp:revision>
  <cp:lastPrinted>2000-09-21T19:28:55Z</cp:lastPrinted>
  <dcterms:created xsi:type="dcterms:W3CDTF">1999-04-21T20:02:09Z</dcterms:created>
  <dcterms:modified xsi:type="dcterms:W3CDTF">2012-05-29T05:13:32Z</dcterms:modified>
</cp:coreProperties>
</file>