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662" r:id="rId2"/>
    <p:sldId id="751" r:id="rId3"/>
    <p:sldId id="752" r:id="rId4"/>
    <p:sldId id="741" r:id="rId5"/>
    <p:sldId id="759" r:id="rId6"/>
    <p:sldId id="764" r:id="rId7"/>
    <p:sldId id="762" r:id="rId8"/>
    <p:sldId id="763" r:id="rId9"/>
    <p:sldId id="753" r:id="rId10"/>
    <p:sldId id="765" r:id="rId11"/>
    <p:sldId id="766" r:id="rId12"/>
    <p:sldId id="767" r:id="rId13"/>
    <p:sldId id="768" r:id="rId14"/>
    <p:sldId id="770" r:id="rId15"/>
    <p:sldId id="660" r:id="rId16"/>
  </p:sldIdLst>
  <p:sldSz cx="9144000" cy="6858000" type="letter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Basic Counting Rules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Combining Sum &amp; Product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700" y="1135962"/>
            <a:ext cx="7285008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password must contain from 6 to 8 case-sensitive </a:t>
            </a:r>
            <a:br>
              <a:rPr lang="en-US" dirty="0" smtClean="0"/>
            </a:br>
            <a:r>
              <a:rPr lang="en-US" dirty="0" smtClean="0"/>
              <a:t>alpha-numeric characters.</a:t>
            </a:r>
          </a:p>
          <a:p>
            <a:endParaRPr lang="en-US" dirty="0"/>
          </a:p>
          <a:p>
            <a:r>
              <a:rPr lang="en-US" dirty="0" smtClean="0"/>
              <a:t>How many possible passwords are there?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464" y="2814439"/>
                <a:ext cx="829283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a sequence of n choices of characters</a:t>
                </a:r>
              </a:p>
              <a:p>
                <a:endParaRPr lang="en-US" dirty="0"/>
              </a:p>
              <a:p>
                <a:r>
                  <a:rPr lang="en-US" dirty="0" smtClean="0"/>
                  <a:t>Each choice has 26+26+10 = 62 elements.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b="1" dirty="0" smtClean="0"/>
                  <a:t>Product Rule: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62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#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𝐨𝐟</m:t>
                      </m:r>
                      <m:r>
                        <a:rPr lang="en-US" b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𝐩𝐚𝐬𝐬𝐰𝐨𝐫𝐝𝐬</m:t>
                      </m:r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|+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|+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|=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62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62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62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8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4" y="2814439"/>
                <a:ext cx="8292831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3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Useful Counting Technique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700" y="1135962"/>
            <a:ext cx="8178842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Passwords must contain exactly 5 case-sensitive</a:t>
            </a:r>
          </a:p>
          <a:p>
            <a:r>
              <a:rPr lang="en-US" dirty="0" smtClean="0"/>
              <a:t>alpha-numeric characters and must have at least one digit.</a:t>
            </a:r>
          </a:p>
          <a:p>
            <a:endParaRPr lang="en-US" dirty="0"/>
          </a:p>
          <a:p>
            <a:r>
              <a:rPr lang="en-US" dirty="0" smtClean="0"/>
              <a:t>How many possible passwords are there?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7046" y="3013732"/>
                <a:ext cx="829283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Difficult to calculate directly.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set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5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character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password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possibly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without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digits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set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 5 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character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password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without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any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digits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# 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𝐨𝐟</m:t>
                      </m:r>
                      <m:r>
                        <a:rPr lang="en-US" b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𝐩𝐚𝐬𝐬𝐰𝐨𝐫𝐝𝐬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6" y="3013732"/>
                <a:ext cx="8292831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34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Subset Exclusion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0700" y="1135962"/>
                <a:ext cx="7931017" cy="156966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Subset Exclusion:</a:t>
                </a:r>
                <a:r>
                  <a:rPr lang="en-US" dirty="0" smtClean="0"/>
                  <a:t> </a:t>
                </a:r>
                <a:r>
                  <a:rPr lang="en-US" dirty="0" smtClean="0"/>
                  <a:t>Suppose the set of elements to be </a:t>
                </a:r>
                <a:endParaRPr lang="en-US" dirty="0"/>
              </a:p>
              <a:p>
                <a:r>
                  <a:rPr lang="en-US" dirty="0" smtClean="0"/>
                  <a:t>counted is the difference of two sets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r>
                  <a:rPr lang="en-US" b="0" dirty="0" smtClean="0"/>
                  <a:t>The total number of elements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−|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0" y="1135962"/>
                <a:ext cx="7931017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230" t="-271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 bwMode="auto">
          <a:xfrm>
            <a:off x="2490536" y="3019905"/>
            <a:ext cx="3296653" cy="2430379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391648" y="3717736"/>
            <a:ext cx="986590" cy="7820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3584" y="5662310"/>
                <a:ext cx="76709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passwords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with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without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digits</m:t>
                      </m:r>
                    </m:oMath>
                  </m:oMathPara>
                </a14:m>
                <a:endParaRPr lang="en-US" b="0" i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B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passwords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without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digits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84" y="5662310"/>
                <a:ext cx="7670903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9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6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Inclusion Exclusion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0700" y="1135962"/>
                <a:ext cx="8611653" cy="19389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Inclusion-Exclusion Rule: </a:t>
                </a:r>
                <a:r>
                  <a:rPr lang="en-US" dirty="0" smtClean="0"/>
                  <a:t>Suppose </a:t>
                </a:r>
                <a:r>
                  <a:rPr lang="en-US" dirty="0"/>
                  <a:t>that the set of elements </a:t>
                </a:r>
                <a:endParaRPr lang="en-US" dirty="0" smtClean="0"/>
              </a:p>
              <a:p>
                <a:r>
                  <a:rPr lang="en-US" dirty="0" smtClean="0"/>
                  <a:t>to </a:t>
                </a:r>
                <a:r>
                  <a:rPr lang="en-US" dirty="0"/>
                  <a:t>be counted </a:t>
                </a:r>
                <a:r>
                  <a:rPr lang="en-US" dirty="0" smtClean="0"/>
                  <a:t>can </a:t>
                </a:r>
                <a:r>
                  <a:rPr lang="en-US" dirty="0"/>
                  <a:t>be expressed as the union </a:t>
                </a:r>
                <a:r>
                  <a:rPr lang="en-US" dirty="0" smtClean="0"/>
                  <a:t>of two possibly</a:t>
                </a:r>
              </a:p>
              <a:p>
                <a:r>
                  <a:rPr lang="en-US" dirty="0" smtClean="0"/>
                  <a:t>non-disjoint sets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. </a:t>
                </a:r>
              </a:p>
              <a:p>
                <a:endParaRPr lang="en-US" b="0" dirty="0"/>
              </a:p>
              <a:p>
                <a:r>
                  <a:rPr lang="en-US" b="0" dirty="0" smtClean="0"/>
                  <a:t>The total number of elements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−|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∩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0" y="1135962"/>
                <a:ext cx="8611653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33" t="-2201" r="-14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4356059" y="3464778"/>
            <a:ext cx="2862259" cy="21251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490536" y="3428993"/>
            <a:ext cx="3296653" cy="24303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046" y="450166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60276" y="4249227"/>
                <a:ext cx="10252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∩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76" y="4249227"/>
                <a:ext cx="102528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0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Inclusion Exclusion: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700" y="1135962"/>
            <a:ext cx="8504251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 smtClean="0"/>
              <a:t>There are 12 flights that begin in Portland.</a:t>
            </a:r>
          </a:p>
          <a:p>
            <a:r>
              <a:rPr lang="en-US" dirty="0" smtClean="0"/>
              <a:t>There are 20 flights that end in Houston.</a:t>
            </a:r>
          </a:p>
          <a:p>
            <a:r>
              <a:rPr lang="en-US" b="0" dirty="0" smtClean="0"/>
              <a:t>There are 4 flights that begin in Portland and end in Houston.</a:t>
            </a:r>
          </a:p>
          <a:p>
            <a:endParaRPr lang="en-US" b="0" dirty="0" smtClean="0"/>
          </a:p>
          <a:p>
            <a:r>
              <a:rPr lang="en-US" b="0" dirty="0" smtClean="0"/>
              <a:t>How many flights are there that either begin in Portland</a:t>
            </a:r>
          </a:p>
          <a:p>
            <a:r>
              <a:rPr lang="en-US" dirty="0" smtClean="0"/>
              <a:t>or end in Houston?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2370" y="3810000"/>
                <a:ext cx="811260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 = flights beginning in Portland</a:t>
                </a:r>
              </a:p>
              <a:p>
                <a:r>
                  <a:rPr lang="en-US" dirty="0" smtClean="0"/>
                  <a:t>H = flights ending in Houston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= flights beginning in Portland or ending in Houston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0" y="3810000"/>
                <a:ext cx="8112605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202" t="-2724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8553" y="5530828"/>
                <a:ext cx="64327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Answer: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−|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=12 + 20 – 4 = 28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3" y="5530828"/>
                <a:ext cx="6432787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422" t="-5109" r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2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15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Use the individual product and sum rules to count elements</a:t>
            </a:r>
          </a:p>
          <a:p>
            <a:endParaRPr lang="en-US" sz="2400" dirty="0"/>
          </a:p>
          <a:p>
            <a:r>
              <a:rPr lang="en-US" sz="2400" dirty="0" smtClean="0"/>
              <a:t>Use combinations of product and sum rules to count elements</a:t>
            </a:r>
          </a:p>
          <a:p>
            <a:endParaRPr lang="en-US" sz="2400" dirty="0"/>
          </a:p>
          <a:p>
            <a:r>
              <a:rPr lang="en-US" sz="2400" dirty="0" smtClean="0"/>
              <a:t>Use the inclusion-exclusion principle to count elements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061" y="1441936"/>
            <a:ext cx="8535350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product ID is either three letters followed by three numbers </a:t>
            </a:r>
          </a:p>
          <a:p>
            <a:r>
              <a:rPr lang="en-US" dirty="0" smtClean="0"/>
              <a:t>or three numbers followed by three letters.</a:t>
            </a:r>
          </a:p>
          <a:p>
            <a:endParaRPr lang="en-US" dirty="0"/>
          </a:p>
          <a:p>
            <a:r>
              <a:rPr lang="en-US" dirty="0" smtClean="0"/>
              <a:t>How many product IDs are there?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061" y="4126521"/>
            <a:ext cx="837921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How many distinct bit strings of length </a:t>
            </a:r>
            <a:r>
              <a:rPr lang="en-US" i="1" dirty="0" smtClean="0"/>
              <a:t>n</a:t>
            </a:r>
            <a:r>
              <a:rPr lang="en-US" dirty="0" smtClean="0"/>
              <a:t> either start with a 0 </a:t>
            </a:r>
          </a:p>
          <a:p>
            <a:r>
              <a:rPr lang="en-US" dirty="0" smtClean="0"/>
              <a:t>or end with 11?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22594"/>
            <a:ext cx="8774723" cy="50053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counting problem</a:t>
            </a:r>
            <a:r>
              <a:rPr lang="en-US" dirty="0" smtClean="0"/>
              <a:t> </a:t>
            </a:r>
            <a:r>
              <a:rPr lang="en-US" dirty="0" smtClean="0"/>
              <a:t>specifies </a:t>
            </a:r>
            <a:r>
              <a:rPr lang="en-US" dirty="0" smtClean="0"/>
              <a:t>a set of objects with certain properties and asks how many such objects there are.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counting problems are not obvious</a:t>
            </a:r>
          </a:p>
          <a:p>
            <a:endParaRPr lang="en-US" dirty="0"/>
          </a:p>
          <a:p>
            <a:r>
              <a:rPr lang="en-US" b="1" dirty="0" smtClean="0"/>
              <a:t>Solution:</a:t>
            </a:r>
            <a:r>
              <a:rPr lang="en-US" dirty="0" smtClean="0"/>
              <a:t> Break problem down into simpler problems via counting rules</a:t>
            </a:r>
          </a:p>
          <a:p>
            <a:pPr lvl="1"/>
            <a:r>
              <a:rPr lang="en-US" dirty="0" smtClean="0"/>
              <a:t>Product Rule</a:t>
            </a:r>
          </a:p>
          <a:p>
            <a:pPr lvl="1"/>
            <a:r>
              <a:rPr lang="en-US" dirty="0" smtClean="0"/>
              <a:t>Sum Rule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4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Product Rule: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145" y="1253193"/>
            <a:ext cx="7956024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Suppose that an interior room designer can choose from: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5 different styles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6</a:t>
            </a:r>
            <a:r>
              <a:rPr lang="en-US" dirty="0" smtClean="0"/>
              <a:t> different color schemes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3 different luxury levels</a:t>
            </a:r>
          </a:p>
          <a:p>
            <a:endParaRPr lang="en-US" dirty="0"/>
          </a:p>
          <a:p>
            <a:r>
              <a:rPr lang="en-US" dirty="0" smtClean="0"/>
              <a:t>Count the number of possible designs.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073" y="4349262"/>
            <a:ext cx="9062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color schemes each of 5 styles = </a:t>
            </a:r>
            <a:r>
              <a:rPr lang="en-US" dirty="0" smtClean="0">
                <a:solidFill>
                  <a:srgbClr val="FF0000"/>
                </a:solidFill>
              </a:rPr>
              <a:t>5x6 color-style combinations</a:t>
            </a:r>
          </a:p>
          <a:p>
            <a:endParaRPr lang="en-US" dirty="0" smtClean="0"/>
          </a:p>
          <a:p>
            <a:r>
              <a:rPr lang="en-US" dirty="0" smtClean="0"/>
              <a:t>3 luxury levels for each color-style combination = </a:t>
            </a:r>
            <a:r>
              <a:rPr lang="en-US" dirty="0" smtClean="0">
                <a:solidFill>
                  <a:srgbClr val="FF0000"/>
                </a:solidFill>
              </a:rPr>
              <a:t>3x5x6 designs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3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5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Product Rule: General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6577" y="1253193"/>
                <a:ext cx="8071440" cy="1968744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Product Rule:</a:t>
                </a:r>
                <a:r>
                  <a:rPr lang="en-US" dirty="0" smtClean="0"/>
                  <a:t> Suppose that each element to be counted </a:t>
                </a:r>
              </a:p>
              <a:p>
                <a:r>
                  <a:rPr lang="en-US" dirty="0" smtClean="0"/>
                  <a:t>can be described by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sequence of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choices</a:t>
                </a:r>
                <a:r>
                  <a:rPr lang="en-US" dirty="0" smtClean="0"/>
                  <a:t>, where the </a:t>
                </a:r>
              </a:p>
              <a:p>
                <a:r>
                  <a:rPr lang="en-US" i="1" dirty="0" err="1"/>
                  <a:t>j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choice is the selection of an element from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finite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total number of elements is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|×|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|×⋯×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7" y="1253193"/>
                <a:ext cx="8071440" cy="1968744"/>
              </a:xfrm>
              <a:prstGeom prst="rect">
                <a:avLst/>
              </a:prstGeom>
              <a:blipFill rotWithShape="1">
                <a:blip r:embed="rId3"/>
                <a:stretch>
                  <a:fillRect l="-1208" t="-2167" r="-151" b="-6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4369" y="4304578"/>
                <a:ext cx="7042184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ambria Math"/>
                  </a:rPr>
                  <a:t>Example:</a:t>
                </a:r>
                <a:r>
                  <a:rPr lang="en-US" i="1" dirty="0" smtClean="0">
                    <a:latin typeface="Cambria Math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style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style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style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style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style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}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color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color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color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color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color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color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luxury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luxury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luxury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69" y="4304578"/>
                <a:ext cx="7042184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1299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2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6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Product Rule: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1600" y="1276639"/>
            <a:ext cx="6001964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Count the number of bit strings of length 5.</a:t>
            </a:r>
          </a:p>
          <a:p>
            <a:endParaRPr lang="en-US" dirty="0"/>
          </a:p>
          <a:p>
            <a:r>
              <a:rPr lang="en-US" dirty="0" smtClean="0"/>
              <a:t>00000, 10000, …. 01011, …, 11111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00105" y="2956425"/>
                <a:ext cx="188109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0,1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{</m:t>
                      </m:r>
                      <m:r>
                        <a:rPr lang="en-US" i="1">
                          <a:latin typeface="Cambria Math"/>
                        </a:rPr>
                        <m:t>0,1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{</m:t>
                      </m:r>
                      <m:r>
                        <a:rPr lang="en-US" i="1">
                          <a:latin typeface="Cambria Math"/>
                        </a:rPr>
                        <m:t>0,1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{</m:t>
                      </m:r>
                      <m:r>
                        <a:rPr lang="en-US" i="1">
                          <a:latin typeface="Cambria Math"/>
                        </a:rPr>
                        <m:t>0,1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{</m:t>
                      </m:r>
                      <m:r>
                        <a:rPr lang="en-US" i="1">
                          <a:latin typeface="Cambria Math"/>
                        </a:rPr>
                        <m:t>0,1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05" y="2956425"/>
                <a:ext cx="1881092" cy="1938992"/>
              </a:xfrm>
              <a:prstGeom prst="rect">
                <a:avLst/>
              </a:prstGeom>
              <a:blipFill rotWithShape="1">
                <a:blip r:embed="rId3"/>
                <a:stretch>
                  <a:fillRect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2585" y="5382437"/>
                <a:ext cx="3257687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2×2×2×2×2=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85" y="5382437"/>
                <a:ext cx="3257687" cy="4658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9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7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Sum Rule: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3469" y="1253193"/>
            <a:ext cx="8658139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You need to travel between Portland and Houston.</a:t>
            </a:r>
          </a:p>
          <a:p>
            <a:r>
              <a:rPr lang="en-US" dirty="0" smtClean="0"/>
              <a:t>You can either take a plane, bus, or train. </a:t>
            </a:r>
          </a:p>
          <a:p>
            <a:r>
              <a:rPr lang="en-US" dirty="0" smtClean="0"/>
              <a:t>There are 12 plane options, 5 bus options, and 3 train options.</a:t>
            </a:r>
          </a:p>
          <a:p>
            <a:endParaRPr lang="en-US" dirty="0"/>
          </a:p>
          <a:p>
            <a:r>
              <a:rPr lang="en-US" dirty="0" smtClean="0"/>
              <a:t>How many possible trip options are there?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3668" y="391752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+ 5 + 3 = 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8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Sum Rule: General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6631" y="1253193"/>
                <a:ext cx="8383321" cy="156966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Sum Rule:</a:t>
                </a:r>
                <a:r>
                  <a:rPr lang="en-US" dirty="0" smtClean="0"/>
                  <a:t> Suppose that the set of elements to be counted </a:t>
                </a:r>
                <a:br>
                  <a:rPr lang="en-US" dirty="0" smtClean="0"/>
                </a:br>
                <a:r>
                  <a:rPr lang="en-US" dirty="0" smtClean="0"/>
                  <a:t>can be expressed as the union of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dirty="0" smtClean="0"/>
                  <a:t>The total number of elements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+⋯+|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31" y="1253193"/>
                <a:ext cx="8383321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164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10521" y="3941162"/>
                <a:ext cx="394704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ambria Math"/>
                  </a:rPr>
                  <a:t>Example:</a:t>
                </a:r>
                <a:r>
                  <a:rPr lang="en-US" i="1" dirty="0" smtClean="0">
                    <a:latin typeface="Cambria Math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flight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flight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}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bus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bus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}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train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train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21" y="3941162"/>
                <a:ext cx="3947043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2473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Combining Sum &amp; Product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700" y="1135962"/>
            <a:ext cx="7285008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password must contain from 6 to 8 case-sensitive </a:t>
            </a:r>
            <a:br>
              <a:rPr lang="en-US" dirty="0" smtClean="0"/>
            </a:br>
            <a:r>
              <a:rPr lang="en-US" dirty="0" smtClean="0"/>
              <a:t>alpha-numeric characters.</a:t>
            </a:r>
          </a:p>
          <a:p>
            <a:endParaRPr lang="en-US" dirty="0"/>
          </a:p>
          <a:p>
            <a:r>
              <a:rPr lang="en-US" dirty="0" smtClean="0"/>
              <a:t>How many possible passwords are there?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50461" y="3072348"/>
                <a:ext cx="6499408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be the set of all passwords. </a:t>
                </a:r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  <a:p>
                <a:r>
                  <a:rPr lang="en-US" b="1" dirty="0" smtClean="0"/>
                  <a:t>Sum Rule:</a:t>
                </a:r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#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of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passwords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>
                        <a:latin typeface="Cambria Math"/>
                      </a:rPr>
                      <m:t>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61" y="3072348"/>
                <a:ext cx="6499408" cy="4893647"/>
              </a:xfrm>
              <a:prstGeom prst="rect">
                <a:avLst/>
              </a:prstGeom>
              <a:blipFill rotWithShape="1">
                <a:blip r:embed="rId2"/>
                <a:stretch>
                  <a:fillRect l="-1407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24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Recursive Definitions&amp;quot;&quot;/&gt;&lt;property id=&quot;20307&quot; value=&quot;662&quot;/&gt;&lt;/object&gt;&lt;object type=&quot;3&quot; unique_id=&quot;10013&quot;&gt;&lt;property id=&quot;20148&quot; value=&quot;5&quot;/&gt;&lt;property id=&quot;20300&quot; value=&quot;Slide 11 - &amp;quot;Learning Objective&amp;quot;&quot;/&gt;&lt;property id=&quot;20307&quot; value=&quot;660&quot;/&gt;&lt;/object&gt;&lt;object type=&quot;3&quot; unique_id=&quot;10040&quot;&gt;&lt;property id=&quot;20148&quot; value=&quot;5&quot;/&gt;&lt;property id=&quot;20300&quot; value=&quot;Slide 9 - &amp;quot;Example: Set of all Trinary Trees&amp;quot;&quot;/&gt;&lt;property id=&quot;20307&quot; value=&quot;698&quot;/&gt;&lt;/object&gt;&lt;object type=&quot;3&quot; unique_id=&quot;10094&quot;&gt;&lt;property id=&quot;20148&quot; value=&quot;5&quot;/&gt;&lt;property id=&quot;20300&quot; value=&quot;Slide 4 - &amp;quot;Recursively Defined Functions&amp;quot;&quot;/&gt;&lt;property id=&quot;20307&quot; value=&quot;741&quot;/&gt;&lt;/object&gt;&lt;object type=&quot;3&quot; unique_id=&quot;10546&quot;&gt;&lt;property id=&quot;20148&quot; value=&quot;5&quot;/&gt;&lt;property id=&quot;20300&quot; value=&quot;Slide 2 - &amp;quot;Example&amp;quot;&quot;/&gt;&lt;property id=&quot;20307&quot; value=&quot;751&quot;/&gt;&lt;/object&gt;&lt;object type=&quot;3&quot; unique_id=&quot;10547&quot;&gt;&lt;property id=&quot;20148&quot; value=&quot;5&quot;/&gt;&lt;property id=&quot;20300&quot; value=&quot;Slide 3 - &amp;quot;Example&amp;quot;&quot;/&gt;&lt;property id=&quot;20307&quot; value=&quot;752&quot;/&gt;&lt;/object&gt;&lt;object type=&quot;3&quot; unique_id=&quot;10548&quot;&gt;&lt;property id=&quot;20148&quot; value=&quot;5&quot;/&gt;&lt;property id=&quot;20300&quot; value=&quot;Slide 5 - &amp;quot;Example&amp;quot;&quot;/&gt;&lt;property id=&quot;20307&quot; value=&quot;753&quot;/&gt;&lt;/object&gt;&lt;object type=&quot;3&quot; unique_id=&quot;10549&quot;&gt;&lt;property id=&quot;20148&quot; value=&quot;5&quot;/&gt;&lt;property id=&quot;20300&quot; value=&quot;Slide 6 - &amp;quot;Example: Recursively Defined Set&amp;quot;&quot;/&gt;&lt;property id=&quot;20307&quot; value=&quot;755&quot;/&gt;&lt;/object&gt;&lt;object type=&quot;3&quot; unique_id=&quot;10550&quot;&gt;&lt;property id=&quot;20148&quot; value=&quot;5&quot;/&gt;&lt;property id=&quot;20300&quot; value=&quot;Slide 7 - &amp;quot;Recursively Defined Sets&amp;quot;&quot;/&gt;&lt;property id=&quot;20307&quot; value=&quot;754&quot;/&gt;&lt;/object&gt;&lt;object type=&quot;3&quot; unique_id=&quot;10551&quot;&gt;&lt;property id=&quot;20148&quot; value=&quot;5&quot;/&gt;&lt;property id=&quot;20300&quot; value=&quot;Slide 8 - &amp;quot;Example: Recursively Defined Set&amp;quot;&quot;/&gt;&lt;property id=&quot;20307&quot; value=&quot;756&quot;/&gt;&lt;/object&gt;&lt;object type=&quot;3&quot; unique_id=&quot;10552&quot;&gt;&lt;property id=&quot;20148&quot; value=&quot;5&quot;/&gt;&lt;property id=&quot;20300&quot; value=&quot;Slide 10 - &amp;quot;Example: Set of all Trinary Trees&amp;quot;&quot;/&gt;&lt;property id=&quot;20307&quot; value=&quot;7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102658</TotalTime>
  <Words>949</Words>
  <Application>Microsoft Office PowerPoint</Application>
  <PresentationFormat>Letter Paper (8.5x11 in)</PresentationFormat>
  <Paragraphs>154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ngi</vt:lpstr>
      <vt:lpstr>Basic Counting Rules</vt:lpstr>
      <vt:lpstr>Examples</vt:lpstr>
      <vt:lpstr>Counting Problems</vt:lpstr>
      <vt:lpstr>Product Rule: Example</vt:lpstr>
      <vt:lpstr>Product Rule: General Form</vt:lpstr>
      <vt:lpstr>Product Rule: Example</vt:lpstr>
      <vt:lpstr>Sum Rule: Example</vt:lpstr>
      <vt:lpstr>Sum Rule: General Form</vt:lpstr>
      <vt:lpstr>Combining Sum &amp; Product Rules</vt:lpstr>
      <vt:lpstr>Combining Sum &amp; Product Rules</vt:lpstr>
      <vt:lpstr>Useful Counting Technique</vt:lpstr>
      <vt:lpstr>Subset Exclusion</vt:lpstr>
      <vt:lpstr>Inclusion Exclusion Principle</vt:lpstr>
      <vt:lpstr>Inclusion Exclusion: Example</vt:lpstr>
      <vt:lpstr>Learning Objective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840</cp:revision>
  <cp:lastPrinted>2000-09-21T19:28:55Z</cp:lastPrinted>
  <dcterms:created xsi:type="dcterms:W3CDTF">1999-04-21T20:02:09Z</dcterms:created>
  <dcterms:modified xsi:type="dcterms:W3CDTF">2012-06-02T18:53:14Z</dcterms:modified>
</cp:coreProperties>
</file>