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662" r:id="rId2"/>
    <p:sldId id="751" r:id="rId3"/>
    <p:sldId id="752" r:id="rId4"/>
    <p:sldId id="771" r:id="rId5"/>
    <p:sldId id="777" r:id="rId6"/>
    <p:sldId id="774" r:id="rId7"/>
    <p:sldId id="773" r:id="rId8"/>
    <p:sldId id="772" r:id="rId9"/>
    <p:sldId id="776" r:id="rId10"/>
    <p:sldId id="660" r:id="rId11"/>
  </p:sldIdLst>
  <p:sldSz cx="9144000" cy="6858000" type="letter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CCECFF"/>
    <a:srgbClr val="FF0000"/>
    <a:srgbClr val="7A007A"/>
    <a:srgbClr val="6600FF"/>
    <a:srgbClr val="7F00FE"/>
    <a:srgbClr val="962D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8640" autoAdjust="0"/>
  </p:normalViewPr>
  <p:slideViewPr>
    <p:cSldViewPr snapToGrid="0">
      <p:cViewPr varScale="1">
        <p:scale>
          <a:sx n="81" d="100"/>
          <a:sy n="81" d="100"/>
        </p:scale>
        <p:origin x="-1098" y="-96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notesViewPr>
    <p:cSldViewPr snapToGrid="0">
      <p:cViewPr varScale="1">
        <p:scale>
          <a:sx n="54" d="100"/>
          <a:sy n="54" d="100"/>
        </p:scale>
        <p:origin x="-18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950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6995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9DE2DEB-C185-445D-AB8C-1DCC82944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0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fld id="{DC3F7418-58EE-41A5-AB52-B67D14CDD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359650" y="57404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740650" y="5740400"/>
            <a:ext cx="438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45450" y="5740400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25475"/>
            <a:ext cx="7772400" cy="280352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7188" y="3594100"/>
            <a:ext cx="8467725" cy="966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Alan FernElectrical and Computer Engineering</a:t>
            </a:r>
          </a:p>
          <a:p>
            <a:pPr>
              <a:defRPr/>
            </a:pPr>
            <a:r>
              <a:rPr lang="en-US"/>
              <a:t>Purdue University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537325"/>
            <a:ext cx="1905000" cy="244475"/>
          </a:xfrm>
        </p:spPr>
        <p:txBody>
          <a:bodyPr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fld id="{1FE7F4E6-C203-4205-8428-B80F5C4B7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A1DC-FBB0-4099-8CDF-BE2BB1EA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298450"/>
            <a:ext cx="1947862" cy="5694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298450"/>
            <a:ext cx="5695950" cy="5694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7006-80EF-48E0-81F5-B19C47A82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8D09E-6EAB-4583-88C8-8097156C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C1C8-4C6E-42D1-A9B9-ED17EA7A8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D1E86-5BA5-4ED3-B8D1-5792C2025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859-0EAC-40E4-AD45-879945C2C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1835-D81C-44FF-96B3-536499A05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DEE17-B153-4DEA-AC2B-50D899557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F21A-007A-4EC7-B985-8250C57D7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A28E2-546D-42AB-B75B-8A8FE7350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8C48-79B1-46E3-A85D-4C1C231B0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520113" y="6370638"/>
            <a:ext cx="207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664575" y="6370638"/>
            <a:ext cx="227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984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7425"/>
            <a:ext cx="77724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71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F69B3DEE-0933-4982-8CB8-F1AF63EE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3300"/>
        </a:buClr>
        <a:buSzPct val="85000"/>
        <a:buFont typeface="Marlett" pitchFamily="2" charset="2"/>
        <a:buChar char="h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85000"/>
        <a:buFont typeface="Marlett" pitchFamily="2" charset="2"/>
        <a:buChar char="5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6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931863" y="2384425"/>
            <a:ext cx="7772400" cy="617538"/>
          </a:xfrm>
        </p:spPr>
        <p:txBody>
          <a:bodyPr/>
          <a:lstStyle/>
          <a:p>
            <a:r>
              <a:rPr lang="en-US" dirty="0" smtClean="0"/>
              <a:t>Pigeonhole Principle</a:t>
            </a:r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F716FED-43B5-472B-990E-69719039BD81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1231" y="3966029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sure to read book material!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10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Learning Objective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310" y="1303702"/>
            <a:ext cx="8394214" cy="5233988"/>
          </a:xfrm>
        </p:spPr>
        <p:txBody>
          <a:bodyPr/>
          <a:lstStyle/>
          <a:p>
            <a:r>
              <a:rPr lang="en-US" sz="2400" dirty="0" smtClean="0"/>
              <a:t>Use the basic and generalized Pigeonhole principles to answer basic counting questions.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2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096" y="18122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338" y="1802574"/>
            <a:ext cx="8106706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Suppose you draw </a:t>
            </a:r>
            <a:r>
              <a:rPr lang="en-US" i="1" dirty="0" smtClean="0"/>
              <a:t>n</a:t>
            </a:r>
            <a:r>
              <a:rPr lang="en-US" dirty="0" smtClean="0"/>
              <a:t> playing cards at random from a </a:t>
            </a:r>
            <a:br>
              <a:rPr lang="en-US" dirty="0" smtClean="0"/>
            </a:br>
            <a:r>
              <a:rPr lang="en-US" dirty="0" smtClean="0"/>
              <a:t>standard deck.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the minimum value of </a:t>
            </a:r>
            <a:r>
              <a:rPr lang="en-US" i="1" dirty="0" smtClean="0"/>
              <a:t>n</a:t>
            </a:r>
            <a:r>
              <a:rPr lang="en-US" dirty="0"/>
              <a:t> </a:t>
            </a:r>
            <a:r>
              <a:rPr lang="en-US" dirty="0" smtClean="0"/>
              <a:t>in order to guarantee that </a:t>
            </a:r>
          </a:p>
          <a:p>
            <a:r>
              <a:rPr lang="en-US" dirty="0" smtClean="0"/>
              <a:t>you draw at least 5 cards from the same suit? </a:t>
            </a:r>
          </a:p>
        </p:txBody>
      </p:sp>
    </p:spTree>
    <p:extLst>
      <p:ext uri="{BB962C8B-B14F-4D97-AF65-F5344CB8AC3E}">
        <p14:creationId xmlns:p14="http://schemas.microsoft.com/office/powerpoint/2010/main" val="25303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Basic Pigeonhole Principle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80499"/>
            <a:ext cx="8774723" cy="1450975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Pigeonhole Principle</a:t>
            </a:r>
            <a:r>
              <a:rPr lang="en-US" b="1" dirty="0" smtClean="0"/>
              <a:t>:</a:t>
            </a:r>
            <a:r>
              <a:rPr lang="en-US" dirty="0" smtClean="0"/>
              <a:t> If there are </a:t>
            </a:r>
            <a:r>
              <a:rPr lang="en-US" i="1" dirty="0" smtClean="0"/>
              <a:t>k</a:t>
            </a:r>
            <a:r>
              <a:rPr lang="en-US" dirty="0" smtClean="0"/>
              <a:t> containers and </a:t>
            </a:r>
            <a:r>
              <a:rPr lang="en-US" i="1" dirty="0" smtClean="0"/>
              <a:t>k</a:t>
            </a:r>
            <a:r>
              <a:rPr lang="en-US" dirty="0" smtClean="0"/>
              <a:t>+1 or more objects are placed in the containers, then at least one container has at least 2 objects.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805352" y="5333998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805352" y="6037383"/>
            <a:ext cx="633047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2426677" y="5333998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083160" y="5333999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3083160" y="6037384"/>
            <a:ext cx="633047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3704485" y="5333999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4267184" y="5334000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267184" y="6037385"/>
            <a:ext cx="633047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888509" y="5334000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533269" y="5334001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5533269" y="6037386"/>
            <a:ext cx="633047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6154594" y="5334001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2895589" y="4431316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329339" y="4431315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751370" y="4431316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161681" y="4431316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4571975" y="4431316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30923" y="3563814"/>
            <a:ext cx="5216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r>
              <a:rPr lang="en-US" dirty="0" smtClean="0"/>
              <a:t>: 4 containers and 5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Pigeonhole Principle: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80499"/>
            <a:ext cx="8774723" cy="1450975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a party with 366 people. Are there at least two people with the same birthday assuming a standard year?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15662" y="3399691"/>
            <a:ext cx="3275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Containers = 365 days</a:t>
            </a:r>
          </a:p>
          <a:p>
            <a:endParaRPr lang="en-US" dirty="0" smtClean="0"/>
          </a:p>
          <a:p>
            <a:r>
              <a:rPr lang="en-US" dirty="0" smtClean="0"/>
              <a:t>Objects = 366 people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15662" y="5017476"/>
            <a:ext cx="771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9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Pigeonhole: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554" y="1292222"/>
            <a:ext cx="8352692" cy="1450975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Show </a:t>
            </a:r>
            <a:r>
              <a:rPr lang="en-US" dirty="0"/>
              <a:t>that among any set of 5 </a:t>
            </a:r>
            <a:r>
              <a:rPr lang="en-US" dirty="0" smtClean="0"/>
              <a:t>positive integers</a:t>
            </a:r>
            <a:r>
              <a:rPr lang="en-US" dirty="0"/>
              <a:t>, there are 2 with the </a:t>
            </a:r>
            <a:r>
              <a:rPr lang="en-US" dirty="0" smtClean="0"/>
              <a:t>same remainder </a:t>
            </a:r>
            <a:r>
              <a:rPr lang="en-US" dirty="0"/>
              <a:t>when divided by 4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15662" y="3399691"/>
            <a:ext cx="51251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Containers = 4 possible remainders </a:t>
            </a:r>
          </a:p>
          <a:p>
            <a:endParaRPr lang="en-US" dirty="0" smtClean="0"/>
          </a:p>
          <a:p>
            <a:r>
              <a:rPr lang="en-US" dirty="0" smtClean="0"/>
              <a:t>Objects = 5 integers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1662" y="5005752"/>
            <a:ext cx="7370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At least one remainder must be “used” at least twice.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28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Aside: Ceiling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80499"/>
                <a:ext cx="8774723" cy="1450975"/>
              </a:xfrm>
              <a:solidFill>
                <a:schemeClr val="accent3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 smtClean="0"/>
                  <a:t>Ceiling Function</a:t>
                </a:r>
                <a:r>
                  <a:rPr lang="en-US" b="1" dirty="0" smtClean="0"/>
                  <a:t>:</a:t>
                </a:r>
                <a:r>
                  <a:rPr lang="en-US" dirty="0" smtClean="0"/>
                  <a:t> For any real number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the ceiling function applied to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, denoted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, is the smallest integer that is greater than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80499"/>
                <a:ext cx="8774723" cy="1450975"/>
              </a:xfrm>
              <a:blipFill rotWithShape="1">
                <a:blip r:embed="rId2"/>
                <a:stretch>
                  <a:fillRect l="-1459" t="-4202" b="-6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49823" y="3379867"/>
                <a:ext cx="63964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 smtClean="0"/>
                  <a:t>Example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8.1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=9</m:t>
                    </m:r>
                  </m:oMath>
                </a14:m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4.9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=5</m:t>
                    </m:r>
                  </m:oMath>
                </a14:m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=9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3" y="3379867"/>
                <a:ext cx="639649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525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3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Generalized Pigeonhole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80499"/>
                <a:ext cx="8774723" cy="1450975"/>
              </a:xfrm>
              <a:solidFill>
                <a:schemeClr val="accent3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 smtClean="0"/>
                  <a:t>Generalized Pigeonhole Principle</a:t>
                </a:r>
                <a:r>
                  <a:rPr lang="en-US" b="1" dirty="0" smtClean="0"/>
                  <a:t>:</a:t>
                </a:r>
                <a:r>
                  <a:rPr lang="en-US" dirty="0" smtClean="0"/>
                  <a:t> If N or more objects are placed in k containers, then at least one container must have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 objects.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80499"/>
                <a:ext cx="8774723" cy="1450975"/>
              </a:xfrm>
              <a:blipFill rotWithShape="1">
                <a:blip r:embed="rId2"/>
                <a:stretch>
                  <a:fillRect l="-1459" t="-4202" b="-6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 bwMode="auto">
          <a:xfrm>
            <a:off x="2461840" y="4724402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461840" y="5427787"/>
            <a:ext cx="633047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083165" y="4724402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739648" y="4724403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3739648" y="5427788"/>
            <a:ext cx="633047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360973" y="4724403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4923672" y="4724404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923672" y="5427789"/>
            <a:ext cx="633047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5544997" y="4724404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6189757" y="4724405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189757" y="5427790"/>
            <a:ext cx="633047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6811082" y="4724405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2895589" y="4056180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329339" y="4056179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751370" y="4056180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161681" y="4056180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4571975" y="4056180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30923" y="3188678"/>
            <a:ext cx="5216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r>
              <a:rPr lang="en-US" dirty="0" smtClean="0"/>
              <a:t>: 4 containers and 9 objects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5017453" y="4056181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451203" y="4056180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5873234" y="4056181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6283545" y="4056181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91563" y="5947228"/>
                <a:ext cx="74158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One container will have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𝟗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objects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63" y="5947228"/>
                <a:ext cx="741587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233" t="-9333" r="-247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0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4" grpId="0" animBg="1"/>
      <p:bldP spid="35" grpId="0" animBg="1"/>
      <p:bldP spid="36" grpId="0" animBg="1"/>
      <p:bldP spid="37" grpId="0" animBg="1"/>
      <p:bldP spid="22" grpId="0"/>
      <p:bldP spid="23" grpId="0" animBg="1"/>
      <p:bldP spid="33" grpId="0" animBg="1"/>
      <p:bldP spid="38" grpId="0" animBg="1"/>
      <p:bldP spid="39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Generalized Pigeonhole: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80499"/>
            <a:ext cx="8774723" cy="1450975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a party with 100 people. What can we say about the number of people that were born in the same month?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15662" y="3399691"/>
            <a:ext cx="3462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Containers = 12 months</a:t>
            </a:r>
          </a:p>
          <a:p>
            <a:endParaRPr lang="en-US" dirty="0" smtClean="0"/>
          </a:p>
          <a:p>
            <a:r>
              <a:rPr lang="en-US" dirty="0" smtClean="0"/>
              <a:t>Objects = 100 people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247" y="5005752"/>
                <a:ext cx="468589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  <m:r>
                            <a:rPr lang="en-US" i="1">
                              <a:latin typeface="Cambria Math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8.3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=9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At least one month has 9 people.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247" y="5005752"/>
                <a:ext cx="4685898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2081" r="-1170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11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Pigeonhole: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554" y="1292222"/>
            <a:ext cx="8352692" cy="1450975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Show </a:t>
            </a:r>
            <a:r>
              <a:rPr lang="en-US" dirty="0"/>
              <a:t>that among any set of </a:t>
            </a:r>
            <a:r>
              <a:rPr lang="en-US" dirty="0" smtClean="0"/>
              <a:t>9 positive integers</a:t>
            </a:r>
            <a:r>
              <a:rPr lang="en-US" dirty="0"/>
              <a:t>, there are </a:t>
            </a:r>
            <a:r>
              <a:rPr lang="en-US" dirty="0" smtClean="0"/>
              <a:t>3 </a:t>
            </a:r>
            <a:r>
              <a:rPr lang="en-US" dirty="0"/>
              <a:t>with the </a:t>
            </a:r>
            <a:r>
              <a:rPr lang="en-US" dirty="0" smtClean="0"/>
              <a:t>same remainder </a:t>
            </a:r>
            <a:r>
              <a:rPr lang="en-US" dirty="0"/>
              <a:t>when divided by 4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15662" y="3399691"/>
            <a:ext cx="51251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Containers = 4 possible remainders </a:t>
            </a:r>
          </a:p>
          <a:p>
            <a:endParaRPr lang="en-US" dirty="0" smtClean="0"/>
          </a:p>
          <a:p>
            <a:r>
              <a:rPr lang="en-US" dirty="0" smtClean="0"/>
              <a:t>Objects = 9 integers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247" y="5005752"/>
                <a:ext cx="154568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  <m:r>
                            <a:rPr lang="en-US" i="1">
                              <a:latin typeface="Cambria Math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247" y="5005752"/>
                <a:ext cx="1545680" cy="830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79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Recursive Definitions&amp;quot;&quot;/&gt;&lt;property id=&quot;20307&quot; value=&quot;662&quot;/&gt;&lt;/object&gt;&lt;object type=&quot;3&quot; unique_id=&quot;10013&quot;&gt;&lt;property id=&quot;20148&quot; value=&quot;5&quot;/&gt;&lt;property id=&quot;20300&quot; value=&quot;Slide 11 - &amp;quot;Learning Objective&amp;quot;&quot;/&gt;&lt;property id=&quot;20307&quot; value=&quot;660&quot;/&gt;&lt;/object&gt;&lt;object type=&quot;3&quot; unique_id=&quot;10040&quot;&gt;&lt;property id=&quot;20148&quot; value=&quot;5&quot;/&gt;&lt;property id=&quot;20300&quot; value=&quot;Slide 9 - &amp;quot;Example: Set of all Trinary Trees&amp;quot;&quot;/&gt;&lt;property id=&quot;20307&quot; value=&quot;698&quot;/&gt;&lt;/object&gt;&lt;object type=&quot;3&quot; unique_id=&quot;10094&quot;&gt;&lt;property id=&quot;20148&quot; value=&quot;5&quot;/&gt;&lt;property id=&quot;20300&quot; value=&quot;Slide 4 - &amp;quot;Recursively Defined Functions&amp;quot;&quot;/&gt;&lt;property id=&quot;20307&quot; value=&quot;741&quot;/&gt;&lt;/object&gt;&lt;object type=&quot;3&quot; unique_id=&quot;10546&quot;&gt;&lt;property id=&quot;20148&quot; value=&quot;5&quot;/&gt;&lt;property id=&quot;20300&quot; value=&quot;Slide 2 - &amp;quot;Example&amp;quot;&quot;/&gt;&lt;property id=&quot;20307&quot; value=&quot;751&quot;/&gt;&lt;/object&gt;&lt;object type=&quot;3&quot; unique_id=&quot;10547&quot;&gt;&lt;property id=&quot;20148&quot; value=&quot;5&quot;/&gt;&lt;property id=&quot;20300&quot; value=&quot;Slide 3 - &amp;quot;Example&amp;quot;&quot;/&gt;&lt;property id=&quot;20307&quot; value=&quot;752&quot;/&gt;&lt;/object&gt;&lt;object type=&quot;3&quot; unique_id=&quot;10548&quot;&gt;&lt;property id=&quot;20148&quot; value=&quot;5&quot;/&gt;&lt;property id=&quot;20300&quot; value=&quot;Slide 5 - &amp;quot;Example&amp;quot;&quot;/&gt;&lt;property id=&quot;20307&quot; value=&quot;753&quot;/&gt;&lt;/object&gt;&lt;object type=&quot;3&quot; unique_id=&quot;10549&quot;&gt;&lt;property id=&quot;20148&quot; value=&quot;5&quot;/&gt;&lt;property id=&quot;20300&quot; value=&quot;Slide 6 - &amp;quot;Example: Recursively Defined Set&amp;quot;&quot;/&gt;&lt;property id=&quot;20307&quot; value=&quot;755&quot;/&gt;&lt;/object&gt;&lt;object type=&quot;3&quot; unique_id=&quot;10550&quot;&gt;&lt;property id=&quot;20148&quot; value=&quot;5&quot;/&gt;&lt;property id=&quot;20300&quot; value=&quot;Slide 7 - &amp;quot;Recursively Defined Sets&amp;quot;&quot;/&gt;&lt;property id=&quot;20307&quot; value=&quot;754&quot;/&gt;&lt;/object&gt;&lt;object type=&quot;3&quot; unique_id=&quot;10551&quot;&gt;&lt;property id=&quot;20148&quot; value=&quot;5&quot;/&gt;&lt;property id=&quot;20300&quot; value=&quot;Slide 8 - &amp;quot;Example: Recursively Defined Set&amp;quot;&quot;/&gt;&lt;property id=&quot;20307&quot; value=&quot;756&quot;/&gt;&lt;/object&gt;&lt;object type=&quot;3&quot; unique_id=&quot;10552&quot;&gt;&lt;property id=&quot;20148&quot; value=&quot;5&quot;/&gt;&lt;property id=&quot;20300&quot; value=&quot;Slide 10 - &amp;quot;Example: Set of all Trinary Trees&amp;quot;&quot;/&gt;&lt;property id=&quot;20307&quot; value=&quot;75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gi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ng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gi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Designs\ngi.pot</Template>
  <TotalTime>103563</TotalTime>
  <Words>356</Words>
  <Application>Microsoft Office PowerPoint</Application>
  <PresentationFormat>Letter Paper (8.5x11 in)</PresentationFormat>
  <Paragraphs>61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ngi</vt:lpstr>
      <vt:lpstr>Pigeonhole Principle</vt:lpstr>
      <vt:lpstr>Example</vt:lpstr>
      <vt:lpstr>Basic Pigeonhole Principle</vt:lpstr>
      <vt:lpstr>Pigeonhole Principle: Example</vt:lpstr>
      <vt:lpstr>Pigeonhole: Example</vt:lpstr>
      <vt:lpstr>Aside: Ceiling Function</vt:lpstr>
      <vt:lpstr>Generalized Pigeonhole Principle</vt:lpstr>
      <vt:lpstr>Generalized Pigeonhole: Example</vt:lpstr>
      <vt:lpstr>Pigeonhole: Example</vt:lpstr>
      <vt:lpstr>Learning Objective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NMS PI meeting, September 27-29, 2000</dc:subject>
  <dc:creator>Edwin Chong</dc:creator>
  <cp:lastModifiedBy>afern</cp:lastModifiedBy>
  <cp:revision>845</cp:revision>
  <cp:lastPrinted>2000-09-21T19:28:55Z</cp:lastPrinted>
  <dcterms:created xsi:type="dcterms:W3CDTF">1999-04-21T20:02:09Z</dcterms:created>
  <dcterms:modified xsi:type="dcterms:W3CDTF">2012-06-04T05:01:00Z</dcterms:modified>
</cp:coreProperties>
</file>