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662" r:id="rId2"/>
    <p:sldId id="751" r:id="rId3"/>
    <p:sldId id="752" r:id="rId4"/>
    <p:sldId id="778" r:id="rId5"/>
    <p:sldId id="779" r:id="rId6"/>
    <p:sldId id="780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91" r:id="rId15"/>
    <p:sldId id="790" r:id="rId16"/>
    <p:sldId id="792" r:id="rId17"/>
    <p:sldId id="793" r:id="rId18"/>
    <p:sldId id="794" r:id="rId19"/>
    <p:sldId id="795" r:id="rId20"/>
    <p:sldId id="796" r:id="rId21"/>
    <p:sldId id="660" r:id="rId22"/>
  </p:sldIdLst>
  <p:sldSz cx="9144000" cy="6858000" type="letter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Permutations and Combinations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/>
              <a:t>r</a:t>
            </a:r>
            <a:r>
              <a:rPr lang="en-US" altLang="zh-CN" dirty="0" smtClean="0"/>
              <a:t>-Permutations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500"/>
            <a:ext cx="7813431" cy="1064116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r-permutation</a:t>
            </a:r>
            <a:r>
              <a:rPr lang="en-US" dirty="0" smtClean="0"/>
              <a:t> of a set is an ordered arrangement/list of r distinct elements of the set.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30923" y="3059725"/>
            <a:ext cx="522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2-permutations of {a, b, c}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92373" y="39741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101970" y="39741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8219" y="4018794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b  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754926" y="395654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364523" y="395654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30772" y="4001206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c  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251943" y="393895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861540" y="3938959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27789" y="3983620"/>
            <a:ext cx="1122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a 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534734" y="494714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144331" y="4947149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0580" y="4991810"/>
            <a:ext cx="1274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c   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2754926" y="495663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364523" y="4956639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30772" y="5001300"/>
            <a:ext cx="135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251943" y="493765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861540" y="4937659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27789" y="4982320"/>
            <a:ext cx="1274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b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 animBg="1"/>
      <p:bldP spid="42" grpId="0" animBg="1"/>
      <p:bldP spid="33" grpId="0"/>
      <p:bldP spid="45" grpId="0" animBg="1"/>
      <p:bldP spid="46" grpId="0" animBg="1"/>
      <p:bldP spid="48" grpId="0"/>
      <p:bldP spid="49" grpId="0" animBg="1"/>
      <p:bldP spid="50" grpId="0" animBg="1"/>
      <p:bldP spid="52" grpId="0"/>
      <p:bldP spid="53" grpId="0" animBg="1"/>
      <p:bldP spid="54" grpId="0" animBg="1"/>
      <p:bldP spid="56" grpId="0"/>
      <p:bldP spid="57" grpId="0" animBg="1"/>
      <p:bldP spid="58" grpId="0" animBg="1"/>
      <p:bldP spid="60" grpId="0"/>
      <p:bldP spid="61" grpId="0" animBg="1"/>
      <p:bldP spid="62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r-Permutations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018" y="1175936"/>
            <a:ext cx="860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r-permutations are there of a set 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Denoted by P(</a:t>
            </a:r>
            <a:r>
              <a:rPr lang="en-US" dirty="0" err="1" smtClean="0"/>
              <a:t>n,r</a:t>
            </a:r>
            <a:r>
              <a:rPr lang="en-US" dirty="0" smtClean="0"/>
              <a:t>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596658"/>
                <a:ext cx="32405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96658"/>
                <a:ext cx="324050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73400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63805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301262" y="4536831"/>
            <a:ext cx="375138" cy="668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45422" y="531055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choices?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3814" y="34538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1823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2" name="Right Brace 1"/>
          <p:cNvSpPr/>
          <p:nvPr/>
        </p:nvSpPr>
        <p:spPr bwMode="auto">
          <a:xfrm>
            <a:off x="5245149" y="3814318"/>
            <a:ext cx="262840" cy="85215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0523" y="398611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24" grpId="0"/>
      <p:bldP spid="25" grpId="0"/>
      <p:bldP spid="19" grpId="0"/>
      <p:bldP spid="2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r-Permutations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018" y="1175936"/>
            <a:ext cx="860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r-permutations are there of a set 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 bwMode="auto">
          <a:xfrm flipV="1">
            <a:off x="1992919" y="4536831"/>
            <a:ext cx="375138" cy="668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337079" y="531055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choices?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42558" y="335265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-1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3814" y="3348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173400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563805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1823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29" name="Right Brace 28"/>
          <p:cNvSpPr/>
          <p:nvPr/>
        </p:nvSpPr>
        <p:spPr bwMode="auto">
          <a:xfrm>
            <a:off x="5245149" y="3814318"/>
            <a:ext cx="262840" cy="85215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0523" y="398611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slots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0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r-Permutations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018" y="1175936"/>
            <a:ext cx="860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r-permutations are there of a set 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246483" y="3336465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n-r+1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45432" y="3910968"/>
                <a:ext cx="8686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32" y="3910968"/>
                <a:ext cx="86869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042558" y="335265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-1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3814" y="33248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73400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63805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1823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30" name="Right Brace 29"/>
          <p:cNvSpPr/>
          <p:nvPr/>
        </p:nvSpPr>
        <p:spPr bwMode="auto">
          <a:xfrm>
            <a:off x="5245149" y="3814318"/>
            <a:ext cx="262840" cy="85215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50523" y="398611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slots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0971" y="336263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n-r+2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581585" y="3958009"/>
                <a:ext cx="575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585" y="3958009"/>
                <a:ext cx="57535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211903" y="3957934"/>
                <a:ext cx="6781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03" y="3957934"/>
                <a:ext cx="67819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14381" y="4828514"/>
                <a:ext cx="7773112" cy="231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⋯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1" y="4828514"/>
                <a:ext cx="7773112" cy="2313326"/>
              </a:xfrm>
              <a:prstGeom prst="rect">
                <a:avLst/>
              </a:prstGeom>
              <a:blipFill rotWithShape="1">
                <a:blip r:embed="rId7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r-Permutations </a:t>
            </a:r>
            <a:endParaRPr lang="en-US" altLang="zh-C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75781" y="1570893"/>
            <a:ext cx="522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2-permutations of {a, b, c}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937231" y="248530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46828" y="248530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13077" y="2529962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b  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3199784" y="246771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09381" y="246771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75630" y="2512374"/>
            <a:ext cx="1189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c  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696801" y="245012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06398" y="245012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72647" y="2494788"/>
            <a:ext cx="1122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a 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979592" y="345831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589189" y="345831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55438" y="3502978"/>
            <a:ext cx="1274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c   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3199784" y="346780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809381" y="346780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75630" y="3512468"/>
            <a:ext cx="135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696801" y="344882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306398" y="344882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72647" y="3493488"/>
            <a:ext cx="1274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b 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71835" y="4976211"/>
                <a:ext cx="2547492" cy="83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3−2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=3!=6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35" y="4976211"/>
                <a:ext cx="2547492" cy="8384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3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/>
              <a:t>r</a:t>
            </a:r>
            <a:r>
              <a:rPr lang="en-US" altLang="zh-CN" dirty="0" smtClean="0"/>
              <a:t>-Permutations: Example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many ways are there to award 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, and 3</a:t>
            </a:r>
            <a:r>
              <a:rPr lang="en-US" baseline="30000" dirty="0" smtClean="0"/>
              <a:t>rd</a:t>
            </a:r>
            <a:r>
              <a:rPr lang="en-US" dirty="0" smtClean="0"/>
              <a:t> place medals in a contesting involving 10 participants?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4457" y="3723471"/>
                <a:ext cx="664156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 smtClean="0"/>
                  <a:t>The 3 medals are ordered, i.e. 3-permutation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 smtClean="0"/>
                  <a:t>Answer: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10,3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7" y="3723471"/>
                <a:ext cx="664156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193" t="-2724" r="-550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0061" y="4636511"/>
                <a:ext cx="1793632" cy="838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10−3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61" y="4636511"/>
                <a:ext cx="1793632" cy="8384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53351" y="4631427"/>
                <a:ext cx="104335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51" y="4631427"/>
                <a:ext cx="1043357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08430" y="4830718"/>
                <a:ext cx="2801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10⋅9⋅8=720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30" y="4830718"/>
                <a:ext cx="280181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83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r-Combination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7813431" cy="1779226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r-combination</a:t>
            </a:r>
            <a:r>
              <a:rPr lang="en-US" dirty="0" smtClean="0"/>
              <a:t> of a set is an unordered selection of r distinct elements of the set. </a:t>
            </a:r>
          </a:p>
          <a:p>
            <a:pPr marL="0" indent="0">
              <a:buNone/>
            </a:pPr>
            <a:r>
              <a:rPr lang="en-US" dirty="0" smtClean="0"/>
              <a:t>(It is simply a subset of size r.)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30214" y="3317631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2-combinations of {a, b, c}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2923" y="4262736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{a, b}       {a, c}      {b, c}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2" y="5396245"/>
            <a:ext cx="747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order doesn’t matter {</a:t>
            </a:r>
            <a:r>
              <a:rPr lang="en-US" dirty="0" err="1" smtClean="0"/>
              <a:t>a,b</a:t>
            </a:r>
            <a:r>
              <a:rPr lang="en-US" dirty="0" smtClean="0"/>
              <a:t>} is the same as {</a:t>
            </a:r>
            <a:r>
              <a:rPr lang="en-US" dirty="0" err="1" smtClean="0"/>
              <a:t>b,a</a:t>
            </a:r>
            <a:r>
              <a:rPr lang="en-US" dirty="0" smtClean="0"/>
              <a:t>}.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r-Combinations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6280" y="1156118"/>
                <a:ext cx="8638903" cy="138371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 many r-combinations are there of a set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elements? 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Denoted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or C(</a:t>
                </a:r>
                <a:r>
                  <a:rPr lang="en-US" dirty="0" err="1" smtClean="0"/>
                  <a:t>n,r</a:t>
                </a:r>
                <a:r>
                  <a:rPr lang="en-US" dirty="0" smtClean="0"/>
                  <a:t>).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Pronounced “n choose r”.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0" y="1156118"/>
                <a:ext cx="8638903" cy="1383712"/>
              </a:xfrm>
              <a:prstGeom prst="rect">
                <a:avLst/>
              </a:prstGeom>
              <a:blipFill rotWithShape="1">
                <a:blip r:embed="rId2"/>
                <a:stretch>
                  <a:fillRect l="-1129" t="-3084" r="-71" b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8259" y="3370386"/>
                <a:ext cx="32405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59" y="3370386"/>
                <a:ext cx="324050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 bwMode="auto">
          <a:xfrm>
            <a:off x="1676413" y="4220313"/>
            <a:ext cx="422031" cy="410308"/>
          </a:xfrm>
          <a:prstGeom prst="downArrow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1278" y="4659925"/>
                <a:ext cx="24944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78" y="4659925"/>
                <a:ext cx="2494464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368075" y="4145507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-combination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 bwMode="auto">
          <a:xfrm>
            <a:off x="1824141" y="5471906"/>
            <a:ext cx="422031" cy="410308"/>
          </a:xfrm>
          <a:prstGeom prst="downArrow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803" y="539710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9679" y="2805444"/>
            <a:ext cx="558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Consider Generating </a:t>
            </a:r>
            <a:r>
              <a:rPr lang="en-US" b="1" dirty="0" smtClean="0"/>
              <a:t>r-permutations: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96579" y="5999459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r-permutation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4607808" y="3955161"/>
            <a:ext cx="1113057" cy="4211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861542" y="3649505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n,r</a:t>
            </a:r>
            <a:r>
              <a:rPr lang="en-US" dirty="0" smtClean="0"/>
              <a:t>) choices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305028" y="5241091"/>
            <a:ext cx="1113057" cy="4211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558762" y="4935435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! choices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5313478" y="5911518"/>
            <a:ext cx="700460" cy="29170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013938" y="5630875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n,r</a:t>
            </a:r>
            <a:r>
              <a:rPr lang="en-US" dirty="0" smtClean="0"/>
              <a:t>) = C(</a:t>
            </a:r>
            <a:r>
              <a:rPr lang="en-US" dirty="0" err="1" smtClean="0"/>
              <a:t>n,r</a:t>
            </a:r>
            <a:r>
              <a:rPr lang="en-US" dirty="0" smtClean="0"/>
              <a:t>) x r!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918933" y="592407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528530" y="592407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38127" y="592407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832192" y="5863229"/>
                <a:ext cx="19768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20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92" y="5863229"/>
                <a:ext cx="197682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18" grpId="0"/>
      <p:bldP spid="9" grpId="0"/>
      <p:bldP spid="20" grpId="0" animBg="1"/>
      <p:bldP spid="23" grpId="0"/>
      <p:bldP spid="15" grpId="0"/>
      <p:bldP spid="17" grpId="0"/>
      <p:bldP spid="28" grpId="0"/>
      <p:bldP spid="31" grpId="0"/>
      <p:bldP spid="33" grpId="0"/>
      <p:bldP spid="19" grpId="0" animBg="1"/>
      <p:bldP spid="21" grpId="0" animBg="1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r-Combinations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6280" y="1156118"/>
                <a:ext cx="8638903" cy="138371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 many r-combinations are there of a set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elements? 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Denoted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or C(</a:t>
                </a:r>
                <a:r>
                  <a:rPr lang="en-US" dirty="0" err="1" smtClean="0"/>
                  <a:t>n,r</a:t>
                </a:r>
                <a:r>
                  <a:rPr lang="en-US" dirty="0" smtClean="0"/>
                  <a:t>).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Pronounced “n choose r”.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0" y="1156118"/>
                <a:ext cx="8638903" cy="1383712"/>
              </a:xfrm>
              <a:prstGeom prst="rect">
                <a:avLst/>
              </a:prstGeom>
              <a:blipFill rotWithShape="1">
                <a:blip r:embed="rId2"/>
                <a:stretch>
                  <a:fillRect l="-1129" t="-3084" r="-71" b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73015" y="3423138"/>
                <a:ext cx="29370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15" y="3423138"/>
                <a:ext cx="293702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7508" y="4759569"/>
                <a:ext cx="4297138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08" y="4759569"/>
                <a:ext cx="4297138" cy="8613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Arrow 23"/>
          <p:cNvSpPr/>
          <p:nvPr/>
        </p:nvSpPr>
        <p:spPr bwMode="auto">
          <a:xfrm>
            <a:off x="2051564" y="4056195"/>
            <a:ext cx="422031" cy="562697"/>
          </a:xfrm>
          <a:prstGeom prst="downArrow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r-Combination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30214" y="1301262"/>
            <a:ext cx="517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2-combinations of {a, b, c}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2923" y="2246367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{a, b}       {a, c}      {b, c} 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70185" y="3622431"/>
                <a:ext cx="4180055" cy="83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3,2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3−2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2!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85" y="3622431"/>
                <a:ext cx="4180055" cy="8384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1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096" y="18122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338" y="4083996"/>
            <a:ext cx="7986482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are their to form a 10 person committee </a:t>
            </a:r>
            <a:br>
              <a:rPr lang="en-US" dirty="0" smtClean="0"/>
            </a:br>
            <a:r>
              <a:rPr lang="en-US" dirty="0" smtClean="0"/>
              <a:t>from a group of 80 potential committee members?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338" y="1499009"/>
            <a:ext cx="8247771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How many ways are their to line up 10 people from a group</a:t>
            </a:r>
            <a:br>
              <a:rPr lang="en-US" dirty="0" smtClean="0"/>
            </a:br>
            <a:r>
              <a:rPr lang="en-US" dirty="0" smtClean="0"/>
              <a:t>of 80 people?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2568" y="246201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</a:t>
            </a:r>
            <a:r>
              <a:rPr lang="en-US" dirty="0" smtClean="0">
                <a:solidFill>
                  <a:srgbClr val="FF0000"/>
                </a:solidFill>
              </a:rPr>
              <a:t>matters.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9642" y="5153073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</a:t>
            </a:r>
            <a:r>
              <a:rPr lang="en-US" u="sng" dirty="0" smtClean="0">
                <a:solidFill>
                  <a:srgbClr val="FF0000"/>
                </a:solidFill>
              </a:rPr>
              <a:t>does not</a:t>
            </a:r>
            <a:r>
              <a:rPr lang="en-US" dirty="0" smtClean="0">
                <a:solidFill>
                  <a:srgbClr val="FF0000"/>
                </a:solidFill>
              </a:rPr>
              <a:t> matters.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/>
              <a:t>r</a:t>
            </a:r>
            <a:r>
              <a:rPr lang="en-US" altLang="zh-CN" dirty="0" smtClean="0"/>
              <a:t>-Permutations: Example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2142639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coach needs to select a team of 4 players out of </a:t>
            </a:r>
            <a:br>
              <a:rPr lang="en-US" dirty="0" smtClean="0"/>
            </a:br>
            <a:r>
              <a:rPr lang="en-US" dirty="0" smtClean="0"/>
              <a:t>at total of 10 players who tried out for the tennis </a:t>
            </a:r>
            <a:r>
              <a:rPr lang="en-US" dirty="0" smtClean="0"/>
              <a:t>team.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many possible teams could be selected?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3044" y="4212209"/>
                <a:ext cx="3657601" cy="838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(10,4)=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4!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4" y="4212209"/>
                <a:ext cx="3657601" cy="8384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68259" y="4213020"/>
                <a:ext cx="1043357" cy="792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4!6!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59" y="4213020"/>
                <a:ext cx="1043357" cy="792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15908" y="4365397"/>
                <a:ext cx="14009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210 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08" y="4365397"/>
                <a:ext cx="140090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58508" y="4211755"/>
                <a:ext cx="20574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10⋅9⋅8⋅7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4⋅3⋅2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08" y="4211755"/>
                <a:ext cx="2057400" cy="7861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21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the differences between permutations and combinations. </a:t>
            </a:r>
          </a:p>
          <a:p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 smtClean="0"/>
              <a:t>permutations, r-permutations, and r-combinations to solve basic counting problems. </a:t>
            </a:r>
          </a:p>
          <a:p>
            <a:endParaRPr lang="en-US" sz="2400" dirty="0"/>
          </a:p>
          <a:p>
            <a:r>
              <a:rPr lang="en-US" sz="2400" dirty="0" smtClean="0"/>
              <a:t>Be able to explain how the counting expressions are derived.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Permutations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permutation</a:t>
            </a:r>
            <a:r>
              <a:rPr lang="en-US" dirty="0" smtClean="0"/>
              <a:t> of a set of distinct elements is an ordered arrangement/list of the elements. Each element appears in the arrangement exactly once.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30923" y="3563814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{a, b, c}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492373" y="447822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101970" y="447822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711567" y="447822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8219" y="4522883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b     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754926" y="44606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364523" y="446063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974120" y="446063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30772" y="4505295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c     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251943" y="444304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861540" y="444304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471137" y="4443049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27789" y="4487709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a  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534734" y="545123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144331" y="545123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753928" y="5451239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0580" y="5495899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c     a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2754926" y="546072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364523" y="546072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974120" y="5460729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30772" y="5505389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251943" y="544174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861540" y="544174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471137" y="5441749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27789" y="5486409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b   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1" grpId="0" animBg="1"/>
      <p:bldP spid="42" grpId="0" animBg="1"/>
      <p:bldP spid="43" grpId="0" animBg="1"/>
      <p:bldP spid="33" grpId="0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Permutations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018" y="1175936"/>
            <a:ext cx="839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permutations are there of a set 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33954"/>
                <a:ext cx="32405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324050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728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824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174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270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366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46250" y="392723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8245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301262" y="4536831"/>
            <a:ext cx="375138" cy="668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45422" y="531055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choices?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3814" y="34538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7573109" y="3647272"/>
            <a:ext cx="328246" cy="1223666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6004" y="401654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 slots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9" grpId="0"/>
      <p:bldP spid="24" grpId="0"/>
      <p:bldP spid="25" grpId="0"/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Permutations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018" y="1175936"/>
            <a:ext cx="839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permutations are there of a set 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728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824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174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270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366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46250" y="392723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8245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992919" y="4536831"/>
            <a:ext cx="375138" cy="668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337079" y="531055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choices?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42558" y="335265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-1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3814" y="33248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Right Brace 18"/>
          <p:cNvSpPr/>
          <p:nvPr/>
        </p:nvSpPr>
        <p:spPr bwMode="auto">
          <a:xfrm>
            <a:off x="7573109" y="3647272"/>
            <a:ext cx="328246" cy="1223666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56004" y="401654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 slots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8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Permutations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018" y="1175936"/>
            <a:ext cx="839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permutations are there of a set 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728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824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174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270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366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46250" y="392723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8245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602515" y="4536831"/>
            <a:ext cx="375138" cy="668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46675" y="531055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choices?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96305" y="335265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n-2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45432" y="3910968"/>
                <a:ext cx="8686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32" y="3910968"/>
                <a:ext cx="86869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042558" y="335265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-1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3814" y="33248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Right Brace 21"/>
          <p:cNvSpPr/>
          <p:nvPr/>
        </p:nvSpPr>
        <p:spPr bwMode="auto">
          <a:xfrm>
            <a:off x="7573109" y="3647272"/>
            <a:ext cx="328246" cy="1223666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6004" y="401654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 slots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Permutations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018" y="1175936"/>
            <a:ext cx="839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permutations are there of a set with </a:t>
            </a:r>
            <a:r>
              <a:rPr lang="en-US" i="1" dirty="0" smtClean="0"/>
              <a:t>n</a:t>
            </a:r>
            <a:r>
              <a:rPr lang="en-US" dirty="0" smtClean="0"/>
              <a:t> elements?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…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</a:rPr>
                        <m:t>}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33954"/>
                <a:ext cx="4039375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1453662" y="3927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632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728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824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17459" y="3927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27056" y="3927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236653" y="3927233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46250" y="392723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8245" y="381431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. . .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96305" y="335265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n-2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24" y="3919139"/>
                <a:ext cx="55547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45432" y="3910968"/>
                <a:ext cx="8686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32" y="3910968"/>
                <a:ext cx="86869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042558" y="335265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-1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3814" y="33248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7286" y="3350567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n-3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05029" y="3381272"/>
            <a:ext cx="2145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4     3     2     1</a:t>
            </a:r>
            <a:endParaRPr 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24242" y="3934492"/>
                <a:ext cx="6781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42" y="3934492"/>
                <a:ext cx="6781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305902" y="3941753"/>
                <a:ext cx="685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2" y="3941753"/>
                <a:ext cx="68531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048138" y="3899319"/>
                <a:ext cx="575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38" y="3899319"/>
                <a:ext cx="57535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678456" y="3899244"/>
                <a:ext cx="6781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56" y="3899244"/>
                <a:ext cx="678199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245628" y="3918307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628" y="3918307"/>
                <a:ext cx="555472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869495" y="3922770"/>
                <a:ext cx="55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95" y="3922770"/>
                <a:ext cx="55547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2860" y="5333999"/>
                <a:ext cx="73056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# of permutations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⋯2⋅1=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0" y="5333999"/>
                <a:ext cx="7305654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125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 bwMode="auto">
          <a:xfrm>
            <a:off x="7573109" y="3647272"/>
            <a:ext cx="328246" cy="1223666"/>
          </a:xfrm>
          <a:prstGeom prst="rightBrac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56004" y="401654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n slots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Counting Permutations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35723" y="1428807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dirty="0" smtClean="0"/>
              <a:t>: {a, b, c}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797173" y="2343214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406770" y="2343215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016367" y="234321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3019" y="2387876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b     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3059726" y="2325626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669323" y="2325627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278920" y="2325628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35572" y="2370288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    c     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556743" y="230804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166340" y="230804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775937" y="230804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32589" y="2352702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a     </a:t>
            </a:r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839534" y="331623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49131" y="331623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058728" y="331623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5380" y="3360892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     c     a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3059726" y="332572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669323" y="332572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278920" y="332572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35572" y="3370382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556743" y="3306740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66340" y="3306741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775937" y="3306742"/>
            <a:ext cx="609600" cy="51581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32589" y="3351402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    b    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2984" y="481009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3! = 6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2942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Permutations: Example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80499"/>
            <a:ext cx="8774723" cy="1450975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many ways are there to line up a wedding party of 6 people assume that the groom must always be lined up directly after the bride?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58462" y="2957843"/>
            <a:ext cx="47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{bride, groom, p1, p2, p3, p4}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457" y="3723471"/>
            <a:ext cx="87509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Lines are permutations of S with subsequence </a:t>
            </a:r>
            <a:r>
              <a:rPr lang="en-US" dirty="0" smtClean="0">
                <a:solidFill>
                  <a:srgbClr val="FF0000"/>
                </a:solidFill>
              </a:rPr>
              <a:t>bride, groom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Treat pair (bride, groom) as a distinct element </a:t>
            </a:r>
            <a:r>
              <a:rPr lang="en-US" dirty="0" smtClean="0">
                <a:solidFill>
                  <a:srgbClr val="FF0000"/>
                </a:solidFill>
              </a:rPr>
              <a:t>bride-groom</a:t>
            </a:r>
            <a:r>
              <a:rPr lang="en-US" dirty="0" smtClean="0"/>
              <a:t>. 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S’ = {bride-groom, p1, p2, p3, p4}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Answer:</a:t>
            </a:r>
            <a:r>
              <a:rPr lang="en-US" dirty="0" smtClean="0"/>
              <a:t> # permutations of S’ = 5! = 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104522</TotalTime>
  <Words>1197</Words>
  <Application>Microsoft Office PowerPoint</Application>
  <PresentationFormat>Letter Paper (8.5x11 in)</PresentationFormat>
  <Paragraphs>187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ngi</vt:lpstr>
      <vt:lpstr>Permutations and Combinations</vt:lpstr>
      <vt:lpstr>Example</vt:lpstr>
      <vt:lpstr>Permutations </vt:lpstr>
      <vt:lpstr>Counting Permutations </vt:lpstr>
      <vt:lpstr>Counting Permutations </vt:lpstr>
      <vt:lpstr>Counting Permutations </vt:lpstr>
      <vt:lpstr>Counting Permutations </vt:lpstr>
      <vt:lpstr>Counting Permutations </vt:lpstr>
      <vt:lpstr>Permutations: Example </vt:lpstr>
      <vt:lpstr>r-Permutations </vt:lpstr>
      <vt:lpstr>Counting r-Permutations </vt:lpstr>
      <vt:lpstr>Counting r-Permutations </vt:lpstr>
      <vt:lpstr>Counting r-Permutations </vt:lpstr>
      <vt:lpstr>Counting r-Permutations </vt:lpstr>
      <vt:lpstr>r-Permutations: Example </vt:lpstr>
      <vt:lpstr>r-Combination</vt:lpstr>
      <vt:lpstr>Counting r-Combinations </vt:lpstr>
      <vt:lpstr>Counting r-Combinations </vt:lpstr>
      <vt:lpstr>r-Combination</vt:lpstr>
      <vt:lpstr>r-Permutations: Example 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869</cp:revision>
  <cp:lastPrinted>2000-09-21T19:28:55Z</cp:lastPrinted>
  <dcterms:created xsi:type="dcterms:W3CDTF">1999-04-21T20:02:09Z</dcterms:created>
  <dcterms:modified xsi:type="dcterms:W3CDTF">2012-06-04T16:46:25Z</dcterms:modified>
</cp:coreProperties>
</file>