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662" r:id="rId2"/>
    <p:sldId id="751" r:id="rId3"/>
    <p:sldId id="797" r:id="rId4"/>
    <p:sldId id="752" r:id="rId5"/>
    <p:sldId id="778" r:id="rId6"/>
    <p:sldId id="779" r:id="rId7"/>
    <p:sldId id="781" r:id="rId8"/>
    <p:sldId id="782" r:id="rId9"/>
    <p:sldId id="783" r:id="rId10"/>
    <p:sldId id="792" r:id="rId11"/>
    <p:sldId id="793" r:id="rId12"/>
    <p:sldId id="798" r:id="rId13"/>
    <p:sldId id="799" r:id="rId14"/>
    <p:sldId id="801" r:id="rId15"/>
    <p:sldId id="800" r:id="rId16"/>
    <p:sldId id="802" r:id="rId17"/>
    <p:sldId id="803" r:id="rId18"/>
    <p:sldId id="804" r:id="rId19"/>
    <p:sldId id="796" r:id="rId20"/>
    <p:sldId id="660" r:id="rId21"/>
  </p:sldIdLst>
  <p:sldSz cx="9144000" cy="6858000" type="letter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9900"/>
    <a:srgbClr val="CCECFF"/>
    <a:srgbClr val="FF0000"/>
    <a:srgbClr val="7A007A"/>
    <a:srgbClr val="6600FF"/>
    <a:srgbClr val="7F00FE"/>
    <a:srgbClr val="9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Permutations and Combinations with </a:t>
            </a:r>
            <a:r>
              <a:rPr lang="en-US" dirty="0" smtClean="0"/>
              <a:t>Repetition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r-Combinations with Repetition</a:t>
            </a:r>
            <a:endParaRPr lang="en-US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844" y="1174992"/>
            <a:ext cx="7813431" cy="1779226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r-combination w/ repetition</a:t>
            </a:r>
            <a:r>
              <a:rPr lang="en-US" dirty="0" smtClean="0"/>
              <a:t> </a:t>
            </a:r>
            <a:r>
              <a:rPr lang="en-US" dirty="0" smtClean="0"/>
              <a:t>of a set is an unordered selection of r </a:t>
            </a:r>
            <a:r>
              <a:rPr lang="en-US" dirty="0" smtClean="0"/>
              <a:t>elements </a:t>
            </a:r>
            <a:r>
              <a:rPr lang="en-US" dirty="0" smtClean="0"/>
              <a:t>of the </a:t>
            </a:r>
            <a:r>
              <a:rPr lang="en-US" dirty="0" smtClean="0"/>
              <a:t>set allowing for repetition.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1970" y="3317631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2-combinations with repetition </a:t>
            </a:r>
            <a:r>
              <a:rPr lang="en-US" dirty="0" smtClean="0"/>
              <a:t>of {a, b, c}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3327" y="4262736"/>
            <a:ext cx="647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a)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a, b)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b, b)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b, c)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c, c)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2" y="5396245"/>
            <a:ext cx="757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order doesn’t matter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/>
              <a:t>is the same as </a:t>
            </a:r>
            <a:r>
              <a:rPr lang="en-US" dirty="0" smtClean="0"/>
              <a:t>(</a:t>
            </a:r>
            <a:r>
              <a:rPr lang="en-US" dirty="0" err="1" smtClean="0"/>
              <a:t>b,a</a:t>
            </a:r>
            <a:r>
              <a:rPr lang="en-US" dirty="0"/>
              <a:t>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many r-combinations </a:t>
                </a:r>
                <a:r>
                  <a:rPr lang="en-US" dirty="0" smtClean="0"/>
                  <a:t>w/ repetition are </a:t>
                </a:r>
                <a:r>
                  <a:rPr lang="en-US" dirty="0" smtClean="0"/>
                  <a:t>there of a set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}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elements?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21" t="-5147" r="-22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 bwMode="auto">
          <a:xfrm>
            <a:off x="2649414" y="253218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649414" y="3235574"/>
            <a:ext cx="2321161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970575" y="2532190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83870" y="2836988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317620" y="2836987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360970" y="2836988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743641" y="2304988"/>
                <a:ext cx="2252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41" y="2304988"/>
                <a:ext cx="22524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20758" y="244272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734860" y="445477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734860" y="5158156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399533" y="445477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883870" y="4466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883870" y="5169880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548543" y="4466496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568458" y="445477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568458" y="5158156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233131" y="445477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804792" y="445477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66" name="Right Brace 65"/>
          <p:cNvSpPr/>
          <p:nvPr/>
        </p:nvSpPr>
        <p:spPr bwMode="auto">
          <a:xfrm>
            <a:off x="7493754" y="4206355"/>
            <a:ext cx="328246" cy="1045588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76649" y="4575632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 bins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 animBg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many r-combinations </a:t>
                </a:r>
                <a:r>
                  <a:rPr lang="en-US" dirty="0" smtClean="0"/>
                  <a:t>w/ repetition are </a:t>
                </a:r>
                <a:r>
                  <a:rPr lang="en-US" dirty="0" smtClean="0"/>
                  <a:t>there of a set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}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elements?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21" t="-5147" r="-22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 bwMode="auto">
          <a:xfrm>
            <a:off x="2649414" y="253218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649414" y="3235574"/>
            <a:ext cx="2321161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970575" y="2532190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83870" y="2836988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317620" y="2836987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360970" y="2836988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743641" y="2304988"/>
                <a:ext cx="2252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41" y="2304988"/>
                <a:ext cx="22524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20758" y="244272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734860" y="445477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734860" y="5158156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399533" y="445477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883870" y="4466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883870" y="5169880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548543" y="4466496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568458" y="4454771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568458" y="5158156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233131" y="4454772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804792" y="4454771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66" name="Right Brace 65"/>
          <p:cNvSpPr/>
          <p:nvPr/>
        </p:nvSpPr>
        <p:spPr bwMode="auto">
          <a:xfrm>
            <a:off x="7493754" y="4206355"/>
            <a:ext cx="328246" cy="1045588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76649" y="4575632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 bins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423131" y="3399697"/>
            <a:ext cx="879224" cy="806658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1313" y="3440729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draws with replacement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 bwMode="auto">
          <a:xfrm>
            <a:off x="926116" y="4700957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289538" y="4700957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063260" y="4724401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6994" y="446649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2" name="Oval 71"/>
          <p:cNvSpPr/>
          <p:nvPr/>
        </p:nvSpPr>
        <p:spPr bwMode="auto">
          <a:xfrm>
            <a:off x="3012803" y="4736126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376225" y="4736126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149947" y="4759570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43681" y="4501665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9" name="Oval 78"/>
          <p:cNvSpPr/>
          <p:nvPr/>
        </p:nvSpPr>
        <p:spPr bwMode="auto">
          <a:xfrm>
            <a:off x="5685665" y="4736127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049087" y="4736127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822809" y="4759571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16543" y="450166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26125" y="5181605"/>
                <a:ext cx="1252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5" y="5181605"/>
                <a:ext cx="12529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211" r="-634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083165" y="5146437"/>
                <a:ext cx="1260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65" y="5146437"/>
                <a:ext cx="1260089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9211" r="-63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5791176" y="5158158"/>
                <a:ext cx="1262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76" y="5158158"/>
                <a:ext cx="1262653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9211" r="-6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74283" y="5912059"/>
                <a:ext cx="3127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83" y="5912059"/>
                <a:ext cx="312765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43604" y="141849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543604" y="2121879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208277" y="1418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692614" y="1430218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692614" y="2133603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357287" y="143021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377202" y="141849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77202" y="2121879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041875" y="1418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613536" y="141849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66" name="Right Brace 65"/>
          <p:cNvSpPr/>
          <p:nvPr/>
        </p:nvSpPr>
        <p:spPr bwMode="auto">
          <a:xfrm>
            <a:off x="7302498" y="1170078"/>
            <a:ext cx="328246" cy="1045588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85393" y="153935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 bins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4860" y="16646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098282" y="16646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872004" y="1688124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5738" y="1430219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2" name="Oval 71"/>
          <p:cNvSpPr/>
          <p:nvPr/>
        </p:nvSpPr>
        <p:spPr bwMode="auto">
          <a:xfrm>
            <a:off x="2821547" y="1699849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184969" y="1699849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958691" y="1723293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2425" y="1465388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9" name="Oval 78"/>
          <p:cNvSpPr/>
          <p:nvPr/>
        </p:nvSpPr>
        <p:spPr bwMode="auto">
          <a:xfrm>
            <a:off x="5494409" y="169985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857831" y="169985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631553" y="1723294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25287" y="1465389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4869" y="2145328"/>
                <a:ext cx="1252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9" y="2145328"/>
                <a:ext cx="1252972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211" r="-634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891909" y="2110160"/>
                <a:ext cx="1260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09" y="2110160"/>
                <a:ext cx="1260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r="-6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5599920" y="2121881"/>
                <a:ext cx="1262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20" y="2121881"/>
                <a:ext cx="1262653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211" r="-6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Arrow 41"/>
          <p:cNvSpPr/>
          <p:nvPr/>
        </p:nvSpPr>
        <p:spPr bwMode="auto">
          <a:xfrm>
            <a:off x="3256332" y="3078157"/>
            <a:ext cx="879224" cy="806658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4514" y="311918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quivalent view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90826" y="4196863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Oval 44"/>
          <p:cNvSpPr/>
          <p:nvPr/>
        </p:nvSpPr>
        <p:spPr bwMode="auto">
          <a:xfrm>
            <a:off x="812150" y="444304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175572" y="444304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49294" y="446649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3028" y="4208588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52" name="Oval 51"/>
          <p:cNvSpPr/>
          <p:nvPr/>
        </p:nvSpPr>
        <p:spPr bwMode="auto">
          <a:xfrm>
            <a:off x="2898837" y="44782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259" y="44782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035981" y="4501662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9715" y="4243757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63" name="Oval 62"/>
          <p:cNvSpPr/>
          <p:nvPr/>
        </p:nvSpPr>
        <p:spPr bwMode="auto">
          <a:xfrm>
            <a:off x="5571699" y="447821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935121" y="447821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708843" y="450166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02577" y="4243758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28472" y="4278927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4474503" y="4249616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5412357" y="4261343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9437" y="5240216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elements/items   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-1 dividers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51" grpId="0"/>
      <p:bldP spid="52" grpId="0" animBg="1"/>
      <p:bldP spid="53" grpId="0" animBg="1"/>
      <p:bldP spid="54" grpId="0" animBg="1"/>
      <p:bldP spid="55" grpId="0"/>
      <p:bldP spid="63" grpId="0" animBg="1"/>
      <p:bldP spid="64" grpId="0" animBg="1"/>
      <p:bldP spid="65" grpId="0" animBg="1"/>
      <p:bldP spid="7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43604" y="141849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543604" y="2121879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208277" y="1418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692614" y="1430218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692614" y="2133603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357287" y="1430219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377202" y="1418494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77202" y="2121879"/>
            <a:ext cx="168385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041875" y="1418495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613536" y="141849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66" name="Right Brace 65"/>
          <p:cNvSpPr/>
          <p:nvPr/>
        </p:nvSpPr>
        <p:spPr bwMode="auto">
          <a:xfrm>
            <a:off x="7302498" y="1170078"/>
            <a:ext cx="328246" cy="1045588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85393" y="153935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 bins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34860" y="16646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098282" y="1664680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872004" y="1688124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5738" y="1430219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2" name="Oval 71"/>
          <p:cNvSpPr/>
          <p:nvPr/>
        </p:nvSpPr>
        <p:spPr bwMode="auto">
          <a:xfrm>
            <a:off x="2821547" y="1699849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184969" y="1699849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958691" y="1723293"/>
            <a:ext cx="211023" cy="234461"/>
          </a:xfrm>
          <a:prstGeom prst="ellipse">
            <a:avLst/>
          </a:prstGeom>
          <a:solidFill>
            <a:srgbClr val="0099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2425" y="1465388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79" name="Oval 78"/>
          <p:cNvSpPr/>
          <p:nvPr/>
        </p:nvSpPr>
        <p:spPr bwMode="auto">
          <a:xfrm>
            <a:off x="5494409" y="169985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857831" y="169985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631553" y="1723294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25287" y="1465389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4869" y="2145328"/>
                <a:ext cx="1252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9" y="2145328"/>
                <a:ext cx="1252972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211" r="-634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891909" y="2110160"/>
                <a:ext cx="1260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09" y="2110160"/>
                <a:ext cx="1260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r="-6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5599920" y="2121881"/>
                <a:ext cx="1262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20" y="2121881"/>
                <a:ext cx="1262653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211" r="-6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Arrow 41"/>
          <p:cNvSpPr/>
          <p:nvPr/>
        </p:nvSpPr>
        <p:spPr bwMode="auto">
          <a:xfrm>
            <a:off x="3256332" y="3078157"/>
            <a:ext cx="879224" cy="806658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4514" y="311918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quivalent view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90826" y="4196863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Oval 44"/>
          <p:cNvSpPr/>
          <p:nvPr/>
        </p:nvSpPr>
        <p:spPr bwMode="auto">
          <a:xfrm>
            <a:off x="812150" y="444304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175572" y="444304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49294" y="446649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898837" y="44782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259" y="44782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035981" y="4501662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9715" y="4243757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63" name="Oval 62"/>
          <p:cNvSpPr/>
          <p:nvPr/>
        </p:nvSpPr>
        <p:spPr bwMode="auto">
          <a:xfrm>
            <a:off x="5571699" y="447821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935121" y="4478219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497829" y="450166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607150" y="4261343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2528473" y="4261341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6420539" y="4261343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9437" y="5240216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elements/items   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-1 dividers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690825" y="1312988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Oval 44"/>
          <p:cNvSpPr/>
          <p:nvPr/>
        </p:nvSpPr>
        <p:spPr bwMode="auto">
          <a:xfrm>
            <a:off x="812149" y="155917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175571" y="155917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49293" y="15826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3027" y="1324713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52" name="Oval 51"/>
          <p:cNvSpPr/>
          <p:nvPr/>
        </p:nvSpPr>
        <p:spPr bwMode="auto">
          <a:xfrm>
            <a:off x="2898836" y="159434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258" y="159434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035980" y="1617787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9714" y="1359882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63" name="Oval 62"/>
          <p:cNvSpPr/>
          <p:nvPr/>
        </p:nvSpPr>
        <p:spPr bwMode="auto">
          <a:xfrm>
            <a:off x="5571698" y="159434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935120" y="159434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708842" y="161778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02576" y="1359883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28471" y="1395052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4474502" y="1365741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5412356" y="1377468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9436" y="235634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elements/items   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-1 dividers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Down Arrow 76"/>
          <p:cNvSpPr/>
          <p:nvPr/>
        </p:nvSpPr>
        <p:spPr bwMode="auto">
          <a:xfrm>
            <a:off x="3256332" y="3078157"/>
            <a:ext cx="879224" cy="806658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027" y="4130154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   3   4    5     ……..        </a:t>
            </a:r>
            <a:r>
              <a:rPr lang="en-US" dirty="0"/>
              <a:t>r</a:t>
            </a:r>
            <a:r>
              <a:rPr lang="en-US" dirty="0" smtClean="0"/>
              <a:t>+n-1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7202" y="3273831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+n-1 possible positions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974" y="5013011"/>
            <a:ext cx="802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to select </a:t>
            </a:r>
            <a:r>
              <a:rPr lang="en-US" i="1" dirty="0" smtClean="0"/>
              <a:t>r</a:t>
            </a:r>
            <a:r>
              <a:rPr lang="en-US" dirty="0" smtClean="0"/>
              <a:t> positions to be the elements?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592" y="5665875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C(r+n-1, 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" grpId="0"/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690825" y="1312988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Oval 44"/>
          <p:cNvSpPr/>
          <p:nvPr/>
        </p:nvSpPr>
        <p:spPr bwMode="auto">
          <a:xfrm>
            <a:off x="812149" y="155917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175571" y="155917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49293" y="158261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3027" y="1324713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52" name="Oval 51"/>
          <p:cNvSpPr/>
          <p:nvPr/>
        </p:nvSpPr>
        <p:spPr bwMode="auto">
          <a:xfrm>
            <a:off x="2898836" y="159434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258" y="1594343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035980" y="1617787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29714" y="1359882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sp>
        <p:nvSpPr>
          <p:cNvPr id="63" name="Oval 62"/>
          <p:cNvSpPr/>
          <p:nvPr/>
        </p:nvSpPr>
        <p:spPr bwMode="auto">
          <a:xfrm>
            <a:off x="5571698" y="159434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935120" y="1594344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708842" y="1617788"/>
            <a:ext cx="211023" cy="234461"/>
          </a:xfrm>
          <a:prstGeom prst="ellipse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02576" y="1359883"/>
            <a:ext cx="4828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28471" y="1395052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4474502" y="1365741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5412356" y="1377468"/>
            <a:ext cx="0" cy="668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9436" y="235634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elements/items   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-1 dividers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Down Arrow 76"/>
          <p:cNvSpPr/>
          <p:nvPr/>
        </p:nvSpPr>
        <p:spPr bwMode="auto">
          <a:xfrm>
            <a:off x="3256332" y="3078157"/>
            <a:ext cx="879224" cy="806658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3027" y="4130154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   3   4    5     ……..        </a:t>
            </a:r>
            <a:r>
              <a:rPr lang="en-US" dirty="0"/>
              <a:t>r</a:t>
            </a:r>
            <a:r>
              <a:rPr lang="en-US" dirty="0" smtClean="0"/>
              <a:t>+n-1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7202" y="3273831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+n-1 possible positions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974" y="5013011"/>
            <a:ext cx="817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to select n-1 positions to be the dividers?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592" y="5665875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C(r+n-1, n-1)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Counting </a:t>
            </a:r>
            <a:r>
              <a:rPr lang="en-US" altLang="zh-CN" sz="3200" dirty="0" smtClean="0"/>
              <a:t>r-Combinations w/ repetition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many r-combinations </a:t>
                </a:r>
                <a:r>
                  <a:rPr lang="en-US" dirty="0" smtClean="0"/>
                  <a:t>w/ repetition are </a:t>
                </a:r>
                <a:r>
                  <a:rPr lang="en-US" dirty="0" smtClean="0"/>
                  <a:t>there of a set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m:rPr>
                        <m:lit/>
                      </m:rPr>
                      <a:rPr lang="en-US" b="1" i="1">
                        <a:latin typeface="Cambria Math"/>
                      </a:rPr>
                      <m:t>}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elements?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" y="1156118"/>
                <a:ext cx="79880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21" t="-5147" r="-22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329261" y="2442029"/>
            <a:ext cx="364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C(r+n-1, r) = C(r+n-1,n-1)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r-Combinations with Repetition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101970" y="1289904"/>
            <a:ext cx="716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2-combinations with repetition </a:t>
            </a:r>
            <a:r>
              <a:rPr lang="en-US" dirty="0" smtClean="0"/>
              <a:t>of {a, b, c}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3327" y="2235009"/>
            <a:ext cx="6479659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a)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a, b)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b, b)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b, c)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c, c) 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4439" y="3622431"/>
                <a:ext cx="8004307" cy="12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>
                    <a:solidFill>
                      <a:srgbClr val="FF0000"/>
                    </a:solidFill>
                    <a:latin typeface="Cambria Math"/>
                  </a:rPr>
                  <a:t>n=3, r=2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4,2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2!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2!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3⋅2=6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9" y="3622431"/>
                <a:ext cx="8004307" cy="1206421"/>
              </a:xfrm>
              <a:prstGeom prst="rect">
                <a:avLst/>
              </a:prstGeom>
              <a:blipFill rotWithShape="1">
                <a:blip r:embed="rId2"/>
                <a:stretch>
                  <a:fillRect l="-1142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7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r-Combinations w/ Repetition</a:t>
            </a:r>
            <a:endParaRPr lang="en-US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3068763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a opinion poll group randomly selects a </a:t>
            </a:r>
            <a:br>
              <a:rPr lang="en-US" dirty="0" smtClean="0"/>
            </a:br>
            <a:r>
              <a:rPr lang="en-US" dirty="0" smtClean="0"/>
              <a:t>group of 6 people from a group of 100 people that are uniformly distributed among 4 age groups (25 in</a:t>
            </a:r>
            <a:br>
              <a:rPr lang="en-US" dirty="0" smtClean="0"/>
            </a:br>
            <a:r>
              <a:rPr lang="en-US" dirty="0" smtClean="0"/>
              <a:t>each group).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many possible </a:t>
            </a:r>
            <a:r>
              <a:rPr lang="en-US" dirty="0" smtClean="0"/>
              <a:t>age group combinations could possible be selected?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9727" y="5022623"/>
                <a:ext cx="7183317" cy="851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,6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7" y="5022623"/>
                <a:ext cx="7183317" cy="8517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325214" y="5046766"/>
                <a:ext cx="1043357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9⋅8⋅7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3⋅2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14" y="5046766"/>
                <a:ext cx="1043357" cy="786177"/>
              </a:xfrm>
              <a:prstGeom prst="rect">
                <a:avLst/>
              </a:prstGeom>
              <a:blipFill rotWithShape="1">
                <a:blip r:embed="rId3"/>
                <a:stretch>
                  <a:fillRect r="-29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764214" y="5209021"/>
                <a:ext cx="2057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14" y="5209021"/>
                <a:ext cx="20574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13692" y="4528736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4,  r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338" y="1235288"/>
            <a:ext cx="8281434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Suppose we have a bag with </a:t>
            </a:r>
            <a:r>
              <a:rPr lang="en-US" dirty="0" smtClean="0"/>
              <a:t>a large number of red</a:t>
            </a:r>
            <a:r>
              <a:rPr lang="en-US" dirty="0"/>
              <a:t>, green,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blue </a:t>
            </a:r>
            <a:r>
              <a:rPr lang="en-US" dirty="0" smtClean="0"/>
              <a:t>marbles (at least 10 of each color) and that we </a:t>
            </a:r>
          </a:p>
          <a:p>
            <a:r>
              <a:rPr lang="en-US" dirty="0" smtClean="0"/>
              <a:t>draw a random sequence of 10 marbles.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color sequences can result from the 10 draws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39109" y="3692766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239109" y="4396151"/>
            <a:ext cx="439613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6635241" y="3692767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2473565" y="3997565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07315" y="3997564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329346" y="3997565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863959" y="5310549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89524" y="5310544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61816" y="5310549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58838" y="5310549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30442" y="5310549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033826" y="5310543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290632" y="5310549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751365" y="5310549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094879" y="5310544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650469" y="5310549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064328" y="3997565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330425" y="3997565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094862" y="399756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634093" y="3997563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020927" y="3997563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920146" y="3997565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498100" y="3997563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8842" y="375569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20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the differences between </a:t>
            </a:r>
            <a:r>
              <a:rPr lang="en-US" sz="2400" dirty="0" smtClean="0"/>
              <a:t>r-permutations </a:t>
            </a:r>
            <a:r>
              <a:rPr lang="en-US" sz="2400" dirty="0" smtClean="0"/>
              <a:t>and </a:t>
            </a:r>
            <a:r>
              <a:rPr lang="en-US" sz="2400" dirty="0" smtClean="0"/>
              <a:t>r-combinations with and without repetition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r-permutations </a:t>
            </a:r>
            <a:r>
              <a:rPr lang="en-US" sz="2400" dirty="0" smtClean="0"/>
              <a:t>and r-combinations </a:t>
            </a:r>
            <a:r>
              <a:rPr lang="en-US" sz="2400" dirty="0" smtClean="0"/>
              <a:t>with repetition to solve </a:t>
            </a:r>
            <a:r>
              <a:rPr lang="en-US" sz="2400" dirty="0" smtClean="0"/>
              <a:t>basic counting problems. </a:t>
            </a:r>
          </a:p>
          <a:p>
            <a:endParaRPr lang="en-US" sz="2400" dirty="0"/>
          </a:p>
          <a:p>
            <a:r>
              <a:rPr lang="en-US" sz="2400" dirty="0" smtClean="0"/>
              <a:t>Be able to explain how the counting expressions are derived.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65763" y="629976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338" y="1018366"/>
            <a:ext cx="8334333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Suppose we have a bag with </a:t>
            </a:r>
            <a:r>
              <a:rPr lang="en-US" dirty="0" smtClean="0"/>
              <a:t>a red, green, </a:t>
            </a:r>
            <a:r>
              <a:rPr lang="en-US" dirty="0" smtClean="0"/>
              <a:t>and blue marble </a:t>
            </a:r>
          </a:p>
          <a:p>
            <a:r>
              <a:rPr lang="en-US" dirty="0" smtClean="0"/>
              <a:t>and that we draw a random marble from the bag 10 times,</a:t>
            </a:r>
          </a:p>
          <a:p>
            <a:r>
              <a:rPr lang="en-US" dirty="0" smtClean="0"/>
              <a:t>each time replacing the drawn marble back into the bag. </a:t>
            </a:r>
          </a:p>
          <a:p>
            <a:endParaRPr lang="en-US" dirty="0"/>
          </a:p>
          <a:p>
            <a:r>
              <a:rPr lang="en-US" dirty="0" smtClean="0"/>
              <a:t>How many color sequences can result from the 10 draws?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60428" y="3540367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860428" y="4243752"/>
            <a:ext cx="152398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384425" y="3540368"/>
            <a:ext cx="0" cy="7033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094884" y="384516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28634" y="3845165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50665" y="3845166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863959" y="494713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289524" y="4947131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461816" y="4947136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958838" y="494713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330442" y="4947136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033826" y="4947130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90632" y="494713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751365" y="4947136"/>
            <a:ext cx="211023" cy="234461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4879" y="4947131"/>
            <a:ext cx="211023" cy="234461"/>
          </a:xfrm>
          <a:prstGeom prst="ellipse">
            <a:avLst/>
          </a:prstGeom>
          <a:solidFill>
            <a:srgbClr val="3333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650469" y="4947136"/>
            <a:ext cx="211023" cy="234461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24" y="5838095"/>
            <a:ext cx="537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 element can be repeatedly drawn.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</a:t>
            </a:r>
            <a:r>
              <a:rPr lang="en-US" altLang="zh-CN" dirty="0" smtClean="0"/>
              <a:t>-Permutations with Repetition </a:t>
            </a:r>
            <a:endParaRPr lang="en-US" altLang="zh-C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r-permutation w/ </a:t>
            </a:r>
            <a:r>
              <a:rPr lang="en-US" dirty="0" smtClean="0">
                <a:solidFill>
                  <a:srgbClr val="FF0000"/>
                </a:solidFill>
              </a:rPr>
              <a:t>repetition</a:t>
            </a:r>
            <a:r>
              <a:rPr lang="en-US" dirty="0" smtClean="0"/>
              <a:t> </a:t>
            </a:r>
            <a:r>
              <a:rPr lang="en-US" dirty="0" smtClean="0"/>
              <a:t>of a set of distinct elements is </a:t>
            </a:r>
            <a:r>
              <a:rPr lang="en-US" dirty="0" smtClean="0"/>
              <a:t>an r-permutation where elements are </a:t>
            </a:r>
            <a:br>
              <a:rPr lang="en-US" dirty="0" smtClean="0"/>
            </a:br>
            <a:r>
              <a:rPr lang="en-US" dirty="0" smtClean="0"/>
              <a:t>allowed to be included more than once.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0923" y="3563814"/>
            <a:ext cx="689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2-permutations w/ repetition of {a</a:t>
            </a:r>
            <a:r>
              <a:rPr lang="en-US" dirty="0" smtClean="0"/>
              <a:t>, </a:t>
            </a:r>
            <a:r>
              <a:rPr lang="en-US" dirty="0" smtClean="0"/>
              <a:t>b, c}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348152" y="429065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957749" y="429065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3998" y="4335315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3165231" y="427306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774828" y="427306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41077" y="431772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1348256" y="501748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57853" y="501748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102" y="5062143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3177045" y="501748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786642" y="501748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52891" y="5062144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736114" y="427306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345711" y="427306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11960" y="4317728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736205" y="501748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45802" y="501748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12051" y="5062145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336534" y="580292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946131" y="580292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12380" y="5847585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 smtClean="0">
                <a:solidFill>
                  <a:srgbClr val="FF0000"/>
                </a:solidFill>
              </a:rPr>
              <a:t>a  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3165323" y="580292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774920" y="580292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41169" y="5847586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4724483" y="580292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334080" y="58029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00329" y="5847587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1" grpId="0" animBg="1"/>
      <p:bldP spid="42" grpId="0" animBg="1"/>
      <p:bldP spid="33" grpId="0"/>
      <p:bldP spid="45" grpId="0" animBg="1"/>
      <p:bldP spid="46" grpId="0" animBg="1"/>
      <p:bldP spid="48" grpId="0"/>
      <p:bldP spid="49" grpId="0" animBg="1"/>
      <p:bldP spid="50" grpId="0" animBg="1"/>
      <p:bldP spid="52" grpId="0"/>
      <p:bldP spid="29" grpId="0" animBg="1"/>
      <p:bldP spid="30" grpId="0" animBg="1"/>
      <p:bldP spid="31" grpId="0"/>
      <p:bldP spid="32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4" grpId="0"/>
      <p:bldP spid="65" grpId="0" animBg="1"/>
      <p:bldP spid="66" grpId="0" animBg="1"/>
      <p:bldP spid="67" grpId="0"/>
      <p:bldP spid="68" grpId="0" animBg="1"/>
      <p:bldP spid="69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682" y="192942"/>
            <a:ext cx="8892317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</a:t>
            </a:r>
            <a:r>
              <a:rPr lang="en-US" altLang="zh-CN" dirty="0" smtClean="0"/>
              <a:t>r-Permutations w/ </a:t>
            </a:r>
            <a:r>
              <a:rPr lang="en-US" altLang="zh-CN" dirty="0" smtClean="0"/>
              <a:t>R</a:t>
            </a:r>
            <a:r>
              <a:rPr lang="en-US" altLang="zh-CN" dirty="0" smtClean="0"/>
              <a:t>epetition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19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</a:t>
            </a:r>
            <a:r>
              <a:rPr lang="en-US" dirty="0" smtClean="0"/>
              <a:t>r-permutations with repetition are </a:t>
            </a:r>
            <a:r>
              <a:rPr lang="en-US" dirty="0" smtClean="0"/>
              <a:t>there of a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301262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45422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3814" y="34538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004" y="401654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r </a:t>
            </a:r>
            <a:r>
              <a:rPr lang="en-US" sz="2000" i="1" dirty="0" smtClean="0">
                <a:solidFill>
                  <a:srgbClr val="FF0000"/>
                </a:solidFill>
              </a:rPr>
              <a:t>slots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9" grpId="0"/>
      <p:bldP spid="24" grpId="0"/>
      <p:bldP spid="25" grpId="0"/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992919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37079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68765" y="3340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56004" y="401654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r </a:t>
            </a:r>
            <a:r>
              <a:rPr lang="en-US" sz="2000" i="1" dirty="0" smtClean="0">
                <a:solidFill>
                  <a:srgbClr val="FF0000"/>
                </a:solidFill>
              </a:rPr>
              <a:t>slots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018" y="1175936"/>
            <a:ext cx="819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</a:t>
            </a:r>
            <a:r>
              <a:rPr lang="en-US" dirty="0" smtClean="0"/>
              <a:t>r-permutations with repetition are </a:t>
            </a:r>
            <a:r>
              <a:rPr lang="en-US" dirty="0" smtClean="0"/>
              <a:t>there of a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51682" y="192942"/>
            <a:ext cx="889231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mtClean="0"/>
              <a:t>Counting r-Permutations w/ Repetition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4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13535" y="33526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59788" y="33526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4516" y="335056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05029" y="3381272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    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    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  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24242" y="3934492"/>
                <a:ext cx="678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42" y="3934492"/>
                <a:ext cx="6781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305902" y="3941753"/>
                <a:ext cx="685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2" y="3941753"/>
                <a:ext cx="685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048138" y="389931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38" y="3899319"/>
                <a:ext cx="555472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78456" y="3899244"/>
                <a:ext cx="678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56" y="3899244"/>
                <a:ext cx="67819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245628" y="3918307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28" y="3918307"/>
                <a:ext cx="555472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869495" y="3922770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95" y="3922770"/>
                <a:ext cx="55547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27714" y="5576553"/>
                <a:ext cx="5028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 of permutations w/ repetition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14" y="5576553"/>
                <a:ext cx="5028941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93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56004" y="401654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slots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018" y="1175936"/>
            <a:ext cx="819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</a:t>
            </a:r>
            <a:r>
              <a:rPr lang="en-US" dirty="0" smtClean="0"/>
              <a:t>r-permutations with repetition are </a:t>
            </a:r>
            <a:r>
              <a:rPr lang="en-US" dirty="0" smtClean="0"/>
              <a:t>there of a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51682" y="192942"/>
            <a:ext cx="889231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mtClean="0"/>
              <a:t>Counting r-Permutations w/ Repetition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67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32984" y="4810090"/>
                <a:ext cx="1316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84" y="4810090"/>
                <a:ext cx="13160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259" y="1282274"/>
            <a:ext cx="689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</a:t>
            </a:r>
            <a:r>
              <a:rPr lang="en-US" dirty="0" smtClean="0"/>
              <a:t>2-permutations w/ repetition of {a</a:t>
            </a:r>
            <a:r>
              <a:rPr lang="en-US" dirty="0" smtClean="0"/>
              <a:t>, </a:t>
            </a:r>
            <a:r>
              <a:rPr lang="en-US" dirty="0" smtClean="0"/>
              <a:t>b, c}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232488" y="200911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42085" y="200911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08334" y="2053775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3049567" y="199152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59164" y="19915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25413" y="203618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1232592" y="273594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42189" y="273594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8438" y="2780603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061381" y="273594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670978" y="273594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37227" y="2780604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4620450" y="19915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230047" y="199152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96296" y="2036188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4620541" y="273594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230138" y="273594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96387" y="2780605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1220870" y="352138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830467" y="352138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96716" y="3566045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 smtClean="0">
                <a:solidFill>
                  <a:srgbClr val="FF0000"/>
                </a:solidFill>
              </a:rPr>
              <a:t>a  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3049659" y="352138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9256" y="352138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5505" y="3566046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4608819" y="352138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218416" y="352138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84665" y="3566047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Permutations: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2529501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creating a police lineup of 3 individuals selected from a group of 10 people including 3 age groups with at least 3 people per age group.</a:t>
            </a:r>
          </a:p>
          <a:p>
            <a:pPr marL="0" indent="0">
              <a:buNone/>
            </a:pPr>
            <a:r>
              <a:rPr lang="en-US" dirty="0" smtClean="0"/>
              <a:t>How many possible age group orderings are there for the lineup?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149" y="4075164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 = {group1, group2, group3}, n=3, r=3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86149" y="5275493"/>
                <a:ext cx="72565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Answer:</a:t>
                </a:r>
                <a:r>
                  <a:rPr lang="en-US" dirty="0"/>
                  <a:t> # permutations </a:t>
                </a:r>
                <a:r>
                  <a:rPr lang="en-US" dirty="0" smtClean="0"/>
                  <a:t>w/ repetition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=27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9" y="5275493"/>
                <a:ext cx="725658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5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104798</TotalTime>
  <Words>1065</Words>
  <Application>Microsoft Office PowerPoint</Application>
  <PresentationFormat>Letter Paper (8.5x11 in)</PresentationFormat>
  <Paragraphs>185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ngi</vt:lpstr>
      <vt:lpstr>Permutations and Combinations with Repetition</vt:lpstr>
      <vt:lpstr>Example</vt:lpstr>
      <vt:lpstr>Example</vt:lpstr>
      <vt:lpstr>r-Permutations with Repetition </vt:lpstr>
      <vt:lpstr>Counting r-Permutations w/ Repetition</vt:lpstr>
      <vt:lpstr>PowerPoint Presentation</vt:lpstr>
      <vt:lpstr>PowerPoint Presentation</vt:lpstr>
      <vt:lpstr>Counting Permutations </vt:lpstr>
      <vt:lpstr>Permutations: Example </vt:lpstr>
      <vt:lpstr>r-Combinations with Repetition</vt:lpstr>
      <vt:lpstr>Counting r-Combinations w/ repetition </vt:lpstr>
      <vt:lpstr>Counting r-Combinations w/ repetition </vt:lpstr>
      <vt:lpstr>Counting r-Combinations w/ repetition </vt:lpstr>
      <vt:lpstr>Counting r-Combinations w/ repetition </vt:lpstr>
      <vt:lpstr>Counting r-Combinations w/ repetition </vt:lpstr>
      <vt:lpstr>Counting r-Combinations w/ repetition </vt:lpstr>
      <vt:lpstr>Counting r-Combinations w/ repetition </vt:lpstr>
      <vt:lpstr>r-Combinations with Repetition</vt:lpstr>
      <vt:lpstr>r-Combinations w/ Repetition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885</cp:revision>
  <cp:lastPrinted>2000-09-21T19:28:55Z</cp:lastPrinted>
  <dcterms:created xsi:type="dcterms:W3CDTF">1999-04-21T20:02:09Z</dcterms:created>
  <dcterms:modified xsi:type="dcterms:W3CDTF">2012-06-04T21:23:47Z</dcterms:modified>
</cp:coreProperties>
</file>