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662" r:id="rId2"/>
    <p:sldId id="751" r:id="rId3"/>
    <p:sldId id="808" r:id="rId4"/>
    <p:sldId id="807" r:id="rId5"/>
    <p:sldId id="809" r:id="rId6"/>
    <p:sldId id="810" r:id="rId7"/>
    <p:sldId id="797" r:id="rId8"/>
    <p:sldId id="811" r:id="rId9"/>
    <p:sldId id="814" r:id="rId10"/>
    <p:sldId id="815" r:id="rId11"/>
    <p:sldId id="816" r:id="rId12"/>
    <p:sldId id="817" r:id="rId13"/>
    <p:sldId id="818" r:id="rId14"/>
    <p:sldId id="819" r:id="rId15"/>
    <p:sldId id="820" r:id="rId16"/>
    <p:sldId id="821" r:id="rId17"/>
    <p:sldId id="822" r:id="rId18"/>
    <p:sldId id="823" r:id="rId19"/>
    <p:sldId id="824" r:id="rId20"/>
    <p:sldId id="825" r:id="rId21"/>
    <p:sldId id="826" r:id="rId22"/>
    <p:sldId id="660" r:id="rId23"/>
  </p:sldIdLst>
  <p:sldSz cx="9144000" cy="6858000" type="letter"/>
  <p:notesSz cx="6858000" cy="91440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009900"/>
    <a:srgbClr val="CCECFF"/>
    <a:srgbClr val="FF0000"/>
    <a:srgbClr val="7A007A"/>
    <a:srgbClr val="6600FF"/>
    <a:srgbClr val="7F00FE"/>
    <a:srgbClr val="962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4" autoAdjust="0"/>
    <p:restoredTop sz="88640" autoAdjust="0"/>
  </p:normalViewPr>
  <p:slideViewPr>
    <p:cSldViewPr snapToGrid="0">
      <p:cViewPr varScale="1">
        <p:scale>
          <a:sx n="81" d="100"/>
          <a:sy n="81" d="100"/>
        </p:scale>
        <p:origin x="-1098" y="-96"/>
      </p:cViewPr>
      <p:guideLst>
        <p:guide orient="horz" pos="2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694"/>
    </p:cViewPr>
  </p:sorterViewPr>
  <p:notesViewPr>
    <p:cSldViewPr snapToGrid="0">
      <p:cViewPr varScale="1">
        <p:scale>
          <a:sx n="54" d="100"/>
          <a:sy n="54" d="100"/>
        </p:scale>
        <p:origin x="-180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2550" y="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950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869950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9DE2DEB-C185-445D-AB8C-1DCC82944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50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2625"/>
            <a:ext cx="4554538" cy="3416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25938"/>
            <a:ext cx="50292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fld id="{DC3F7418-58EE-41A5-AB52-B67D14CDD3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33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13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14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3A1704-005E-41A4-9C62-F8D11BB0299B}" type="slidenum">
              <a:rPr lang="en-US"/>
              <a:pPr/>
              <a:t>15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3A1704-005E-41A4-9C62-F8D11BB0299B}" type="slidenum">
              <a:rPr lang="en-US"/>
              <a:pPr/>
              <a:t>16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3A1704-005E-41A4-9C62-F8D11BB0299B}" type="slidenum">
              <a:rPr lang="en-US"/>
              <a:pPr/>
              <a:t>17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3A1704-005E-41A4-9C62-F8D11BB0299B}" type="slidenum">
              <a:rPr lang="en-US"/>
              <a:pPr/>
              <a:t>18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3A1704-005E-41A4-9C62-F8D11BB0299B}" type="slidenum">
              <a:rPr lang="en-US"/>
              <a:pPr/>
              <a:t>19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3A1704-005E-41A4-9C62-F8D11BB0299B}" type="slidenum">
              <a:rPr lang="en-US"/>
              <a:pPr/>
              <a:t>20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3A1704-005E-41A4-9C62-F8D11BB0299B}" type="slidenum">
              <a:rPr lang="en-US"/>
              <a:pPr/>
              <a:t>21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9EDB009-F1D4-4EC3-A20A-E2FCF830CF24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9CAB5A7-5F0D-4032-BF98-FA1CAF29996F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49148-EC2D-4DF7-88A5-F3B8F0C15891}" type="slidenum">
              <a:rPr lang="en-US"/>
              <a:pPr/>
              <a:t>5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49148-EC2D-4DF7-88A5-F3B8F0C15891}" type="slidenum">
              <a:rPr lang="en-US"/>
              <a:pPr/>
              <a:t>6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8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9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10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11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12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359650" y="57404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740650" y="5740400"/>
            <a:ext cx="4381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045450" y="5740400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1572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625475"/>
            <a:ext cx="7772400" cy="2803525"/>
          </a:xfrm>
        </p:spPr>
        <p:txBody>
          <a:bodyPr/>
          <a:lstStyle>
            <a:lvl1pPr algn="ctr">
              <a:defRPr sz="4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57188" y="3594100"/>
            <a:ext cx="8467725" cy="9667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8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Alan FernElectrical and Computer Engineering</a:t>
            </a:r>
          </a:p>
          <a:p>
            <a:pPr>
              <a:defRPr/>
            </a:pPr>
            <a:r>
              <a:rPr lang="en-US"/>
              <a:t>Purdue University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537325"/>
            <a:ext cx="1905000" cy="244475"/>
          </a:xfrm>
        </p:spPr>
        <p:txBody>
          <a:bodyPr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fld id="{1FE7F4E6-C203-4205-8428-B80F5C4B7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1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EA1DC-FBB0-4099-8CDF-BE2BB1EAC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3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298450"/>
            <a:ext cx="1947862" cy="5694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1988" y="298450"/>
            <a:ext cx="5695950" cy="5694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97006-80EF-48E0-81F5-B19C47A82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3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8" y="298450"/>
            <a:ext cx="7772400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8D09E-6EAB-4583-88C8-8097156CF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9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FC1C8-4C6E-42D1-A9B9-ED17EA7A8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0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D1E86-5BA5-4ED3-B8D1-5792C2025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6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09859-0EAC-40E4-AD45-879945C2C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51835-D81C-44FF-96B3-536499A05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DEE17-B153-4DEA-AC2B-50D899557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7F21A-007A-4EC7-B985-8250C57D7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A28E2-546D-42AB-B75B-8A8FE7350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8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A8C48-79B1-46E3-A85D-4C1C231B0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520113" y="6370638"/>
            <a:ext cx="207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8664575" y="6370638"/>
            <a:ext cx="227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8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298450"/>
            <a:ext cx="7772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87425"/>
            <a:ext cx="7772400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471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7225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F69B3DEE-0933-4982-8CB8-F1AF63EEE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FF3300"/>
        </a:buClr>
        <a:buSzPct val="85000"/>
        <a:buFont typeface="Marlett" pitchFamily="2" charset="2"/>
        <a:buChar char="h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33"/>
        </a:buClr>
        <a:buSzPct val="85000"/>
        <a:buFont typeface="Marlett" pitchFamily="2" charset="2"/>
        <a:buChar char="5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50000"/>
        <a:buFont typeface="Marlett" pitchFamily="2" charset="2"/>
        <a:buChar char="g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6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Pregolya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en.wikipedia.org/wiki/Russia" TargetMode="External"/><Relationship Id="rId2" Type="http://schemas.openxmlformats.org/officeDocument/2006/relationships/hyperlink" Target="http://en.wikipedia.org/wiki/Image:Konigsberg_bridges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Kaliningrad" TargetMode="External"/><Relationship Id="rId5" Type="http://schemas.openxmlformats.org/officeDocument/2006/relationships/hyperlink" Target="http://en.wikipedia.org/wiki/Kingdom_of_Prussia" TargetMode="External"/><Relationship Id="rId4" Type="http://schemas.openxmlformats.org/officeDocument/2006/relationships/hyperlink" Target="http://en.wikipedia.org/wiki/K%C3%B6nigsber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en.wikipedia.org/wiki/Image:Konigsberg_bridges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Image:Konigsburg_graph.sv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en.wikipedia.org/wiki/Image:7_bridges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aconprojects.org.uk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62230" y="2384425"/>
            <a:ext cx="8903800" cy="617538"/>
          </a:xfrm>
        </p:spPr>
        <p:txBody>
          <a:bodyPr/>
          <a:lstStyle/>
          <a:p>
            <a:r>
              <a:rPr lang="en-US" sz="3200" dirty="0" smtClean="0"/>
              <a:t>Graphs: Basic Definitions and Properties </a:t>
            </a:r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F716FED-43B5-472B-990E-69719039BD81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1231" y="3966029"/>
            <a:ext cx="4685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Make sure to read book material!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28112"/>
            <a:ext cx="7772400" cy="617538"/>
          </a:xfrm>
        </p:spPr>
        <p:txBody>
          <a:bodyPr/>
          <a:lstStyle/>
          <a:p>
            <a:r>
              <a:rPr lang="en-GB" dirty="0" smtClean="0"/>
              <a:t>Graphs</a:t>
            </a:r>
            <a:endParaRPr lang="en-US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86225" y="1085118"/>
            <a:ext cx="8341252" cy="120032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sz="2400" dirty="0" smtClean="0"/>
              <a:t>Formally a graph </a:t>
            </a:r>
            <a:r>
              <a:rPr lang="en-GB" sz="2400" i="1" dirty="0" smtClean="0"/>
              <a:t>G</a:t>
            </a:r>
            <a:r>
              <a:rPr lang="en-GB" sz="2400" dirty="0" smtClean="0"/>
              <a:t> is a </a:t>
            </a:r>
            <a:r>
              <a:rPr lang="en-GB" dirty="0" smtClean="0"/>
              <a:t>specified by a pair (</a:t>
            </a:r>
            <a:r>
              <a:rPr lang="en-GB" i="1" dirty="0" smtClean="0"/>
              <a:t>V</a:t>
            </a:r>
            <a:r>
              <a:rPr lang="en-GB" dirty="0" smtClean="0"/>
              <a:t>,</a:t>
            </a:r>
            <a:r>
              <a:rPr lang="en-GB" i="1" dirty="0" smtClean="0"/>
              <a:t>E</a:t>
            </a:r>
            <a:r>
              <a:rPr lang="en-GB" dirty="0" smtClean="0"/>
              <a:t>) where </a:t>
            </a:r>
            <a:r>
              <a:rPr lang="en-GB" i="1" dirty="0" smtClean="0"/>
              <a:t>V</a:t>
            </a:r>
            <a:r>
              <a:rPr lang="en-GB" dirty="0" smtClean="0"/>
              <a:t> is a finite set of vertices and </a:t>
            </a:r>
            <a:r>
              <a:rPr lang="en-GB" i="1" dirty="0" smtClean="0"/>
              <a:t>E</a:t>
            </a:r>
            <a:r>
              <a:rPr lang="en-GB" dirty="0" smtClean="0"/>
              <a:t> is a set of edges. Each edge </a:t>
            </a:r>
          </a:p>
          <a:p>
            <a:r>
              <a:rPr lang="en-GB" dirty="0" smtClean="0"/>
              <a:t>species a pair of vertices that it connects.</a:t>
            </a:r>
            <a:endParaRPr lang="en-GB" sz="2400" dirty="0" smtClean="0"/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982515" y="3804280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3430440" y="3372480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2206478" y="4093205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2782740" y="4093205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AutoShape 8"/>
          <p:cNvSpPr>
            <a:spLocks noChangeArrowheads="1"/>
          </p:cNvSpPr>
          <p:nvPr/>
        </p:nvSpPr>
        <p:spPr bwMode="auto">
          <a:xfrm>
            <a:off x="2133453" y="3156580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H="1" flipV="1">
            <a:off x="2206478" y="3228017"/>
            <a:ext cx="71437" cy="865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V="1">
            <a:off x="1053953" y="3228017"/>
            <a:ext cx="1152525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2277915" y="3228017"/>
            <a:ext cx="1223963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V="1">
            <a:off x="2277915" y="3443917"/>
            <a:ext cx="1223963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6327" y="364488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40656" y="2770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99821" y="42376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73315" y="322727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21121" y="410654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46684" y="3245112"/>
            <a:ext cx="3951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 = {a, b, c, d, e}</a:t>
            </a:r>
          </a:p>
          <a:p>
            <a:r>
              <a:rPr lang="en-US" dirty="0" smtClean="0"/>
              <a:t>E = {(</a:t>
            </a:r>
            <a:r>
              <a:rPr lang="en-US" dirty="0" err="1" smtClean="0"/>
              <a:t>a,b</a:t>
            </a:r>
            <a:r>
              <a:rPr lang="en-US" dirty="0" smtClean="0"/>
              <a:t>), (</a:t>
            </a:r>
            <a:r>
              <a:rPr lang="en-US" dirty="0" err="1" smtClean="0"/>
              <a:t>b,c</a:t>
            </a:r>
            <a:r>
              <a:rPr lang="en-US" dirty="0" smtClean="0"/>
              <a:t>), (</a:t>
            </a:r>
            <a:r>
              <a:rPr lang="en-US" dirty="0" err="1" smtClean="0"/>
              <a:t>c,e</a:t>
            </a:r>
            <a:r>
              <a:rPr lang="en-US" dirty="0" smtClean="0"/>
              <a:t>), (</a:t>
            </a:r>
            <a:r>
              <a:rPr lang="en-US" dirty="0" err="1" smtClean="0"/>
              <a:t>e,b</a:t>
            </a:r>
            <a:r>
              <a:rPr lang="en-US" dirty="0" smtClean="0"/>
              <a:t>)}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7144" y="4907502"/>
            <a:ext cx="422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not matter (</a:t>
            </a:r>
            <a:r>
              <a:rPr lang="en-US" dirty="0" err="1" smtClean="0">
                <a:solidFill>
                  <a:srgbClr val="FF0000"/>
                </a:solidFill>
              </a:rPr>
              <a:t>a,b</a:t>
            </a:r>
            <a:r>
              <a:rPr lang="en-US" dirty="0" smtClean="0">
                <a:solidFill>
                  <a:srgbClr val="FF0000"/>
                </a:solidFill>
              </a:rPr>
              <a:t>) = (</a:t>
            </a:r>
            <a:r>
              <a:rPr lang="en-US" dirty="0" err="1" smtClean="0">
                <a:solidFill>
                  <a:srgbClr val="FF0000"/>
                </a:solidFill>
              </a:rPr>
              <a:t>b,a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5287108" y="4076109"/>
            <a:ext cx="257907" cy="83139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7192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28112"/>
            <a:ext cx="7772400" cy="617538"/>
          </a:xfrm>
        </p:spPr>
        <p:txBody>
          <a:bodyPr/>
          <a:lstStyle/>
          <a:p>
            <a:r>
              <a:rPr lang="en-GB" dirty="0" smtClean="0"/>
              <a:t>Directed Graphs</a:t>
            </a:r>
            <a:endParaRPr lang="en-US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86225" y="1085118"/>
            <a:ext cx="8341252" cy="156966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sz="2400" dirty="0" smtClean="0"/>
              <a:t>A </a:t>
            </a:r>
            <a:r>
              <a:rPr lang="en-GB" sz="2400" b="1" dirty="0" smtClean="0">
                <a:solidFill>
                  <a:srgbClr val="FF0000"/>
                </a:solidFill>
              </a:rPr>
              <a:t>directed graph </a:t>
            </a:r>
            <a:r>
              <a:rPr lang="en-GB" sz="2400" dirty="0" smtClean="0"/>
              <a:t>(</a:t>
            </a:r>
            <a:r>
              <a:rPr lang="en-GB" sz="2400" i="1" dirty="0" smtClean="0"/>
              <a:t>V</a:t>
            </a:r>
            <a:r>
              <a:rPr lang="en-GB" sz="2400" dirty="0" smtClean="0"/>
              <a:t>,</a:t>
            </a:r>
            <a:r>
              <a:rPr lang="en-GB" sz="2400" i="1" dirty="0" smtClean="0"/>
              <a:t>E</a:t>
            </a:r>
            <a:r>
              <a:rPr lang="en-GB" sz="2400" dirty="0" smtClean="0"/>
              <a:t>) specifies a set of vertices </a:t>
            </a:r>
            <a:r>
              <a:rPr lang="en-GB" i="1" dirty="0" smtClean="0"/>
              <a:t>V</a:t>
            </a:r>
            <a:r>
              <a:rPr lang="en-GB" dirty="0" smtClean="0"/>
              <a:t> and directed edges </a:t>
            </a:r>
            <a:r>
              <a:rPr lang="en-GB" i="1" dirty="0" smtClean="0"/>
              <a:t>E</a:t>
            </a:r>
            <a:r>
              <a:rPr lang="en-GB" dirty="0" smtClean="0"/>
              <a:t>. A directed edge is an ordered pair of vertices (</a:t>
            </a:r>
            <a:r>
              <a:rPr lang="en-GB" i="1" dirty="0" err="1" smtClean="0"/>
              <a:t>a,b</a:t>
            </a:r>
            <a:r>
              <a:rPr lang="en-GB" dirty="0" smtClean="0"/>
              <a:t>) denoting an edge “going from” vertex </a:t>
            </a:r>
            <a:r>
              <a:rPr lang="en-GB" i="1" dirty="0" smtClean="0"/>
              <a:t>a</a:t>
            </a:r>
            <a:r>
              <a:rPr lang="en-GB" dirty="0" smtClean="0"/>
              <a:t> to vertex </a:t>
            </a:r>
            <a:r>
              <a:rPr lang="en-GB" i="1" dirty="0" smtClean="0"/>
              <a:t>b</a:t>
            </a:r>
            <a:r>
              <a:rPr lang="en-GB" dirty="0" smtClean="0"/>
              <a:t> (shown as arrow from a to b).</a:t>
            </a:r>
            <a:endParaRPr lang="en-GB" sz="2400" dirty="0" smtClean="0"/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982515" y="3804280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3430440" y="3372480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2206478" y="4093205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2782740" y="4093205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AutoShape 8"/>
          <p:cNvSpPr>
            <a:spLocks noChangeArrowheads="1"/>
          </p:cNvSpPr>
          <p:nvPr/>
        </p:nvSpPr>
        <p:spPr bwMode="auto">
          <a:xfrm>
            <a:off x="2133453" y="3156580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H="1" flipV="1">
            <a:off x="2206478" y="3228017"/>
            <a:ext cx="69850" cy="8480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V="1">
            <a:off x="1053954" y="3301041"/>
            <a:ext cx="1079500" cy="574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2277915" y="3228017"/>
            <a:ext cx="1223963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V="1">
            <a:off x="2349353" y="3443917"/>
            <a:ext cx="1152525" cy="6626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6327" y="364488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40656" y="2770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99821" y="42376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73315" y="322727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21121" y="410654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46684" y="3245112"/>
            <a:ext cx="3951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 = {a, b, c, d, e}</a:t>
            </a:r>
          </a:p>
          <a:p>
            <a:r>
              <a:rPr lang="en-US" dirty="0" smtClean="0"/>
              <a:t>E = {(</a:t>
            </a:r>
            <a:r>
              <a:rPr lang="en-US" dirty="0" err="1" smtClean="0"/>
              <a:t>a,b</a:t>
            </a:r>
            <a:r>
              <a:rPr lang="en-US" dirty="0" smtClean="0"/>
              <a:t>), (</a:t>
            </a:r>
            <a:r>
              <a:rPr lang="en-US" dirty="0" err="1" smtClean="0"/>
              <a:t>c,b</a:t>
            </a:r>
            <a:r>
              <a:rPr lang="en-US" dirty="0" smtClean="0"/>
              <a:t>), (</a:t>
            </a:r>
            <a:r>
              <a:rPr lang="en-US" dirty="0" err="1" smtClean="0"/>
              <a:t>c,e</a:t>
            </a:r>
            <a:r>
              <a:rPr lang="en-US" dirty="0" smtClean="0"/>
              <a:t>), (</a:t>
            </a:r>
            <a:r>
              <a:rPr lang="en-US" dirty="0" err="1" smtClean="0"/>
              <a:t>b,e</a:t>
            </a:r>
            <a:r>
              <a:rPr lang="en-US" dirty="0" smtClean="0"/>
              <a:t>)}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27144" y="4907502"/>
                <a:ext cx="4114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Order matters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144" y="4907502"/>
                <a:ext cx="4114844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222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 bwMode="auto">
          <a:xfrm flipH="1">
            <a:off x="5287108" y="4076109"/>
            <a:ext cx="257907" cy="83139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149980" y="5880519"/>
            <a:ext cx="879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Graphs without directed arcs will be called </a:t>
            </a:r>
            <a:r>
              <a:rPr lang="en-US" b="1" dirty="0" smtClean="0">
                <a:solidFill>
                  <a:srgbClr val="FF0000"/>
                </a:solidFill>
              </a:rPr>
              <a:t>undirected graphs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7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/>
      <p:bldP spid="31749" grpId="0" animBg="1"/>
      <p:bldP spid="31750" grpId="0" animBg="1"/>
      <p:bldP spid="31751" grpId="0" animBg="1"/>
      <p:bldP spid="31752" grpId="0" animBg="1"/>
      <p:bldP spid="31753" grpId="0" animBg="1"/>
      <p:bldP spid="31754" grpId="0" animBg="1"/>
      <p:bldP spid="31755" grpId="0" animBg="1"/>
      <p:bldP spid="31756" grpId="0" animBg="1"/>
      <p:bldP spid="2" grpId="0"/>
      <p:bldP spid="15" grpId="0"/>
      <p:bldP spid="16" grpId="0"/>
      <p:bldP spid="18" grpId="0"/>
      <p:bldP spid="19" grpId="0"/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28112"/>
            <a:ext cx="7772400" cy="617538"/>
          </a:xfrm>
        </p:spPr>
        <p:txBody>
          <a:bodyPr/>
          <a:lstStyle/>
          <a:p>
            <a:r>
              <a:rPr lang="en-GB" dirty="0" smtClean="0"/>
              <a:t>Vertex Degree</a:t>
            </a:r>
            <a:endParaRPr lang="en-US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86225" y="1260964"/>
            <a:ext cx="8341252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sz="2400" dirty="0" smtClean="0"/>
              <a:t>The </a:t>
            </a:r>
            <a:r>
              <a:rPr lang="en-GB" sz="2400" b="1" dirty="0" smtClean="0">
                <a:solidFill>
                  <a:srgbClr val="FF0000"/>
                </a:solidFill>
              </a:rPr>
              <a:t>degree</a:t>
            </a:r>
            <a:r>
              <a:rPr lang="en-GB" sz="2400" dirty="0" smtClean="0"/>
              <a:t> of a vertex </a:t>
            </a:r>
            <a:r>
              <a:rPr lang="en-GB" sz="2400" i="1" dirty="0" smtClean="0"/>
              <a:t>v</a:t>
            </a:r>
            <a:r>
              <a:rPr lang="en-GB" sz="2400" dirty="0" smtClean="0"/>
              <a:t> (denoted </a:t>
            </a:r>
            <a:r>
              <a:rPr lang="en-GB" sz="2400" b="1" dirty="0" err="1" smtClean="0">
                <a:solidFill>
                  <a:srgbClr val="FF0000"/>
                </a:solidFill>
              </a:rPr>
              <a:t>deg</a:t>
            </a:r>
            <a:r>
              <a:rPr lang="en-GB" sz="2400" b="1" dirty="0" smtClean="0">
                <a:solidFill>
                  <a:srgbClr val="FF0000"/>
                </a:solidFill>
              </a:rPr>
              <a:t>(</a:t>
            </a:r>
            <a:r>
              <a:rPr lang="en-GB" sz="2400" b="1" i="1" dirty="0" smtClean="0">
                <a:solidFill>
                  <a:srgbClr val="FF0000"/>
                </a:solidFill>
              </a:rPr>
              <a:t>v</a:t>
            </a:r>
            <a:r>
              <a:rPr lang="en-GB" sz="2400" b="1" dirty="0" smtClean="0">
                <a:solidFill>
                  <a:srgbClr val="FF0000"/>
                </a:solidFill>
              </a:rPr>
              <a:t>)</a:t>
            </a:r>
            <a:r>
              <a:rPr lang="en-GB" sz="2400" dirty="0" smtClean="0"/>
              <a:t>) in an undirected graph is the number of edges adjacent to </a:t>
            </a:r>
            <a:r>
              <a:rPr lang="en-GB" sz="2400" i="1" dirty="0" smtClean="0"/>
              <a:t>v</a:t>
            </a:r>
            <a:r>
              <a:rPr lang="en-GB" sz="2400" dirty="0" smtClean="0"/>
              <a:t>. </a:t>
            </a:r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982515" y="3558097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3430440" y="3126297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2206478" y="384702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2782740" y="384702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AutoShape 8"/>
          <p:cNvSpPr>
            <a:spLocks noChangeArrowheads="1"/>
          </p:cNvSpPr>
          <p:nvPr/>
        </p:nvSpPr>
        <p:spPr bwMode="auto">
          <a:xfrm>
            <a:off x="2133453" y="2910397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H="1" flipV="1">
            <a:off x="2206478" y="2981834"/>
            <a:ext cx="71437" cy="865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V="1">
            <a:off x="1053953" y="2981834"/>
            <a:ext cx="1152525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2277915" y="2981834"/>
            <a:ext cx="1223963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V="1">
            <a:off x="2277915" y="3197734"/>
            <a:ext cx="1223963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6327" y="33987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40656" y="252395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99821" y="399148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73315" y="29810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21121" y="38603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46684" y="2998929"/>
            <a:ext cx="4318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deg</a:t>
            </a:r>
            <a:r>
              <a:rPr lang="en-US" dirty="0" smtClean="0"/>
              <a:t>(a)=1, </a:t>
            </a:r>
            <a:r>
              <a:rPr lang="en-US" dirty="0" err="1" smtClean="0"/>
              <a:t>deg</a:t>
            </a:r>
            <a:r>
              <a:rPr lang="en-US" dirty="0" smtClean="0"/>
              <a:t>(b)=3, </a:t>
            </a:r>
            <a:r>
              <a:rPr lang="en-US" dirty="0" err="1" smtClean="0"/>
              <a:t>deg</a:t>
            </a:r>
            <a:r>
              <a:rPr lang="en-US" dirty="0" smtClean="0"/>
              <a:t>(c)=2 </a:t>
            </a:r>
          </a:p>
          <a:p>
            <a:r>
              <a:rPr lang="en-US" dirty="0" err="1" smtClean="0"/>
              <a:t>deg</a:t>
            </a:r>
            <a:r>
              <a:rPr lang="en-US" dirty="0" smtClean="0"/>
              <a:t>(d)=0, </a:t>
            </a:r>
            <a:r>
              <a:rPr lang="en-US" dirty="0" err="1"/>
              <a:t>d</a:t>
            </a:r>
            <a:r>
              <a:rPr lang="en-US" dirty="0" err="1" smtClean="0"/>
              <a:t>eg</a:t>
            </a:r>
            <a:r>
              <a:rPr lang="en-US" dirty="0" smtClean="0"/>
              <a:t>(e)=2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3"/>
              <p:cNvSpPr txBox="1">
                <a:spLocks noChangeArrowheads="1"/>
              </p:cNvSpPr>
              <p:nvPr/>
            </p:nvSpPr>
            <p:spPr bwMode="auto">
              <a:xfrm>
                <a:off x="626327" y="4813057"/>
                <a:ext cx="8341252" cy="1727332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 sz="2400" b="1" dirty="0" smtClean="0"/>
                  <a:t>Handshaking Property:</a:t>
                </a:r>
                <a:r>
                  <a:rPr lang="en-GB" sz="2400" dirty="0" smtClean="0"/>
                  <a:t> If an undirected  graph (V,E) has e edges</a:t>
                </a:r>
                <a:r>
                  <a:rPr lang="en-GB" dirty="0" smtClean="0"/>
                  <a:t>,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2</m:t>
                      </m:r>
                      <m:r>
                        <a:rPr lang="en-US" sz="2400" b="0" i="1" smtClean="0">
                          <a:latin typeface="Cambria Math"/>
                        </a:rPr>
                        <m:t>𝑒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𝑉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deg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400" dirty="0" smtClean="0"/>
              </a:p>
            </p:txBody>
          </p:sp>
        </mc:Choice>
        <mc:Fallback xmlns="">
          <p:sp>
            <p:nvSpPr>
              <p:cNvPr id="2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327" y="4813057"/>
                <a:ext cx="8341252" cy="1727332"/>
              </a:xfrm>
              <a:prstGeom prst="rect">
                <a:avLst/>
              </a:prstGeom>
              <a:blipFill rotWithShape="1">
                <a:blip r:embed="rId3"/>
                <a:stretch>
                  <a:fillRect l="-1170" t="-2473" r="-102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86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6327" y="228112"/>
            <a:ext cx="7772400" cy="617538"/>
          </a:xfrm>
        </p:spPr>
        <p:txBody>
          <a:bodyPr/>
          <a:lstStyle/>
          <a:p>
            <a:r>
              <a:rPr lang="en-GB" dirty="0" smtClean="0"/>
              <a:t>Interesting Property</a:t>
            </a:r>
            <a:endParaRPr lang="en-US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86225" y="1260964"/>
            <a:ext cx="8341252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b="1" dirty="0" smtClean="0"/>
              <a:t>Theorem:</a:t>
            </a:r>
            <a:r>
              <a:rPr lang="en-GB" dirty="0" smtClean="0"/>
              <a:t> Any undirected graph must have an even number of vertices with odd degree. (zero is considered as even)</a:t>
            </a:r>
            <a:endParaRPr lang="en-GB" sz="2400" dirty="0" smtClean="0"/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982515" y="3370529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3430440" y="2938729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2206478" y="3659454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2782740" y="3659454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AutoShape 8"/>
          <p:cNvSpPr>
            <a:spLocks noChangeArrowheads="1"/>
          </p:cNvSpPr>
          <p:nvPr/>
        </p:nvSpPr>
        <p:spPr bwMode="auto">
          <a:xfrm>
            <a:off x="2133453" y="2722829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H="1" flipV="1">
            <a:off x="2206478" y="2794266"/>
            <a:ext cx="71437" cy="865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V="1">
            <a:off x="1053953" y="2794266"/>
            <a:ext cx="1152525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2277915" y="2794266"/>
            <a:ext cx="1223963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V="1">
            <a:off x="2277915" y="3010166"/>
            <a:ext cx="1223963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6327" y="321113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40656" y="233638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99821" y="380391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73315" y="279352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21121" y="367279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46684" y="2998929"/>
            <a:ext cx="378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vertices with odd degree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0923" y="5205046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6327" y="228112"/>
            <a:ext cx="7772400" cy="617538"/>
          </a:xfrm>
        </p:spPr>
        <p:txBody>
          <a:bodyPr/>
          <a:lstStyle/>
          <a:p>
            <a:r>
              <a:rPr lang="en-GB" dirty="0" smtClean="0"/>
              <a:t>Interesting Property</a:t>
            </a:r>
            <a:endParaRPr lang="en-US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86225" y="1073396"/>
            <a:ext cx="8341252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b="1" dirty="0" smtClean="0"/>
              <a:t>Theorem:</a:t>
            </a:r>
            <a:r>
              <a:rPr lang="en-GB" dirty="0" smtClean="0"/>
              <a:t> Any undirected graph must have an even number of vertices with odd degree. (zero is considered as even)</a:t>
            </a:r>
            <a:endParaRPr lang="en-GB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3046" y="2133604"/>
                <a:ext cx="8053808" cy="2881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Proof:</a:t>
                </a:r>
                <a:r>
                  <a:rPr lang="en-US" dirty="0" smtClean="0"/>
                  <a:t> (by contradiction)</a:t>
                </a:r>
              </a:p>
              <a:p>
                <a:endParaRPr lang="en-US" dirty="0"/>
              </a:p>
              <a:p>
                <a:r>
                  <a:rPr lang="en-US" dirty="0" smtClean="0"/>
                  <a:t>Assume for the sake of contradiction that graph G has an </a:t>
                </a:r>
              </a:p>
              <a:p>
                <a:r>
                  <a:rPr lang="en-US" dirty="0" smtClean="0"/>
                  <a:t>odd number of vertices with odd degree. </a:t>
                </a:r>
                <a:br>
                  <a:rPr lang="en-US" dirty="0" smtClean="0"/>
                </a:br>
                <a:r>
                  <a:rPr lang="en-US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deg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</a:rPr>
                            <m:t>𝑣</m:t>
                          </m:r>
                          <m:r>
                            <a:rPr lang="en-US" i="1" smtClean="0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𝑜𝑑𝑑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/>
                            </a:rPr>
                            <m:t>deg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</a:rPr>
                            <m:t>𝑣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𝑒𝑣𝑒𝑛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/>
                            </a:rPr>
                            <m:t>deg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46" y="2133604"/>
                <a:ext cx="8053808" cy="2881879"/>
              </a:xfrm>
              <a:prstGeom prst="rect">
                <a:avLst/>
              </a:prstGeom>
              <a:blipFill rotWithShape="1">
                <a:blip r:embed="rId3"/>
                <a:stretch>
                  <a:fillRect l="-1211" t="-1480" r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 bwMode="auto">
          <a:xfrm rot="16200000">
            <a:off x="4284787" y="4357046"/>
            <a:ext cx="304800" cy="1746740"/>
          </a:xfrm>
          <a:prstGeom prst="lef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Left Brace 21"/>
          <p:cNvSpPr/>
          <p:nvPr/>
        </p:nvSpPr>
        <p:spPr bwMode="auto">
          <a:xfrm rot="16200000">
            <a:off x="6535618" y="4343326"/>
            <a:ext cx="304800" cy="1746740"/>
          </a:xfrm>
          <a:prstGeom prst="lef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87572" y="5394539"/>
            <a:ext cx="4705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dd         +         even      =     odd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0156" y="6044560"/>
            <a:ext cx="8196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Contradicts handshaking property which says sum is even.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377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46051"/>
            <a:ext cx="7772400" cy="617538"/>
          </a:xfrm>
        </p:spPr>
        <p:txBody>
          <a:bodyPr/>
          <a:lstStyle/>
          <a:p>
            <a:r>
              <a:rPr lang="en-GB" dirty="0" smtClean="0"/>
              <a:t>Bipartite Graphs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Text Box 3"/>
              <p:cNvSpPr txBox="1">
                <a:spLocks noChangeArrowheads="1"/>
              </p:cNvSpPr>
              <p:nvPr/>
            </p:nvSpPr>
            <p:spPr bwMode="auto">
              <a:xfrm>
                <a:off x="465931" y="1043965"/>
                <a:ext cx="8208963" cy="1200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GB" sz="2400" b="1" dirty="0" smtClean="0">
                    <a:solidFill>
                      <a:srgbClr val="FF0000"/>
                    </a:solidFill>
                  </a:rPr>
                  <a:t>A bipartite graph</a:t>
                </a:r>
                <a:r>
                  <a:rPr lang="en-GB" sz="2400" dirty="0"/>
                  <a:t> is a graph </a:t>
                </a:r>
                <a:r>
                  <a:rPr lang="en-GB" sz="2400" dirty="0" smtClean="0"/>
                  <a:t>that can be divided into two sets of </a:t>
                </a:r>
                <a:r>
                  <a:rPr lang="en-GB" dirty="0" smtClean="0"/>
                  <a:t>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GB" dirty="0" smtClean="0"/>
                  <a:t>such that there are no edges between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GB" dirty="0" smtClean="0"/>
                  <a:t>or between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GB" sz="2400" baseline="-25000" dirty="0"/>
              </a:p>
            </p:txBody>
          </p:sp>
        </mc:Choice>
        <mc:Fallback xmlns="">
          <p:sp>
            <p:nvSpPr>
              <p:cNvPr id="1741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931" y="1043965"/>
                <a:ext cx="8208963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114" t="-3553" b="-1116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2339975" y="3807559"/>
            <a:ext cx="142875" cy="144463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2266950" y="2870934"/>
            <a:ext cx="142875" cy="144463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AutoShape 12"/>
          <p:cNvSpPr>
            <a:spLocks noChangeArrowheads="1"/>
          </p:cNvSpPr>
          <p:nvPr/>
        </p:nvSpPr>
        <p:spPr bwMode="auto">
          <a:xfrm>
            <a:off x="4859338" y="3517047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AutoShape 13"/>
          <p:cNvSpPr>
            <a:spLocks noChangeArrowheads="1"/>
          </p:cNvSpPr>
          <p:nvPr/>
        </p:nvSpPr>
        <p:spPr bwMode="auto">
          <a:xfrm>
            <a:off x="4643438" y="4023459"/>
            <a:ext cx="142875" cy="144463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AutoShape 14"/>
          <p:cNvSpPr>
            <a:spLocks noChangeArrowheads="1"/>
          </p:cNvSpPr>
          <p:nvPr/>
        </p:nvSpPr>
        <p:spPr bwMode="auto">
          <a:xfrm>
            <a:off x="4570413" y="3086834"/>
            <a:ext cx="142875" cy="144463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Oval 18"/>
          <p:cNvSpPr>
            <a:spLocks noChangeArrowheads="1"/>
          </p:cNvSpPr>
          <p:nvPr/>
        </p:nvSpPr>
        <p:spPr bwMode="auto">
          <a:xfrm>
            <a:off x="1692275" y="2570287"/>
            <a:ext cx="1368425" cy="1720362"/>
          </a:xfrm>
          <a:prstGeom prst="ellipse">
            <a:avLst/>
          </a:prstGeom>
          <a:solidFill>
            <a:schemeClr val="accent1">
              <a:alpha val="4600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Oval 19"/>
          <p:cNvSpPr>
            <a:spLocks noChangeArrowheads="1"/>
          </p:cNvSpPr>
          <p:nvPr/>
        </p:nvSpPr>
        <p:spPr bwMode="auto">
          <a:xfrm>
            <a:off x="4140200" y="2641724"/>
            <a:ext cx="1368425" cy="1800225"/>
          </a:xfrm>
          <a:prstGeom prst="ellipse">
            <a:avLst/>
          </a:prstGeom>
          <a:solidFill>
            <a:schemeClr val="accent1">
              <a:alpha val="4600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2411413" y="3877409"/>
            <a:ext cx="2232025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2411413" y="2942372"/>
            <a:ext cx="2232025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2339975" y="2942372"/>
            <a:ext cx="25923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2339975" y="2942372"/>
            <a:ext cx="2376488" cy="1150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111403" y="4302668"/>
                <a:ext cx="6239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403" y="4302668"/>
                <a:ext cx="623952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543803" y="4456481"/>
                <a:ext cx="6310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803" y="4456481"/>
                <a:ext cx="631070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86154" y="5070545"/>
                <a:ext cx="710322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Arise in many applications, e.g.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GB" dirty="0"/>
                  <a:t>v</a:t>
                </a:r>
                <a:r>
                  <a:rPr lang="en-GB" dirty="0" smtClean="0"/>
                  <a:t>ertices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a set of jobs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GB" dirty="0"/>
                  <a:t>vertices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a set of </a:t>
                </a:r>
                <a:r>
                  <a:rPr lang="en-GB" dirty="0" smtClean="0"/>
                  <a:t>workers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GB" dirty="0"/>
                  <a:t>e</a:t>
                </a:r>
                <a:r>
                  <a:rPr lang="en-GB" dirty="0" smtClean="0"/>
                  <a:t>dges represent assignments of workers to jobs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54" y="5070545"/>
                <a:ext cx="7103227" cy="1569660"/>
              </a:xfrm>
              <a:prstGeom prst="rect">
                <a:avLst/>
              </a:prstGeom>
              <a:blipFill rotWithShape="1">
                <a:blip r:embed="rId6"/>
                <a:stretch>
                  <a:fillRect l="-1288" t="-2724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85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6" grpId="0" animBg="1"/>
      <p:bldP spid="17427" grpId="0" animBg="1"/>
      <p:bldP spid="2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46051"/>
            <a:ext cx="7772400" cy="617538"/>
          </a:xfrm>
        </p:spPr>
        <p:txBody>
          <a:bodyPr/>
          <a:lstStyle/>
          <a:p>
            <a:r>
              <a:rPr lang="en-GB" dirty="0" smtClean="0"/>
              <a:t>Bipartite Graphs</a:t>
            </a:r>
            <a:endParaRPr lang="en-US" dirty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5930" y="1043964"/>
            <a:ext cx="82089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/>
              <a:t>How can we tell if a graph is bipartite? </a:t>
            </a:r>
            <a:endParaRPr lang="en-GB" sz="2400" baseline="-25000" dirty="0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1097337" y="2787658"/>
            <a:ext cx="142875" cy="144463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1024312" y="1851033"/>
            <a:ext cx="142875" cy="144463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AutoShape 12"/>
          <p:cNvSpPr>
            <a:spLocks noChangeArrowheads="1"/>
          </p:cNvSpPr>
          <p:nvPr/>
        </p:nvSpPr>
        <p:spPr bwMode="auto">
          <a:xfrm>
            <a:off x="3616700" y="2497146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AutoShape 13"/>
          <p:cNvSpPr>
            <a:spLocks noChangeArrowheads="1"/>
          </p:cNvSpPr>
          <p:nvPr/>
        </p:nvSpPr>
        <p:spPr bwMode="auto">
          <a:xfrm>
            <a:off x="3400800" y="3003558"/>
            <a:ext cx="142875" cy="144463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AutoShape 14"/>
          <p:cNvSpPr>
            <a:spLocks noChangeArrowheads="1"/>
          </p:cNvSpPr>
          <p:nvPr/>
        </p:nvSpPr>
        <p:spPr bwMode="auto">
          <a:xfrm>
            <a:off x="3327775" y="2066933"/>
            <a:ext cx="142875" cy="144463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1168775" y="2857508"/>
            <a:ext cx="2232025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1168775" y="1922471"/>
            <a:ext cx="2232025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1097337" y="1922471"/>
            <a:ext cx="25923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1097337" y="1922471"/>
            <a:ext cx="2376488" cy="1150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1094162" y="1993909"/>
            <a:ext cx="7302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7551043" y="2609920"/>
            <a:ext cx="142875" cy="144463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5312893" y="1938224"/>
            <a:ext cx="142875" cy="144463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2"/>
          <p:cNvSpPr>
            <a:spLocks noChangeArrowheads="1"/>
          </p:cNvSpPr>
          <p:nvPr/>
        </p:nvSpPr>
        <p:spPr bwMode="auto">
          <a:xfrm>
            <a:off x="5110162" y="2301361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13"/>
          <p:cNvSpPr>
            <a:spLocks noChangeArrowheads="1"/>
          </p:cNvSpPr>
          <p:nvPr/>
        </p:nvSpPr>
        <p:spPr bwMode="auto">
          <a:xfrm>
            <a:off x="7689381" y="3079026"/>
            <a:ext cx="142875" cy="144463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14"/>
          <p:cNvSpPr>
            <a:spLocks noChangeArrowheads="1"/>
          </p:cNvSpPr>
          <p:nvPr/>
        </p:nvSpPr>
        <p:spPr bwMode="auto">
          <a:xfrm>
            <a:off x="7616356" y="2142401"/>
            <a:ext cx="142875" cy="144463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7666199" y="2754383"/>
            <a:ext cx="96208" cy="32464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5457356" y="1997939"/>
            <a:ext cx="2232025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5181600" y="1997939"/>
            <a:ext cx="204318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5385918" y="1997939"/>
            <a:ext cx="2376488" cy="1150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8215" y="3962399"/>
            <a:ext cx="7519046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two coloring</a:t>
            </a:r>
            <a:r>
              <a:rPr lang="en-US" dirty="0" smtClean="0"/>
              <a:t> of a graph is an assignment of one of </a:t>
            </a:r>
          </a:p>
          <a:p>
            <a:r>
              <a:rPr lang="en-US" dirty="0" smtClean="0"/>
              <a:t>Two colors to each vertex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8215" y="5214915"/>
            <a:ext cx="7731604" cy="1200329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Theorem:</a:t>
            </a:r>
            <a:r>
              <a:rPr lang="en-US" dirty="0" smtClean="0"/>
              <a:t> A graph is bipartite if and only if it has a </a:t>
            </a:r>
          </a:p>
          <a:p>
            <a:r>
              <a:rPr lang="en-US" dirty="0" smtClean="0"/>
              <a:t>two coloring such that no two vertices connected by an </a:t>
            </a:r>
          </a:p>
          <a:p>
            <a:r>
              <a:rPr lang="en-US" dirty="0" smtClean="0"/>
              <a:t>edge have the same color. </a:t>
            </a:r>
          </a:p>
        </p:txBody>
      </p:sp>
    </p:spTree>
    <p:extLst>
      <p:ext uri="{BB962C8B-B14F-4D97-AF65-F5344CB8AC3E}">
        <p14:creationId xmlns:p14="http://schemas.microsoft.com/office/powerpoint/2010/main" val="5973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46051"/>
            <a:ext cx="7772400" cy="617538"/>
          </a:xfrm>
        </p:spPr>
        <p:txBody>
          <a:bodyPr/>
          <a:lstStyle/>
          <a:p>
            <a:r>
              <a:rPr lang="en-GB" dirty="0" smtClean="0"/>
              <a:t>Bipartite Graphs</a:t>
            </a:r>
            <a:endParaRPr lang="en-US" dirty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5930" y="1043964"/>
            <a:ext cx="82089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/>
              <a:t>How can we tell if a graph is bipartite? </a:t>
            </a:r>
            <a:endParaRPr lang="en-GB" sz="2400" baseline="-25000" dirty="0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1097337" y="2787658"/>
            <a:ext cx="142875" cy="144463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1024312" y="1851033"/>
            <a:ext cx="142875" cy="144463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AutoShape 12"/>
          <p:cNvSpPr>
            <a:spLocks noChangeArrowheads="1"/>
          </p:cNvSpPr>
          <p:nvPr/>
        </p:nvSpPr>
        <p:spPr bwMode="auto">
          <a:xfrm>
            <a:off x="3616700" y="2497146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AutoShape 13"/>
          <p:cNvSpPr>
            <a:spLocks noChangeArrowheads="1"/>
          </p:cNvSpPr>
          <p:nvPr/>
        </p:nvSpPr>
        <p:spPr bwMode="auto">
          <a:xfrm>
            <a:off x="3400800" y="3003558"/>
            <a:ext cx="142875" cy="144463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AutoShape 14"/>
          <p:cNvSpPr>
            <a:spLocks noChangeArrowheads="1"/>
          </p:cNvSpPr>
          <p:nvPr/>
        </p:nvSpPr>
        <p:spPr bwMode="auto">
          <a:xfrm>
            <a:off x="3327775" y="2066933"/>
            <a:ext cx="142875" cy="144463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1168775" y="2857508"/>
            <a:ext cx="2232025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1168775" y="1922471"/>
            <a:ext cx="2232025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1097337" y="1922471"/>
            <a:ext cx="25923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1097337" y="1922471"/>
            <a:ext cx="2376488" cy="1150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1094162" y="1993909"/>
            <a:ext cx="7302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7551043" y="2609920"/>
            <a:ext cx="142875" cy="144463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5312893" y="1938224"/>
            <a:ext cx="142875" cy="144463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2"/>
          <p:cNvSpPr>
            <a:spLocks noChangeArrowheads="1"/>
          </p:cNvSpPr>
          <p:nvPr/>
        </p:nvSpPr>
        <p:spPr bwMode="auto">
          <a:xfrm>
            <a:off x="5110162" y="2301361"/>
            <a:ext cx="142875" cy="144462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13"/>
          <p:cNvSpPr>
            <a:spLocks noChangeArrowheads="1"/>
          </p:cNvSpPr>
          <p:nvPr/>
        </p:nvSpPr>
        <p:spPr bwMode="auto">
          <a:xfrm>
            <a:off x="7747996" y="3102472"/>
            <a:ext cx="142875" cy="144463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14"/>
          <p:cNvSpPr>
            <a:spLocks noChangeArrowheads="1"/>
          </p:cNvSpPr>
          <p:nvPr/>
        </p:nvSpPr>
        <p:spPr bwMode="auto">
          <a:xfrm>
            <a:off x="7698417" y="2142401"/>
            <a:ext cx="142875" cy="144463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7666199" y="2754382"/>
            <a:ext cx="153234" cy="34808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5457356" y="1997939"/>
            <a:ext cx="2232025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5181600" y="1997939"/>
            <a:ext cx="204318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5385918" y="1997939"/>
            <a:ext cx="2376488" cy="1150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68215" y="5214915"/>
            <a:ext cx="7731604" cy="1200329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Theorem:</a:t>
            </a:r>
            <a:r>
              <a:rPr lang="en-US" dirty="0" smtClean="0"/>
              <a:t> A graph is bipartite if and only if it has a </a:t>
            </a:r>
          </a:p>
          <a:p>
            <a:r>
              <a:rPr lang="en-US" dirty="0" smtClean="0"/>
              <a:t>two coloring such that no two vertices connected by an </a:t>
            </a:r>
          </a:p>
          <a:p>
            <a:r>
              <a:rPr lang="en-US" dirty="0" smtClean="0"/>
              <a:t>edge have the same color.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55768" y="278765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bipartite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27738" y="199390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1231" y="16202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7974" y="26088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41241" y="28716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9034" y="3333304"/>
            <a:ext cx="3264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way to color {</a:t>
            </a:r>
            <a:r>
              <a:rPr lang="en-US" dirty="0" err="1" smtClean="0">
                <a:solidFill>
                  <a:srgbClr val="FF0000"/>
                </a:solidFill>
              </a:rPr>
              <a:t>a,b,c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 bipartite.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8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28" grpId="0"/>
      <p:bldP spid="30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46051"/>
            <a:ext cx="7772400" cy="617538"/>
          </a:xfrm>
        </p:spPr>
        <p:txBody>
          <a:bodyPr/>
          <a:lstStyle/>
          <a:p>
            <a:r>
              <a:rPr lang="en-GB" dirty="0" smtClean="0"/>
              <a:t>Proof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9969" y="994615"/>
            <a:ext cx="7731604" cy="1200329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Theorem:</a:t>
            </a:r>
            <a:r>
              <a:rPr lang="en-US" dirty="0" smtClean="0"/>
              <a:t> A graph G is bipartite if and only if G has a </a:t>
            </a:r>
          </a:p>
          <a:p>
            <a:r>
              <a:rPr lang="en-US" dirty="0" smtClean="0"/>
              <a:t>two coloring such that no two vertices connected by an </a:t>
            </a:r>
          </a:p>
          <a:p>
            <a:r>
              <a:rPr lang="en-US" dirty="0" smtClean="0"/>
              <a:t>edge have the same color.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36" y="2625970"/>
            <a:ext cx="9078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dirty="0" smtClean="0"/>
              <a:t> = “graph G is bipartite”</a:t>
            </a:r>
          </a:p>
          <a:p>
            <a:r>
              <a:rPr lang="en-US" i="1" dirty="0" smtClean="0"/>
              <a:t>Q</a:t>
            </a:r>
            <a:r>
              <a:rPr lang="en-US" dirty="0" smtClean="0"/>
              <a:t> = “G has 2-coloring without edges between same color nodes”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9969" y="4032739"/>
                <a:ext cx="639136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Need to prove both: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1)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and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  2)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69" y="4032739"/>
                <a:ext cx="6391365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527" t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53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152436" y="4149969"/>
            <a:ext cx="3634118" cy="2590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46051"/>
            <a:ext cx="7772400" cy="617538"/>
          </a:xfrm>
        </p:spPr>
        <p:txBody>
          <a:bodyPr/>
          <a:lstStyle/>
          <a:p>
            <a:r>
              <a:rPr lang="en-GB" dirty="0" smtClean="0"/>
              <a:t>Proof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9969" y="994615"/>
            <a:ext cx="7731604" cy="1200329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Theorem:</a:t>
            </a:r>
            <a:r>
              <a:rPr lang="en-US" dirty="0" smtClean="0"/>
              <a:t> A graph G is bipartite if and only if G has a </a:t>
            </a:r>
          </a:p>
          <a:p>
            <a:r>
              <a:rPr lang="en-US" dirty="0" smtClean="0"/>
              <a:t>two coloring such that no two vertices connected by an </a:t>
            </a:r>
          </a:p>
          <a:p>
            <a:r>
              <a:rPr lang="en-US" dirty="0" smtClean="0"/>
              <a:t>edge have the same color.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36" y="2625970"/>
            <a:ext cx="9078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dirty="0" smtClean="0"/>
              <a:t> = “graph G is bipartite”</a:t>
            </a:r>
          </a:p>
          <a:p>
            <a:r>
              <a:rPr lang="en-US" i="1" dirty="0" smtClean="0"/>
              <a:t>Q</a:t>
            </a:r>
            <a:r>
              <a:rPr lang="en-US" dirty="0" smtClean="0"/>
              <a:t> = “G has 2-coloring without edges between same color nodes”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7570" y="3598987"/>
                <a:ext cx="639136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Need to prove both: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1)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and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  2)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70" y="3598987"/>
                <a:ext cx="6391365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527" t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989387" y="5500254"/>
            <a:ext cx="142875" cy="144463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16362" y="4563629"/>
            <a:ext cx="142875" cy="144463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7508750" y="520974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7292850" y="5716154"/>
            <a:ext cx="142875" cy="144463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7219825" y="4779529"/>
            <a:ext cx="142875" cy="144463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8"/>
          <p:cNvSpPr>
            <a:spLocks noChangeArrowheads="1"/>
          </p:cNvSpPr>
          <p:nvPr/>
        </p:nvSpPr>
        <p:spPr bwMode="auto">
          <a:xfrm>
            <a:off x="4341687" y="4262982"/>
            <a:ext cx="1368425" cy="1720362"/>
          </a:xfrm>
          <a:prstGeom prst="ellipse">
            <a:avLst/>
          </a:prstGeom>
          <a:solidFill>
            <a:schemeClr val="accent1">
              <a:alpha val="4600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6789612" y="4334419"/>
            <a:ext cx="1368425" cy="1800225"/>
          </a:xfrm>
          <a:prstGeom prst="ellipse">
            <a:avLst/>
          </a:prstGeom>
          <a:solidFill>
            <a:schemeClr val="accent1">
              <a:alpha val="4600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5060825" y="5570104"/>
            <a:ext cx="2232025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5060825" y="4635067"/>
            <a:ext cx="2232025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4989387" y="4635067"/>
            <a:ext cx="25923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4989387" y="4635067"/>
            <a:ext cx="2376488" cy="1150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760815" y="5995363"/>
                <a:ext cx="6239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815" y="5995363"/>
                <a:ext cx="623952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193215" y="6149176"/>
                <a:ext cx="6310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215" y="6149176"/>
                <a:ext cx="631070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310264" y="4289447"/>
            <a:ext cx="2590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P is true.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0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2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5096" y="181220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Origins of Graph Theory</a:t>
            </a:r>
          </a:p>
        </p:txBody>
      </p:sp>
      <p:pic>
        <p:nvPicPr>
          <p:cNvPr id="30" name="Picture 4" descr="Map of Königsberg in Euler's time showing the actual layout of the seven bridges, highlighting the river Pregolya and the bridges.">
            <a:hlinkClick r:id="rId2" tooltip="Map of Königsberg in Euler's time showing the actual layout of the seven bridges, highlighting the river Pregolya and the bridges.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355" y="3134768"/>
            <a:ext cx="4576275" cy="360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395286" y="1033951"/>
            <a:ext cx="83534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city of </a:t>
            </a:r>
            <a:r>
              <a:rPr lang="en-US" sz="2000" dirty="0" err="1">
                <a:hlinkClick r:id="rId4" action="ppaction://hlinkfile" tooltip="Königsberg"/>
              </a:rPr>
              <a:t>Königsberg</a:t>
            </a:r>
            <a:r>
              <a:rPr lang="en-US" sz="2000" dirty="0"/>
              <a:t> in </a:t>
            </a:r>
            <a:r>
              <a:rPr lang="en-US" sz="2000" dirty="0">
                <a:hlinkClick r:id="rId5" action="ppaction://hlinkfile" tooltip="Kingdom of Prussia"/>
              </a:rPr>
              <a:t>Prussia</a:t>
            </a:r>
            <a:r>
              <a:rPr lang="en-US" sz="2000" dirty="0"/>
              <a:t> (now </a:t>
            </a:r>
            <a:r>
              <a:rPr lang="en-US" sz="2000" dirty="0">
                <a:hlinkClick r:id="rId6" action="ppaction://hlinkfile" tooltip="Kaliningrad"/>
              </a:rPr>
              <a:t>Kaliningrad</a:t>
            </a:r>
            <a:r>
              <a:rPr lang="en-US" sz="2000" dirty="0"/>
              <a:t>, </a:t>
            </a:r>
            <a:r>
              <a:rPr lang="en-US" sz="2000" dirty="0">
                <a:hlinkClick r:id="rId7" action="ppaction://hlinkfile" tooltip="Russia"/>
              </a:rPr>
              <a:t>Russia</a:t>
            </a:r>
            <a:r>
              <a:rPr lang="en-US" sz="2000" dirty="0"/>
              <a:t>) was set on both sides of the </a:t>
            </a:r>
            <a:r>
              <a:rPr lang="en-US" sz="2000" dirty="0" err="1">
                <a:hlinkClick r:id="rId8" action="ppaction://hlinkfile" tooltip="Pregolya"/>
              </a:rPr>
              <a:t>Pregel</a:t>
            </a:r>
            <a:r>
              <a:rPr lang="en-US" sz="2000" dirty="0">
                <a:hlinkClick r:id="rId8" action="ppaction://hlinkfile" tooltip="Pregolya"/>
              </a:rPr>
              <a:t> River</a:t>
            </a:r>
            <a:r>
              <a:rPr lang="en-US" sz="2000" dirty="0"/>
              <a:t>, and included two large islands which were connected to each other and the mainland by </a:t>
            </a:r>
            <a:r>
              <a:rPr lang="en-US" sz="2000" dirty="0" smtClean="0"/>
              <a:t>7 </a:t>
            </a:r>
            <a:r>
              <a:rPr lang="en-US" sz="2000" dirty="0"/>
              <a:t>bridges.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/>
              <a:t>Problem</a:t>
            </a:r>
            <a:r>
              <a:rPr lang="en-US" sz="2000" b="1" dirty="0" smtClean="0"/>
              <a:t>:</a:t>
            </a:r>
            <a:r>
              <a:rPr lang="en-US" sz="2000" dirty="0" smtClean="0"/>
              <a:t> can one find a walk </a:t>
            </a:r>
            <a:r>
              <a:rPr lang="en-US" sz="2000" dirty="0"/>
              <a:t>through the city that </a:t>
            </a:r>
            <a:r>
              <a:rPr lang="en-US" sz="2000" dirty="0" smtClean="0"/>
              <a:t>crosses each </a:t>
            </a:r>
            <a:r>
              <a:rPr lang="en-US" sz="2000" dirty="0"/>
              <a:t>bridge </a:t>
            </a:r>
            <a:r>
              <a:rPr lang="en-US" sz="2000" dirty="0" smtClean="0"/>
              <a:t>exactly once. </a:t>
            </a:r>
          </a:p>
        </p:txBody>
      </p:sp>
    </p:spTree>
    <p:extLst>
      <p:ext uri="{BB962C8B-B14F-4D97-AF65-F5344CB8AC3E}">
        <p14:creationId xmlns:p14="http://schemas.microsoft.com/office/powerpoint/2010/main" val="253038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52436" y="4149969"/>
            <a:ext cx="3634118" cy="2590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46051"/>
            <a:ext cx="7772400" cy="617538"/>
          </a:xfrm>
        </p:spPr>
        <p:txBody>
          <a:bodyPr/>
          <a:lstStyle/>
          <a:p>
            <a:r>
              <a:rPr lang="en-GB" dirty="0" smtClean="0"/>
              <a:t>Proof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9969" y="994615"/>
            <a:ext cx="7731604" cy="1200329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Theorem:</a:t>
            </a:r>
            <a:r>
              <a:rPr lang="en-US" dirty="0" smtClean="0"/>
              <a:t> A graph G is bipartite if and only if G has a </a:t>
            </a:r>
          </a:p>
          <a:p>
            <a:r>
              <a:rPr lang="en-US" dirty="0" smtClean="0"/>
              <a:t>two coloring such that no two vertices connected by an </a:t>
            </a:r>
          </a:p>
          <a:p>
            <a:r>
              <a:rPr lang="en-US" dirty="0" smtClean="0"/>
              <a:t>edge have the same color.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36" y="2625970"/>
            <a:ext cx="9078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dirty="0" smtClean="0"/>
              <a:t> = “graph G is bipartite”</a:t>
            </a:r>
          </a:p>
          <a:p>
            <a:r>
              <a:rPr lang="en-US" i="1" dirty="0" smtClean="0"/>
              <a:t>Q</a:t>
            </a:r>
            <a:r>
              <a:rPr lang="en-US" dirty="0" smtClean="0"/>
              <a:t> = “G has 2-coloring without edges between same color nodes”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9969" y="3537252"/>
                <a:ext cx="639136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Need to prove both: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1)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and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  2)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69" y="3537252"/>
                <a:ext cx="6391365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527" t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10264" y="4289447"/>
            <a:ext cx="2590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P is true.</a:t>
            </a:r>
            <a:endParaRPr 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954218" y="5500254"/>
            <a:ext cx="142875" cy="144463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881193" y="4563629"/>
            <a:ext cx="142875" cy="144463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7508750" y="520974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7292850" y="5716154"/>
            <a:ext cx="142875" cy="144463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7219825" y="4779529"/>
            <a:ext cx="142875" cy="144463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8"/>
          <p:cNvSpPr>
            <a:spLocks noChangeArrowheads="1"/>
          </p:cNvSpPr>
          <p:nvPr/>
        </p:nvSpPr>
        <p:spPr bwMode="auto">
          <a:xfrm>
            <a:off x="4341687" y="4262982"/>
            <a:ext cx="1368425" cy="1720362"/>
          </a:xfrm>
          <a:prstGeom prst="ellipse">
            <a:avLst/>
          </a:prstGeom>
          <a:solidFill>
            <a:schemeClr val="accent1">
              <a:alpha val="4600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6789612" y="4334419"/>
            <a:ext cx="1368425" cy="1800225"/>
          </a:xfrm>
          <a:prstGeom prst="ellipse">
            <a:avLst/>
          </a:prstGeom>
          <a:solidFill>
            <a:schemeClr val="accent1">
              <a:alpha val="4600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5060825" y="5570104"/>
            <a:ext cx="2232025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5060825" y="4635067"/>
            <a:ext cx="2232025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4989387" y="4635067"/>
            <a:ext cx="25923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4989387" y="4635067"/>
            <a:ext cx="2376488" cy="1150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760815" y="5995363"/>
                <a:ext cx="6239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815" y="5995363"/>
                <a:ext cx="623952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193215" y="6149176"/>
                <a:ext cx="6310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215" y="6149176"/>
                <a:ext cx="631070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541" y="4945714"/>
                <a:ext cx="329615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Color vertices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red</a:t>
                </a:r>
                <a:br>
                  <a:rPr lang="en-US" dirty="0" smtClean="0"/>
                </a:br>
                <a:r>
                  <a:rPr lang="en-US" dirty="0" smtClean="0"/>
                  <a:t>color and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black.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see that Q is true.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41" y="4945714"/>
                <a:ext cx="3296159" cy="1569660"/>
              </a:xfrm>
              <a:prstGeom prst="rect">
                <a:avLst/>
              </a:prstGeom>
              <a:blipFill rotWithShape="1">
                <a:blip r:embed="rId6"/>
                <a:stretch>
                  <a:fillRect l="-2957" t="-2713" r="-2033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29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52436" y="4149969"/>
            <a:ext cx="4406374" cy="2590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46051"/>
            <a:ext cx="7772400" cy="617538"/>
          </a:xfrm>
        </p:spPr>
        <p:txBody>
          <a:bodyPr/>
          <a:lstStyle/>
          <a:p>
            <a:r>
              <a:rPr lang="en-GB" dirty="0" smtClean="0"/>
              <a:t>Proof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9969" y="994615"/>
            <a:ext cx="7731604" cy="1200329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Theorem:</a:t>
            </a:r>
            <a:r>
              <a:rPr lang="en-US" dirty="0" smtClean="0"/>
              <a:t> A graph G is bipartite if and only if G has a </a:t>
            </a:r>
          </a:p>
          <a:p>
            <a:r>
              <a:rPr lang="en-US" dirty="0" smtClean="0"/>
              <a:t>two coloring such that no two vertices connected by an </a:t>
            </a:r>
          </a:p>
          <a:p>
            <a:r>
              <a:rPr lang="en-US" dirty="0" smtClean="0"/>
              <a:t>edge have the same color.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36" y="2625970"/>
            <a:ext cx="9078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dirty="0" smtClean="0"/>
              <a:t> = “graph G is bipartite”</a:t>
            </a:r>
          </a:p>
          <a:p>
            <a:r>
              <a:rPr lang="en-US" i="1" dirty="0" smtClean="0"/>
              <a:t>Q</a:t>
            </a:r>
            <a:r>
              <a:rPr lang="en-US" dirty="0" smtClean="0"/>
              <a:t> = “G has 2-coloring without edges between same color nodes”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9969" y="3537252"/>
                <a:ext cx="639136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Need to prove both: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1)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and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 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2)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𝑄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69" y="3537252"/>
                <a:ext cx="6391365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527" t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10264" y="4289447"/>
            <a:ext cx="262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Q is true.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541" y="4945714"/>
                <a:ext cx="426026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contain red vertices</a:t>
                </a:r>
                <a:br>
                  <a:rPr lang="en-US" dirty="0" smtClean="0"/>
                </a:b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contain black vertices.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see that P is true.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41" y="4945714"/>
                <a:ext cx="4260269" cy="1569660"/>
              </a:xfrm>
              <a:prstGeom prst="rect">
                <a:avLst/>
              </a:prstGeom>
              <a:blipFill rotWithShape="1">
                <a:blip r:embed="rId4"/>
                <a:stretch>
                  <a:fillRect l="-2289" t="-2713" r="-1144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7604478" y="5147193"/>
            <a:ext cx="142875" cy="144463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5366328" y="4475497"/>
            <a:ext cx="142875" cy="144463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12"/>
          <p:cNvSpPr>
            <a:spLocks noChangeArrowheads="1"/>
          </p:cNvSpPr>
          <p:nvPr/>
        </p:nvSpPr>
        <p:spPr bwMode="auto">
          <a:xfrm>
            <a:off x="5163597" y="4838634"/>
            <a:ext cx="142875" cy="144462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13"/>
          <p:cNvSpPr>
            <a:spLocks noChangeArrowheads="1"/>
          </p:cNvSpPr>
          <p:nvPr/>
        </p:nvSpPr>
        <p:spPr bwMode="auto">
          <a:xfrm>
            <a:off x="7801431" y="5639745"/>
            <a:ext cx="142875" cy="144463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14"/>
          <p:cNvSpPr>
            <a:spLocks noChangeArrowheads="1"/>
          </p:cNvSpPr>
          <p:nvPr/>
        </p:nvSpPr>
        <p:spPr bwMode="auto">
          <a:xfrm>
            <a:off x="7751852" y="4679674"/>
            <a:ext cx="142875" cy="144463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>
            <a:off x="7719634" y="5291655"/>
            <a:ext cx="153234" cy="34808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>
            <a:off x="5510791" y="4535212"/>
            <a:ext cx="2232025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5235035" y="4535212"/>
            <a:ext cx="204318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3"/>
          <p:cNvSpPr>
            <a:spLocks noChangeShapeType="1"/>
          </p:cNvSpPr>
          <p:nvPr/>
        </p:nvSpPr>
        <p:spPr bwMode="auto">
          <a:xfrm>
            <a:off x="5439353" y="4535212"/>
            <a:ext cx="2376488" cy="1150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5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34BEC0-DDD9-42B8-B0E2-923CA8461E2E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22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68275"/>
            <a:ext cx="8521700" cy="617538"/>
          </a:xfrm>
        </p:spPr>
        <p:txBody>
          <a:bodyPr/>
          <a:lstStyle/>
          <a:p>
            <a:r>
              <a:rPr lang="en-US" sz="2800" dirty="0" smtClean="0"/>
              <a:t>Learning Objective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310" y="1303702"/>
            <a:ext cx="8394214" cy="5233988"/>
          </a:xfrm>
        </p:spPr>
        <p:txBody>
          <a:bodyPr/>
          <a:lstStyle/>
          <a:p>
            <a:r>
              <a:rPr lang="en-US" sz="2400" dirty="0" smtClean="0"/>
              <a:t>Understand how to represent different types of data as graphs (examples in lecture and book)</a:t>
            </a:r>
          </a:p>
          <a:p>
            <a:endParaRPr lang="en-US" sz="2400" dirty="0"/>
          </a:p>
          <a:p>
            <a:r>
              <a:rPr lang="en-US" sz="2400" dirty="0" smtClean="0"/>
              <a:t>Understand the basic terminology and properties covered</a:t>
            </a:r>
          </a:p>
          <a:p>
            <a:endParaRPr lang="en-US" sz="2400" dirty="0"/>
          </a:p>
          <a:p>
            <a:r>
              <a:rPr lang="en-US" sz="2400" dirty="0" smtClean="0"/>
              <a:t>Understand how to prove the formal properties covered in lectures and the reading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3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5096" y="181220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Origins of Graph Theory</a:t>
            </a:r>
          </a:p>
        </p:txBody>
      </p:sp>
      <p:pic>
        <p:nvPicPr>
          <p:cNvPr id="6" name="Picture 4" descr="Map of Königsberg in Euler's time showing the actual layout of the seven bridges, highlighting the river Pregolya and the bridges.">
            <a:hlinkClick r:id="rId2" tooltip="Map of Königsberg in Euler's time showing the actual layout of the seven bridges, highlighting the river Pregolya and the bridges.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2952750" cy="232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179px-7_bridge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484313"/>
            <a:ext cx="3000375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180px-Konigsburg_graph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4149725"/>
            <a:ext cx="2592388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635375" y="2565400"/>
            <a:ext cx="12239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5003800" y="3716338"/>
            <a:ext cx="1008063" cy="7921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8993188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8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Biochemical Networks</a:t>
            </a:r>
            <a:endParaRPr lang="en-US"/>
          </a:p>
        </p:txBody>
      </p:sp>
      <p:pic>
        <p:nvPicPr>
          <p:cNvPr id="35843" name="Picture 3">
            <a:hlinkClick r:id="rId3"/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8092" y="1522879"/>
            <a:ext cx="4066321" cy="4171484"/>
          </a:xfrm>
          <a:ln/>
        </p:spPr>
      </p:pic>
    </p:spTree>
    <p:extLst>
      <p:ext uri="{BB962C8B-B14F-4D97-AF65-F5344CB8AC3E}">
        <p14:creationId xmlns:p14="http://schemas.microsoft.com/office/powerpoint/2010/main" val="291887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Social Networks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112" y="1572725"/>
            <a:ext cx="4338271" cy="398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49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5096" y="181220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Citation Graph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16" y="1242646"/>
            <a:ext cx="7002584" cy="525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73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28112"/>
            <a:ext cx="7772400" cy="617538"/>
          </a:xfrm>
        </p:spPr>
        <p:txBody>
          <a:bodyPr/>
          <a:lstStyle/>
          <a:p>
            <a:r>
              <a:rPr lang="en-GB" dirty="0" smtClean="0"/>
              <a:t>Graphs</a:t>
            </a:r>
            <a:endParaRPr lang="en-US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86225" y="1085118"/>
            <a:ext cx="8341252" cy="120032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sz="2400" dirty="0"/>
              <a:t>A </a:t>
            </a:r>
            <a:r>
              <a:rPr lang="en-GB" sz="2400" b="1" dirty="0" smtClean="0">
                <a:solidFill>
                  <a:srgbClr val="FF0000"/>
                </a:solidFill>
              </a:rPr>
              <a:t>graph</a:t>
            </a:r>
            <a:r>
              <a:rPr lang="en-GB" sz="2400" dirty="0" smtClean="0"/>
              <a:t> is </a:t>
            </a:r>
            <a:r>
              <a:rPr lang="en-GB" sz="2400" dirty="0"/>
              <a:t>a </a:t>
            </a:r>
            <a:r>
              <a:rPr lang="en-GB" sz="2400" dirty="0" smtClean="0"/>
              <a:t>collection of </a:t>
            </a:r>
            <a:r>
              <a:rPr lang="en-GB" sz="2400" b="1" dirty="0" smtClean="0">
                <a:solidFill>
                  <a:srgbClr val="FF0000"/>
                </a:solidFill>
              </a:rPr>
              <a:t>vertices </a:t>
            </a:r>
            <a:r>
              <a:rPr lang="en-GB" sz="2400" dirty="0" smtClean="0"/>
              <a:t>(also called </a:t>
            </a:r>
            <a:r>
              <a:rPr lang="en-GB" sz="2400" b="1" dirty="0" smtClean="0">
                <a:solidFill>
                  <a:srgbClr val="FF0000"/>
                </a:solidFill>
              </a:rPr>
              <a:t>nodes</a:t>
            </a:r>
            <a:r>
              <a:rPr lang="en-GB" sz="2400" dirty="0" smtClean="0"/>
              <a:t>, shown by dots) connected by </a:t>
            </a:r>
            <a:r>
              <a:rPr lang="en-GB" sz="2400" b="1" dirty="0" smtClean="0">
                <a:solidFill>
                  <a:srgbClr val="FF0000"/>
                </a:solidFill>
              </a:rPr>
              <a:t>edges</a:t>
            </a:r>
            <a:r>
              <a:rPr lang="en-GB" sz="2400" dirty="0" smtClean="0"/>
              <a:t> (also called </a:t>
            </a:r>
            <a:r>
              <a:rPr lang="en-GB" sz="2400" b="1" dirty="0" smtClean="0">
                <a:solidFill>
                  <a:srgbClr val="FF0000"/>
                </a:solidFill>
              </a:rPr>
              <a:t>arcs,</a:t>
            </a:r>
            <a:r>
              <a:rPr lang="en-GB" sz="2400" dirty="0" smtClean="0"/>
              <a:t> shown by straight or curved lines).</a:t>
            </a:r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3080787" y="368214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5528712" y="325034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4304750" y="3971067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4881012" y="3971067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AutoShape 8"/>
          <p:cNvSpPr>
            <a:spLocks noChangeArrowheads="1"/>
          </p:cNvSpPr>
          <p:nvPr/>
        </p:nvSpPr>
        <p:spPr bwMode="auto">
          <a:xfrm>
            <a:off x="4231725" y="303444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H="1" flipV="1">
            <a:off x="4304750" y="3105879"/>
            <a:ext cx="71437" cy="865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V="1">
            <a:off x="3152225" y="3105879"/>
            <a:ext cx="1152525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4376187" y="3105879"/>
            <a:ext cx="1223963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V="1">
            <a:off x="4376187" y="3321779"/>
            <a:ext cx="1223963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Freeform 13"/>
          <p:cNvSpPr>
            <a:spLocks/>
          </p:cNvSpPr>
          <p:nvPr/>
        </p:nvSpPr>
        <p:spPr bwMode="auto">
          <a:xfrm>
            <a:off x="4304750" y="2853467"/>
            <a:ext cx="1295400" cy="468312"/>
          </a:xfrm>
          <a:custGeom>
            <a:avLst/>
            <a:gdLst>
              <a:gd name="T0" fmla="*/ 0 w 816"/>
              <a:gd name="T1" fmla="*/ 159 h 295"/>
              <a:gd name="T2" fmla="*/ 453 w 816"/>
              <a:gd name="T3" fmla="*/ 23 h 295"/>
              <a:gd name="T4" fmla="*/ 816 w 816"/>
              <a:gd name="T5" fmla="*/ 295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6" h="295">
                <a:moveTo>
                  <a:pt x="0" y="159"/>
                </a:moveTo>
                <a:cubicBezTo>
                  <a:pt x="158" y="79"/>
                  <a:pt x="317" y="0"/>
                  <a:pt x="453" y="23"/>
                </a:cubicBezTo>
                <a:cubicBezTo>
                  <a:pt x="589" y="46"/>
                  <a:pt x="756" y="250"/>
                  <a:pt x="816" y="295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Arc 14"/>
          <p:cNvSpPr>
            <a:spLocks/>
          </p:cNvSpPr>
          <p:nvPr/>
        </p:nvSpPr>
        <p:spPr bwMode="auto">
          <a:xfrm>
            <a:off x="2937912" y="3753579"/>
            <a:ext cx="358775" cy="9366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9380 w 43200"/>
              <a:gd name="T3" fmla="*/ 114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600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10530"/>
                  <a:pt x="8368" y="1252"/>
                  <a:pt x="19380" y="114"/>
                </a:cubicBezTo>
              </a:path>
              <a:path w="43200" h="43200" stroke="0" extrusionOk="0">
                <a:moveTo>
                  <a:pt x="21600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10530"/>
                  <a:pt x="8368" y="1252"/>
                  <a:pt x="19380" y="114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Freeform 15"/>
          <p:cNvSpPr>
            <a:spLocks/>
          </p:cNvSpPr>
          <p:nvPr/>
        </p:nvSpPr>
        <p:spPr bwMode="auto">
          <a:xfrm rot="-455679">
            <a:off x="4304750" y="2531204"/>
            <a:ext cx="1295400" cy="863600"/>
          </a:xfrm>
          <a:custGeom>
            <a:avLst/>
            <a:gdLst>
              <a:gd name="T0" fmla="*/ 0 w 816"/>
              <a:gd name="T1" fmla="*/ 159 h 295"/>
              <a:gd name="T2" fmla="*/ 453 w 816"/>
              <a:gd name="T3" fmla="*/ 23 h 295"/>
              <a:gd name="T4" fmla="*/ 816 w 816"/>
              <a:gd name="T5" fmla="*/ 295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6" h="295">
                <a:moveTo>
                  <a:pt x="0" y="159"/>
                </a:moveTo>
                <a:cubicBezTo>
                  <a:pt x="158" y="79"/>
                  <a:pt x="317" y="0"/>
                  <a:pt x="453" y="23"/>
                </a:cubicBezTo>
                <a:cubicBezTo>
                  <a:pt x="589" y="46"/>
                  <a:pt x="756" y="250"/>
                  <a:pt x="816" y="295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Arc 16"/>
          <p:cNvSpPr>
            <a:spLocks/>
          </p:cNvSpPr>
          <p:nvPr/>
        </p:nvSpPr>
        <p:spPr bwMode="auto">
          <a:xfrm>
            <a:off x="2937912" y="2816954"/>
            <a:ext cx="358775" cy="9366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9380 w 43200"/>
              <a:gd name="T3" fmla="*/ 114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600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10530"/>
                  <a:pt x="8368" y="1252"/>
                  <a:pt x="19380" y="114"/>
                </a:cubicBezTo>
              </a:path>
              <a:path w="43200" h="43200" stroke="0" extrusionOk="0">
                <a:moveTo>
                  <a:pt x="21600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10530"/>
                  <a:pt x="8368" y="1252"/>
                  <a:pt x="19380" y="114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07720" y="4956787"/>
            <a:ext cx="874871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There is a rich mathematical theory about graphs (Graph Theory). Great for exercising/applying discrete math skills.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/>
              <a:t>Graphs are a common abstract data type in CS</a:t>
            </a:r>
          </a:p>
        </p:txBody>
      </p:sp>
    </p:spTree>
    <p:extLst>
      <p:ext uri="{BB962C8B-B14F-4D97-AF65-F5344CB8AC3E}">
        <p14:creationId xmlns:p14="http://schemas.microsoft.com/office/powerpoint/2010/main" val="333476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28112"/>
            <a:ext cx="7772400" cy="617538"/>
          </a:xfrm>
        </p:spPr>
        <p:txBody>
          <a:bodyPr/>
          <a:lstStyle/>
          <a:p>
            <a:r>
              <a:rPr lang="en-GB" dirty="0" smtClean="0"/>
              <a:t>Graphs</a:t>
            </a:r>
            <a:endParaRPr lang="en-US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86225" y="1085118"/>
            <a:ext cx="8341252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sz="2400" dirty="0"/>
              <a:t>A </a:t>
            </a:r>
            <a:r>
              <a:rPr lang="en-GB" sz="2400" b="1" dirty="0" smtClean="0">
                <a:solidFill>
                  <a:srgbClr val="FF0000"/>
                </a:solidFill>
              </a:rPr>
              <a:t>simple graph</a:t>
            </a:r>
            <a:r>
              <a:rPr lang="en-GB" sz="2400" dirty="0" smtClean="0"/>
              <a:t> is </a:t>
            </a:r>
            <a:r>
              <a:rPr lang="en-GB" sz="2400" dirty="0"/>
              <a:t>a </a:t>
            </a:r>
            <a:r>
              <a:rPr lang="en-GB" sz="2400" dirty="0" smtClean="0"/>
              <a:t>graph with </a:t>
            </a:r>
            <a:r>
              <a:rPr lang="en-GB" dirty="0" smtClean="0"/>
              <a:t>no “self loops” and at most one edge between any two vertices. </a:t>
            </a:r>
            <a:endParaRPr lang="en-GB" sz="2400" dirty="0" smtClean="0"/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3080787" y="368214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5528712" y="325034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4304750" y="3971067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4881012" y="3971067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AutoShape 8"/>
          <p:cNvSpPr>
            <a:spLocks noChangeArrowheads="1"/>
          </p:cNvSpPr>
          <p:nvPr/>
        </p:nvSpPr>
        <p:spPr bwMode="auto">
          <a:xfrm>
            <a:off x="4231725" y="303444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H="1" flipV="1">
            <a:off x="4304750" y="3105879"/>
            <a:ext cx="71437" cy="865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V="1">
            <a:off x="3152225" y="3105879"/>
            <a:ext cx="1152525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4376187" y="3105879"/>
            <a:ext cx="1223963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V="1">
            <a:off x="4376187" y="3321779"/>
            <a:ext cx="1223963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31166" y="5144355"/>
            <a:ext cx="8748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/>
              <a:t>We will be primarily concerned with simple graphs.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616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Recursive Definitions&amp;quot;&quot;/&gt;&lt;property id=&quot;20307&quot; value=&quot;662&quot;/&gt;&lt;/object&gt;&lt;object type=&quot;3&quot; unique_id=&quot;10013&quot;&gt;&lt;property id=&quot;20148&quot; value=&quot;5&quot;/&gt;&lt;property id=&quot;20300&quot; value=&quot;Slide 11 - &amp;quot;Learning Objective&amp;quot;&quot;/&gt;&lt;property id=&quot;20307&quot; value=&quot;660&quot;/&gt;&lt;/object&gt;&lt;object type=&quot;3&quot; unique_id=&quot;10040&quot;&gt;&lt;property id=&quot;20148&quot; value=&quot;5&quot;/&gt;&lt;property id=&quot;20300&quot; value=&quot;Slide 9 - &amp;quot;Example: Set of all Trinary Trees&amp;quot;&quot;/&gt;&lt;property id=&quot;20307&quot; value=&quot;698&quot;/&gt;&lt;/object&gt;&lt;object type=&quot;3&quot; unique_id=&quot;10094&quot;&gt;&lt;property id=&quot;20148&quot; value=&quot;5&quot;/&gt;&lt;property id=&quot;20300&quot; value=&quot;Slide 4 - &amp;quot;Recursively Defined Functions&amp;quot;&quot;/&gt;&lt;property id=&quot;20307&quot; value=&quot;741&quot;/&gt;&lt;/object&gt;&lt;object type=&quot;3&quot; unique_id=&quot;10546&quot;&gt;&lt;property id=&quot;20148&quot; value=&quot;5&quot;/&gt;&lt;property id=&quot;20300&quot; value=&quot;Slide 2 - &amp;quot;Example&amp;quot;&quot;/&gt;&lt;property id=&quot;20307&quot; value=&quot;751&quot;/&gt;&lt;/object&gt;&lt;object type=&quot;3&quot; unique_id=&quot;10547&quot;&gt;&lt;property id=&quot;20148&quot; value=&quot;5&quot;/&gt;&lt;property id=&quot;20300&quot; value=&quot;Slide 3 - &amp;quot;Example&amp;quot;&quot;/&gt;&lt;property id=&quot;20307&quot; value=&quot;752&quot;/&gt;&lt;/object&gt;&lt;object type=&quot;3&quot; unique_id=&quot;10548&quot;&gt;&lt;property id=&quot;20148&quot; value=&quot;5&quot;/&gt;&lt;property id=&quot;20300&quot; value=&quot;Slide 5 - &amp;quot;Example&amp;quot;&quot;/&gt;&lt;property id=&quot;20307&quot; value=&quot;753&quot;/&gt;&lt;/object&gt;&lt;object type=&quot;3&quot; unique_id=&quot;10549&quot;&gt;&lt;property id=&quot;20148&quot; value=&quot;5&quot;/&gt;&lt;property id=&quot;20300&quot; value=&quot;Slide 6 - &amp;quot;Example: Recursively Defined Set&amp;quot;&quot;/&gt;&lt;property id=&quot;20307&quot; value=&quot;755&quot;/&gt;&lt;/object&gt;&lt;object type=&quot;3&quot; unique_id=&quot;10550&quot;&gt;&lt;property id=&quot;20148&quot; value=&quot;5&quot;/&gt;&lt;property id=&quot;20300&quot; value=&quot;Slide 7 - &amp;quot;Recursively Defined Sets&amp;quot;&quot;/&gt;&lt;property id=&quot;20307&quot; value=&quot;754&quot;/&gt;&lt;/object&gt;&lt;object type=&quot;3&quot; unique_id=&quot;10551&quot;&gt;&lt;property id=&quot;20148&quot; value=&quot;5&quot;/&gt;&lt;property id=&quot;20300&quot; value=&quot;Slide 8 - &amp;quot;Example: Recursively Defined Set&amp;quot;&quot;/&gt;&lt;property id=&quot;20307&quot; value=&quot;756&quot;/&gt;&lt;/object&gt;&lt;object type=&quot;3&quot; unique_id=&quot;10552&quot;&gt;&lt;property id=&quot;20148&quot; value=&quot;5&quot;/&gt;&lt;property id=&quot;20300&quot; value=&quot;Slide 10 - &amp;quot;Example: Set of all Trinary Trees&amp;quot;&quot;/&gt;&lt;property id=&quot;20307&quot; value=&quot;757&quot;/&gt;&lt;/object&gt;&lt;/object&gt;&lt;object type=&quot;8&quot; unique_id=&quot;100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ngi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ng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gi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FF0000"/>
        </a:accent1>
        <a:accent2>
          <a:srgbClr val="00FF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E700"/>
        </a:accent6>
        <a:hlink>
          <a:srgbClr val="0000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Designs\ngi.pot</Template>
  <TotalTime>105464</TotalTime>
  <Words>1142</Words>
  <Application>Microsoft Office PowerPoint</Application>
  <PresentationFormat>Letter Paper (8.5x11 in)</PresentationFormat>
  <Paragraphs>165</Paragraphs>
  <Slides>22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ngi</vt:lpstr>
      <vt:lpstr>Graphs: Basic Definitions and Properties </vt:lpstr>
      <vt:lpstr>Origins of Graph Theory</vt:lpstr>
      <vt:lpstr>Origins of Graph Theory</vt:lpstr>
      <vt:lpstr>PowerPoint Presentation</vt:lpstr>
      <vt:lpstr>Biochemical Networks</vt:lpstr>
      <vt:lpstr>Social Networks</vt:lpstr>
      <vt:lpstr>Citation Graph</vt:lpstr>
      <vt:lpstr>Graphs</vt:lpstr>
      <vt:lpstr>Graphs</vt:lpstr>
      <vt:lpstr>Graphs</vt:lpstr>
      <vt:lpstr>Directed Graphs</vt:lpstr>
      <vt:lpstr>Vertex Degree</vt:lpstr>
      <vt:lpstr>Interesting Property</vt:lpstr>
      <vt:lpstr>Interesting Property</vt:lpstr>
      <vt:lpstr>Bipartite Graphs</vt:lpstr>
      <vt:lpstr>Bipartite Graphs</vt:lpstr>
      <vt:lpstr>Bipartite Graphs</vt:lpstr>
      <vt:lpstr>Proof</vt:lpstr>
      <vt:lpstr>Proof</vt:lpstr>
      <vt:lpstr>Proof</vt:lpstr>
      <vt:lpstr>Proof</vt:lpstr>
      <vt:lpstr>Learning Objective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NMS PI meeting, September 27-29, 2000</dc:subject>
  <dc:creator>Edwin Chong</dc:creator>
  <cp:lastModifiedBy>afern</cp:lastModifiedBy>
  <cp:revision>904</cp:revision>
  <cp:lastPrinted>2000-09-21T19:28:55Z</cp:lastPrinted>
  <dcterms:created xsi:type="dcterms:W3CDTF">1999-04-21T20:02:09Z</dcterms:created>
  <dcterms:modified xsi:type="dcterms:W3CDTF">2012-06-08T07:54:44Z</dcterms:modified>
</cp:coreProperties>
</file>