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662" r:id="rId2"/>
    <p:sldId id="807" r:id="rId3"/>
    <p:sldId id="810" r:id="rId4"/>
    <p:sldId id="797" r:id="rId5"/>
    <p:sldId id="811" r:id="rId6"/>
    <p:sldId id="827" r:id="rId7"/>
    <p:sldId id="828" r:id="rId8"/>
    <p:sldId id="834" r:id="rId9"/>
    <p:sldId id="838" r:id="rId10"/>
    <p:sldId id="836" r:id="rId11"/>
    <p:sldId id="837" r:id="rId12"/>
    <p:sldId id="829" r:id="rId13"/>
    <p:sldId id="814" r:id="rId14"/>
    <p:sldId id="831" r:id="rId15"/>
    <p:sldId id="830" r:id="rId16"/>
    <p:sldId id="839" r:id="rId17"/>
    <p:sldId id="816" r:id="rId18"/>
    <p:sldId id="660" r:id="rId19"/>
  </p:sldIdLst>
  <p:sldSz cx="9144000" cy="6858000" type="letter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009900"/>
    <a:srgbClr val="CCECFF"/>
    <a:srgbClr val="FF0000"/>
    <a:srgbClr val="7A007A"/>
    <a:srgbClr val="6600FF"/>
    <a:srgbClr val="7F00FE"/>
    <a:srgbClr val="962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8640" autoAdjust="0"/>
  </p:normalViewPr>
  <p:slideViewPr>
    <p:cSldViewPr snapToGrid="0">
      <p:cViewPr varScale="1">
        <p:scale>
          <a:sx n="81" d="100"/>
          <a:sy n="81" d="100"/>
        </p:scale>
        <p:origin x="-1644" y="-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3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11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14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15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16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9CAB5A7-5F0D-4032-BF98-FA1CAF29996F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49148-EC2D-4DF7-88A5-F3B8F0C15891}" type="slidenum">
              <a:rPr lang="en-US"/>
              <a:pPr/>
              <a:t>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5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6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8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E6202-E5E2-4945-BA93-F67C9BFFD0D3}" type="slidenum">
              <a:rPr lang="en-US"/>
              <a:pPr/>
              <a:t>10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97399" y="2384425"/>
            <a:ext cx="6793647" cy="617538"/>
          </a:xfrm>
        </p:spPr>
        <p:txBody>
          <a:bodyPr/>
          <a:lstStyle/>
          <a:p>
            <a:r>
              <a:rPr lang="en-US" sz="3200" dirty="0" smtClean="0"/>
              <a:t>Graphs: Connectivity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Simple Path Lemma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085118"/>
            <a:ext cx="834125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Lemma:</a:t>
            </a:r>
            <a:r>
              <a:rPr lang="en-GB" dirty="0" smtClean="0"/>
              <a:t> If there is a path between vertices </a:t>
            </a:r>
            <a:r>
              <a:rPr lang="en-GB" i="1" dirty="0" smtClean="0"/>
              <a:t>u</a:t>
            </a:r>
            <a:r>
              <a:rPr lang="en-GB" dirty="0" smtClean="0"/>
              <a:t> and </a:t>
            </a:r>
            <a:r>
              <a:rPr lang="en-GB" i="1" dirty="0" smtClean="0"/>
              <a:t>v</a:t>
            </a:r>
            <a:r>
              <a:rPr lang="en-GB" dirty="0" smtClean="0"/>
              <a:t> in a graph, then there is a simple path between </a:t>
            </a:r>
            <a:r>
              <a:rPr lang="en-GB" i="1" dirty="0" smtClean="0"/>
              <a:t>u</a:t>
            </a:r>
            <a:r>
              <a:rPr lang="en-GB" dirty="0" smtClean="0"/>
              <a:t> and </a:t>
            </a:r>
            <a:r>
              <a:rPr lang="en-GB" i="1" dirty="0" smtClean="0"/>
              <a:t>v</a:t>
            </a:r>
            <a:r>
              <a:rPr lang="en-GB" dirty="0" smtClean="0"/>
              <a:t>. </a:t>
            </a:r>
            <a:endParaRPr lang="en-GB" sz="2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86225" y="2157049"/>
            <a:ext cx="6250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“there is a path between u and v”</a:t>
            </a:r>
          </a:p>
          <a:p>
            <a:r>
              <a:rPr lang="en-US" dirty="0" smtClean="0"/>
              <a:t>Q = “there is a simple path between u and v”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871" y="3558491"/>
            <a:ext cx="5112965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Case 2:</a:t>
            </a:r>
            <a:r>
              <a:rPr lang="en-US" dirty="0" smtClean="0">
                <a:solidFill>
                  <a:srgbClr val="FF0000"/>
                </a:solidFill>
              </a:rPr>
              <a:t> Path is not simple.</a:t>
            </a:r>
          </a:p>
          <a:p>
            <a:endParaRPr 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915710" y="447991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63635" y="404811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139673" y="476883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066648" y="383221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7139673" y="3903649"/>
            <a:ext cx="7143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5987148" y="3903649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211110" y="3903649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7211110" y="4119549"/>
            <a:ext cx="1223963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09053" y="406724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73851" y="34457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33016" y="49132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72050" y="36215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0701" y="5398410"/>
            <a:ext cx="3315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u,a</a:t>
            </a:r>
            <a:r>
              <a:rPr lang="en-US" sz="2000" dirty="0" smtClean="0"/>
              <a:t>), (</a:t>
            </a:r>
            <a:r>
              <a:rPr lang="en-US" sz="2000" dirty="0" err="1" smtClean="0"/>
              <a:t>a,v</a:t>
            </a:r>
            <a:r>
              <a:rPr lang="en-US" sz="2000" dirty="0" smtClean="0"/>
              <a:t>), (</a:t>
            </a:r>
            <a:r>
              <a:rPr lang="en-US" sz="2000" dirty="0" err="1" smtClean="0"/>
              <a:t>v,b</a:t>
            </a:r>
            <a:r>
              <a:rPr lang="en-US" sz="2000" dirty="0" smtClean="0"/>
              <a:t>), (</a:t>
            </a:r>
            <a:r>
              <a:rPr lang="en-US" sz="2000" dirty="0" err="1" smtClean="0"/>
              <a:t>b,a</a:t>
            </a:r>
            <a:r>
              <a:rPr lang="en-US" sz="2000" dirty="0" smtClean="0"/>
              <a:t>), (</a:t>
            </a:r>
            <a:r>
              <a:rPr lang="en-US" sz="2000" dirty="0" err="1" smtClean="0"/>
              <a:t>a,v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63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Simple Path Lemma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085118"/>
            <a:ext cx="834125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Lemma:</a:t>
            </a:r>
            <a:r>
              <a:rPr lang="en-GB" dirty="0" smtClean="0"/>
              <a:t> If there is a path between vertices </a:t>
            </a:r>
            <a:r>
              <a:rPr lang="en-GB" i="1" dirty="0" smtClean="0"/>
              <a:t>u</a:t>
            </a:r>
            <a:r>
              <a:rPr lang="en-GB" dirty="0" smtClean="0"/>
              <a:t> and </a:t>
            </a:r>
            <a:r>
              <a:rPr lang="en-GB" i="1" dirty="0" smtClean="0"/>
              <a:t>v</a:t>
            </a:r>
            <a:r>
              <a:rPr lang="en-GB" dirty="0" smtClean="0"/>
              <a:t> in a graph, then there is a simple path between </a:t>
            </a:r>
            <a:r>
              <a:rPr lang="en-GB" i="1" dirty="0" smtClean="0"/>
              <a:t>u</a:t>
            </a:r>
            <a:r>
              <a:rPr lang="en-GB" dirty="0" smtClean="0"/>
              <a:t> and </a:t>
            </a:r>
            <a:r>
              <a:rPr lang="en-GB" i="1" dirty="0" smtClean="0"/>
              <a:t>v</a:t>
            </a:r>
            <a:r>
              <a:rPr lang="en-GB" dirty="0" smtClean="0"/>
              <a:t>. </a:t>
            </a:r>
            <a:endParaRPr lang="en-GB" sz="2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86225" y="2157049"/>
            <a:ext cx="6250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“there is a path between u and v”</a:t>
            </a:r>
          </a:p>
          <a:p>
            <a:r>
              <a:rPr lang="en-US" dirty="0" smtClean="0"/>
              <a:t>Q = “there is a simple path between u and v”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871" y="3558491"/>
            <a:ext cx="5112965" cy="2677656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Case 2:</a:t>
            </a:r>
            <a:r>
              <a:rPr lang="en-US" dirty="0" smtClean="0">
                <a:solidFill>
                  <a:srgbClr val="FF0000"/>
                </a:solidFill>
              </a:rPr>
              <a:t> Path is not simple.</a:t>
            </a:r>
          </a:p>
          <a:p>
            <a:endParaRPr lang="en-US" dirty="0"/>
          </a:p>
          <a:p>
            <a:r>
              <a:rPr lang="en-US" dirty="0" smtClean="0"/>
              <a:t>Path includes 1 or more circuits.</a:t>
            </a:r>
          </a:p>
          <a:p>
            <a:endParaRPr lang="en-US" dirty="0"/>
          </a:p>
          <a:p>
            <a:r>
              <a:rPr lang="en-US" dirty="0" smtClean="0"/>
              <a:t>Remove the circuits from path. </a:t>
            </a:r>
          </a:p>
          <a:p>
            <a:endParaRPr lang="en-US" dirty="0"/>
          </a:p>
          <a:p>
            <a:r>
              <a:rPr lang="en-US" dirty="0" smtClean="0"/>
              <a:t>Is now simple and connects u and v.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915710" y="447991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63635" y="404811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139673" y="4768837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066648" y="3832212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7139673" y="3903649"/>
            <a:ext cx="7143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5987148" y="3903649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211110" y="3903649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7211110" y="4119549"/>
            <a:ext cx="1223963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09053" y="406724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73851" y="34457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33016" y="49132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72050" y="36215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0701" y="5398410"/>
            <a:ext cx="3315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u,a</a:t>
            </a:r>
            <a:r>
              <a:rPr lang="en-US" sz="2000" dirty="0" smtClean="0"/>
              <a:t>),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a,v</a:t>
            </a:r>
            <a:r>
              <a:rPr lang="en-US" sz="2000" dirty="0" smtClean="0">
                <a:solidFill>
                  <a:srgbClr val="FF0000"/>
                </a:solidFill>
              </a:rPr>
              <a:t>), (</a:t>
            </a:r>
            <a:r>
              <a:rPr lang="en-US" sz="2000" dirty="0" err="1" smtClean="0">
                <a:solidFill>
                  <a:srgbClr val="FF0000"/>
                </a:solidFill>
              </a:rPr>
              <a:t>v,b</a:t>
            </a:r>
            <a:r>
              <a:rPr lang="en-US" sz="2000" dirty="0" smtClean="0">
                <a:solidFill>
                  <a:srgbClr val="FF0000"/>
                </a:solidFill>
              </a:rPr>
              <a:t>), (</a:t>
            </a:r>
            <a:r>
              <a:rPr lang="en-US" sz="2000" dirty="0" err="1" smtClean="0">
                <a:solidFill>
                  <a:srgbClr val="FF0000"/>
                </a:solidFill>
              </a:rPr>
              <a:t>b,a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/>
              <a:t>, (</a:t>
            </a:r>
            <a:r>
              <a:rPr lang="en-US" sz="2000" dirty="0" err="1" smtClean="0"/>
              <a:t>a,v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" name="Left Brace 1"/>
          <p:cNvSpPr/>
          <p:nvPr/>
        </p:nvSpPr>
        <p:spPr bwMode="auto">
          <a:xfrm rot="16200000">
            <a:off x="6872593" y="5061436"/>
            <a:ext cx="410441" cy="1869838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14936" y="6107727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circuit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6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Connectedness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085118"/>
            <a:ext cx="834125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dirty="0" smtClean="0"/>
              <a:t>An undirected graph is called </a:t>
            </a:r>
            <a:r>
              <a:rPr lang="en-GB" sz="2400" b="1" dirty="0" smtClean="0">
                <a:solidFill>
                  <a:srgbClr val="FF0000"/>
                </a:solidFill>
              </a:rPr>
              <a:t>connected</a:t>
            </a:r>
            <a:r>
              <a:rPr lang="en-GB" sz="2400" dirty="0" smtClean="0"/>
              <a:t> if there is a path between every pair of distinct vertices in the graph. </a:t>
            </a: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1406242" y="336377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3854167" y="293197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630205" y="3652698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3347143" y="3652698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2557180" y="271607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H="1" flipV="1">
            <a:off x="2630205" y="2787510"/>
            <a:ext cx="7143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477680" y="2787510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701642" y="2787510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V="1">
            <a:off x="2701642" y="3003410"/>
            <a:ext cx="1223963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50054" y="320437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64383" y="23296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23548" y="37971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97042" y="27867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85524" y="36660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H="1">
            <a:off x="3454297" y="3652698"/>
            <a:ext cx="852697" cy="424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4268614" y="357642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330441" y="363666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5385" y="3004204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connected.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1241614" y="543822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3689539" y="500642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2465577" y="5727154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3182515" y="5727154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AutoShape 8"/>
          <p:cNvSpPr>
            <a:spLocks noChangeArrowheads="1"/>
          </p:cNvSpPr>
          <p:nvPr/>
        </p:nvSpPr>
        <p:spPr bwMode="auto">
          <a:xfrm>
            <a:off x="2392552" y="479052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 flipH="1" flipV="1">
            <a:off x="2465577" y="4861966"/>
            <a:ext cx="7143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 flipV="1">
            <a:off x="1313052" y="4861966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2537014" y="4861966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V="1">
            <a:off x="2537014" y="5077866"/>
            <a:ext cx="1223963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85426" y="52788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99755" y="44040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58920" y="587161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32414" y="486122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20896" y="57404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 flipH="1">
            <a:off x="3289669" y="5727154"/>
            <a:ext cx="852697" cy="424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4103986" y="5650885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165813" y="5711121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23049" y="5150891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Connected.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 flipH="1" flipV="1">
            <a:off x="3760975" y="5150891"/>
            <a:ext cx="404837" cy="5602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/>
      <p:bldP spid="55" grpId="0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Connectedness Theorem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155456"/>
            <a:ext cx="834125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Theorem:</a:t>
            </a:r>
            <a:r>
              <a:rPr lang="en-GB" sz="2400" dirty="0" smtClean="0"/>
              <a:t>  Undirecte</a:t>
            </a:r>
            <a:r>
              <a:rPr lang="en-GB" dirty="0" smtClean="0"/>
              <a:t>d graph G is connected if and only if there is </a:t>
            </a:r>
            <a:r>
              <a:rPr lang="en-GB" sz="2400" dirty="0" smtClean="0"/>
              <a:t>a </a:t>
            </a:r>
            <a:r>
              <a:rPr lang="en-GB" sz="2400" dirty="0" smtClean="0">
                <a:solidFill>
                  <a:srgbClr val="FF0000"/>
                </a:solidFill>
              </a:rPr>
              <a:t>simple path</a:t>
            </a:r>
            <a:r>
              <a:rPr lang="en-GB" sz="2400" dirty="0" smtClean="0"/>
              <a:t> between each pair of vertices in 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225" y="2520462"/>
            <a:ext cx="8337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“G is connected”</a:t>
            </a:r>
          </a:p>
          <a:p>
            <a:r>
              <a:rPr lang="en-US" dirty="0" smtClean="0"/>
              <a:t>Q = “simple path between each pair of distinct vertices in G”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9969" y="3617240"/>
                <a:ext cx="63913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Need to prove both: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1)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and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  2)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69" y="3617240"/>
                <a:ext cx="6391365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527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1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Connectedness Theorem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155456"/>
            <a:ext cx="834125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Theorem:</a:t>
            </a:r>
            <a:r>
              <a:rPr lang="en-GB" sz="2400" dirty="0" smtClean="0"/>
              <a:t>  Undirecte</a:t>
            </a:r>
            <a:r>
              <a:rPr lang="en-GB" dirty="0" smtClean="0"/>
              <a:t>d graph G is connected if and only if there is </a:t>
            </a:r>
            <a:r>
              <a:rPr lang="en-GB" sz="2400" dirty="0" smtClean="0"/>
              <a:t>a </a:t>
            </a:r>
            <a:r>
              <a:rPr lang="en-GB" sz="2400" dirty="0" smtClean="0">
                <a:solidFill>
                  <a:srgbClr val="FF0000"/>
                </a:solidFill>
              </a:rPr>
              <a:t>simple path</a:t>
            </a:r>
            <a:r>
              <a:rPr lang="en-GB" sz="2400" dirty="0" smtClean="0"/>
              <a:t> between each pair of vertices in 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225" y="2520462"/>
            <a:ext cx="8337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“G is connected”</a:t>
            </a:r>
          </a:p>
          <a:p>
            <a:r>
              <a:rPr lang="en-US" dirty="0" smtClean="0"/>
              <a:t>Q = “simple path between each pair of distinct vertices in G”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6225" y="4314093"/>
            <a:ext cx="7648248" cy="230832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Assume that Q is true. </a:t>
            </a:r>
          </a:p>
          <a:p>
            <a:endParaRPr lang="en-US" dirty="0"/>
          </a:p>
          <a:p>
            <a:r>
              <a:rPr lang="en-US" dirty="0" smtClean="0"/>
              <a:t>Then there is a simple path (and hence path) between </a:t>
            </a:r>
            <a:br>
              <a:rPr lang="en-US" dirty="0" smtClean="0"/>
            </a:br>
            <a:r>
              <a:rPr lang="en-US" dirty="0" smtClean="0"/>
              <a:t>each pair of vertices.</a:t>
            </a:r>
          </a:p>
          <a:p>
            <a:endParaRPr lang="en-US" dirty="0"/>
          </a:p>
          <a:p>
            <a:r>
              <a:rPr lang="en-US" dirty="0" smtClean="0"/>
              <a:t>So P is true by definition.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969" y="3617240"/>
                <a:ext cx="63913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Need to prove both: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1)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and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2)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𝑄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69" y="3617240"/>
                <a:ext cx="6391365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527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8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Simple Paths Theorem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155456"/>
            <a:ext cx="834125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/>
              <a:t>Theorem:</a:t>
            </a:r>
            <a:r>
              <a:rPr lang="en-GB" sz="2400" dirty="0" smtClean="0"/>
              <a:t>  Undirecte</a:t>
            </a:r>
            <a:r>
              <a:rPr lang="en-GB" dirty="0" smtClean="0"/>
              <a:t>d graph G is connected if and only if there is </a:t>
            </a:r>
            <a:r>
              <a:rPr lang="en-GB" sz="2400" dirty="0" smtClean="0"/>
              <a:t>a </a:t>
            </a:r>
            <a:r>
              <a:rPr lang="en-GB" sz="2400" dirty="0" smtClean="0">
                <a:solidFill>
                  <a:srgbClr val="FF0000"/>
                </a:solidFill>
              </a:rPr>
              <a:t>simple path</a:t>
            </a:r>
            <a:r>
              <a:rPr lang="en-GB" sz="2400" dirty="0" smtClean="0"/>
              <a:t> between each pair of vertices in 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225" y="2203941"/>
            <a:ext cx="8337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“G is connected”</a:t>
            </a:r>
          </a:p>
          <a:p>
            <a:r>
              <a:rPr lang="en-US" dirty="0" smtClean="0"/>
              <a:t>Q = “simple path between each pair of distinct vertices in G”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9969" y="3206935"/>
                <a:ext cx="63913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Need to prove both: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1)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and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  2)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69" y="3206935"/>
                <a:ext cx="6391365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527"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86225" y="3847027"/>
            <a:ext cx="8246232" cy="230832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Assume that P is true.  Thus, there is a path between each </a:t>
            </a:r>
            <a:br>
              <a:rPr lang="en-US" dirty="0" smtClean="0"/>
            </a:br>
            <a:r>
              <a:rPr lang="en-US" dirty="0" smtClean="0"/>
              <a:t>pair of vertices. </a:t>
            </a:r>
          </a:p>
          <a:p>
            <a:endParaRPr lang="en-US" dirty="0" smtClean="0"/>
          </a:p>
          <a:p>
            <a:r>
              <a:rPr lang="en-US" dirty="0" smtClean="0"/>
              <a:t>Thus, by simple path Lemma, each pair has a simple path</a:t>
            </a:r>
          </a:p>
          <a:p>
            <a:endParaRPr lang="en-US" dirty="0" smtClean="0"/>
          </a:p>
          <a:p>
            <a:r>
              <a:rPr lang="en-US" dirty="0" smtClean="0"/>
              <a:t>Q is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Directed 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Text Box 3"/>
              <p:cNvSpPr txBox="1">
                <a:spLocks noChangeArrowheads="1"/>
              </p:cNvSpPr>
              <p:nvPr/>
            </p:nvSpPr>
            <p:spPr bwMode="auto">
              <a:xfrm>
                <a:off x="486225" y="1085118"/>
                <a:ext cx="8341252" cy="1200329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sz="2400" dirty="0" smtClean="0"/>
                  <a:t>A (directed) </a:t>
                </a:r>
                <a:r>
                  <a:rPr lang="en-GB" sz="2400" b="1" dirty="0" smtClean="0">
                    <a:solidFill>
                      <a:srgbClr val="FF0000"/>
                    </a:solidFill>
                  </a:rPr>
                  <a:t>path</a:t>
                </a:r>
                <a:r>
                  <a:rPr lang="en-GB" sz="2400" dirty="0" smtClean="0"/>
                  <a:t> in a directed graph G from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GB" sz="2400" dirty="0" smtClean="0"/>
                  <a:t>is a sequence of edges that connect successive vertices </a:t>
                </a:r>
                <a:r>
                  <a:rPr lang="en-GB" dirty="0"/>
                  <a:t/>
                </a:r>
                <a:br>
                  <a:rPr lang="en-GB" dirty="0"/>
                </a:br>
                <a:r>
                  <a:rPr lang="en-GB" dirty="0" smtClean="0"/>
                  <a:t>(order matters) </a:t>
                </a:r>
                <a:r>
                  <a:rPr lang="en-GB" sz="2400" dirty="0" smtClean="0"/>
                  <a:t>in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 smtClean="0"/>
                  <a:t>. </a:t>
                </a:r>
              </a:p>
            </p:txBody>
          </p:sp>
        </mc:Choice>
        <mc:Fallback xmlns="">
          <p:sp>
            <p:nvSpPr>
              <p:cNvPr id="3174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225" y="1085118"/>
                <a:ext cx="8341252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70" t="-3553" b="-1116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291987" y="4267675"/>
            <a:ext cx="55354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Directed paths from </a:t>
            </a:r>
            <a:r>
              <a:rPr lang="en-US" b="1" i="1" dirty="0" smtClean="0"/>
              <a:t>a</a:t>
            </a:r>
            <a:r>
              <a:rPr lang="en-US" dirty="0" smtClean="0"/>
              <a:t> to </a:t>
            </a:r>
            <a:r>
              <a:rPr lang="en-US" b="1" i="1" dirty="0" smtClean="0"/>
              <a:t>e</a:t>
            </a:r>
            <a:r>
              <a:rPr lang="en-US" dirty="0" smtClean="0"/>
              <a:t>:   (</a:t>
            </a:r>
            <a:r>
              <a:rPr lang="en-US" dirty="0" err="1" smtClean="0"/>
              <a:t>a,b</a:t>
            </a:r>
            <a:r>
              <a:rPr lang="en-US" dirty="0" smtClean="0"/>
              <a:t>), (</a:t>
            </a:r>
            <a:r>
              <a:rPr lang="en-US" dirty="0" err="1" smtClean="0"/>
              <a:t>b,e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No directed path from a to c. </a:t>
            </a:r>
          </a:p>
          <a:p>
            <a:endParaRPr lang="en-US" dirty="0"/>
          </a:p>
          <a:p>
            <a:r>
              <a:rPr lang="en-US" dirty="0" smtClean="0"/>
              <a:t>No directed path from e to any vertex.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52" name="AutoShape 4"/>
          <p:cNvSpPr>
            <a:spLocks noChangeArrowheads="1"/>
          </p:cNvSpPr>
          <p:nvPr/>
        </p:nvSpPr>
        <p:spPr bwMode="auto">
          <a:xfrm>
            <a:off x="830116" y="3640158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AutoShape 5"/>
          <p:cNvSpPr>
            <a:spLocks noChangeArrowheads="1"/>
          </p:cNvSpPr>
          <p:nvPr/>
        </p:nvSpPr>
        <p:spPr bwMode="auto">
          <a:xfrm>
            <a:off x="3278041" y="3208358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auto">
          <a:xfrm>
            <a:off x="2054079" y="392908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AutoShape 7"/>
          <p:cNvSpPr>
            <a:spLocks noChangeArrowheads="1"/>
          </p:cNvSpPr>
          <p:nvPr/>
        </p:nvSpPr>
        <p:spPr bwMode="auto">
          <a:xfrm>
            <a:off x="2630341" y="392908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AutoShape 8"/>
          <p:cNvSpPr>
            <a:spLocks noChangeArrowheads="1"/>
          </p:cNvSpPr>
          <p:nvPr/>
        </p:nvSpPr>
        <p:spPr bwMode="auto">
          <a:xfrm>
            <a:off x="1981054" y="2992458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9"/>
          <p:cNvSpPr>
            <a:spLocks noChangeShapeType="1"/>
          </p:cNvSpPr>
          <p:nvPr/>
        </p:nvSpPr>
        <p:spPr bwMode="auto">
          <a:xfrm flipH="1" flipV="1">
            <a:off x="2054079" y="3063895"/>
            <a:ext cx="69850" cy="8480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0"/>
          <p:cNvSpPr>
            <a:spLocks noChangeShapeType="1"/>
          </p:cNvSpPr>
          <p:nvPr/>
        </p:nvSpPr>
        <p:spPr bwMode="auto">
          <a:xfrm flipV="1">
            <a:off x="901555" y="3136919"/>
            <a:ext cx="107950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>
            <a:off x="2125516" y="3063895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V="1">
            <a:off x="2196954" y="3279795"/>
            <a:ext cx="1152525" cy="6626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45282" y="34898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888257" y="26060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47422" y="407354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420916" y="30631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668722" y="39424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2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Directed Graphs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260963"/>
            <a:ext cx="834125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sz="2400" dirty="0" smtClean="0"/>
              <a:t>A directed graph is </a:t>
            </a:r>
            <a:r>
              <a:rPr lang="en-GB" sz="2400" dirty="0" smtClean="0">
                <a:solidFill>
                  <a:srgbClr val="FF0000"/>
                </a:solidFill>
              </a:rPr>
              <a:t>strongly connected</a:t>
            </a:r>
            <a:r>
              <a:rPr lang="en-GB" sz="2400" dirty="0" smtClean="0"/>
              <a:t> if for each pair of </a:t>
            </a:r>
          </a:p>
          <a:p>
            <a:r>
              <a:rPr lang="en-GB" dirty="0" smtClean="0"/>
              <a:t>vertices there is a directed path from u to v and from v to u. </a:t>
            </a:r>
            <a:r>
              <a:rPr lang="en-GB" sz="2400" dirty="0" smtClean="0"/>
              <a:t>  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982515" y="3804280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3430440" y="3372480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2206478" y="4093205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2133453" y="3156580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 flipV="1">
            <a:off x="2206478" y="3228017"/>
            <a:ext cx="69850" cy="8480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V="1">
            <a:off x="1053954" y="3301041"/>
            <a:ext cx="107950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277915" y="3228017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V="1">
            <a:off x="2349353" y="3443917"/>
            <a:ext cx="1152525" cy="6626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6327" y="36448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40656" y="2770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99821" y="42376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73315" y="322727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90" y="4956505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strongly connected.</a:t>
            </a:r>
            <a:endParaRPr lang="en-US" dirty="0"/>
          </a:p>
        </p:txBody>
      </p:sp>
      <p:sp>
        <p:nvSpPr>
          <p:cNvPr id="37" name="AutoShape 4"/>
          <p:cNvSpPr>
            <a:spLocks noChangeArrowheads="1"/>
          </p:cNvSpPr>
          <p:nvPr/>
        </p:nvSpPr>
        <p:spPr bwMode="auto">
          <a:xfrm>
            <a:off x="5044952" y="3661404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7492877" y="3229604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6268915" y="395032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7"/>
          <p:cNvSpPr>
            <a:spLocks noChangeArrowheads="1"/>
          </p:cNvSpPr>
          <p:nvPr/>
        </p:nvSpPr>
        <p:spPr bwMode="auto">
          <a:xfrm>
            <a:off x="5862268" y="4771216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8"/>
          <p:cNvSpPr>
            <a:spLocks noChangeArrowheads="1"/>
          </p:cNvSpPr>
          <p:nvPr/>
        </p:nvSpPr>
        <p:spPr bwMode="auto">
          <a:xfrm>
            <a:off x="6195890" y="3013704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 flipH="1" flipV="1">
            <a:off x="6268915" y="3085141"/>
            <a:ext cx="69850" cy="8480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V="1">
            <a:off x="5116391" y="3158165"/>
            <a:ext cx="107950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6340352" y="3085141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 flipV="1">
            <a:off x="6411790" y="3301041"/>
            <a:ext cx="1152525" cy="6626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688764" y="350200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03093" y="262725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62258" y="401273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35752" y="308439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00649" y="47845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87152" y="5267728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Strongly connected.</a:t>
            </a:r>
            <a:endParaRPr lang="en-US" dirty="0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V="1">
            <a:off x="6005143" y="3374064"/>
            <a:ext cx="1559172" cy="14104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V="1">
            <a:off x="5900649" y="4079311"/>
            <a:ext cx="403191" cy="6803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 flipH="1" flipV="1">
            <a:off x="5187828" y="3775232"/>
            <a:ext cx="674440" cy="10093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30238" y="6037385"/>
            <a:ext cx="6362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Indicators of communities in social networks.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18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310" y="1303702"/>
            <a:ext cx="8394214" cy="5233988"/>
          </a:xfrm>
        </p:spPr>
        <p:txBody>
          <a:bodyPr/>
          <a:lstStyle/>
          <a:p>
            <a:r>
              <a:rPr lang="en-US" sz="2400" dirty="0" smtClean="0"/>
              <a:t>Understand the basic definitions of paths, circuits, and connectedness.</a:t>
            </a:r>
          </a:p>
          <a:p>
            <a:endParaRPr lang="en-US" sz="2400" dirty="0"/>
          </a:p>
          <a:p>
            <a:r>
              <a:rPr lang="en-US" sz="2400" dirty="0" smtClean="0"/>
              <a:t>Understand how to prove the formal properties covered in lectures and the reading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2" y="549274"/>
            <a:ext cx="7457465" cy="466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6062" y="5591907"/>
            <a:ext cx="545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get from here to there?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Networks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11" y="1103804"/>
            <a:ext cx="4338271" cy="398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3384" y="5275386"/>
            <a:ext cx="7924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a relationship link between two people?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“connected” groups does a person belong to?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Citation Graph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0" y="773723"/>
            <a:ext cx="7002584" cy="525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4863" y="6114870"/>
            <a:ext cx="7545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Was one scientific paper influenced by another?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Paths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Text Box 3"/>
              <p:cNvSpPr txBox="1">
                <a:spLocks noChangeArrowheads="1"/>
              </p:cNvSpPr>
              <p:nvPr/>
            </p:nvSpPr>
            <p:spPr bwMode="auto">
              <a:xfrm>
                <a:off x="486225" y="1085118"/>
                <a:ext cx="8341252" cy="1200329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sz="2400" dirty="0" smtClean="0"/>
                  <a:t>A </a:t>
                </a:r>
                <a:r>
                  <a:rPr lang="en-GB" sz="2400" b="1" dirty="0" smtClean="0">
                    <a:solidFill>
                      <a:srgbClr val="FF0000"/>
                    </a:solidFill>
                  </a:rPr>
                  <a:t>path</a:t>
                </a:r>
                <a:r>
                  <a:rPr lang="en-GB" sz="2400" dirty="0" smtClean="0"/>
                  <a:t> from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GB" sz="2400" dirty="0" smtClean="0"/>
                  <a:t>is a sequence of edges that connect successive vertices in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 smtClean="0"/>
                  <a:t>. The path length is n. </a:t>
                </a:r>
              </a:p>
            </p:txBody>
          </p:sp>
        </mc:Choice>
        <mc:Fallback xmlns="">
          <p:sp>
            <p:nvSpPr>
              <p:cNvPr id="3174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225" y="1085118"/>
                <a:ext cx="8341252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70" t="-3553" b="-1116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228555" y="4883362"/>
            <a:ext cx="5291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Paths from </a:t>
            </a:r>
            <a:r>
              <a:rPr lang="en-US" b="1" i="1" dirty="0" smtClean="0"/>
              <a:t>a</a:t>
            </a:r>
            <a:r>
              <a:rPr lang="en-US" dirty="0" smtClean="0"/>
              <a:t> to </a:t>
            </a:r>
            <a:r>
              <a:rPr lang="en-US" b="1" i="1" dirty="0" smtClean="0"/>
              <a:t>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1)   (</a:t>
            </a:r>
            <a:r>
              <a:rPr lang="en-US" dirty="0" err="1" smtClean="0"/>
              <a:t>a,b</a:t>
            </a:r>
            <a:r>
              <a:rPr lang="en-US" dirty="0" smtClean="0"/>
              <a:t>), (</a:t>
            </a:r>
            <a:r>
              <a:rPr lang="en-US" dirty="0" err="1" smtClean="0"/>
              <a:t>b,c</a:t>
            </a:r>
            <a:r>
              <a:rPr lang="en-US" dirty="0" smtClean="0"/>
              <a:t>), (</a:t>
            </a:r>
            <a:r>
              <a:rPr lang="en-US" dirty="0" err="1" smtClean="0"/>
              <a:t>c,e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2)   (</a:t>
            </a:r>
            <a:r>
              <a:rPr lang="en-US" dirty="0" err="1" smtClean="0"/>
              <a:t>a,b</a:t>
            </a:r>
            <a:r>
              <a:rPr lang="en-US" dirty="0" smtClean="0"/>
              <a:t>), (</a:t>
            </a:r>
            <a:r>
              <a:rPr lang="en-US" dirty="0" err="1" smtClean="0"/>
              <a:t>b,c</a:t>
            </a:r>
            <a:r>
              <a:rPr lang="en-US" dirty="0" smtClean="0"/>
              <a:t>), (</a:t>
            </a:r>
            <a:r>
              <a:rPr lang="en-US" dirty="0" err="1" smtClean="0"/>
              <a:t>c,e</a:t>
            </a:r>
            <a:r>
              <a:rPr lang="en-US" dirty="0" smtClean="0"/>
              <a:t>), (</a:t>
            </a:r>
            <a:r>
              <a:rPr lang="en-US" dirty="0" err="1" smtClean="0"/>
              <a:t>e,b</a:t>
            </a:r>
            <a:r>
              <a:rPr lang="en-US" dirty="0" smtClean="0"/>
              <a:t>), (</a:t>
            </a:r>
            <a:r>
              <a:rPr lang="en-US" dirty="0" err="1" smtClean="0"/>
              <a:t>b,c</a:t>
            </a:r>
            <a:r>
              <a:rPr lang="en-US" dirty="0" smtClean="0"/>
              <a:t>), (</a:t>
            </a:r>
            <a:r>
              <a:rPr lang="en-US" dirty="0" err="1" smtClean="0"/>
              <a:t>c,e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1287313" y="369877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3735238" y="326697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511276" y="3987698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3087538" y="3987698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2438251" y="305107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H="1" flipV="1">
            <a:off x="2511276" y="3122510"/>
            <a:ext cx="7143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358751" y="3122510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582713" y="3122510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V="1">
            <a:off x="2582713" y="3338410"/>
            <a:ext cx="1223963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31125" y="353937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45454" y="26646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04619" y="41321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78113" y="31217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25919" y="40010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H="1">
            <a:off x="3194692" y="3987698"/>
            <a:ext cx="852697" cy="424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4009009" y="391142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070836" y="397166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Paths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Text Box 3"/>
              <p:cNvSpPr txBox="1">
                <a:spLocks noChangeArrowheads="1"/>
              </p:cNvSpPr>
              <p:nvPr/>
            </p:nvSpPr>
            <p:spPr bwMode="auto">
              <a:xfrm>
                <a:off x="486225" y="1085118"/>
                <a:ext cx="8341252" cy="1200329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sz="2400" dirty="0" smtClean="0"/>
                  <a:t>A </a:t>
                </a:r>
                <a:r>
                  <a:rPr lang="en-GB" sz="2400" b="1" dirty="0" smtClean="0">
                    <a:solidFill>
                      <a:srgbClr val="FF0000"/>
                    </a:solidFill>
                  </a:rPr>
                  <a:t>path</a:t>
                </a:r>
                <a:r>
                  <a:rPr lang="en-GB" sz="2400" dirty="0" smtClean="0"/>
                  <a:t> from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GB" sz="2400" dirty="0" smtClean="0"/>
                  <a:t>is a sequence of edges that connect successive vertices in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 smtClean="0"/>
                  <a:t>. The path length is n. </a:t>
                </a:r>
              </a:p>
            </p:txBody>
          </p:sp>
        </mc:Choice>
        <mc:Fallback xmlns="">
          <p:sp>
            <p:nvSpPr>
              <p:cNvPr id="3174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225" y="1085118"/>
                <a:ext cx="8341252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70" t="-3553" b="-1116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228555" y="4883362"/>
            <a:ext cx="53944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Paths from </a:t>
            </a:r>
            <a:r>
              <a:rPr lang="en-US" b="1" i="1" dirty="0" smtClean="0"/>
              <a:t>a</a:t>
            </a:r>
            <a:r>
              <a:rPr lang="en-US" dirty="0" smtClean="0"/>
              <a:t> to </a:t>
            </a:r>
            <a:r>
              <a:rPr lang="en-US" b="1" i="1" dirty="0" smtClean="0"/>
              <a:t>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1)   (</a:t>
            </a:r>
            <a:r>
              <a:rPr lang="en-US" dirty="0" err="1" smtClean="0"/>
              <a:t>a,b</a:t>
            </a:r>
            <a:r>
              <a:rPr lang="en-US" dirty="0" smtClean="0"/>
              <a:t>), (</a:t>
            </a:r>
            <a:r>
              <a:rPr lang="en-US" dirty="0" err="1" smtClean="0"/>
              <a:t>b,c</a:t>
            </a:r>
            <a:r>
              <a:rPr lang="en-US" dirty="0" smtClean="0"/>
              <a:t>), (</a:t>
            </a:r>
            <a:r>
              <a:rPr lang="en-US" dirty="0" err="1" smtClean="0"/>
              <a:t>c,e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2)   (</a:t>
            </a:r>
            <a:r>
              <a:rPr lang="en-US" dirty="0" err="1" smtClean="0"/>
              <a:t>a,b</a:t>
            </a:r>
            <a:r>
              <a:rPr lang="en-US" dirty="0" smtClean="0"/>
              <a:t>),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b,c</a:t>
            </a:r>
            <a:r>
              <a:rPr lang="en-US" b="1" dirty="0" smtClean="0">
                <a:solidFill>
                  <a:srgbClr val="FF0000"/>
                </a:solidFill>
              </a:rPr>
              <a:t>), (</a:t>
            </a:r>
            <a:r>
              <a:rPr lang="en-US" b="1" dirty="0" err="1" smtClean="0">
                <a:solidFill>
                  <a:srgbClr val="FF0000"/>
                </a:solidFill>
              </a:rPr>
              <a:t>c,e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(</a:t>
            </a:r>
            <a:r>
              <a:rPr lang="en-US" dirty="0" err="1" smtClean="0"/>
              <a:t>e,b</a:t>
            </a:r>
            <a:r>
              <a:rPr lang="en-US" dirty="0" smtClean="0"/>
              <a:t>),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b,c</a:t>
            </a:r>
            <a:r>
              <a:rPr lang="en-US" b="1" dirty="0" smtClean="0">
                <a:solidFill>
                  <a:srgbClr val="FF0000"/>
                </a:solidFill>
              </a:rPr>
              <a:t>), (</a:t>
            </a:r>
            <a:r>
              <a:rPr lang="en-US" b="1" dirty="0" err="1" smtClean="0">
                <a:solidFill>
                  <a:srgbClr val="FF0000"/>
                </a:solidFill>
              </a:rPr>
              <a:t>c,e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1287313" y="369877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3735238" y="326697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511276" y="3987698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3087538" y="3987698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2438251" y="305107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H="1" flipV="1">
            <a:off x="2511276" y="3122510"/>
            <a:ext cx="7143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358751" y="3122510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582713" y="3122510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V="1">
            <a:off x="2582713" y="3338410"/>
            <a:ext cx="1223963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31125" y="353937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45454" y="26646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04619" y="41321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78113" y="31217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25919" y="40010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H="1">
            <a:off x="3194692" y="3987698"/>
            <a:ext cx="852697" cy="424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4009009" y="391142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070836" y="397166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56851" y="2995936"/>
            <a:ext cx="4085414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path is </a:t>
            </a:r>
            <a:r>
              <a:rPr lang="en-US" dirty="0" smtClean="0">
                <a:solidFill>
                  <a:srgbClr val="FF0000"/>
                </a:solidFill>
              </a:rPr>
              <a:t>simple</a:t>
            </a:r>
            <a:r>
              <a:rPr lang="en-US" dirty="0" smtClean="0"/>
              <a:t> if it does not</a:t>
            </a:r>
            <a:br>
              <a:rPr lang="en-US" dirty="0" smtClean="0"/>
            </a:br>
            <a:r>
              <a:rPr lang="en-US" dirty="0" smtClean="0"/>
              <a:t>have repeated edges.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Circuits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Text Box 3"/>
              <p:cNvSpPr txBox="1">
                <a:spLocks noChangeArrowheads="1"/>
              </p:cNvSpPr>
              <p:nvPr/>
            </p:nvSpPr>
            <p:spPr bwMode="auto">
              <a:xfrm>
                <a:off x="486225" y="1085118"/>
                <a:ext cx="8341252" cy="1200329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sz="2400" dirty="0" smtClean="0"/>
                  <a:t>A </a:t>
                </a:r>
                <a:r>
                  <a:rPr lang="en-GB" sz="2400" b="1" dirty="0" smtClean="0">
                    <a:solidFill>
                      <a:srgbClr val="FF0000"/>
                    </a:solidFill>
                  </a:rPr>
                  <a:t>path</a:t>
                </a:r>
                <a:r>
                  <a:rPr lang="en-GB" sz="2400" dirty="0" smtClean="0"/>
                  <a:t> from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GB" sz="2400" dirty="0" smtClean="0"/>
                  <a:t>is a sequence of edges that connect successive vertices in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 smtClean="0"/>
                  <a:t>. The path length is n. </a:t>
                </a:r>
              </a:p>
            </p:txBody>
          </p:sp>
        </mc:Choice>
        <mc:Fallback xmlns="">
          <p:sp>
            <p:nvSpPr>
              <p:cNvPr id="3174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225" y="1085118"/>
                <a:ext cx="8341252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70" t="-3553" b="-1116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81072" y="4883362"/>
            <a:ext cx="77187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Simple Circuit:</a:t>
            </a:r>
            <a:r>
              <a:rPr lang="en-US" dirty="0" smtClean="0"/>
              <a:t> (</a:t>
            </a:r>
            <a:r>
              <a:rPr lang="en-US" dirty="0" err="1" smtClean="0"/>
              <a:t>b,c</a:t>
            </a:r>
            <a:r>
              <a:rPr lang="en-US" dirty="0" smtClean="0"/>
              <a:t>), (</a:t>
            </a:r>
            <a:r>
              <a:rPr lang="en-US" dirty="0" err="1" smtClean="0"/>
              <a:t>c,e</a:t>
            </a:r>
            <a:r>
              <a:rPr lang="en-US" dirty="0" smtClean="0"/>
              <a:t>), (</a:t>
            </a:r>
            <a:r>
              <a:rPr lang="en-US" dirty="0" err="1" smtClean="0"/>
              <a:t>e,b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u="sng" dirty="0" smtClean="0"/>
              <a:t>Non-Simple Circuit: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b,c</a:t>
            </a:r>
            <a:r>
              <a:rPr lang="en-US" dirty="0"/>
              <a:t>), (</a:t>
            </a:r>
            <a:r>
              <a:rPr lang="en-US" dirty="0" err="1"/>
              <a:t>c,e</a:t>
            </a:r>
            <a:r>
              <a:rPr lang="en-US" dirty="0"/>
              <a:t>), (</a:t>
            </a:r>
            <a:r>
              <a:rPr lang="en-US" dirty="0" err="1"/>
              <a:t>e,b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b,c</a:t>
            </a:r>
            <a:r>
              <a:rPr lang="en-US" dirty="0"/>
              <a:t>), (</a:t>
            </a:r>
            <a:r>
              <a:rPr lang="en-US" dirty="0" err="1"/>
              <a:t>c,e</a:t>
            </a:r>
            <a:r>
              <a:rPr lang="en-US" dirty="0"/>
              <a:t>), (</a:t>
            </a:r>
            <a:r>
              <a:rPr lang="en-US" dirty="0" err="1"/>
              <a:t>e,b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1287313" y="369877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3735238" y="326697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511276" y="3987698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3087538" y="3987698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2438251" y="3051073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H="1" flipV="1">
            <a:off x="2511276" y="3122510"/>
            <a:ext cx="71437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358751" y="3122510"/>
            <a:ext cx="11525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582713" y="3122510"/>
            <a:ext cx="1223963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V="1">
            <a:off x="2582713" y="3338410"/>
            <a:ext cx="1223963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31125" y="353937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45454" y="26646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04619" y="41321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78113" y="31217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25919" y="40010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H="1">
            <a:off x="3194692" y="3987698"/>
            <a:ext cx="852697" cy="424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4009009" y="3911429"/>
            <a:ext cx="142875" cy="144462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070836" y="397166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48567" y="3012238"/>
            <a:ext cx="4445448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circuit</a:t>
            </a:r>
            <a:r>
              <a:rPr lang="en-US" dirty="0" smtClean="0"/>
              <a:t> is a path that starts</a:t>
            </a:r>
            <a:br>
              <a:rPr lang="en-US" dirty="0" smtClean="0"/>
            </a:br>
            <a:r>
              <a:rPr lang="en-US" dirty="0" smtClean="0"/>
              <a:t>and ends with the same vertex.</a:t>
            </a:r>
          </a:p>
        </p:txBody>
      </p:sp>
    </p:spTree>
    <p:extLst>
      <p:ext uri="{BB962C8B-B14F-4D97-AF65-F5344CB8AC3E}">
        <p14:creationId xmlns:p14="http://schemas.microsoft.com/office/powerpoint/2010/main" val="219283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Simple Path Lemma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085118"/>
            <a:ext cx="834125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Lemma:</a:t>
            </a:r>
            <a:r>
              <a:rPr lang="en-GB" dirty="0" smtClean="0"/>
              <a:t> If there is a path between vertices </a:t>
            </a:r>
            <a:r>
              <a:rPr lang="en-GB" i="1" dirty="0" smtClean="0"/>
              <a:t>u</a:t>
            </a:r>
            <a:r>
              <a:rPr lang="en-GB" dirty="0" smtClean="0"/>
              <a:t> and </a:t>
            </a:r>
            <a:r>
              <a:rPr lang="en-GB" i="1" dirty="0" smtClean="0"/>
              <a:t>v</a:t>
            </a:r>
            <a:r>
              <a:rPr lang="en-GB" dirty="0" smtClean="0"/>
              <a:t> in a graph, then there is a simple path between </a:t>
            </a:r>
            <a:r>
              <a:rPr lang="en-GB" i="1" dirty="0" smtClean="0"/>
              <a:t>u</a:t>
            </a:r>
            <a:r>
              <a:rPr lang="en-GB" dirty="0" smtClean="0"/>
              <a:t> and </a:t>
            </a:r>
            <a:r>
              <a:rPr lang="en-GB" i="1" dirty="0" smtClean="0"/>
              <a:t>v</a:t>
            </a:r>
            <a:r>
              <a:rPr lang="en-GB" dirty="0" smtClean="0"/>
              <a:t>. </a:t>
            </a:r>
            <a:endParaRPr lang="en-GB" sz="2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86225" y="2520462"/>
            <a:ext cx="6250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“there is a path between u and v”</a:t>
            </a:r>
          </a:p>
          <a:p>
            <a:r>
              <a:rPr lang="en-US" dirty="0" smtClean="0"/>
              <a:t>Q = “there is a simple path between u and v”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6225" y="3628457"/>
                <a:ext cx="30940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Need to prove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5" y="3628457"/>
                <a:ext cx="309405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15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86225" y="4434952"/>
            <a:ext cx="5720669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Assume that P is true. </a:t>
            </a:r>
          </a:p>
          <a:p>
            <a:endParaRPr lang="en-US" dirty="0"/>
          </a:p>
          <a:p>
            <a:r>
              <a:rPr lang="en-US" b="1" dirty="0" smtClean="0"/>
              <a:t>Case 1:</a:t>
            </a:r>
            <a:r>
              <a:rPr lang="en-US" dirty="0" smtClean="0"/>
              <a:t> Path is simple.  Then Q is true.</a:t>
            </a:r>
          </a:p>
          <a:p>
            <a:endParaRPr lang="en-US" dirty="0"/>
          </a:p>
          <a:p>
            <a:r>
              <a:rPr lang="en-US" b="1" dirty="0" smtClean="0"/>
              <a:t>Case 2:</a:t>
            </a:r>
            <a:r>
              <a:rPr lang="en-US" dirty="0" smtClean="0"/>
              <a:t> Path is not simple. </a:t>
            </a:r>
          </a:p>
        </p:txBody>
      </p:sp>
    </p:spTree>
    <p:extLst>
      <p:ext uri="{BB962C8B-B14F-4D97-AF65-F5344CB8AC3E}">
        <p14:creationId xmlns:p14="http://schemas.microsoft.com/office/powerpoint/2010/main" val="51024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8112"/>
            <a:ext cx="7772400" cy="617538"/>
          </a:xfrm>
        </p:spPr>
        <p:txBody>
          <a:bodyPr/>
          <a:lstStyle/>
          <a:p>
            <a:r>
              <a:rPr lang="en-GB" dirty="0" smtClean="0"/>
              <a:t>Simple Path Lemma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6225" y="1085118"/>
            <a:ext cx="834125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GB" b="1" dirty="0" smtClean="0"/>
              <a:t>Lemma:</a:t>
            </a:r>
            <a:r>
              <a:rPr lang="en-GB" dirty="0" smtClean="0"/>
              <a:t> If there is a path between vertices </a:t>
            </a:r>
            <a:r>
              <a:rPr lang="en-GB" i="1" dirty="0" smtClean="0"/>
              <a:t>u</a:t>
            </a:r>
            <a:r>
              <a:rPr lang="en-GB" dirty="0" smtClean="0"/>
              <a:t> and </a:t>
            </a:r>
            <a:r>
              <a:rPr lang="en-GB" i="1" dirty="0" smtClean="0"/>
              <a:t>v</a:t>
            </a:r>
            <a:r>
              <a:rPr lang="en-GB" dirty="0" smtClean="0"/>
              <a:t> in a graph, then there is a simple path between </a:t>
            </a:r>
            <a:r>
              <a:rPr lang="en-GB" i="1" dirty="0" smtClean="0"/>
              <a:t>u</a:t>
            </a:r>
            <a:r>
              <a:rPr lang="en-GB" dirty="0" smtClean="0"/>
              <a:t> and </a:t>
            </a:r>
            <a:r>
              <a:rPr lang="en-GB" i="1" dirty="0" smtClean="0"/>
              <a:t>v</a:t>
            </a:r>
            <a:r>
              <a:rPr lang="en-GB" dirty="0" smtClean="0"/>
              <a:t>. </a:t>
            </a:r>
            <a:endParaRPr lang="en-GB" sz="2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86225" y="2520462"/>
            <a:ext cx="6250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“there is a path between u and v”</a:t>
            </a:r>
          </a:p>
          <a:p>
            <a:r>
              <a:rPr lang="en-US" dirty="0" smtClean="0"/>
              <a:t>Q = “there is a simple path between u and v”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6225" y="3628457"/>
                <a:ext cx="30940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Need to prove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5" y="3628457"/>
                <a:ext cx="309405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15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86225" y="4434952"/>
            <a:ext cx="58128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that P is true. 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Case 1:</a:t>
            </a:r>
            <a:r>
              <a:rPr lang="en-US" dirty="0" smtClean="0">
                <a:solidFill>
                  <a:srgbClr val="FF0000"/>
                </a:solidFill>
              </a:rPr>
              <a:t> Path is simple.  Q is trivially true.</a:t>
            </a:r>
          </a:p>
          <a:p>
            <a:endParaRPr lang="en-US" dirty="0"/>
          </a:p>
          <a:p>
            <a:r>
              <a:rPr lang="en-US" b="1" dirty="0" smtClean="0"/>
              <a:t>Case 2:</a:t>
            </a:r>
            <a:r>
              <a:rPr lang="en-US" dirty="0" smtClean="0"/>
              <a:t> Path is not simple. </a:t>
            </a:r>
          </a:p>
        </p:txBody>
      </p:sp>
    </p:spTree>
    <p:extLst>
      <p:ext uri="{BB962C8B-B14F-4D97-AF65-F5344CB8AC3E}">
        <p14:creationId xmlns:p14="http://schemas.microsoft.com/office/powerpoint/2010/main" val="41097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Recursive Definitions&amp;quot;&quot;/&gt;&lt;property id=&quot;20307&quot; value=&quot;662&quot;/&gt;&lt;/object&gt;&lt;object type=&quot;3&quot; unique_id=&quot;10013&quot;&gt;&lt;property id=&quot;20148&quot; value=&quot;5&quot;/&gt;&lt;property id=&quot;20300&quot; value=&quot;Slide 11 - &amp;quot;Learning Objective&amp;quot;&quot;/&gt;&lt;property id=&quot;20307&quot; value=&quot;660&quot;/&gt;&lt;/object&gt;&lt;object type=&quot;3&quot; unique_id=&quot;10040&quot;&gt;&lt;property id=&quot;20148&quot; value=&quot;5&quot;/&gt;&lt;property id=&quot;20300&quot; value=&quot;Slide 9 - &amp;quot;Example: Set of all Trinary Trees&amp;quot;&quot;/&gt;&lt;property id=&quot;20307&quot; value=&quot;698&quot;/&gt;&lt;/object&gt;&lt;object type=&quot;3&quot; unique_id=&quot;10094&quot;&gt;&lt;property id=&quot;20148&quot; value=&quot;5&quot;/&gt;&lt;property id=&quot;20300&quot; value=&quot;Slide 4 - &amp;quot;Recursively Defined Functions&amp;quot;&quot;/&gt;&lt;property id=&quot;20307&quot; value=&quot;741&quot;/&gt;&lt;/object&gt;&lt;object type=&quot;3&quot; unique_id=&quot;10546&quot;&gt;&lt;property id=&quot;20148&quot; value=&quot;5&quot;/&gt;&lt;property id=&quot;20300&quot; value=&quot;Slide 2 - &amp;quot;Example&amp;quot;&quot;/&gt;&lt;property id=&quot;20307&quot; value=&quot;751&quot;/&gt;&lt;/object&gt;&lt;object type=&quot;3&quot; unique_id=&quot;10547&quot;&gt;&lt;property id=&quot;20148&quot; value=&quot;5&quot;/&gt;&lt;property id=&quot;20300&quot; value=&quot;Slide 3 - &amp;quot;Example&amp;quot;&quot;/&gt;&lt;property id=&quot;20307&quot; value=&quot;752&quot;/&gt;&lt;/object&gt;&lt;object type=&quot;3&quot; unique_id=&quot;10548&quot;&gt;&lt;property id=&quot;20148&quot; value=&quot;5&quot;/&gt;&lt;property id=&quot;20300&quot; value=&quot;Slide 5 - &amp;quot;Example&amp;quot;&quot;/&gt;&lt;property id=&quot;20307&quot; value=&quot;753&quot;/&gt;&lt;/object&gt;&lt;object type=&quot;3&quot; unique_id=&quot;10549&quot;&gt;&lt;property id=&quot;20148&quot; value=&quot;5&quot;/&gt;&lt;property id=&quot;20300&quot; value=&quot;Slide 6 - &amp;quot;Example: Recursively Defined Set&amp;quot;&quot;/&gt;&lt;property id=&quot;20307&quot; value=&quot;755&quot;/&gt;&lt;/object&gt;&lt;object type=&quot;3&quot; unique_id=&quot;10550&quot;&gt;&lt;property id=&quot;20148&quot; value=&quot;5&quot;/&gt;&lt;property id=&quot;20300&quot; value=&quot;Slide 7 - &amp;quot;Recursively Defined Sets&amp;quot;&quot;/&gt;&lt;property id=&quot;20307&quot; value=&quot;754&quot;/&gt;&lt;/object&gt;&lt;object type=&quot;3&quot; unique_id=&quot;10551&quot;&gt;&lt;property id=&quot;20148&quot; value=&quot;5&quot;/&gt;&lt;property id=&quot;20300&quot; value=&quot;Slide 8 - &amp;quot;Example: Recursively Defined Set&amp;quot;&quot;/&gt;&lt;property id=&quot;20307&quot; value=&quot;756&quot;/&gt;&lt;/object&gt;&lt;object type=&quot;3&quot; unique_id=&quot;10552&quot;&gt;&lt;property id=&quot;20148&quot; value=&quot;5&quot;/&gt;&lt;property id=&quot;20300&quot; value=&quot;Slide 10 - &amp;quot;Example: Set of all Trinary Trees&amp;quot;&quot;/&gt;&lt;property id=&quot;20307&quot; value=&quot;75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106149</TotalTime>
  <Words>1081</Words>
  <Application>Microsoft Office PowerPoint</Application>
  <PresentationFormat>Letter Paper (8.5x11 in)</PresentationFormat>
  <Paragraphs>183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ngi</vt:lpstr>
      <vt:lpstr>Graphs: Connectivity</vt:lpstr>
      <vt:lpstr>PowerPoint Presentation</vt:lpstr>
      <vt:lpstr>Social Networks</vt:lpstr>
      <vt:lpstr>Citation Graph</vt:lpstr>
      <vt:lpstr>Paths </vt:lpstr>
      <vt:lpstr>Paths </vt:lpstr>
      <vt:lpstr>Circuits</vt:lpstr>
      <vt:lpstr>Simple Path Lemma</vt:lpstr>
      <vt:lpstr>Simple Path Lemma</vt:lpstr>
      <vt:lpstr>Simple Path Lemma</vt:lpstr>
      <vt:lpstr>Simple Path Lemma</vt:lpstr>
      <vt:lpstr>Connectedness</vt:lpstr>
      <vt:lpstr>Connectedness Theorem</vt:lpstr>
      <vt:lpstr>Connectedness Theorem</vt:lpstr>
      <vt:lpstr>Simple Paths Theorem</vt:lpstr>
      <vt:lpstr>Directed Graphs</vt:lpstr>
      <vt:lpstr>Directed Graphs</vt:lpstr>
      <vt:lpstr>Learning Objective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afern</cp:lastModifiedBy>
  <cp:revision>916</cp:revision>
  <cp:lastPrinted>2000-09-21T19:28:55Z</cp:lastPrinted>
  <dcterms:created xsi:type="dcterms:W3CDTF">1999-04-21T20:02:09Z</dcterms:created>
  <dcterms:modified xsi:type="dcterms:W3CDTF">2012-06-08T16:01:50Z</dcterms:modified>
</cp:coreProperties>
</file>