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662" r:id="rId2"/>
    <p:sldId id="840" r:id="rId3"/>
    <p:sldId id="841" r:id="rId4"/>
    <p:sldId id="842" r:id="rId5"/>
    <p:sldId id="844" r:id="rId6"/>
    <p:sldId id="811" r:id="rId7"/>
    <p:sldId id="843" r:id="rId8"/>
    <p:sldId id="845" r:id="rId9"/>
    <p:sldId id="827" r:id="rId10"/>
    <p:sldId id="849" r:id="rId11"/>
    <p:sldId id="850" r:id="rId12"/>
    <p:sldId id="851" r:id="rId13"/>
    <p:sldId id="847" r:id="rId14"/>
    <p:sldId id="859" r:id="rId15"/>
    <p:sldId id="660" r:id="rId16"/>
    <p:sldId id="860" r:id="rId17"/>
    <p:sldId id="863" r:id="rId18"/>
    <p:sldId id="864" r:id="rId19"/>
    <p:sldId id="865" r:id="rId20"/>
    <p:sldId id="866" r:id="rId21"/>
    <p:sldId id="867" r:id="rId22"/>
    <p:sldId id="868" r:id="rId23"/>
    <p:sldId id="869" r:id="rId24"/>
  </p:sldIdLst>
  <p:sldSz cx="9144000" cy="6858000" type="letter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007A"/>
    <a:srgbClr val="6600FF"/>
    <a:srgbClr val="3333CC"/>
    <a:srgbClr val="009900"/>
    <a:srgbClr val="CCECFF"/>
    <a:srgbClr val="FF0000"/>
    <a:srgbClr val="7F00FE"/>
    <a:srgbClr val="9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en.wikipedia.org/wiki/Image:Konigsberg_bridges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mage:Konigsburg_graph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7_bridges.p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Konigsburg_graph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97399" y="2384425"/>
            <a:ext cx="6793647" cy="617538"/>
          </a:xfrm>
        </p:spPr>
        <p:txBody>
          <a:bodyPr/>
          <a:lstStyle/>
          <a:p>
            <a:r>
              <a:rPr lang="en-US" sz="3200" dirty="0" smtClean="0"/>
              <a:t>Graphs: Euler Circuits and Paths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395298" y="3118333"/>
            <a:ext cx="1601661" cy="15751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10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17175" y="3856887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09897" y="479766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4738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3621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90743" y="4806456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15" idx="7"/>
            <a:endCxn id="16" idx="3"/>
          </p:cNvCxnSpPr>
          <p:nvPr/>
        </p:nvCxnSpPr>
        <p:spPr bwMode="auto">
          <a:xfrm flipV="1">
            <a:off x="3200017" y="4032354"/>
            <a:ext cx="879991" cy="79792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5" idx="0"/>
            <a:endCxn id="3" idx="5"/>
          </p:cNvCxnSpPr>
          <p:nvPr/>
        </p:nvCxnSpPr>
        <p:spPr bwMode="auto">
          <a:xfrm flipH="1" flipV="1">
            <a:off x="2807295" y="4047007"/>
            <a:ext cx="313972" cy="75065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6"/>
            <a:endCxn id="19" idx="2"/>
          </p:cNvCxnSpPr>
          <p:nvPr/>
        </p:nvCxnSpPr>
        <p:spPr bwMode="auto">
          <a:xfrm>
            <a:off x="3232636" y="4909034"/>
            <a:ext cx="1858107" cy="879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0"/>
            <a:endCxn id="18" idx="4"/>
          </p:cNvCxnSpPr>
          <p:nvPr/>
        </p:nvCxnSpPr>
        <p:spPr bwMode="auto">
          <a:xfrm flipV="1">
            <a:off x="5202113" y="4064973"/>
            <a:ext cx="445476" cy="741483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9" idx="1"/>
            <a:endCxn id="16" idx="5"/>
          </p:cNvCxnSpPr>
          <p:nvPr/>
        </p:nvCxnSpPr>
        <p:spPr bwMode="auto">
          <a:xfrm flipH="1" flipV="1">
            <a:off x="4237509" y="4032354"/>
            <a:ext cx="885853" cy="806721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9" idx="6"/>
          </p:cNvCxnSpPr>
          <p:nvPr/>
        </p:nvCxnSpPr>
        <p:spPr bwMode="auto">
          <a:xfrm>
            <a:off x="53134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216385" y="4996576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15376" idx="6"/>
          </p:cNvCxnSpPr>
          <p:nvPr/>
        </p:nvCxnSpPr>
        <p:spPr bwMode="auto">
          <a:xfrm flipH="1">
            <a:off x="3118338" y="5017472"/>
            <a:ext cx="2929" cy="85578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8082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366" idx="3"/>
          </p:cNvCxnSpPr>
          <p:nvPr/>
        </p:nvCxnSpPr>
        <p:spPr bwMode="auto">
          <a:xfrm>
            <a:off x="5758958" y="3968256"/>
            <a:ext cx="747350" cy="586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371" idx="3"/>
          </p:cNvCxnSpPr>
          <p:nvPr/>
        </p:nvCxnSpPr>
        <p:spPr bwMode="auto">
          <a:xfrm flipV="1">
            <a:off x="1840523" y="3968256"/>
            <a:ext cx="800096" cy="586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270128" y="3988772"/>
            <a:ext cx="126609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828188" y="3974118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647588" y="3072717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2722682" y="3068511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161689" y="2669927"/>
            <a:ext cx="0" cy="1185685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050319" y="2447188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1" name="Freeform 15360"/>
          <p:cNvSpPr/>
          <p:nvPr/>
        </p:nvSpPr>
        <p:spPr bwMode="auto">
          <a:xfrm>
            <a:off x="2719754" y="2481034"/>
            <a:ext cx="1348154" cy="590407"/>
          </a:xfrm>
          <a:custGeom>
            <a:avLst/>
            <a:gdLst>
              <a:gd name="connsiteX0" fmla="*/ 1348154 w 1348154"/>
              <a:gd name="connsiteY0" fmla="*/ 4253 h 590407"/>
              <a:gd name="connsiteX1" fmla="*/ 480646 w 1348154"/>
              <a:gd name="connsiteY1" fmla="*/ 86315 h 590407"/>
              <a:gd name="connsiteX2" fmla="*/ 0 w 1348154"/>
              <a:gd name="connsiteY2" fmla="*/ 590407 h 59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590407">
                <a:moveTo>
                  <a:pt x="1348154" y="4253"/>
                </a:moveTo>
                <a:cubicBezTo>
                  <a:pt x="1026746" y="-3562"/>
                  <a:pt x="705338" y="-11377"/>
                  <a:pt x="480646" y="86315"/>
                </a:cubicBezTo>
                <a:cubicBezTo>
                  <a:pt x="255954" y="184007"/>
                  <a:pt x="127977" y="387207"/>
                  <a:pt x="0" y="590407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Freeform 15364"/>
          <p:cNvSpPr/>
          <p:nvPr/>
        </p:nvSpPr>
        <p:spPr bwMode="auto">
          <a:xfrm>
            <a:off x="4255477" y="2464588"/>
            <a:ext cx="1383323" cy="595130"/>
          </a:xfrm>
          <a:custGeom>
            <a:avLst/>
            <a:gdLst>
              <a:gd name="connsiteX0" fmla="*/ 0 w 1383323"/>
              <a:gd name="connsiteY0" fmla="*/ 44146 h 595130"/>
              <a:gd name="connsiteX1" fmla="*/ 914400 w 1383323"/>
              <a:gd name="connsiteY1" fmla="*/ 55869 h 595130"/>
              <a:gd name="connsiteX2" fmla="*/ 1383323 w 1383323"/>
              <a:gd name="connsiteY2" fmla="*/ 595130 h 5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95130">
                <a:moveTo>
                  <a:pt x="0" y="44146"/>
                </a:moveTo>
                <a:cubicBezTo>
                  <a:pt x="341923" y="4092"/>
                  <a:pt x="683846" y="-35962"/>
                  <a:pt x="914400" y="55869"/>
                </a:cubicBezTo>
                <a:cubicBezTo>
                  <a:pt x="1144954" y="147700"/>
                  <a:pt x="1264138" y="371415"/>
                  <a:pt x="1383323" y="595130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Freeform 15365"/>
          <p:cNvSpPr/>
          <p:nvPr/>
        </p:nvSpPr>
        <p:spPr bwMode="auto">
          <a:xfrm>
            <a:off x="4208585" y="2201459"/>
            <a:ext cx="2297723" cy="1772659"/>
          </a:xfrm>
          <a:custGeom>
            <a:avLst/>
            <a:gdLst>
              <a:gd name="connsiteX0" fmla="*/ 0 w 2297723"/>
              <a:gd name="connsiteY0" fmla="*/ 260382 h 1772659"/>
              <a:gd name="connsiteX1" fmla="*/ 422030 w 2297723"/>
              <a:gd name="connsiteY1" fmla="*/ 61090 h 1772659"/>
              <a:gd name="connsiteX2" fmla="*/ 1957753 w 2297723"/>
              <a:gd name="connsiteY2" fmla="*/ 166598 h 1772659"/>
              <a:gd name="connsiteX3" fmla="*/ 2297723 w 2297723"/>
              <a:gd name="connsiteY3" fmla="*/ 1772659 h 17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1772659">
                <a:moveTo>
                  <a:pt x="0" y="260382"/>
                </a:moveTo>
                <a:cubicBezTo>
                  <a:pt x="47869" y="168551"/>
                  <a:pt x="95738" y="76721"/>
                  <a:pt x="422030" y="61090"/>
                </a:cubicBezTo>
                <a:cubicBezTo>
                  <a:pt x="748322" y="45459"/>
                  <a:pt x="1645138" y="-118663"/>
                  <a:pt x="1957753" y="166598"/>
                </a:cubicBezTo>
                <a:cubicBezTo>
                  <a:pt x="2270368" y="451859"/>
                  <a:pt x="2284045" y="1112259"/>
                  <a:pt x="2297723" y="1772659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9" name="Freeform 15368"/>
          <p:cNvSpPr/>
          <p:nvPr/>
        </p:nvSpPr>
        <p:spPr bwMode="auto">
          <a:xfrm>
            <a:off x="4147913" y="1743535"/>
            <a:ext cx="2828052" cy="3180152"/>
          </a:xfrm>
          <a:custGeom>
            <a:avLst/>
            <a:gdLst>
              <a:gd name="connsiteX0" fmla="*/ 37225 w 2828052"/>
              <a:gd name="connsiteY0" fmla="*/ 694860 h 3180152"/>
              <a:gd name="connsiteX1" fmla="*/ 37225 w 2828052"/>
              <a:gd name="connsiteY1" fmla="*/ 636245 h 3180152"/>
              <a:gd name="connsiteX2" fmla="*/ 424087 w 2828052"/>
              <a:gd name="connsiteY2" fmla="*/ 50091 h 3180152"/>
              <a:gd name="connsiteX3" fmla="*/ 2276333 w 2828052"/>
              <a:gd name="connsiteY3" fmla="*/ 190768 h 3180152"/>
              <a:gd name="connsiteX4" fmla="*/ 2827318 w 2828052"/>
              <a:gd name="connsiteY4" fmla="*/ 1456860 h 3180152"/>
              <a:gd name="connsiteX5" fmla="*/ 2370118 w 2828052"/>
              <a:gd name="connsiteY5" fmla="*/ 3180152 h 31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052" h="3180152">
                <a:moveTo>
                  <a:pt x="37225" y="694860"/>
                </a:moveTo>
                <a:cubicBezTo>
                  <a:pt x="4986" y="719283"/>
                  <a:pt x="-27252" y="743706"/>
                  <a:pt x="37225" y="636245"/>
                </a:cubicBezTo>
                <a:cubicBezTo>
                  <a:pt x="101702" y="528784"/>
                  <a:pt x="50902" y="124337"/>
                  <a:pt x="424087" y="50091"/>
                </a:cubicBezTo>
                <a:cubicBezTo>
                  <a:pt x="797272" y="-24155"/>
                  <a:pt x="1875795" y="-43693"/>
                  <a:pt x="2276333" y="190768"/>
                </a:cubicBezTo>
                <a:cubicBezTo>
                  <a:pt x="2676871" y="425229"/>
                  <a:pt x="2811687" y="958629"/>
                  <a:pt x="2827318" y="1456860"/>
                </a:cubicBezTo>
                <a:cubicBezTo>
                  <a:pt x="2842949" y="1955091"/>
                  <a:pt x="2606533" y="2567621"/>
                  <a:pt x="2370118" y="3180152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0" name="Freeform 15369"/>
          <p:cNvSpPr/>
          <p:nvPr/>
        </p:nvSpPr>
        <p:spPr bwMode="auto">
          <a:xfrm>
            <a:off x="4149969" y="1216269"/>
            <a:ext cx="3178258" cy="4739016"/>
          </a:xfrm>
          <a:custGeom>
            <a:avLst/>
            <a:gdLst>
              <a:gd name="connsiteX0" fmla="*/ 0 w 3178258"/>
              <a:gd name="connsiteY0" fmla="*/ 1222131 h 4739016"/>
              <a:gd name="connsiteX1" fmla="*/ 152400 w 3178258"/>
              <a:gd name="connsiteY1" fmla="*/ 202223 h 4739016"/>
              <a:gd name="connsiteX2" fmla="*/ 445477 w 3178258"/>
              <a:gd name="connsiteY2" fmla="*/ 26377 h 4739016"/>
              <a:gd name="connsiteX3" fmla="*/ 1066800 w 3178258"/>
              <a:gd name="connsiteY3" fmla="*/ 61546 h 4739016"/>
              <a:gd name="connsiteX4" fmla="*/ 2895600 w 3178258"/>
              <a:gd name="connsiteY4" fmla="*/ 589085 h 4739016"/>
              <a:gd name="connsiteX5" fmla="*/ 3048000 w 3178258"/>
              <a:gd name="connsiteY5" fmla="*/ 3097823 h 4739016"/>
              <a:gd name="connsiteX6" fmla="*/ 1664677 w 3178258"/>
              <a:gd name="connsiteY6" fmla="*/ 4645269 h 4739016"/>
              <a:gd name="connsiteX7" fmla="*/ 1055077 w 3178258"/>
              <a:gd name="connsiteY7" fmla="*/ 4574931 h 4739016"/>
              <a:gd name="connsiteX8" fmla="*/ 1055077 w 3178258"/>
              <a:gd name="connsiteY8" fmla="*/ 4574931 h 473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258" h="4739016">
                <a:moveTo>
                  <a:pt x="0" y="1222131"/>
                </a:moveTo>
                <a:cubicBezTo>
                  <a:pt x="39077" y="811823"/>
                  <a:pt x="78154" y="401515"/>
                  <a:pt x="152400" y="202223"/>
                </a:cubicBezTo>
                <a:cubicBezTo>
                  <a:pt x="226646" y="2931"/>
                  <a:pt x="293077" y="49823"/>
                  <a:pt x="445477" y="26377"/>
                </a:cubicBezTo>
                <a:cubicBezTo>
                  <a:pt x="597877" y="2931"/>
                  <a:pt x="658446" y="-32239"/>
                  <a:pt x="1066800" y="61546"/>
                </a:cubicBezTo>
                <a:cubicBezTo>
                  <a:pt x="1475154" y="155331"/>
                  <a:pt x="2565400" y="83039"/>
                  <a:pt x="2895600" y="589085"/>
                </a:cubicBezTo>
                <a:cubicBezTo>
                  <a:pt x="3225800" y="1095131"/>
                  <a:pt x="3253154" y="2421792"/>
                  <a:pt x="3048000" y="3097823"/>
                </a:cubicBezTo>
                <a:cubicBezTo>
                  <a:pt x="2842846" y="3773854"/>
                  <a:pt x="1996831" y="4399084"/>
                  <a:pt x="1664677" y="4645269"/>
                </a:cubicBezTo>
                <a:cubicBezTo>
                  <a:pt x="1332523" y="4891454"/>
                  <a:pt x="1055077" y="4574931"/>
                  <a:pt x="1055077" y="4574931"/>
                </a:cubicBezTo>
                <a:lnTo>
                  <a:pt x="1055077" y="4574931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Freeform 15370"/>
          <p:cNvSpPr/>
          <p:nvPr/>
        </p:nvSpPr>
        <p:spPr bwMode="auto">
          <a:xfrm>
            <a:off x="1840406" y="2210509"/>
            <a:ext cx="2286117" cy="1763614"/>
          </a:xfrm>
          <a:custGeom>
            <a:avLst/>
            <a:gdLst>
              <a:gd name="connsiteX0" fmla="*/ 2286117 w 2286117"/>
              <a:gd name="connsiteY0" fmla="*/ 216168 h 1763614"/>
              <a:gd name="connsiteX1" fmla="*/ 1266209 w 2286117"/>
              <a:gd name="connsiteY1" fmla="*/ 16876 h 1763614"/>
              <a:gd name="connsiteX2" fmla="*/ 199409 w 2286117"/>
              <a:gd name="connsiteY2" fmla="*/ 603029 h 1763614"/>
              <a:gd name="connsiteX3" fmla="*/ 117 w 2286117"/>
              <a:gd name="connsiteY3" fmla="*/ 1763614 h 1763614"/>
              <a:gd name="connsiteX4" fmla="*/ 117 w 2286117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117" h="1763614">
                <a:moveTo>
                  <a:pt x="2286117" y="216168"/>
                </a:moveTo>
                <a:cubicBezTo>
                  <a:pt x="1950055" y="84283"/>
                  <a:pt x="1613994" y="-47601"/>
                  <a:pt x="1266209" y="16876"/>
                </a:cubicBezTo>
                <a:cubicBezTo>
                  <a:pt x="918424" y="81353"/>
                  <a:pt x="410424" y="311906"/>
                  <a:pt x="199409" y="603029"/>
                </a:cubicBezTo>
                <a:cubicBezTo>
                  <a:pt x="-11606" y="894152"/>
                  <a:pt x="117" y="1763614"/>
                  <a:pt x="117" y="1763614"/>
                </a:cubicBezTo>
                <a:lnTo>
                  <a:pt x="117" y="1763614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Freeform 15372"/>
          <p:cNvSpPr/>
          <p:nvPr/>
        </p:nvSpPr>
        <p:spPr bwMode="auto">
          <a:xfrm>
            <a:off x="1224811" y="1872005"/>
            <a:ext cx="2946806" cy="3051687"/>
          </a:xfrm>
          <a:custGeom>
            <a:avLst/>
            <a:gdLst>
              <a:gd name="connsiteX0" fmla="*/ 2889989 w 2946806"/>
              <a:gd name="connsiteY0" fmla="*/ 542949 h 3051687"/>
              <a:gd name="connsiteX1" fmla="*/ 2843097 w 2946806"/>
              <a:gd name="connsiteY1" fmla="*/ 460887 h 3051687"/>
              <a:gd name="connsiteX2" fmla="*/ 1940420 w 2946806"/>
              <a:gd name="connsiteY2" fmla="*/ 3687 h 3051687"/>
              <a:gd name="connsiteX3" fmla="*/ 158512 w 2946806"/>
              <a:gd name="connsiteY3" fmla="*/ 742241 h 3051687"/>
              <a:gd name="connsiteX4" fmla="*/ 135066 w 2946806"/>
              <a:gd name="connsiteY4" fmla="*/ 2465533 h 3051687"/>
              <a:gd name="connsiteX5" fmla="*/ 580543 w 2946806"/>
              <a:gd name="connsiteY5" fmla="*/ 3051687 h 3051687"/>
              <a:gd name="connsiteX6" fmla="*/ 580543 w 2946806"/>
              <a:gd name="connsiteY6" fmla="*/ 3051687 h 30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806" h="3051687">
                <a:moveTo>
                  <a:pt x="2889989" y="542949"/>
                </a:moveTo>
                <a:cubicBezTo>
                  <a:pt x="2945673" y="546856"/>
                  <a:pt x="3001358" y="550764"/>
                  <a:pt x="2843097" y="460887"/>
                </a:cubicBezTo>
                <a:cubicBezTo>
                  <a:pt x="2684836" y="371010"/>
                  <a:pt x="2387851" y="-43205"/>
                  <a:pt x="1940420" y="3687"/>
                </a:cubicBezTo>
                <a:cubicBezTo>
                  <a:pt x="1492989" y="50579"/>
                  <a:pt x="459404" y="331933"/>
                  <a:pt x="158512" y="742241"/>
                </a:cubicBezTo>
                <a:cubicBezTo>
                  <a:pt x="-142380" y="1152549"/>
                  <a:pt x="64728" y="2080625"/>
                  <a:pt x="135066" y="2465533"/>
                </a:cubicBezTo>
                <a:cubicBezTo>
                  <a:pt x="205404" y="2850441"/>
                  <a:pt x="580543" y="3051687"/>
                  <a:pt x="580543" y="3051687"/>
                </a:cubicBezTo>
                <a:lnTo>
                  <a:pt x="580543" y="3051687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6" name="Freeform 15375"/>
          <p:cNvSpPr/>
          <p:nvPr/>
        </p:nvSpPr>
        <p:spPr bwMode="auto">
          <a:xfrm>
            <a:off x="770719" y="1233177"/>
            <a:ext cx="3390973" cy="4794683"/>
          </a:xfrm>
          <a:custGeom>
            <a:avLst/>
            <a:gdLst>
              <a:gd name="connsiteX0" fmla="*/ 3390973 w 3390973"/>
              <a:gd name="connsiteY0" fmla="*/ 1181777 h 4794683"/>
              <a:gd name="connsiteX1" fmla="*/ 3027558 w 3390973"/>
              <a:gd name="connsiteY1" fmla="*/ 161869 h 4794683"/>
              <a:gd name="connsiteX2" fmla="*/ 1702850 w 3390973"/>
              <a:gd name="connsiteY2" fmla="*/ 103254 h 4794683"/>
              <a:gd name="connsiteX3" fmla="*/ 120235 w 3390973"/>
              <a:gd name="connsiteY3" fmla="*/ 1158330 h 4794683"/>
              <a:gd name="connsiteX4" fmla="*/ 272635 w 3390973"/>
              <a:gd name="connsiteY4" fmla="*/ 3725684 h 4794683"/>
              <a:gd name="connsiteX5" fmla="*/ 1562173 w 3390973"/>
              <a:gd name="connsiteY5" fmla="*/ 4722146 h 4794683"/>
              <a:gd name="connsiteX6" fmla="*/ 2347619 w 3390973"/>
              <a:gd name="connsiteY6" fmla="*/ 4640084 h 479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973" h="4794683">
                <a:moveTo>
                  <a:pt x="3390973" y="1181777"/>
                </a:moveTo>
                <a:cubicBezTo>
                  <a:pt x="3349942" y="761700"/>
                  <a:pt x="3308912" y="341623"/>
                  <a:pt x="3027558" y="161869"/>
                </a:cubicBezTo>
                <a:cubicBezTo>
                  <a:pt x="2746204" y="-17885"/>
                  <a:pt x="2187404" y="-62823"/>
                  <a:pt x="1702850" y="103254"/>
                </a:cubicBezTo>
                <a:cubicBezTo>
                  <a:pt x="1218296" y="269331"/>
                  <a:pt x="358604" y="554592"/>
                  <a:pt x="120235" y="1158330"/>
                </a:cubicBezTo>
                <a:cubicBezTo>
                  <a:pt x="-118134" y="1762068"/>
                  <a:pt x="32312" y="3131715"/>
                  <a:pt x="272635" y="3725684"/>
                </a:cubicBezTo>
                <a:cubicBezTo>
                  <a:pt x="512958" y="4319653"/>
                  <a:pt x="1216342" y="4569746"/>
                  <a:pt x="1562173" y="4722146"/>
                </a:cubicBezTo>
                <a:cubicBezTo>
                  <a:pt x="1908004" y="4874546"/>
                  <a:pt x="2127811" y="4757315"/>
                  <a:pt x="2347619" y="4640084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7913" y="344212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eg</a:t>
            </a:r>
            <a:r>
              <a:rPr lang="en-US" sz="2000" dirty="0" smtClean="0"/>
              <a:t>=5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92178" y="6119446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Euler circuit.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Necessary Condition for Euler Path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8849" y="3605579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 graph has a Euler path then it has exactly two vertices of odd degree. 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008748" y="19900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456673" y="15582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232711" y="227900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2159686" y="13423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2232711" y="1413818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1080186" y="1413818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304148" y="1413818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913408" y="135450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619594" y="153548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5395632" y="225620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322607" y="131958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>
            <a:off x="6762469" y="1414612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H="1" flipV="1">
            <a:off x="5395632" y="1391017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5467069" y="139101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29" y="2547538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Euler Path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45725" y="2735106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Path from a to b</a:t>
            </a:r>
            <a:endParaRPr lang="en-US" dirty="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7890671" y="235203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7962108" y="1486843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25164" y="1558281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697415" y="1319582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6974523" y="1319582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129099" y="1603526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 flipV="1">
            <a:off x="6981903" y="1937496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228493" y="1535483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9077" y="4865077"/>
            <a:ext cx="8598829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Contrapositive:</a:t>
            </a:r>
            <a:r>
              <a:rPr lang="en-US" dirty="0" smtClean="0"/>
              <a:t>  If there are not exactly two vertices with odd</a:t>
            </a:r>
          </a:p>
          <a:p>
            <a:r>
              <a:rPr lang="en-US" dirty="0" smtClean="0"/>
              <a:t>degree then there is no Euler path.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75715" y="2295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18354" y="15919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 bwMode="auto">
          <a:xfrm>
            <a:off x="4530979" y="4336901"/>
            <a:ext cx="1348888" cy="124684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476499" y="4267592"/>
            <a:ext cx="1301993" cy="123638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395298" y="3118333"/>
            <a:ext cx="1601661" cy="15751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17175" y="3856887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09897" y="479766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4738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3621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90743" y="4806456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15" idx="7"/>
            <a:endCxn id="16" idx="3"/>
          </p:cNvCxnSpPr>
          <p:nvPr/>
        </p:nvCxnSpPr>
        <p:spPr bwMode="auto">
          <a:xfrm flipV="1">
            <a:off x="3200017" y="4032354"/>
            <a:ext cx="879991" cy="79792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5" idx="0"/>
            <a:endCxn id="3" idx="5"/>
          </p:cNvCxnSpPr>
          <p:nvPr/>
        </p:nvCxnSpPr>
        <p:spPr bwMode="auto">
          <a:xfrm flipH="1" flipV="1">
            <a:off x="2807295" y="4047007"/>
            <a:ext cx="313972" cy="75065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6"/>
            <a:endCxn id="19" idx="2"/>
          </p:cNvCxnSpPr>
          <p:nvPr/>
        </p:nvCxnSpPr>
        <p:spPr bwMode="auto">
          <a:xfrm>
            <a:off x="3232636" y="4909034"/>
            <a:ext cx="1858107" cy="879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0"/>
            <a:endCxn id="18" idx="4"/>
          </p:cNvCxnSpPr>
          <p:nvPr/>
        </p:nvCxnSpPr>
        <p:spPr bwMode="auto">
          <a:xfrm flipV="1">
            <a:off x="5202113" y="4064973"/>
            <a:ext cx="445476" cy="741483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9" idx="1"/>
            <a:endCxn id="16" idx="5"/>
          </p:cNvCxnSpPr>
          <p:nvPr/>
        </p:nvCxnSpPr>
        <p:spPr bwMode="auto">
          <a:xfrm flipH="1" flipV="1">
            <a:off x="4237509" y="4032354"/>
            <a:ext cx="885853" cy="806721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9" idx="6"/>
          </p:cNvCxnSpPr>
          <p:nvPr/>
        </p:nvCxnSpPr>
        <p:spPr bwMode="auto">
          <a:xfrm>
            <a:off x="53134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216385" y="4996576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15376" idx="6"/>
          </p:cNvCxnSpPr>
          <p:nvPr/>
        </p:nvCxnSpPr>
        <p:spPr bwMode="auto">
          <a:xfrm flipH="1">
            <a:off x="3118338" y="5017472"/>
            <a:ext cx="2929" cy="85578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8082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366" idx="3"/>
          </p:cNvCxnSpPr>
          <p:nvPr/>
        </p:nvCxnSpPr>
        <p:spPr bwMode="auto">
          <a:xfrm>
            <a:off x="5758958" y="3968256"/>
            <a:ext cx="747350" cy="586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371" idx="3"/>
          </p:cNvCxnSpPr>
          <p:nvPr/>
        </p:nvCxnSpPr>
        <p:spPr bwMode="auto">
          <a:xfrm flipV="1">
            <a:off x="1840523" y="3968256"/>
            <a:ext cx="800096" cy="586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270128" y="3988772"/>
            <a:ext cx="126609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828188" y="3974118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647588" y="3072717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2722682" y="3068511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161689" y="2669927"/>
            <a:ext cx="0" cy="1185685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050319" y="2447188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1" name="Freeform 15360"/>
          <p:cNvSpPr/>
          <p:nvPr/>
        </p:nvSpPr>
        <p:spPr bwMode="auto">
          <a:xfrm>
            <a:off x="2719754" y="2481034"/>
            <a:ext cx="1348154" cy="590407"/>
          </a:xfrm>
          <a:custGeom>
            <a:avLst/>
            <a:gdLst>
              <a:gd name="connsiteX0" fmla="*/ 1348154 w 1348154"/>
              <a:gd name="connsiteY0" fmla="*/ 4253 h 590407"/>
              <a:gd name="connsiteX1" fmla="*/ 480646 w 1348154"/>
              <a:gd name="connsiteY1" fmla="*/ 86315 h 590407"/>
              <a:gd name="connsiteX2" fmla="*/ 0 w 1348154"/>
              <a:gd name="connsiteY2" fmla="*/ 590407 h 59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590407">
                <a:moveTo>
                  <a:pt x="1348154" y="4253"/>
                </a:moveTo>
                <a:cubicBezTo>
                  <a:pt x="1026746" y="-3562"/>
                  <a:pt x="705338" y="-11377"/>
                  <a:pt x="480646" y="86315"/>
                </a:cubicBezTo>
                <a:cubicBezTo>
                  <a:pt x="255954" y="184007"/>
                  <a:pt x="127977" y="387207"/>
                  <a:pt x="0" y="590407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Freeform 15364"/>
          <p:cNvSpPr/>
          <p:nvPr/>
        </p:nvSpPr>
        <p:spPr bwMode="auto">
          <a:xfrm>
            <a:off x="4255477" y="2464588"/>
            <a:ext cx="1383323" cy="595130"/>
          </a:xfrm>
          <a:custGeom>
            <a:avLst/>
            <a:gdLst>
              <a:gd name="connsiteX0" fmla="*/ 0 w 1383323"/>
              <a:gd name="connsiteY0" fmla="*/ 44146 h 595130"/>
              <a:gd name="connsiteX1" fmla="*/ 914400 w 1383323"/>
              <a:gd name="connsiteY1" fmla="*/ 55869 h 595130"/>
              <a:gd name="connsiteX2" fmla="*/ 1383323 w 1383323"/>
              <a:gd name="connsiteY2" fmla="*/ 595130 h 5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95130">
                <a:moveTo>
                  <a:pt x="0" y="44146"/>
                </a:moveTo>
                <a:cubicBezTo>
                  <a:pt x="341923" y="4092"/>
                  <a:pt x="683846" y="-35962"/>
                  <a:pt x="914400" y="55869"/>
                </a:cubicBezTo>
                <a:cubicBezTo>
                  <a:pt x="1144954" y="147700"/>
                  <a:pt x="1264138" y="371415"/>
                  <a:pt x="1383323" y="595130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Freeform 15365"/>
          <p:cNvSpPr/>
          <p:nvPr/>
        </p:nvSpPr>
        <p:spPr bwMode="auto">
          <a:xfrm>
            <a:off x="4208585" y="2201459"/>
            <a:ext cx="2297723" cy="1772659"/>
          </a:xfrm>
          <a:custGeom>
            <a:avLst/>
            <a:gdLst>
              <a:gd name="connsiteX0" fmla="*/ 0 w 2297723"/>
              <a:gd name="connsiteY0" fmla="*/ 260382 h 1772659"/>
              <a:gd name="connsiteX1" fmla="*/ 422030 w 2297723"/>
              <a:gd name="connsiteY1" fmla="*/ 61090 h 1772659"/>
              <a:gd name="connsiteX2" fmla="*/ 1957753 w 2297723"/>
              <a:gd name="connsiteY2" fmla="*/ 166598 h 1772659"/>
              <a:gd name="connsiteX3" fmla="*/ 2297723 w 2297723"/>
              <a:gd name="connsiteY3" fmla="*/ 1772659 h 17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1772659">
                <a:moveTo>
                  <a:pt x="0" y="260382"/>
                </a:moveTo>
                <a:cubicBezTo>
                  <a:pt x="47869" y="168551"/>
                  <a:pt x="95738" y="76721"/>
                  <a:pt x="422030" y="61090"/>
                </a:cubicBezTo>
                <a:cubicBezTo>
                  <a:pt x="748322" y="45459"/>
                  <a:pt x="1645138" y="-118663"/>
                  <a:pt x="1957753" y="166598"/>
                </a:cubicBezTo>
                <a:cubicBezTo>
                  <a:pt x="2270368" y="451859"/>
                  <a:pt x="2284045" y="1112259"/>
                  <a:pt x="2297723" y="1772659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9" name="Freeform 15368"/>
          <p:cNvSpPr/>
          <p:nvPr/>
        </p:nvSpPr>
        <p:spPr bwMode="auto">
          <a:xfrm>
            <a:off x="4147913" y="1743535"/>
            <a:ext cx="2828052" cy="3180152"/>
          </a:xfrm>
          <a:custGeom>
            <a:avLst/>
            <a:gdLst>
              <a:gd name="connsiteX0" fmla="*/ 37225 w 2828052"/>
              <a:gd name="connsiteY0" fmla="*/ 694860 h 3180152"/>
              <a:gd name="connsiteX1" fmla="*/ 37225 w 2828052"/>
              <a:gd name="connsiteY1" fmla="*/ 636245 h 3180152"/>
              <a:gd name="connsiteX2" fmla="*/ 424087 w 2828052"/>
              <a:gd name="connsiteY2" fmla="*/ 50091 h 3180152"/>
              <a:gd name="connsiteX3" fmla="*/ 2276333 w 2828052"/>
              <a:gd name="connsiteY3" fmla="*/ 190768 h 3180152"/>
              <a:gd name="connsiteX4" fmla="*/ 2827318 w 2828052"/>
              <a:gd name="connsiteY4" fmla="*/ 1456860 h 3180152"/>
              <a:gd name="connsiteX5" fmla="*/ 2370118 w 2828052"/>
              <a:gd name="connsiteY5" fmla="*/ 3180152 h 31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052" h="3180152">
                <a:moveTo>
                  <a:pt x="37225" y="694860"/>
                </a:moveTo>
                <a:cubicBezTo>
                  <a:pt x="4986" y="719283"/>
                  <a:pt x="-27252" y="743706"/>
                  <a:pt x="37225" y="636245"/>
                </a:cubicBezTo>
                <a:cubicBezTo>
                  <a:pt x="101702" y="528784"/>
                  <a:pt x="50902" y="124337"/>
                  <a:pt x="424087" y="50091"/>
                </a:cubicBezTo>
                <a:cubicBezTo>
                  <a:pt x="797272" y="-24155"/>
                  <a:pt x="1875795" y="-43693"/>
                  <a:pt x="2276333" y="190768"/>
                </a:cubicBezTo>
                <a:cubicBezTo>
                  <a:pt x="2676871" y="425229"/>
                  <a:pt x="2811687" y="958629"/>
                  <a:pt x="2827318" y="1456860"/>
                </a:cubicBezTo>
                <a:cubicBezTo>
                  <a:pt x="2842949" y="1955091"/>
                  <a:pt x="2606533" y="2567621"/>
                  <a:pt x="2370118" y="3180152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0" name="Freeform 15369"/>
          <p:cNvSpPr/>
          <p:nvPr/>
        </p:nvSpPr>
        <p:spPr bwMode="auto">
          <a:xfrm>
            <a:off x="4149969" y="1216269"/>
            <a:ext cx="3178258" cy="4739016"/>
          </a:xfrm>
          <a:custGeom>
            <a:avLst/>
            <a:gdLst>
              <a:gd name="connsiteX0" fmla="*/ 0 w 3178258"/>
              <a:gd name="connsiteY0" fmla="*/ 1222131 h 4739016"/>
              <a:gd name="connsiteX1" fmla="*/ 152400 w 3178258"/>
              <a:gd name="connsiteY1" fmla="*/ 202223 h 4739016"/>
              <a:gd name="connsiteX2" fmla="*/ 445477 w 3178258"/>
              <a:gd name="connsiteY2" fmla="*/ 26377 h 4739016"/>
              <a:gd name="connsiteX3" fmla="*/ 1066800 w 3178258"/>
              <a:gd name="connsiteY3" fmla="*/ 61546 h 4739016"/>
              <a:gd name="connsiteX4" fmla="*/ 2895600 w 3178258"/>
              <a:gd name="connsiteY4" fmla="*/ 589085 h 4739016"/>
              <a:gd name="connsiteX5" fmla="*/ 3048000 w 3178258"/>
              <a:gd name="connsiteY5" fmla="*/ 3097823 h 4739016"/>
              <a:gd name="connsiteX6" fmla="*/ 1664677 w 3178258"/>
              <a:gd name="connsiteY6" fmla="*/ 4645269 h 4739016"/>
              <a:gd name="connsiteX7" fmla="*/ 1055077 w 3178258"/>
              <a:gd name="connsiteY7" fmla="*/ 4574931 h 4739016"/>
              <a:gd name="connsiteX8" fmla="*/ 1055077 w 3178258"/>
              <a:gd name="connsiteY8" fmla="*/ 4574931 h 473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258" h="4739016">
                <a:moveTo>
                  <a:pt x="0" y="1222131"/>
                </a:moveTo>
                <a:cubicBezTo>
                  <a:pt x="39077" y="811823"/>
                  <a:pt x="78154" y="401515"/>
                  <a:pt x="152400" y="202223"/>
                </a:cubicBezTo>
                <a:cubicBezTo>
                  <a:pt x="226646" y="2931"/>
                  <a:pt x="293077" y="49823"/>
                  <a:pt x="445477" y="26377"/>
                </a:cubicBezTo>
                <a:cubicBezTo>
                  <a:pt x="597877" y="2931"/>
                  <a:pt x="658446" y="-32239"/>
                  <a:pt x="1066800" y="61546"/>
                </a:cubicBezTo>
                <a:cubicBezTo>
                  <a:pt x="1475154" y="155331"/>
                  <a:pt x="2565400" y="83039"/>
                  <a:pt x="2895600" y="589085"/>
                </a:cubicBezTo>
                <a:cubicBezTo>
                  <a:pt x="3225800" y="1095131"/>
                  <a:pt x="3253154" y="2421792"/>
                  <a:pt x="3048000" y="3097823"/>
                </a:cubicBezTo>
                <a:cubicBezTo>
                  <a:pt x="2842846" y="3773854"/>
                  <a:pt x="1996831" y="4399084"/>
                  <a:pt x="1664677" y="4645269"/>
                </a:cubicBezTo>
                <a:cubicBezTo>
                  <a:pt x="1332523" y="4891454"/>
                  <a:pt x="1055077" y="4574931"/>
                  <a:pt x="1055077" y="4574931"/>
                </a:cubicBezTo>
                <a:lnTo>
                  <a:pt x="1055077" y="4574931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Freeform 15370"/>
          <p:cNvSpPr/>
          <p:nvPr/>
        </p:nvSpPr>
        <p:spPr bwMode="auto">
          <a:xfrm>
            <a:off x="1840406" y="2210509"/>
            <a:ext cx="2286117" cy="1763614"/>
          </a:xfrm>
          <a:custGeom>
            <a:avLst/>
            <a:gdLst>
              <a:gd name="connsiteX0" fmla="*/ 2286117 w 2286117"/>
              <a:gd name="connsiteY0" fmla="*/ 216168 h 1763614"/>
              <a:gd name="connsiteX1" fmla="*/ 1266209 w 2286117"/>
              <a:gd name="connsiteY1" fmla="*/ 16876 h 1763614"/>
              <a:gd name="connsiteX2" fmla="*/ 199409 w 2286117"/>
              <a:gd name="connsiteY2" fmla="*/ 603029 h 1763614"/>
              <a:gd name="connsiteX3" fmla="*/ 117 w 2286117"/>
              <a:gd name="connsiteY3" fmla="*/ 1763614 h 1763614"/>
              <a:gd name="connsiteX4" fmla="*/ 117 w 2286117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117" h="1763614">
                <a:moveTo>
                  <a:pt x="2286117" y="216168"/>
                </a:moveTo>
                <a:cubicBezTo>
                  <a:pt x="1950055" y="84283"/>
                  <a:pt x="1613994" y="-47601"/>
                  <a:pt x="1266209" y="16876"/>
                </a:cubicBezTo>
                <a:cubicBezTo>
                  <a:pt x="918424" y="81353"/>
                  <a:pt x="410424" y="311906"/>
                  <a:pt x="199409" y="603029"/>
                </a:cubicBezTo>
                <a:cubicBezTo>
                  <a:pt x="-11606" y="894152"/>
                  <a:pt x="117" y="1763614"/>
                  <a:pt x="117" y="1763614"/>
                </a:cubicBezTo>
                <a:lnTo>
                  <a:pt x="117" y="1763614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Freeform 15372"/>
          <p:cNvSpPr/>
          <p:nvPr/>
        </p:nvSpPr>
        <p:spPr bwMode="auto">
          <a:xfrm>
            <a:off x="1224811" y="1872005"/>
            <a:ext cx="2946806" cy="3051687"/>
          </a:xfrm>
          <a:custGeom>
            <a:avLst/>
            <a:gdLst>
              <a:gd name="connsiteX0" fmla="*/ 2889989 w 2946806"/>
              <a:gd name="connsiteY0" fmla="*/ 542949 h 3051687"/>
              <a:gd name="connsiteX1" fmla="*/ 2843097 w 2946806"/>
              <a:gd name="connsiteY1" fmla="*/ 460887 h 3051687"/>
              <a:gd name="connsiteX2" fmla="*/ 1940420 w 2946806"/>
              <a:gd name="connsiteY2" fmla="*/ 3687 h 3051687"/>
              <a:gd name="connsiteX3" fmla="*/ 158512 w 2946806"/>
              <a:gd name="connsiteY3" fmla="*/ 742241 h 3051687"/>
              <a:gd name="connsiteX4" fmla="*/ 135066 w 2946806"/>
              <a:gd name="connsiteY4" fmla="*/ 2465533 h 3051687"/>
              <a:gd name="connsiteX5" fmla="*/ 580543 w 2946806"/>
              <a:gd name="connsiteY5" fmla="*/ 3051687 h 3051687"/>
              <a:gd name="connsiteX6" fmla="*/ 580543 w 2946806"/>
              <a:gd name="connsiteY6" fmla="*/ 3051687 h 30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806" h="3051687">
                <a:moveTo>
                  <a:pt x="2889989" y="542949"/>
                </a:moveTo>
                <a:cubicBezTo>
                  <a:pt x="2945673" y="546856"/>
                  <a:pt x="3001358" y="550764"/>
                  <a:pt x="2843097" y="460887"/>
                </a:cubicBezTo>
                <a:cubicBezTo>
                  <a:pt x="2684836" y="371010"/>
                  <a:pt x="2387851" y="-43205"/>
                  <a:pt x="1940420" y="3687"/>
                </a:cubicBezTo>
                <a:cubicBezTo>
                  <a:pt x="1492989" y="50579"/>
                  <a:pt x="459404" y="331933"/>
                  <a:pt x="158512" y="742241"/>
                </a:cubicBezTo>
                <a:cubicBezTo>
                  <a:pt x="-142380" y="1152549"/>
                  <a:pt x="64728" y="2080625"/>
                  <a:pt x="135066" y="2465533"/>
                </a:cubicBezTo>
                <a:cubicBezTo>
                  <a:pt x="205404" y="2850441"/>
                  <a:pt x="580543" y="3051687"/>
                  <a:pt x="580543" y="3051687"/>
                </a:cubicBezTo>
                <a:lnTo>
                  <a:pt x="580543" y="3051687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6" name="Freeform 15375"/>
          <p:cNvSpPr/>
          <p:nvPr/>
        </p:nvSpPr>
        <p:spPr bwMode="auto">
          <a:xfrm>
            <a:off x="770719" y="1233177"/>
            <a:ext cx="3390973" cy="4794683"/>
          </a:xfrm>
          <a:custGeom>
            <a:avLst/>
            <a:gdLst>
              <a:gd name="connsiteX0" fmla="*/ 3390973 w 3390973"/>
              <a:gd name="connsiteY0" fmla="*/ 1181777 h 4794683"/>
              <a:gd name="connsiteX1" fmla="*/ 3027558 w 3390973"/>
              <a:gd name="connsiteY1" fmla="*/ 161869 h 4794683"/>
              <a:gd name="connsiteX2" fmla="*/ 1702850 w 3390973"/>
              <a:gd name="connsiteY2" fmla="*/ 103254 h 4794683"/>
              <a:gd name="connsiteX3" fmla="*/ 120235 w 3390973"/>
              <a:gd name="connsiteY3" fmla="*/ 1158330 h 4794683"/>
              <a:gd name="connsiteX4" fmla="*/ 272635 w 3390973"/>
              <a:gd name="connsiteY4" fmla="*/ 3725684 h 4794683"/>
              <a:gd name="connsiteX5" fmla="*/ 1562173 w 3390973"/>
              <a:gd name="connsiteY5" fmla="*/ 4722146 h 4794683"/>
              <a:gd name="connsiteX6" fmla="*/ 2347619 w 3390973"/>
              <a:gd name="connsiteY6" fmla="*/ 4640084 h 479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973" h="4794683">
                <a:moveTo>
                  <a:pt x="3390973" y="1181777"/>
                </a:moveTo>
                <a:cubicBezTo>
                  <a:pt x="3349942" y="761700"/>
                  <a:pt x="3308912" y="341623"/>
                  <a:pt x="3027558" y="161869"/>
                </a:cubicBezTo>
                <a:cubicBezTo>
                  <a:pt x="2746204" y="-17885"/>
                  <a:pt x="2187404" y="-62823"/>
                  <a:pt x="1702850" y="103254"/>
                </a:cubicBezTo>
                <a:cubicBezTo>
                  <a:pt x="1218296" y="269331"/>
                  <a:pt x="358604" y="554592"/>
                  <a:pt x="120235" y="1158330"/>
                </a:cubicBezTo>
                <a:cubicBezTo>
                  <a:pt x="-118134" y="1762068"/>
                  <a:pt x="32312" y="3131715"/>
                  <a:pt x="272635" y="3725684"/>
                </a:cubicBezTo>
                <a:cubicBezTo>
                  <a:pt x="512958" y="4319653"/>
                  <a:pt x="1216342" y="4569746"/>
                  <a:pt x="1562173" y="4722146"/>
                </a:cubicBezTo>
                <a:cubicBezTo>
                  <a:pt x="1908004" y="4874546"/>
                  <a:pt x="2127811" y="4757315"/>
                  <a:pt x="2347619" y="4640084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3920" y="4293420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eg</a:t>
            </a:r>
            <a:r>
              <a:rPr lang="en-US" sz="2000" dirty="0" smtClean="0"/>
              <a:t>=5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92178" y="611944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Euler path.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4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146051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Conditions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6595" y="1026503"/>
            <a:ext cx="886879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all vertices of a </a:t>
            </a:r>
            <a:r>
              <a:rPr lang="en-GB" dirty="0" smtClean="0"/>
              <a:t>connected graph with at least two vertices have even degree, then it has a Euler circuit. </a:t>
            </a:r>
            <a:endParaRPr lang="en-GB" sz="2400" dirty="0" smtClean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275209" y="4051058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A connected graph with at least two vertices and exactly two vertices with odd degree has a Euler path.</a:t>
            </a: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5814748" y="222918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520934" y="24101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3296972" y="313088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3223947" y="219426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 flipH="1">
            <a:off x="4663809" y="2289292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H="1" flipV="1">
            <a:off x="3296972" y="2265697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3368409" y="226569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 flipH="1">
            <a:off x="3404126" y="2482392"/>
            <a:ext cx="1188244" cy="659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5792011" y="322671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 flipV="1">
            <a:off x="5863448" y="2361523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9"/>
          <p:cNvSpPr>
            <a:spLocks noChangeShapeType="1"/>
          </p:cNvSpPr>
          <p:nvPr/>
        </p:nvSpPr>
        <p:spPr bwMode="auto">
          <a:xfrm flipH="1" flipV="1">
            <a:off x="4626504" y="2432961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98755" y="2194262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V="1">
            <a:off x="4875863" y="2194262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030439" y="2478206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4883243" y="2812176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3705928" y="2721092"/>
            <a:ext cx="725166" cy="4097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H="1" flipV="1">
            <a:off x="3129833" y="2410163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5513830" y="507789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4220016" y="525886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auto">
          <a:xfrm>
            <a:off x="2996054" y="597959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8"/>
          <p:cNvSpPr>
            <a:spLocks noChangeArrowheads="1"/>
          </p:cNvSpPr>
          <p:nvPr/>
        </p:nvSpPr>
        <p:spPr bwMode="auto">
          <a:xfrm>
            <a:off x="2923029" y="504296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4362891" y="5137999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 flipH="1" flipV="1">
            <a:off x="2996054" y="5114404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>
            <a:off x="3067491" y="5114406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5491093" y="607542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V="1">
            <a:off x="5562530" y="5210230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 flipH="1" flipV="1">
            <a:off x="4325586" y="5281668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3297837" y="5042969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4574945" y="5042969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5729521" y="5326913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 flipV="1">
            <a:off x="4582325" y="5660883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 flipV="1">
            <a:off x="2828915" y="5258870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665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and Necessary Conditions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8619" y="1495424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</a:t>
            </a:r>
            <a:r>
              <a:rPr lang="en-GB" dirty="0" smtClean="0"/>
              <a:t>A connected graph with at least two vertices has an Euler circuit </a:t>
            </a:r>
            <a:r>
              <a:rPr lang="en-GB" dirty="0" smtClean="0">
                <a:solidFill>
                  <a:srgbClr val="FF0000"/>
                </a:solidFill>
              </a:rPr>
              <a:t>if and only if</a:t>
            </a:r>
            <a:r>
              <a:rPr lang="en-GB" dirty="0" smtClean="0"/>
              <a:t> all vertices have even degree. </a:t>
            </a:r>
            <a:endParaRPr lang="en-GB" sz="2400" dirty="0" smtClean="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218618" y="3148379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</a:t>
            </a:r>
            <a:r>
              <a:rPr lang="en-GB" dirty="0" smtClean="0"/>
              <a:t>A connected graph with at least two vertices has an Euler path </a:t>
            </a:r>
            <a:r>
              <a:rPr lang="en-GB" dirty="0" smtClean="0">
                <a:solidFill>
                  <a:srgbClr val="FF0000"/>
                </a:solidFill>
              </a:rPr>
              <a:t>if and only if</a:t>
            </a:r>
            <a:r>
              <a:rPr lang="en-GB" dirty="0" smtClean="0"/>
              <a:t> exactly two vertices have odd degree.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5510" y="4763198"/>
            <a:ext cx="894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 simple way to test whether a graph has Euler circuit/path.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the definition of Euler circuits and paths.</a:t>
            </a:r>
          </a:p>
          <a:p>
            <a:endParaRPr lang="en-US" sz="2400" dirty="0"/>
          </a:p>
          <a:p>
            <a:r>
              <a:rPr lang="en-US" sz="2400" dirty="0" smtClean="0"/>
              <a:t>Understand how to test a graph for an Euler circuit or path.</a:t>
            </a:r>
          </a:p>
          <a:p>
            <a:endParaRPr lang="en-US" sz="2400" dirty="0"/>
          </a:p>
          <a:p>
            <a:r>
              <a:rPr lang="en-US" sz="2400" dirty="0" smtClean="0"/>
              <a:t>Understand the ideas behind the formal proofs of sufficient and necessary conditions.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8619" y="956163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 graph has a Euler circuit then all of its vertices must have </a:t>
            </a:r>
            <a:r>
              <a:rPr lang="en-GB" dirty="0" smtClean="0"/>
              <a:t>an even degree. </a:t>
            </a:r>
            <a:endParaRPr lang="en-GB" sz="2400" dirty="0" smtClean="0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8314552" y="306491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7020738" y="324589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5796776" y="396661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23751" y="302999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>
            <a:off x="7163613" y="3125020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H="1" flipV="1">
            <a:off x="5796776" y="3101425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5868213" y="3101427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5903930" y="3318120"/>
            <a:ext cx="1188244" cy="659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8291815" y="406244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8363252" y="3197251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7126308" y="3268689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098559" y="3029990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7375667" y="3029990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530243" y="3313934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 flipV="1">
            <a:off x="7383047" y="3647904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6205732" y="3556820"/>
            <a:ext cx="725166" cy="4097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629637" y="3245891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46186" y="218049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graph G has a Euler circuit.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283" y="2895906"/>
            <a:ext cx="891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arbitrary vertex v.</a:t>
            </a:r>
          </a:p>
          <a:p>
            <a:endParaRPr lang="en-US" dirty="0"/>
          </a:p>
          <a:p>
            <a:r>
              <a:rPr lang="en-US" dirty="0" smtClean="0"/>
              <a:t>List the edges of the circuit in </a:t>
            </a:r>
            <a:br>
              <a:rPr lang="en-US" dirty="0" smtClean="0"/>
            </a:br>
            <a:r>
              <a:rPr lang="en-US" dirty="0" smtClean="0"/>
              <a:t>order starting at a different vertex u.</a:t>
            </a:r>
          </a:p>
          <a:p>
            <a:endParaRPr lang="en-US" dirty="0"/>
          </a:p>
          <a:p>
            <a:r>
              <a:rPr lang="en-US" dirty="0" smtClean="0"/>
              <a:t>Each time v is entered along this list via an edge it is immediately exited via a different edge.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dirty="0" err="1" smtClean="0"/>
              <a:t>deg</a:t>
            </a:r>
            <a:r>
              <a:rPr lang="en-US" dirty="0" smtClean="0"/>
              <a:t>(v) = 2 x (# of times v occurs along circuit)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622" y="27908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7837" y="40960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718" y="87436"/>
            <a:ext cx="7772400" cy="617538"/>
          </a:xfrm>
        </p:spPr>
        <p:txBody>
          <a:bodyPr/>
          <a:lstStyle/>
          <a:p>
            <a:r>
              <a:rPr lang="en-US" sz="3200" dirty="0" smtClean="0"/>
              <a:t>Necessary condition: Euler Circuit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93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Necessary Condition: Euler Path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5064" y="1035626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 graph has a Euler path then it has exactly two vertices of odd degree. 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8319967" y="281585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7026153" y="299683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5802191" y="371755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29166" y="278093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>
            <a:off x="7169028" y="2875961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H="1" flipV="1">
            <a:off x="5802191" y="2852366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5873628" y="2852368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8297230" y="381338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8368667" y="2948192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7131723" y="3019630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103974" y="2780931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7381082" y="2780931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535658" y="3064875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 flipV="1">
            <a:off x="7388462" y="3398845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635052" y="2996832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682274" y="37566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24913" y="30532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186" y="2157048"/>
            <a:ext cx="714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graph G has a Euler path from a to b.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1283" y="2895906"/>
            <a:ext cx="89152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the edges on path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For any vertex v other than </a:t>
            </a:r>
            <a:r>
              <a:rPr lang="en-US" i="1" dirty="0" smtClean="0"/>
              <a:t>a</a:t>
            </a:r>
            <a:r>
              <a:rPr lang="en-US" dirty="0" smtClean="0"/>
              <a:t> or </a:t>
            </a:r>
            <a:r>
              <a:rPr lang="en-US" i="1" dirty="0" smtClean="0"/>
              <a:t>b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deg</a:t>
            </a:r>
            <a:r>
              <a:rPr lang="en-US" dirty="0" smtClean="0"/>
              <a:t>(v) = 2 x (# of occurrences on path)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r>
              <a:rPr lang="en-US" sz="2000" dirty="0" err="1" smtClean="0"/>
              <a:t>deg</a:t>
            </a:r>
            <a:r>
              <a:rPr lang="en-US" sz="2000" dirty="0" smtClean="0"/>
              <a:t>(v) = 1 + 2 x (# of occurrences on path other than start and end of path)</a:t>
            </a:r>
          </a:p>
          <a:p>
            <a:endParaRPr lang="en-US" sz="2000" dirty="0"/>
          </a:p>
          <a:p>
            <a:r>
              <a:rPr lang="en-US" dirty="0" smtClean="0"/>
              <a:t>So all are even except for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which are odd. 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0828" y="23541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0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2" grpId="0"/>
      <p:bldP spid="3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380511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</a:t>
            </a:r>
            <a:r>
              <a:rPr lang="en-GB" sz="3200" dirty="0" smtClean="0"/>
              <a:t>Condition: </a:t>
            </a:r>
            <a:r>
              <a:rPr lang="en-GB" sz="3200" dirty="0" smtClean="0"/>
              <a:t>Euler Circuit</a:t>
            </a:r>
            <a:br>
              <a:rPr lang="en-GB" sz="3200" dirty="0" smtClean="0"/>
            </a:br>
            <a:r>
              <a:rPr lang="en-GB" sz="3200" dirty="0" smtClean="0"/>
              <a:t>(focus on simple graphs)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6595" y="1413362"/>
            <a:ext cx="886879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all vertices of a </a:t>
            </a:r>
            <a:r>
              <a:rPr lang="en-GB" dirty="0" smtClean="0"/>
              <a:t>connected graph with at least two vertices have even degree, then it has a Euler circuit. </a:t>
            </a: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8246" y="2473569"/>
            <a:ext cx="8151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r>
              <a:rPr lang="en-US" dirty="0" smtClean="0"/>
              <a:t> Use strong induction on the number of edges </a:t>
            </a:r>
            <a:r>
              <a:rPr lang="en-US" dirty="0" smtClean="0"/>
              <a:t>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P(n) = “if graph with n edges has all even degree vertices,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then it </a:t>
            </a:r>
            <a:r>
              <a:rPr lang="en-US" dirty="0" smtClean="0">
                <a:solidFill>
                  <a:srgbClr val="FF0000"/>
                </a:solidFill>
              </a:rPr>
              <a:t>has an Euler circuit”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948" y="3845165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Case </a:t>
            </a:r>
            <a:r>
              <a:rPr lang="en-US" dirty="0" smtClean="0"/>
              <a:t>(n=3</a:t>
            </a:r>
            <a:r>
              <a:rPr lang="en-US" dirty="0" smtClean="0"/>
              <a:t>):  </a:t>
            </a:r>
          </a:p>
          <a:p>
            <a:endParaRPr lang="en-US" dirty="0"/>
          </a:p>
          <a:p>
            <a:r>
              <a:rPr lang="en-US" dirty="0" smtClean="0"/>
              <a:t>There is only one simple graph with three edges and even</a:t>
            </a:r>
          </a:p>
          <a:p>
            <a:r>
              <a:rPr lang="en-US" dirty="0"/>
              <a:t>d</a:t>
            </a:r>
            <a:r>
              <a:rPr lang="en-US" dirty="0" smtClean="0"/>
              <a:t>egree for all vertices. </a:t>
            </a:r>
            <a:endParaRPr lang="en-US" dirty="0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6092583" y="540665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4798769" y="55876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4941644" y="5466759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6069846" y="64041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V="1">
            <a:off x="6141283" y="5538990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H="1" flipV="1">
            <a:off x="4904339" y="5610428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5153698" y="5371729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6308274" y="5655673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161078" y="5989643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85446" y="5989643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has a Euler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380511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 for Euler Circuit</a:t>
            </a:r>
            <a:br>
              <a:rPr lang="en-GB" sz="3200" dirty="0" smtClean="0"/>
            </a:br>
            <a:r>
              <a:rPr lang="en-GB" sz="3200" dirty="0" smtClean="0"/>
              <a:t>(focus on simple graphs)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6595" y="1413362"/>
            <a:ext cx="886879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all vertices of a </a:t>
            </a:r>
            <a:r>
              <a:rPr lang="en-GB" dirty="0" smtClean="0"/>
              <a:t>connected graph with at least two vertices have even degree, then it has a Euler circuit. </a:t>
            </a:r>
            <a:endParaRPr lang="en-GB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9717" y="2508737"/>
            <a:ext cx="87976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Inductive Case:  </a:t>
            </a:r>
            <a:r>
              <a:rPr lang="en-US" dirty="0" smtClean="0"/>
              <a:t>Assume </a:t>
            </a:r>
            <a:r>
              <a:rPr lang="en-US" dirty="0" smtClean="0"/>
              <a:t>P(n) true </a:t>
            </a:r>
            <a:r>
              <a:rPr lang="en-US" dirty="0" smtClean="0"/>
              <a:t>for </a:t>
            </a:r>
            <a:r>
              <a:rPr lang="en-US" dirty="0" smtClean="0"/>
              <a:t>n &lt; </a:t>
            </a:r>
            <a:r>
              <a:rPr lang="en-US" dirty="0" smtClean="0"/>
              <a:t>k+1.</a:t>
            </a:r>
          </a:p>
          <a:p>
            <a:endParaRPr lang="en-US" dirty="0"/>
          </a:p>
          <a:p>
            <a:r>
              <a:rPr lang="en-US" dirty="0" smtClean="0"/>
              <a:t>Show </a:t>
            </a:r>
            <a:r>
              <a:rPr lang="en-US" dirty="0" smtClean="0"/>
              <a:t>P(n) true </a:t>
            </a:r>
            <a:r>
              <a:rPr lang="en-US" dirty="0" smtClean="0"/>
              <a:t>for </a:t>
            </a:r>
            <a:r>
              <a:rPr lang="en-US" dirty="0" smtClean="0"/>
              <a:t>n </a:t>
            </a:r>
            <a:r>
              <a:rPr lang="en-US" dirty="0" smtClean="0"/>
              <a:t>= k+1  </a:t>
            </a:r>
          </a:p>
          <a:p>
            <a:endParaRPr lang="en-US" dirty="0"/>
          </a:p>
          <a:p>
            <a:r>
              <a:rPr lang="en-US" dirty="0" smtClean="0"/>
              <a:t>Assume G has k+1 edges and </a:t>
            </a:r>
            <a:br>
              <a:rPr lang="en-US" dirty="0" smtClean="0"/>
            </a:br>
            <a:r>
              <a:rPr lang="en-US" dirty="0" smtClean="0"/>
              <a:t>has all even degree vertices.</a:t>
            </a:r>
          </a:p>
          <a:p>
            <a:endParaRPr lang="en-US" dirty="0"/>
          </a:p>
          <a:p>
            <a:r>
              <a:rPr lang="en-US" b="1" dirty="0" smtClean="0"/>
              <a:t>Claim 1:</a:t>
            </a:r>
            <a:r>
              <a:rPr lang="en-US" dirty="0" smtClean="0"/>
              <a:t> </a:t>
            </a:r>
            <a:r>
              <a:rPr lang="en-US" dirty="0" smtClean="0"/>
              <a:t>for any vertex u </a:t>
            </a:r>
            <a:r>
              <a:rPr lang="en-US" dirty="0" smtClean="0"/>
              <a:t>in G there </a:t>
            </a:r>
            <a:r>
              <a:rPr lang="en-US" dirty="0" smtClean="0"/>
              <a:t>exists a circuit involving u</a:t>
            </a:r>
          </a:p>
          <a:p>
            <a:endParaRPr lang="en-US" dirty="0"/>
          </a:p>
          <a:p>
            <a:r>
              <a:rPr lang="en-US" dirty="0" smtClean="0"/>
              <a:t>Remove all edges of one such circuit and any resulting isolated</a:t>
            </a:r>
          </a:p>
          <a:p>
            <a:r>
              <a:rPr lang="en-US" dirty="0"/>
              <a:t>v</a:t>
            </a:r>
            <a:r>
              <a:rPr lang="en-US" dirty="0" smtClean="0"/>
              <a:t>ertices.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442965" y="349254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709220" y="36735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485258" y="439424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412233" y="34576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852095" y="3602086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5485258" y="3529059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5556695" y="3529061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5592412" y="3745754"/>
            <a:ext cx="1188244" cy="659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381230" y="399737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7452667" y="3602085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6814790" y="3696322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787041" y="3457624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5894214" y="3984454"/>
            <a:ext cx="725166" cy="4097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 flipV="1">
            <a:off x="5318119" y="3673525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66319" y="45236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475938" y="297925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4742193" y="31602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4885068" y="3088794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5485640" y="3088793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 flipV="1">
            <a:off x="4847763" y="3183030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/>
      <p:bldP spid="32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pic>
        <p:nvPicPr>
          <p:cNvPr id="6" name="Picture 4" descr="Map of Königsberg in Euler's time showing the actual layout of the seven bridges, highlighting the river Pregolya and the bridges.">
            <a:hlinkClick r:id="rId2" tooltip="Map of Königsberg in Euler's time showing the actual layout of the seven bridges, highlighting the river Pregolya and the bridges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95275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79px-7_bridge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4313"/>
            <a:ext cx="30003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180px-Konigsburg_graph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149725"/>
            <a:ext cx="25923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35375" y="2565400"/>
            <a:ext cx="1223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003800" y="3716338"/>
            <a:ext cx="1008063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380511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 for Euler Circuit</a:t>
            </a:r>
            <a:br>
              <a:rPr lang="en-GB" sz="3200" dirty="0" smtClean="0"/>
            </a:br>
            <a:r>
              <a:rPr lang="en-GB" sz="3200" dirty="0" smtClean="0"/>
              <a:t>(focus on simple graphs)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6595" y="1413362"/>
            <a:ext cx="886879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all vertices of a </a:t>
            </a:r>
            <a:r>
              <a:rPr lang="en-GB" dirty="0" smtClean="0"/>
              <a:t>connected graph with at least two vertices have even degree, then it has a Euler circuit. </a:t>
            </a:r>
            <a:endParaRPr lang="en-GB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9717" y="2508737"/>
            <a:ext cx="86934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Claim 2:</a:t>
            </a:r>
            <a:r>
              <a:rPr lang="en-US" dirty="0" smtClean="0"/>
              <a:t> </a:t>
            </a:r>
            <a:r>
              <a:rPr lang="en-US" dirty="0" smtClean="0"/>
              <a:t>Results in one or more graphs with fewer than k+1 </a:t>
            </a:r>
          </a:p>
          <a:p>
            <a:r>
              <a:rPr lang="en-US" dirty="0" smtClean="0"/>
              <a:t>edges that are connected and have only even degree vertices.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Each graph has a Euler circuit by inductive hypothesis.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442965" y="349254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709220" y="36735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412233" y="34576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852095" y="3602086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381230" y="399737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7452667" y="3602085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6814790" y="3696322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475938" y="297925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4742193" y="31602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4885068" y="3088794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5485640" y="3088793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 flipV="1">
            <a:off x="4847763" y="3183030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828277" y="2895600"/>
            <a:ext cx="583956" cy="1517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806267" y="3416671"/>
            <a:ext cx="583956" cy="1517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7679118" y="3637011"/>
            <a:ext cx="46389" cy="360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6833333" y="3954432"/>
            <a:ext cx="353023" cy="2303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5680879" y="3110525"/>
            <a:ext cx="46389" cy="360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4835094" y="3427946"/>
            <a:ext cx="353023" cy="2303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002762" y="367148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4452" y="418566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380511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 for Euler Circuit</a:t>
            </a:r>
            <a:br>
              <a:rPr lang="en-GB" sz="3200" dirty="0" smtClean="0"/>
            </a:br>
            <a:r>
              <a:rPr lang="en-GB" sz="3200" dirty="0" smtClean="0"/>
              <a:t>(focus on simple graphs)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6595" y="1413362"/>
            <a:ext cx="886879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all vertices of a </a:t>
            </a:r>
            <a:r>
              <a:rPr lang="en-GB" dirty="0" smtClean="0"/>
              <a:t>connected graph with at least two vertices have even degree, then it has a Euler circuit. </a:t>
            </a:r>
            <a:endParaRPr lang="en-GB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7019" y="2399274"/>
            <a:ext cx="77508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Claim 3:</a:t>
            </a:r>
            <a:r>
              <a:rPr lang="en-US" dirty="0" smtClean="0"/>
              <a:t> </a:t>
            </a:r>
            <a:r>
              <a:rPr lang="en-US" dirty="0" smtClean="0"/>
              <a:t>can easily combine circuit involving u with the </a:t>
            </a:r>
            <a:br>
              <a:rPr lang="en-US" dirty="0" smtClean="0"/>
            </a:br>
            <a:r>
              <a:rPr lang="en-US" dirty="0" smtClean="0"/>
              <a:t>Euler circuits to get an Euler circuit for G. </a:t>
            </a:r>
          </a:p>
          <a:p>
            <a:endParaRPr lang="en-US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442965" y="349254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709220" y="36735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412233" y="345762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852095" y="3602086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381230" y="399737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7452667" y="3602085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6814790" y="3696322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475938" y="297925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4742193" y="31602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4885068" y="3088794"/>
            <a:ext cx="581167" cy="148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5485640" y="3088793"/>
            <a:ext cx="61735" cy="5040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 flipV="1">
            <a:off x="4847763" y="3183030"/>
            <a:ext cx="618472" cy="361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828277" y="2895600"/>
            <a:ext cx="583956" cy="1517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806267" y="3416671"/>
            <a:ext cx="583956" cy="1517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7679118" y="3637011"/>
            <a:ext cx="46389" cy="360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6833333" y="3954432"/>
            <a:ext cx="353023" cy="2303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5680879" y="3110525"/>
            <a:ext cx="46389" cy="360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4835094" y="3427946"/>
            <a:ext cx="353023" cy="2303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556695" y="3529061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5592412" y="3745754"/>
            <a:ext cx="1188244" cy="659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787041" y="3457624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5894214" y="3984454"/>
            <a:ext cx="725166" cy="4097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5318119" y="3673525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366319" y="45236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5485258" y="439424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 flipV="1">
            <a:off x="5485258" y="3529059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02762" y="367148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94452" y="418566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43" grpId="0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 for Euler Path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5210" y="1237517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A connected graph with at least two vertices and exactly two vertices with odd degree has a Euler path.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174066" y="25282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6880252" y="270924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656290" y="3429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5583265" y="249334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7023127" y="2588378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 flipV="1">
            <a:off x="5656290" y="2564783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5727727" y="2564785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151329" y="352579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8222766" y="2660609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 flipV="1">
            <a:off x="6985822" y="2732047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958073" y="2493348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7235181" y="2493348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389757" y="2777292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 flipV="1">
            <a:off x="7242561" y="3111262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 flipV="1">
            <a:off x="5489151" y="2709249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536373" y="34690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79012" y="27656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210" y="2520071"/>
            <a:ext cx="7947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G has exactly two </a:t>
            </a:r>
          </a:p>
          <a:p>
            <a:r>
              <a:rPr lang="en-US" dirty="0"/>
              <a:t>o</a:t>
            </a:r>
            <a:r>
              <a:rPr lang="en-US" dirty="0" smtClean="0"/>
              <a:t>dd degree vertices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Add an edge between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</a:p>
          <a:p>
            <a:r>
              <a:rPr lang="en-US" dirty="0"/>
              <a:t>g</a:t>
            </a:r>
            <a:r>
              <a:rPr lang="en-US" dirty="0" smtClean="0"/>
              <a:t>et a new graph H.</a:t>
            </a:r>
          </a:p>
          <a:p>
            <a:endParaRPr lang="en-US" dirty="0"/>
          </a:p>
          <a:p>
            <a:r>
              <a:rPr lang="en-US" dirty="0" smtClean="0"/>
              <a:t>H has all even degree vertices. Thus, it has Euler circuit. </a:t>
            </a:r>
            <a:endParaRPr lang="en-US" dirty="0"/>
          </a:p>
        </p:txBody>
      </p:sp>
      <p:cxnSp>
        <p:nvCxnSpPr>
          <p:cNvPr id="6" name="Straight Connector 5"/>
          <p:cNvCxnSpPr>
            <a:stCxn id="43" idx="0"/>
            <a:endCxn id="54" idx="0"/>
          </p:cNvCxnSpPr>
          <p:nvPr/>
        </p:nvCxnSpPr>
        <p:spPr bwMode="auto">
          <a:xfrm flipV="1">
            <a:off x="5726140" y="2765698"/>
            <a:ext cx="1230966" cy="735710"/>
          </a:xfrm>
          <a:prstGeom prst="line">
            <a:avLst/>
          </a:prstGeom>
          <a:noFill/>
          <a:ln w="38100" cap="flat" cmpd="sng" algn="ctr">
            <a:solidFill>
              <a:srgbClr val="7A007A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6072554" y="3093204"/>
            <a:ext cx="706458" cy="4325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2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Sufficient Condition for Euler Path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5210" y="1237517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A connected graph with at least two vertices and exactly two vertices with odd degree has a Euler path.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174066" y="25282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6880252" y="270924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656290" y="3429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5583265" y="249334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7023127" y="2588378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 flipV="1">
            <a:off x="5656290" y="2564783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5727727" y="2564785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151329" y="352579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8222766" y="2660609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 flipV="1">
            <a:off x="6985822" y="2732047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958073" y="2493348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7235181" y="2493348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389757" y="2777292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 flipV="1">
            <a:off x="7242561" y="3111262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 flipV="1">
            <a:off x="5489151" y="2709249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536373" y="34690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79012" y="27656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210" y="2520071"/>
            <a:ext cx="81419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G has exactly two </a:t>
            </a:r>
          </a:p>
          <a:p>
            <a:r>
              <a:rPr lang="en-US" dirty="0"/>
              <a:t>o</a:t>
            </a:r>
            <a:r>
              <a:rPr lang="en-US" dirty="0" smtClean="0"/>
              <a:t>dd degree vertices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Add an edge between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</a:p>
          <a:p>
            <a:r>
              <a:rPr lang="en-US" dirty="0"/>
              <a:t>g</a:t>
            </a:r>
            <a:r>
              <a:rPr lang="en-US" dirty="0" smtClean="0"/>
              <a:t>et a new graph H.</a:t>
            </a:r>
          </a:p>
          <a:p>
            <a:endParaRPr lang="en-US" dirty="0"/>
          </a:p>
          <a:p>
            <a:r>
              <a:rPr lang="en-US" dirty="0" smtClean="0"/>
              <a:t>H has all even degree vertices. Thus, it has Euler circuit.</a:t>
            </a:r>
          </a:p>
          <a:p>
            <a:endParaRPr lang="en-US" dirty="0"/>
          </a:p>
          <a:p>
            <a:r>
              <a:rPr lang="en-US" dirty="0" smtClean="0"/>
              <a:t>Remove extra edge and we are left with a Euler path from </a:t>
            </a:r>
          </a:p>
          <a:p>
            <a:r>
              <a:rPr lang="en-US" i="1" dirty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1488831"/>
            <a:ext cx="4044461" cy="193430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 bwMode="auto">
          <a:xfrm>
            <a:off x="2133600" y="2455985"/>
            <a:ext cx="4044461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" idx="2"/>
          </p:cNvCxnSpPr>
          <p:nvPr/>
        </p:nvCxnSpPr>
        <p:spPr bwMode="auto">
          <a:xfrm flipH="1" flipV="1">
            <a:off x="4155830" y="2455985"/>
            <a:ext cx="1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223846" y="1488831"/>
            <a:ext cx="0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087814" y="1500555"/>
            <a:ext cx="0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133600" y="4091354"/>
            <a:ext cx="4044461" cy="193430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24" idx="1"/>
            <a:endCxn id="24" idx="3"/>
          </p:cNvCxnSpPr>
          <p:nvPr/>
        </p:nvCxnSpPr>
        <p:spPr bwMode="auto">
          <a:xfrm>
            <a:off x="2133600" y="5058508"/>
            <a:ext cx="4044461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4" idx="2"/>
          </p:cNvCxnSpPr>
          <p:nvPr/>
        </p:nvCxnSpPr>
        <p:spPr bwMode="auto">
          <a:xfrm flipH="1" flipV="1">
            <a:off x="4155830" y="5058508"/>
            <a:ext cx="1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3846" y="4091354"/>
            <a:ext cx="0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087814" y="4103078"/>
            <a:ext cx="0" cy="9671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01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6529" y="3458303"/>
            <a:ext cx="4044461" cy="193430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 bwMode="auto">
          <a:xfrm>
            <a:off x="2136529" y="4425457"/>
            <a:ext cx="404446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" idx="2"/>
          </p:cNvCxnSpPr>
          <p:nvPr/>
        </p:nvCxnSpPr>
        <p:spPr bwMode="auto">
          <a:xfrm flipH="1" flipV="1">
            <a:off x="4158759" y="4425457"/>
            <a:ext cx="1" cy="9671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226775" y="3458303"/>
            <a:ext cx="0" cy="9671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090743" y="3470027"/>
            <a:ext cx="0" cy="9671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2617175" y="3856887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09897" y="479766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4738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3621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90743" y="4806456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15" idx="7"/>
            <a:endCxn id="16" idx="3"/>
          </p:cNvCxnSpPr>
          <p:nvPr/>
        </p:nvCxnSpPr>
        <p:spPr bwMode="auto">
          <a:xfrm flipV="1">
            <a:off x="3200017" y="4032354"/>
            <a:ext cx="879991" cy="79792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5" idx="0"/>
            <a:endCxn id="3" idx="5"/>
          </p:cNvCxnSpPr>
          <p:nvPr/>
        </p:nvCxnSpPr>
        <p:spPr bwMode="auto">
          <a:xfrm flipH="1" flipV="1">
            <a:off x="2807295" y="4047007"/>
            <a:ext cx="313972" cy="75065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6"/>
            <a:endCxn id="19" idx="2"/>
          </p:cNvCxnSpPr>
          <p:nvPr/>
        </p:nvCxnSpPr>
        <p:spPr bwMode="auto">
          <a:xfrm>
            <a:off x="3232636" y="4909034"/>
            <a:ext cx="1858107" cy="879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0"/>
            <a:endCxn id="18" idx="4"/>
          </p:cNvCxnSpPr>
          <p:nvPr/>
        </p:nvCxnSpPr>
        <p:spPr bwMode="auto">
          <a:xfrm flipV="1">
            <a:off x="5202113" y="4064973"/>
            <a:ext cx="445476" cy="741483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9" idx="1"/>
            <a:endCxn id="16" idx="5"/>
          </p:cNvCxnSpPr>
          <p:nvPr/>
        </p:nvCxnSpPr>
        <p:spPr bwMode="auto">
          <a:xfrm flipH="1" flipV="1">
            <a:off x="4237509" y="4032354"/>
            <a:ext cx="885853" cy="806721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9" idx="6"/>
          </p:cNvCxnSpPr>
          <p:nvPr/>
        </p:nvCxnSpPr>
        <p:spPr bwMode="auto">
          <a:xfrm>
            <a:off x="53134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216385" y="4996576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15376" idx="6"/>
          </p:cNvCxnSpPr>
          <p:nvPr/>
        </p:nvCxnSpPr>
        <p:spPr bwMode="auto">
          <a:xfrm flipH="1">
            <a:off x="3118338" y="5017472"/>
            <a:ext cx="2929" cy="85578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8082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366" idx="3"/>
          </p:cNvCxnSpPr>
          <p:nvPr/>
        </p:nvCxnSpPr>
        <p:spPr bwMode="auto">
          <a:xfrm>
            <a:off x="5758958" y="3968256"/>
            <a:ext cx="747350" cy="586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371" idx="3"/>
          </p:cNvCxnSpPr>
          <p:nvPr/>
        </p:nvCxnSpPr>
        <p:spPr bwMode="auto">
          <a:xfrm flipV="1">
            <a:off x="1840523" y="3968256"/>
            <a:ext cx="800096" cy="586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270128" y="3988772"/>
            <a:ext cx="126609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828188" y="3974118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647588" y="3072717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2722682" y="3068511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161689" y="2669927"/>
            <a:ext cx="0" cy="1185685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050319" y="2447188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1" name="Freeform 15360"/>
          <p:cNvSpPr/>
          <p:nvPr/>
        </p:nvSpPr>
        <p:spPr bwMode="auto">
          <a:xfrm>
            <a:off x="2719754" y="2481034"/>
            <a:ext cx="1348154" cy="590407"/>
          </a:xfrm>
          <a:custGeom>
            <a:avLst/>
            <a:gdLst>
              <a:gd name="connsiteX0" fmla="*/ 1348154 w 1348154"/>
              <a:gd name="connsiteY0" fmla="*/ 4253 h 590407"/>
              <a:gd name="connsiteX1" fmla="*/ 480646 w 1348154"/>
              <a:gd name="connsiteY1" fmla="*/ 86315 h 590407"/>
              <a:gd name="connsiteX2" fmla="*/ 0 w 1348154"/>
              <a:gd name="connsiteY2" fmla="*/ 590407 h 59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590407">
                <a:moveTo>
                  <a:pt x="1348154" y="4253"/>
                </a:moveTo>
                <a:cubicBezTo>
                  <a:pt x="1026746" y="-3562"/>
                  <a:pt x="705338" y="-11377"/>
                  <a:pt x="480646" y="86315"/>
                </a:cubicBezTo>
                <a:cubicBezTo>
                  <a:pt x="255954" y="184007"/>
                  <a:pt x="127977" y="387207"/>
                  <a:pt x="0" y="590407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Freeform 15364"/>
          <p:cNvSpPr/>
          <p:nvPr/>
        </p:nvSpPr>
        <p:spPr bwMode="auto">
          <a:xfrm>
            <a:off x="4255477" y="2464588"/>
            <a:ext cx="1383323" cy="595130"/>
          </a:xfrm>
          <a:custGeom>
            <a:avLst/>
            <a:gdLst>
              <a:gd name="connsiteX0" fmla="*/ 0 w 1383323"/>
              <a:gd name="connsiteY0" fmla="*/ 44146 h 595130"/>
              <a:gd name="connsiteX1" fmla="*/ 914400 w 1383323"/>
              <a:gd name="connsiteY1" fmla="*/ 55869 h 595130"/>
              <a:gd name="connsiteX2" fmla="*/ 1383323 w 1383323"/>
              <a:gd name="connsiteY2" fmla="*/ 595130 h 5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95130">
                <a:moveTo>
                  <a:pt x="0" y="44146"/>
                </a:moveTo>
                <a:cubicBezTo>
                  <a:pt x="341923" y="4092"/>
                  <a:pt x="683846" y="-35962"/>
                  <a:pt x="914400" y="55869"/>
                </a:cubicBezTo>
                <a:cubicBezTo>
                  <a:pt x="1144954" y="147700"/>
                  <a:pt x="1264138" y="371415"/>
                  <a:pt x="1383323" y="595130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Freeform 15365"/>
          <p:cNvSpPr/>
          <p:nvPr/>
        </p:nvSpPr>
        <p:spPr bwMode="auto">
          <a:xfrm>
            <a:off x="4208585" y="2201459"/>
            <a:ext cx="2297723" cy="1772659"/>
          </a:xfrm>
          <a:custGeom>
            <a:avLst/>
            <a:gdLst>
              <a:gd name="connsiteX0" fmla="*/ 0 w 2297723"/>
              <a:gd name="connsiteY0" fmla="*/ 260382 h 1772659"/>
              <a:gd name="connsiteX1" fmla="*/ 422030 w 2297723"/>
              <a:gd name="connsiteY1" fmla="*/ 61090 h 1772659"/>
              <a:gd name="connsiteX2" fmla="*/ 1957753 w 2297723"/>
              <a:gd name="connsiteY2" fmla="*/ 166598 h 1772659"/>
              <a:gd name="connsiteX3" fmla="*/ 2297723 w 2297723"/>
              <a:gd name="connsiteY3" fmla="*/ 1772659 h 17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1772659">
                <a:moveTo>
                  <a:pt x="0" y="260382"/>
                </a:moveTo>
                <a:cubicBezTo>
                  <a:pt x="47869" y="168551"/>
                  <a:pt x="95738" y="76721"/>
                  <a:pt x="422030" y="61090"/>
                </a:cubicBezTo>
                <a:cubicBezTo>
                  <a:pt x="748322" y="45459"/>
                  <a:pt x="1645138" y="-118663"/>
                  <a:pt x="1957753" y="166598"/>
                </a:cubicBezTo>
                <a:cubicBezTo>
                  <a:pt x="2270368" y="451859"/>
                  <a:pt x="2284045" y="1112259"/>
                  <a:pt x="2297723" y="1772659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9" name="Freeform 15368"/>
          <p:cNvSpPr/>
          <p:nvPr/>
        </p:nvSpPr>
        <p:spPr bwMode="auto">
          <a:xfrm>
            <a:off x="4147913" y="1743535"/>
            <a:ext cx="2828052" cy="3180152"/>
          </a:xfrm>
          <a:custGeom>
            <a:avLst/>
            <a:gdLst>
              <a:gd name="connsiteX0" fmla="*/ 37225 w 2828052"/>
              <a:gd name="connsiteY0" fmla="*/ 694860 h 3180152"/>
              <a:gd name="connsiteX1" fmla="*/ 37225 w 2828052"/>
              <a:gd name="connsiteY1" fmla="*/ 636245 h 3180152"/>
              <a:gd name="connsiteX2" fmla="*/ 424087 w 2828052"/>
              <a:gd name="connsiteY2" fmla="*/ 50091 h 3180152"/>
              <a:gd name="connsiteX3" fmla="*/ 2276333 w 2828052"/>
              <a:gd name="connsiteY3" fmla="*/ 190768 h 3180152"/>
              <a:gd name="connsiteX4" fmla="*/ 2827318 w 2828052"/>
              <a:gd name="connsiteY4" fmla="*/ 1456860 h 3180152"/>
              <a:gd name="connsiteX5" fmla="*/ 2370118 w 2828052"/>
              <a:gd name="connsiteY5" fmla="*/ 3180152 h 31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052" h="3180152">
                <a:moveTo>
                  <a:pt x="37225" y="694860"/>
                </a:moveTo>
                <a:cubicBezTo>
                  <a:pt x="4986" y="719283"/>
                  <a:pt x="-27252" y="743706"/>
                  <a:pt x="37225" y="636245"/>
                </a:cubicBezTo>
                <a:cubicBezTo>
                  <a:pt x="101702" y="528784"/>
                  <a:pt x="50902" y="124337"/>
                  <a:pt x="424087" y="50091"/>
                </a:cubicBezTo>
                <a:cubicBezTo>
                  <a:pt x="797272" y="-24155"/>
                  <a:pt x="1875795" y="-43693"/>
                  <a:pt x="2276333" y="190768"/>
                </a:cubicBezTo>
                <a:cubicBezTo>
                  <a:pt x="2676871" y="425229"/>
                  <a:pt x="2811687" y="958629"/>
                  <a:pt x="2827318" y="1456860"/>
                </a:cubicBezTo>
                <a:cubicBezTo>
                  <a:pt x="2842949" y="1955091"/>
                  <a:pt x="2606533" y="2567621"/>
                  <a:pt x="2370118" y="3180152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0" name="Freeform 15369"/>
          <p:cNvSpPr/>
          <p:nvPr/>
        </p:nvSpPr>
        <p:spPr bwMode="auto">
          <a:xfrm>
            <a:off x="4149969" y="1216269"/>
            <a:ext cx="3178258" cy="4739016"/>
          </a:xfrm>
          <a:custGeom>
            <a:avLst/>
            <a:gdLst>
              <a:gd name="connsiteX0" fmla="*/ 0 w 3178258"/>
              <a:gd name="connsiteY0" fmla="*/ 1222131 h 4739016"/>
              <a:gd name="connsiteX1" fmla="*/ 152400 w 3178258"/>
              <a:gd name="connsiteY1" fmla="*/ 202223 h 4739016"/>
              <a:gd name="connsiteX2" fmla="*/ 445477 w 3178258"/>
              <a:gd name="connsiteY2" fmla="*/ 26377 h 4739016"/>
              <a:gd name="connsiteX3" fmla="*/ 1066800 w 3178258"/>
              <a:gd name="connsiteY3" fmla="*/ 61546 h 4739016"/>
              <a:gd name="connsiteX4" fmla="*/ 2895600 w 3178258"/>
              <a:gd name="connsiteY4" fmla="*/ 589085 h 4739016"/>
              <a:gd name="connsiteX5" fmla="*/ 3048000 w 3178258"/>
              <a:gd name="connsiteY5" fmla="*/ 3097823 h 4739016"/>
              <a:gd name="connsiteX6" fmla="*/ 1664677 w 3178258"/>
              <a:gd name="connsiteY6" fmla="*/ 4645269 h 4739016"/>
              <a:gd name="connsiteX7" fmla="*/ 1055077 w 3178258"/>
              <a:gd name="connsiteY7" fmla="*/ 4574931 h 4739016"/>
              <a:gd name="connsiteX8" fmla="*/ 1055077 w 3178258"/>
              <a:gd name="connsiteY8" fmla="*/ 4574931 h 473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258" h="4739016">
                <a:moveTo>
                  <a:pt x="0" y="1222131"/>
                </a:moveTo>
                <a:cubicBezTo>
                  <a:pt x="39077" y="811823"/>
                  <a:pt x="78154" y="401515"/>
                  <a:pt x="152400" y="202223"/>
                </a:cubicBezTo>
                <a:cubicBezTo>
                  <a:pt x="226646" y="2931"/>
                  <a:pt x="293077" y="49823"/>
                  <a:pt x="445477" y="26377"/>
                </a:cubicBezTo>
                <a:cubicBezTo>
                  <a:pt x="597877" y="2931"/>
                  <a:pt x="658446" y="-32239"/>
                  <a:pt x="1066800" y="61546"/>
                </a:cubicBezTo>
                <a:cubicBezTo>
                  <a:pt x="1475154" y="155331"/>
                  <a:pt x="2565400" y="83039"/>
                  <a:pt x="2895600" y="589085"/>
                </a:cubicBezTo>
                <a:cubicBezTo>
                  <a:pt x="3225800" y="1095131"/>
                  <a:pt x="3253154" y="2421792"/>
                  <a:pt x="3048000" y="3097823"/>
                </a:cubicBezTo>
                <a:cubicBezTo>
                  <a:pt x="2842846" y="3773854"/>
                  <a:pt x="1996831" y="4399084"/>
                  <a:pt x="1664677" y="4645269"/>
                </a:cubicBezTo>
                <a:cubicBezTo>
                  <a:pt x="1332523" y="4891454"/>
                  <a:pt x="1055077" y="4574931"/>
                  <a:pt x="1055077" y="4574931"/>
                </a:cubicBezTo>
                <a:lnTo>
                  <a:pt x="1055077" y="4574931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Freeform 15370"/>
          <p:cNvSpPr/>
          <p:nvPr/>
        </p:nvSpPr>
        <p:spPr bwMode="auto">
          <a:xfrm>
            <a:off x="1840406" y="2210509"/>
            <a:ext cx="2286117" cy="1763614"/>
          </a:xfrm>
          <a:custGeom>
            <a:avLst/>
            <a:gdLst>
              <a:gd name="connsiteX0" fmla="*/ 2286117 w 2286117"/>
              <a:gd name="connsiteY0" fmla="*/ 216168 h 1763614"/>
              <a:gd name="connsiteX1" fmla="*/ 1266209 w 2286117"/>
              <a:gd name="connsiteY1" fmla="*/ 16876 h 1763614"/>
              <a:gd name="connsiteX2" fmla="*/ 199409 w 2286117"/>
              <a:gd name="connsiteY2" fmla="*/ 603029 h 1763614"/>
              <a:gd name="connsiteX3" fmla="*/ 117 w 2286117"/>
              <a:gd name="connsiteY3" fmla="*/ 1763614 h 1763614"/>
              <a:gd name="connsiteX4" fmla="*/ 117 w 2286117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117" h="1763614">
                <a:moveTo>
                  <a:pt x="2286117" y="216168"/>
                </a:moveTo>
                <a:cubicBezTo>
                  <a:pt x="1950055" y="84283"/>
                  <a:pt x="1613994" y="-47601"/>
                  <a:pt x="1266209" y="16876"/>
                </a:cubicBezTo>
                <a:cubicBezTo>
                  <a:pt x="918424" y="81353"/>
                  <a:pt x="410424" y="311906"/>
                  <a:pt x="199409" y="603029"/>
                </a:cubicBezTo>
                <a:cubicBezTo>
                  <a:pt x="-11606" y="894152"/>
                  <a:pt x="117" y="1763614"/>
                  <a:pt x="117" y="1763614"/>
                </a:cubicBezTo>
                <a:lnTo>
                  <a:pt x="117" y="1763614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Freeform 15372"/>
          <p:cNvSpPr/>
          <p:nvPr/>
        </p:nvSpPr>
        <p:spPr bwMode="auto">
          <a:xfrm>
            <a:off x="1224811" y="1872005"/>
            <a:ext cx="2946806" cy="3051687"/>
          </a:xfrm>
          <a:custGeom>
            <a:avLst/>
            <a:gdLst>
              <a:gd name="connsiteX0" fmla="*/ 2889989 w 2946806"/>
              <a:gd name="connsiteY0" fmla="*/ 542949 h 3051687"/>
              <a:gd name="connsiteX1" fmla="*/ 2843097 w 2946806"/>
              <a:gd name="connsiteY1" fmla="*/ 460887 h 3051687"/>
              <a:gd name="connsiteX2" fmla="*/ 1940420 w 2946806"/>
              <a:gd name="connsiteY2" fmla="*/ 3687 h 3051687"/>
              <a:gd name="connsiteX3" fmla="*/ 158512 w 2946806"/>
              <a:gd name="connsiteY3" fmla="*/ 742241 h 3051687"/>
              <a:gd name="connsiteX4" fmla="*/ 135066 w 2946806"/>
              <a:gd name="connsiteY4" fmla="*/ 2465533 h 3051687"/>
              <a:gd name="connsiteX5" fmla="*/ 580543 w 2946806"/>
              <a:gd name="connsiteY5" fmla="*/ 3051687 h 3051687"/>
              <a:gd name="connsiteX6" fmla="*/ 580543 w 2946806"/>
              <a:gd name="connsiteY6" fmla="*/ 3051687 h 30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806" h="3051687">
                <a:moveTo>
                  <a:pt x="2889989" y="542949"/>
                </a:moveTo>
                <a:cubicBezTo>
                  <a:pt x="2945673" y="546856"/>
                  <a:pt x="3001358" y="550764"/>
                  <a:pt x="2843097" y="460887"/>
                </a:cubicBezTo>
                <a:cubicBezTo>
                  <a:pt x="2684836" y="371010"/>
                  <a:pt x="2387851" y="-43205"/>
                  <a:pt x="1940420" y="3687"/>
                </a:cubicBezTo>
                <a:cubicBezTo>
                  <a:pt x="1492989" y="50579"/>
                  <a:pt x="459404" y="331933"/>
                  <a:pt x="158512" y="742241"/>
                </a:cubicBezTo>
                <a:cubicBezTo>
                  <a:pt x="-142380" y="1152549"/>
                  <a:pt x="64728" y="2080625"/>
                  <a:pt x="135066" y="2465533"/>
                </a:cubicBezTo>
                <a:cubicBezTo>
                  <a:pt x="205404" y="2850441"/>
                  <a:pt x="580543" y="3051687"/>
                  <a:pt x="580543" y="3051687"/>
                </a:cubicBezTo>
                <a:lnTo>
                  <a:pt x="580543" y="3051687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6" name="Freeform 15375"/>
          <p:cNvSpPr/>
          <p:nvPr/>
        </p:nvSpPr>
        <p:spPr bwMode="auto">
          <a:xfrm>
            <a:off x="770719" y="1233177"/>
            <a:ext cx="3390973" cy="4794683"/>
          </a:xfrm>
          <a:custGeom>
            <a:avLst/>
            <a:gdLst>
              <a:gd name="connsiteX0" fmla="*/ 3390973 w 3390973"/>
              <a:gd name="connsiteY0" fmla="*/ 1181777 h 4794683"/>
              <a:gd name="connsiteX1" fmla="*/ 3027558 w 3390973"/>
              <a:gd name="connsiteY1" fmla="*/ 161869 h 4794683"/>
              <a:gd name="connsiteX2" fmla="*/ 1702850 w 3390973"/>
              <a:gd name="connsiteY2" fmla="*/ 103254 h 4794683"/>
              <a:gd name="connsiteX3" fmla="*/ 120235 w 3390973"/>
              <a:gd name="connsiteY3" fmla="*/ 1158330 h 4794683"/>
              <a:gd name="connsiteX4" fmla="*/ 272635 w 3390973"/>
              <a:gd name="connsiteY4" fmla="*/ 3725684 h 4794683"/>
              <a:gd name="connsiteX5" fmla="*/ 1562173 w 3390973"/>
              <a:gd name="connsiteY5" fmla="*/ 4722146 h 4794683"/>
              <a:gd name="connsiteX6" fmla="*/ 2347619 w 3390973"/>
              <a:gd name="connsiteY6" fmla="*/ 4640084 h 479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973" h="4794683">
                <a:moveTo>
                  <a:pt x="3390973" y="1181777"/>
                </a:moveTo>
                <a:cubicBezTo>
                  <a:pt x="3349942" y="761700"/>
                  <a:pt x="3308912" y="341623"/>
                  <a:pt x="3027558" y="161869"/>
                </a:cubicBezTo>
                <a:cubicBezTo>
                  <a:pt x="2746204" y="-17885"/>
                  <a:pt x="2187404" y="-62823"/>
                  <a:pt x="1702850" y="103254"/>
                </a:cubicBezTo>
                <a:cubicBezTo>
                  <a:pt x="1218296" y="269331"/>
                  <a:pt x="358604" y="554592"/>
                  <a:pt x="120235" y="1158330"/>
                </a:cubicBezTo>
                <a:cubicBezTo>
                  <a:pt x="-118134" y="1762068"/>
                  <a:pt x="32312" y="3131715"/>
                  <a:pt x="272635" y="3725684"/>
                </a:cubicBezTo>
                <a:cubicBezTo>
                  <a:pt x="512958" y="4319653"/>
                  <a:pt x="1216342" y="4569746"/>
                  <a:pt x="1562173" y="4722146"/>
                </a:cubicBezTo>
                <a:cubicBezTo>
                  <a:pt x="1908004" y="4874546"/>
                  <a:pt x="2127811" y="4757315"/>
                  <a:pt x="2347619" y="4640084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8" grpId="0" animBg="1"/>
      <p:bldP spid="19" grpId="0" animBg="1"/>
      <p:bldP spid="51" grpId="0" animBg="1"/>
      <p:bldP spid="15361" grpId="0" animBg="1"/>
      <p:bldP spid="15365" grpId="0" animBg="1"/>
      <p:bldP spid="15366" grpId="0" animBg="1"/>
      <p:bldP spid="15369" grpId="0" animBg="1"/>
      <p:bldP spid="15370" grpId="0" animBg="1"/>
      <p:bldP spid="15371" grpId="0" animBg="1"/>
      <p:bldP spid="15373" grpId="0" animBg="1"/>
      <p:bldP spid="153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17175" y="3856887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09897" y="479766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4738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3621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90743" y="4806456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15" idx="7"/>
            <a:endCxn id="16" idx="3"/>
          </p:cNvCxnSpPr>
          <p:nvPr/>
        </p:nvCxnSpPr>
        <p:spPr bwMode="auto">
          <a:xfrm flipV="1">
            <a:off x="3200017" y="4032354"/>
            <a:ext cx="879991" cy="79792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5" idx="0"/>
            <a:endCxn id="3" idx="5"/>
          </p:cNvCxnSpPr>
          <p:nvPr/>
        </p:nvCxnSpPr>
        <p:spPr bwMode="auto">
          <a:xfrm flipH="1" flipV="1">
            <a:off x="2807295" y="4047007"/>
            <a:ext cx="313972" cy="75065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6"/>
            <a:endCxn id="19" idx="2"/>
          </p:cNvCxnSpPr>
          <p:nvPr/>
        </p:nvCxnSpPr>
        <p:spPr bwMode="auto">
          <a:xfrm>
            <a:off x="3232636" y="4909034"/>
            <a:ext cx="1858107" cy="879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0"/>
            <a:endCxn id="18" idx="4"/>
          </p:cNvCxnSpPr>
          <p:nvPr/>
        </p:nvCxnSpPr>
        <p:spPr bwMode="auto">
          <a:xfrm flipV="1">
            <a:off x="5202113" y="4064973"/>
            <a:ext cx="445476" cy="741483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9" idx="1"/>
            <a:endCxn id="16" idx="5"/>
          </p:cNvCxnSpPr>
          <p:nvPr/>
        </p:nvCxnSpPr>
        <p:spPr bwMode="auto">
          <a:xfrm flipH="1" flipV="1">
            <a:off x="4237509" y="4032354"/>
            <a:ext cx="885853" cy="806721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9" idx="6"/>
          </p:cNvCxnSpPr>
          <p:nvPr/>
        </p:nvCxnSpPr>
        <p:spPr bwMode="auto">
          <a:xfrm>
            <a:off x="53134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216385" y="4996576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15376" idx="6"/>
          </p:cNvCxnSpPr>
          <p:nvPr/>
        </p:nvCxnSpPr>
        <p:spPr bwMode="auto">
          <a:xfrm flipH="1">
            <a:off x="3118338" y="5017472"/>
            <a:ext cx="2929" cy="85578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8082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366" idx="3"/>
          </p:cNvCxnSpPr>
          <p:nvPr/>
        </p:nvCxnSpPr>
        <p:spPr bwMode="auto">
          <a:xfrm>
            <a:off x="5758958" y="3968256"/>
            <a:ext cx="747350" cy="586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371" idx="3"/>
          </p:cNvCxnSpPr>
          <p:nvPr/>
        </p:nvCxnSpPr>
        <p:spPr bwMode="auto">
          <a:xfrm flipV="1">
            <a:off x="1840523" y="3968256"/>
            <a:ext cx="800096" cy="586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270128" y="3988772"/>
            <a:ext cx="126609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828188" y="3974118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647588" y="3072717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2722682" y="3068511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161689" y="2669927"/>
            <a:ext cx="0" cy="1185685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050319" y="2447188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1" name="Freeform 15360"/>
          <p:cNvSpPr/>
          <p:nvPr/>
        </p:nvSpPr>
        <p:spPr bwMode="auto">
          <a:xfrm>
            <a:off x="2719754" y="2481034"/>
            <a:ext cx="1348154" cy="590407"/>
          </a:xfrm>
          <a:custGeom>
            <a:avLst/>
            <a:gdLst>
              <a:gd name="connsiteX0" fmla="*/ 1348154 w 1348154"/>
              <a:gd name="connsiteY0" fmla="*/ 4253 h 590407"/>
              <a:gd name="connsiteX1" fmla="*/ 480646 w 1348154"/>
              <a:gd name="connsiteY1" fmla="*/ 86315 h 590407"/>
              <a:gd name="connsiteX2" fmla="*/ 0 w 1348154"/>
              <a:gd name="connsiteY2" fmla="*/ 590407 h 59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590407">
                <a:moveTo>
                  <a:pt x="1348154" y="4253"/>
                </a:moveTo>
                <a:cubicBezTo>
                  <a:pt x="1026746" y="-3562"/>
                  <a:pt x="705338" y="-11377"/>
                  <a:pt x="480646" y="86315"/>
                </a:cubicBezTo>
                <a:cubicBezTo>
                  <a:pt x="255954" y="184007"/>
                  <a:pt x="127977" y="387207"/>
                  <a:pt x="0" y="590407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Freeform 15364"/>
          <p:cNvSpPr/>
          <p:nvPr/>
        </p:nvSpPr>
        <p:spPr bwMode="auto">
          <a:xfrm>
            <a:off x="4255477" y="2464588"/>
            <a:ext cx="1383323" cy="595130"/>
          </a:xfrm>
          <a:custGeom>
            <a:avLst/>
            <a:gdLst>
              <a:gd name="connsiteX0" fmla="*/ 0 w 1383323"/>
              <a:gd name="connsiteY0" fmla="*/ 44146 h 595130"/>
              <a:gd name="connsiteX1" fmla="*/ 914400 w 1383323"/>
              <a:gd name="connsiteY1" fmla="*/ 55869 h 595130"/>
              <a:gd name="connsiteX2" fmla="*/ 1383323 w 1383323"/>
              <a:gd name="connsiteY2" fmla="*/ 595130 h 5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95130">
                <a:moveTo>
                  <a:pt x="0" y="44146"/>
                </a:moveTo>
                <a:cubicBezTo>
                  <a:pt x="341923" y="4092"/>
                  <a:pt x="683846" y="-35962"/>
                  <a:pt x="914400" y="55869"/>
                </a:cubicBezTo>
                <a:cubicBezTo>
                  <a:pt x="1144954" y="147700"/>
                  <a:pt x="1264138" y="371415"/>
                  <a:pt x="1383323" y="595130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Freeform 15365"/>
          <p:cNvSpPr/>
          <p:nvPr/>
        </p:nvSpPr>
        <p:spPr bwMode="auto">
          <a:xfrm>
            <a:off x="4208585" y="2201459"/>
            <a:ext cx="2297723" cy="1772659"/>
          </a:xfrm>
          <a:custGeom>
            <a:avLst/>
            <a:gdLst>
              <a:gd name="connsiteX0" fmla="*/ 0 w 2297723"/>
              <a:gd name="connsiteY0" fmla="*/ 260382 h 1772659"/>
              <a:gd name="connsiteX1" fmla="*/ 422030 w 2297723"/>
              <a:gd name="connsiteY1" fmla="*/ 61090 h 1772659"/>
              <a:gd name="connsiteX2" fmla="*/ 1957753 w 2297723"/>
              <a:gd name="connsiteY2" fmla="*/ 166598 h 1772659"/>
              <a:gd name="connsiteX3" fmla="*/ 2297723 w 2297723"/>
              <a:gd name="connsiteY3" fmla="*/ 1772659 h 17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1772659">
                <a:moveTo>
                  <a:pt x="0" y="260382"/>
                </a:moveTo>
                <a:cubicBezTo>
                  <a:pt x="47869" y="168551"/>
                  <a:pt x="95738" y="76721"/>
                  <a:pt x="422030" y="61090"/>
                </a:cubicBezTo>
                <a:cubicBezTo>
                  <a:pt x="748322" y="45459"/>
                  <a:pt x="1645138" y="-118663"/>
                  <a:pt x="1957753" y="166598"/>
                </a:cubicBezTo>
                <a:cubicBezTo>
                  <a:pt x="2270368" y="451859"/>
                  <a:pt x="2284045" y="1112259"/>
                  <a:pt x="2297723" y="1772659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9" name="Freeform 15368"/>
          <p:cNvSpPr/>
          <p:nvPr/>
        </p:nvSpPr>
        <p:spPr bwMode="auto">
          <a:xfrm>
            <a:off x="4147913" y="1743535"/>
            <a:ext cx="2828052" cy="3180152"/>
          </a:xfrm>
          <a:custGeom>
            <a:avLst/>
            <a:gdLst>
              <a:gd name="connsiteX0" fmla="*/ 37225 w 2828052"/>
              <a:gd name="connsiteY0" fmla="*/ 694860 h 3180152"/>
              <a:gd name="connsiteX1" fmla="*/ 37225 w 2828052"/>
              <a:gd name="connsiteY1" fmla="*/ 636245 h 3180152"/>
              <a:gd name="connsiteX2" fmla="*/ 424087 w 2828052"/>
              <a:gd name="connsiteY2" fmla="*/ 50091 h 3180152"/>
              <a:gd name="connsiteX3" fmla="*/ 2276333 w 2828052"/>
              <a:gd name="connsiteY3" fmla="*/ 190768 h 3180152"/>
              <a:gd name="connsiteX4" fmla="*/ 2827318 w 2828052"/>
              <a:gd name="connsiteY4" fmla="*/ 1456860 h 3180152"/>
              <a:gd name="connsiteX5" fmla="*/ 2370118 w 2828052"/>
              <a:gd name="connsiteY5" fmla="*/ 3180152 h 31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052" h="3180152">
                <a:moveTo>
                  <a:pt x="37225" y="694860"/>
                </a:moveTo>
                <a:cubicBezTo>
                  <a:pt x="4986" y="719283"/>
                  <a:pt x="-27252" y="743706"/>
                  <a:pt x="37225" y="636245"/>
                </a:cubicBezTo>
                <a:cubicBezTo>
                  <a:pt x="101702" y="528784"/>
                  <a:pt x="50902" y="124337"/>
                  <a:pt x="424087" y="50091"/>
                </a:cubicBezTo>
                <a:cubicBezTo>
                  <a:pt x="797272" y="-24155"/>
                  <a:pt x="1875795" y="-43693"/>
                  <a:pt x="2276333" y="190768"/>
                </a:cubicBezTo>
                <a:cubicBezTo>
                  <a:pt x="2676871" y="425229"/>
                  <a:pt x="2811687" y="958629"/>
                  <a:pt x="2827318" y="1456860"/>
                </a:cubicBezTo>
                <a:cubicBezTo>
                  <a:pt x="2842949" y="1955091"/>
                  <a:pt x="2606533" y="2567621"/>
                  <a:pt x="2370118" y="3180152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0" name="Freeform 15369"/>
          <p:cNvSpPr/>
          <p:nvPr/>
        </p:nvSpPr>
        <p:spPr bwMode="auto">
          <a:xfrm>
            <a:off x="4149969" y="1216269"/>
            <a:ext cx="3178258" cy="4739016"/>
          </a:xfrm>
          <a:custGeom>
            <a:avLst/>
            <a:gdLst>
              <a:gd name="connsiteX0" fmla="*/ 0 w 3178258"/>
              <a:gd name="connsiteY0" fmla="*/ 1222131 h 4739016"/>
              <a:gd name="connsiteX1" fmla="*/ 152400 w 3178258"/>
              <a:gd name="connsiteY1" fmla="*/ 202223 h 4739016"/>
              <a:gd name="connsiteX2" fmla="*/ 445477 w 3178258"/>
              <a:gd name="connsiteY2" fmla="*/ 26377 h 4739016"/>
              <a:gd name="connsiteX3" fmla="*/ 1066800 w 3178258"/>
              <a:gd name="connsiteY3" fmla="*/ 61546 h 4739016"/>
              <a:gd name="connsiteX4" fmla="*/ 2895600 w 3178258"/>
              <a:gd name="connsiteY4" fmla="*/ 589085 h 4739016"/>
              <a:gd name="connsiteX5" fmla="*/ 3048000 w 3178258"/>
              <a:gd name="connsiteY5" fmla="*/ 3097823 h 4739016"/>
              <a:gd name="connsiteX6" fmla="*/ 1664677 w 3178258"/>
              <a:gd name="connsiteY6" fmla="*/ 4645269 h 4739016"/>
              <a:gd name="connsiteX7" fmla="*/ 1055077 w 3178258"/>
              <a:gd name="connsiteY7" fmla="*/ 4574931 h 4739016"/>
              <a:gd name="connsiteX8" fmla="*/ 1055077 w 3178258"/>
              <a:gd name="connsiteY8" fmla="*/ 4574931 h 473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258" h="4739016">
                <a:moveTo>
                  <a:pt x="0" y="1222131"/>
                </a:moveTo>
                <a:cubicBezTo>
                  <a:pt x="39077" y="811823"/>
                  <a:pt x="78154" y="401515"/>
                  <a:pt x="152400" y="202223"/>
                </a:cubicBezTo>
                <a:cubicBezTo>
                  <a:pt x="226646" y="2931"/>
                  <a:pt x="293077" y="49823"/>
                  <a:pt x="445477" y="26377"/>
                </a:cubicBezTo>
                <a:cubicBezTo>
                  <a:pt x="597877" y="2931"/>
                  <a:pt x="658446" y="-32239"/>
                  <a:pt x="1066800" y="61546"/>
                </a:cubicBezTo>
                <a:cubicBezTo>
                  <a:pt x="1475154" y="155331"/>
                  <a:pt x="2565400" y="83039"/>
                  <a:pt x="2895600" y="589085"/>
                </a:cubicBezTo>
                <a:cubicBezTo>
                  <a:pt x="3225800" y="1095131"/>
                  <a:pt x="3253154" y="2421792"/>
                  <a:pt x="3048000" y="3097823"/>
                </a:cubicBezTo>
                <a:cubicBezTo>
                  <a:pt x="2842846" y="3773854"/>
                  <a:pt x="1996831" y="4399084"/>
                  <a:pt x="1664677" y="4645269"/>
                </a:cubicBezTo>
                <a:cubicBezTo>
                  <a:pt x="1332523" y="4891454"/>
                  <a:pt x="1055077" y="4574931"/>
                  <a:pt x="1055077" y="4574931"/>
                </a:cubicBezTo>
                <a:lnTo>
                  <a:pt x="1055077" y="4574931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Freeform 15370"/>
          <p:cNvSpPr/>
          <p:nvPr/>
        </p:nvSpPr>
        <p:spPr bwMode="auto">
          <a:xfrm>
            <a:off x="1840406" y="2210509"/>
            <a:ext cx="2286117" cy="1763614"/>
          </a:xfrm>
          <a:custGeom>
            <a:avLst/>
            <a:gdLst>
              <a:gd name="connsiteX0" fmla="*/ 2286117 w 2286117"/>
              <a:gd name="connsiteY0" fmla="*/ 216168 h 1763614"/>
              <a:gd name="connsiteX1" fmla="*/ 1266209 w 2286117"/>
              <a:gd name="connsiteY1" fmla="*/ 16876 h 1763614"/>
              <a:gd name="connsiteX2" fmla="*/ 199409 w 2286117"/>
              <a:gd name="connsiteY2" fmla="*/ 603029 h 1763614"/>
              <a:gd name="connsiteX3" fmla="*/ 117 w 2286117"/>
              <a:gd name="connsiteY3" fmla="*/ 1763614 h 1763614"/>
              <a:gd name="connsiteX4" fmla="*/ 117 w 2286117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117" h="1763614">
                <a:moveTo>
                  <a:pt x="2286117" y="216168"/>
                </a:moveTo>
                <a:cubicBezTo>
                  <a:pt x="1950055" y="84283"/>
                  <a:pt x="1613994" y="-47601"/>
                  <a:pt x="1266209" y="16876"/>
                </a:cubicBezTo>
                <a:cubicBezTo>
                  <a:pt x="918424" y="81353"/>
                  <a:pt x="410424" y="311906"/>
                  <a:pt x="199409" y="603029"/>
                </a:cubicBezTo>
                <a:cubicBezTo>
                  <a:pt x="-11606" y="894152"/>
                  <a:pt x="117" y="1763614"/>
                  <a:pt x="117" y="1763614"/>
                </a:cubicBezTo>
                <a:lnTo>
                  <a:pt x="117" y="1763614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Freeform 15372"/>
          <p:cNvSpPr/>
          <p:nvPr/>
        </p:nvSpPr>
        <p:spPr bwMode="auto">
          <a:xfrm>
            <a:off x="1224811" y="1872005"/>
            <a:ext cx="2946806" cy="3051687"/>
          </a:xfrm>
          <a:custGeom>
            <a:avLst/>
            <a:gdLst>
              <a:gd name="connsiteX0" fmla="*/ 2889989 w 2946806"/>
              <a:gd name="connsiteY0" fmla="*/ 542949 h 3051687"/>
              <a:gd name="connsiteX1" fmla="*/ 2843097 w 2946806"/>
              <a:gd name="connsiteY1" fmla="*/ 460887 h 3051687"/>
              <a:gd name="connsiteX2" fmla="*/ 1940420 w 2946806"/>
              <a:gd name="connsiteY2" fmla="*/ 3687 h 3051687"/>
              <a:gd name="connsiteX3" fmla="*/ 158512 w 2946806"/>
              <a:gd name="connsiteY3" fmla="*/ 742241 h 3051687"/>
              <a:gd name="connsiteX4" fmla="*/ 135066 w 2946806"/>
              <a:gd name="connsiteY4" fmla="*/ 2465533 h 3051687"/>
              <a:gd name="connsiteX5" fmla="*/ 580543 w 2946806"/>
              <a:gd name="connsiteY5" fmla="*/ 3051687 h 3051687"/>
              <a:gd name="connsiteX6" fmla="*/ 580543 w 2946806"/>
              <a:gd name="connsiteY6" fmla="*/ 3051687 h 30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806" h="3051687">
                <a:moveTo>
                  <a:pt x="2889989" y="542949"/>
                </a:moveTo>
                <a:cubicBezTo>
                  <a:pt x="2945673" y="546856"/>
                  <a:pt x="3001358" y="550764"/>
                  <a:pt x="2843097" y="460887"/>
                </a:cubicBezTo>
                <a:cubicBezTo>
                  <a:pt x="2684836" y="371010"/>
                  <a:pt x="2387851" y="-43205"/>
                  <a:pt x="1940420" y="3687"/>
                </a:cubicBezTo>
                <a:cubicBezTo>
                  <a:pt x="1492989" y="50579"/>
                  <a:pt x="459404" y="331933"/>
                  <a:pt x="158512" y="742241"/>
                </a:cubicBezTo>
                <a:cubicBezTo>
                  <a:pt x="-142380" y="1152549"/>
                  <a:pt x="64728" y="2080625"/>
                  <a:pt x="135066" y="2465533"/>
                </a:cubicBezTo>
                <a:cubicBezTo>
                  <a:pt x="205404" y="2850441"/>
                  <a:pt x="580543" y="3051687"/>
                  <a:pt x="580543" y="3051687"/>
                </a:cubicBezTo>
                <a:lnTo>
                  <a:pt x="580543" y="3051687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6" name="Freeform 15375"/>
          <p:cNvSpPr/>
          <p:nvPr/>
        </p:nvSpPr>
        <p:spPr bwMode="auto">
          <a:xfrm>
            <a:off x="770719" y="1233177"/>
            <a:ext cx="3390973" cy="4794683"/>
          </a:xfrm>
          <a:custGeom>
            <a:avLst/>
            <a:gdLst>
              <a:gd name="connsiteX0" fmla="*/ 3390973 w 3390973"/>
              <a:gd name="connsiteY0" fmla="*/ 1181777 h 4794683"/>
              <a:gd name="connsiteX1" fmla="*/ 3027558 w 3390973"/>
              <a:gd name="connsiteY1" fmla="*/ 161869 h 4794683"/>
              <a:gd name="connsiteX2" fmla="*/ 1702850 w 3390973"/>
              <a:gd name="connsiteY2" fmla="*/ 103254 h 4794683"/>
              <a:gd name="connsiteX3" fmla="*/ 120235 w 3390973"/>
              <a:gd name="connsiteY3" fmla="*/ 1158330 h 4794683"/>
              <a:gd name="connsiteX4" fmla="*/ 272635 w 3390973"/>
              <a:gd name="connsiteY4" fmla="*/ 3725684 h 4794683"/>
              <a:gd name="connsiteX5" fmla="*/ 1562173 w 3390973"/>
              <a:gd name="connsiteY5" fmla="*/ 4722146 h 4794683"/>
              <a:gd name="connsiteX6" fmla="*/ 2347619 w 3390973"/>
              <a:gd name="connsiteY6" fmla="*/ 4640084 h 479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973" h="4794683">
                <a:moveTo>
                  <a:pt x="3390973" y="1181777"/>
                </a:moveTo>
                <a:cubicBezTo>
                  <a:pt x="3349942" y="761700"/>
                  <a:pt x="3308912" y="341623"/>
                  <a:pt x="3027558" y="161869"/>
                </a:cubicBezTo>
                <a:cubicBezTo>
                  <a:pt x="2746204" y="-17885"/>
                  <a:pt x="2187404" y="-62823"/>
                  <a:pt x="1702850" y="103254"/>
                </a:cubicBezTo>
                <a:cubicBezTo>
                  <a:pt x="1218296" y="269331"/>
                  <a:pt x="358604" y="554592"/>
                  <a:pt x="120235" y="1158330"/>
                </a:cubicBezTo>
                <a:cubicBezTo>
                  <a:pt x="-118134" y="1762068"/>
                  <a:pt x="32312" y="3131715"/>
                  <a:pt x="272635" y="3725684"/>
                </a:cubicBezTo>
                <a:cubicBezTo>
                  <a:pt x="512958" y="4319653"/>
                  <a:pt x="1216342" y="4569746"/>
                  <a:pt x="1562173" y="4722146"/>
                </a:cubicBezTo>
                <a:cubicBezTo>
                  <a:pt x="1908004" y="4874546"/>
                  <a:pt x="2127811" y="4757315"/>
                  <a:pt x="2347619" y="4640084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Euler Circuits and Paths 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331303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FF0000"/>
                </a:solidFill>
              </a:rPr>
              <a:t>Euler circuit/path</a:t>
            </a:r>
            <a:r>
              <a:rPr lang="en-GB" sz="2400" dirty="0" smtClean="0"/>
              <a:t> of a graph G is </a:t>
            </a:r>
            <a:r>
              <a:rPr lang="en-GB" dirty="0" smtClean="0"/>
              <a:t>circuit/path that goes through each edge of G exactly once. </a:t>
            </a:r>
            <a:endParaRPr lang="en-GB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06926" y="2881648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all graphs have Euler circuits/paths?</a:t>
            </a:r>
            <a:endParaRPr lang="en-US" dirty="0"/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2439838" y="49535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887763" y="45217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3663801" y="524245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590776" y="430583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H="1" flipV="1">
            <a:off x="3663801" y="437726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511276" y="437726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3735238" y="437726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09446" y="5650523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Euler path nor circuit.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12" y="228112"/>
            <a:ext cx="8634413" cy="617538"/>
          </a:xfrm>
        </p:spPr>
        <p:txBody>
          <a:bodyPr/>
          <a:lstStyle/>
          <a:p>
            <a:r>
              <a:rPr lang="en-GB" dirty="0" smtClean="0"/>
              <a:t>Checking for Euler Circuits and Paths 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155457"/>
            <a:ext cx="83412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Brute Force </a:t>
            </a:r>
            <a:r>
              <a:rPr lang="en-GB" b="1" dirty="0"/>
              <a:t>E</a:t>
            </a:r>
            <a:r>
              <a:rPr lang="en-GB" sz="2400" b="1" dirty="0" smtClean="0"/>
              <a:t>numeration: </a:t>
            </a:r>
            <a:r>
              <a:rPr lang="en-GB" sz="2400" dirty="0" smtClean="0"/>
              <a:t>generate eac</a:t>
            </a:r>
            <a:r>
              <a:rPr lang="en-GB" dirty="0" smtClean="0"/>
              <a:t>h possible sequence of edges and check each one to see if it is a circuit or 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If one is a circuit or path, then return it as the answer.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If none are a circuit or path, then return “no solution” </a:t>
            </a:r>
            <a:endParaRPr lang="en-GB" sz="2400" b="1" dirty="0" smtClean="0"/>
          </a:p>
        </p:txBody>
      </p:sp>
      <p:pic>
        <p:nvPicPr>
          <p:cNvPr id="13" name="Picture 6" descr="180px-Konigsburg_grap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844" y="3305664"/>
            <a:ext cx="2037814" cy="162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225" y="5157318"/>
            <a:ext cx="8318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sequences need to be checked given e edges?</a:t>
            </a:r>
          </a:p>
          <a:p>
            <a:endParaRPr lang="en-US" dirty="0"/>
          </a:p>
          <a:p>
            <a:r>
              <a:rPr lang="en-US" b="1" dirty="0" smtClean="0"/>
              <a:t>Answer:</a:t>
            </a:r>
            <a:r>
              <a:rPr lang="en-US" dirty="0" smtClean="0"/>
              <a:t> # of permutations of edge set = e!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Problem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17175" y="3856887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09897" y="479766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4738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36219" y="3842234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90743" y="4806456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15" idx="7"/>
            <a:endCxn id="16" idx="3"/>
          </p:cNvCxnSpPr>
          <p:nvPr/>
        </p:nvCxnSpPr>
        <p:spPr bwMode="auto">
          <a:xfrm flipV="1">
            <a:off x="3200017" y="4032354"/>
            <a:ext cx="879991" cy="79792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5" idx="0"/>
            <a:endCxn id="3" idx="5"/>
          </p:cNvCxnSpPr>
          <p:nvPr/>
        </p:nvCxnSpPr>
        <p:spPr bwMode="auto">
          <a:xfrm flipH="1" flipV="1">
            <a:off x="2807295" y="4047007"/>
            <a:ext cx="313972" cy="75065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6"/>
            <a:endCxn id="19" idx="2"/>
          </p:cNvCxnSpPr>
          <p:nvPr/>
        </p:nvCxnSpPr>
        <p:spPr bwMode="auto">
          <a:xfrm>
            <a:off x="3232636" y="4909034"/>
            <a:ext cx="1858107" cy="879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0"/>
            <a:endCxn id="18" idx="4"/>
          </p:cNvCxnSpPr>
          <p:nvPr/>
        </p:nvCxnSpPr>
        <p:spPr bwMode="auto">
          <a:xfrm flipV="1">
            <a:off x="5202113" y="4064973"/>
            <a:ext cx="445476" cy="741483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9" idx="1"/>
            <a:endCxn id="16" idx="5"/>
          </p:cNvCxnSpPr>
          <p:nvPr/>
        </p:nvCxnSpPr>
        <p:spPr bwMode="auto">
          <a:xfrm flipH="1" flipV="1">
            <a:off x="4237509" y="4032354"/>
            <a:ext cx="885853" cy="806721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9" idx="6"/>
          </p:cNvCxnSpPr>
          <p:nvPr/>
        </p:nvCxnSpPr>
        <p:spPr bwMode="auto">
          <a:xfrm>
            <a:off x="53134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216385" y="4996576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15376" idx="6"/>
          </p:cNvCxnSpPr>
          <p:nvPr/>
        </p:nvCxnSpPr>
        <p:spPr bwMode="auto">
          <a:xfrm flipH="1">
            <a:off x="3118338" y="5017472"/>
            <a:ext cx="2929" cy="85578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808282" y="4917826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366" idx="3"/>
          </p:cNvCxnSpPr>
          <p:nvPr/>
        </p:nvCxnSpPr>
        <p:spPr bwMode="auto">
          <a:xfrm>
            <a:off x="5758958" y="3968256"/>
            <a:ext cx="747350" cy="5862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371" idx="3"/>
          </p:cNvCxnSpPr>
          <p:nvPr/>
        </p:nvCxnSpPr>
        <p:spPr bwMode="auto">
          <a:xfrm flipV="1">
            <a:off x="1840523" y="3968256"/>
            <a:ext cx="800096" cy="5867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270128" y="3988772"/>
            <a:ext cx="126609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828188" y="3974118"/>
            <a:ext cx="1219201" cy="0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647588" y="3072717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2722682" y="3068511"/>
            <a:ext cx="0" cy="794619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161689" y="2669927"/>
            <a:ext cx="0" cy="1185685"/>
          </a:xfrm>
          <a:prstGeom prst="line">
            <a:avLst/>
          </a:pr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050319" y="2447188"/>
            <a:ext cx="222739" cy="222739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1" name="Freeform 15360"/>
          <p:cNvSpPr/>
          <p:nvPr/>
        </p:nvSpPr>
        <p:spPr bwMode="auto">
          <a:xfrm>
            <a:off x="2719754" y="2481034"/>
            <a:ext cx="1348154" cy="590407"/>
          </a:xfrm>
          <a:custGeom>
            <a:avLst/>
            <a:gdLst>
              <a:gd name="connsiteX0" fmla="*/ 1348154 w 1348154"/>
              <a:gd name="connsiteY0" fmla="*/ 4253 h 590407"/>
              <a:gd name="connsiteX1" fmla="*/ 480646 w 1348154"/>
              <a:gd name="connsiteY1" fmla="*/ 86315 h 590407"/>
              <a:gd name="connsiteX2" fmla="*/ 0 w 1348154"/>
              <a:gd name="connsiteY2" fmla="*/ 590407 h 59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590407">
                <a:moveTo>
                  <a:pt x="1348154" y="4253"/>
                </a:moveTo>
                <a:cubicBezTo>
                  <a:pt x="1026746" y="-3562"/>
                  <a:pt x="705338" y="-11377"/>
                  <a:pt x="480646" y="86315"/>
                </a:cubicBezTo>
                <a:cubicBezTo>
                  <a:pt x="255954" y="184007"/>
                  <a:pt x="127977" y="387207"/>
                  <a:pt x="0" y="590407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5" name="Freeform 15364"/>
          <p:cNvSpPr/>
          <p:nvPr/>
        </p:nvSpPr>
        <p:spPr bwMode="auto">
          <a:xfrm>
            <a:off x="4255477" y="2464588"/>
            <a:ext cx="1383323" cy="595130"/>
          </a:xfrm>
          <a:custGeom>
            <a:avLst/>
            <a:gdLst>
              <a:gd name="connsiteX0" fmla="*/ 0 w 1383323"/>
              <a:gd name="connsiteY0" fmla="*/ 44146 h 595130"/>
              <a:gd name="connsiteX1" fmla="*/ 914400 w 1383323"/>
              <a:gd name="connsiteY1" fmla="*/ 55869 h 595130"/>
              <a:gd name="connsiteX2" fmla="*/ 1383323 w 1383323"/>
              <a:gd name="connsiteY2" fmla="*/ 595130 h 5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95130">
                <a:moveTo>
                  <a:pt x="0" y="44146"/>
                </a:moveTo>
                <a:cubicBezTo>
                  <a:pt x="341923" y="4092"/>
                  <a:pt x="683846" y="-35962"/>
                  <a:pt x="914400" y="55869"/>
                </a:cubicBezTo>
                <a:cubicBezTo>
                  <a:pt x="1144954" y="147700"/>
                  <a:pt x="1264138" y="371415"/>
                  <a:pt x="1383323" y="595130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Freeform 15365"/>
          <p:cNvSpPr/>
          <p:nvPr/>
        </p:nvSpPr>
        <p:spPr bwMode="auto">
          <a:xfrm>
            <a:off x="4208585" y="2201459"/>
            <a:ext cx="2297723" cy="1772659"/>
          </a:xfrm>
          <a:custGeom>
            <a:avLst/>
            <a:gdLst>
              <a:gd name="connsiteX0" fmla="*/ 0 w 2297723"/>
              <a:gd name="connsiteY0" fmla="*/ 260382 h 1772659"/>
              <a:gd name="connsiteX1" fmla="*/ 422030 w 2297723"/>
              <a:gd name="connsiteY1" fmla="*/ 61090 h 1772659"/>
              <a:gd name="connsiteX2" fmla="*/ 1957753 w 2297723"/>
              <a:gd name="connsiteY2" fmla="*/ 166598 h 1772659"/>
              <a:gd name="connsiteX3" fmla="*/ 2297723 w 2297723"/>
              <a:gd name="connsiteY3" fmla="*/ 1772659 h 17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723" h="1772659">
                <a:moveTo>
                  <a:pt x="0" y="260382"/>
                </a:moveTo>
                <a:cubicBezTo>
                  <a:pt x="47869" y="168551"/>
                  <a:pt x="95738" y="76721"/>
                  <a:pt x="422030" y="61090"/>
                </a:cubicBezTo>
                <a:cubicBezTo>
                  <a:pt x="748322" y="45459"/>
                  <a:pt x="1645138" y="-118663"/>
                  <a:pt x="1957753" y="166598"/>
                </a:cubicBezTo>
                <a:cubicBezTo>
                  <a:pt x="2270368" y="451859"/>
                  <a:pt x="2284045" y="1112259"/>
                  <a:pt x="2297723" y="1772659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9" name="Freeform 15368"/>
          <p:cNvSpPr/>
          <p:nvPr/>
        </p:nvSpPr>
        <p:spPr bwMode="auto">
          <a:xfrm>
            <a:off x="4147913" y="1743535"/>
            <a:ext cx="2828052" cy="3180152"/>
          </a:xfrm>
          <a:custGeom>
            <a:avLst/>
            <a:gdLst>
              <a:gd name="connsiteX0" fmla="*/ 37225 w 2828052"/>
              <a:gd name="connsiteY0" fmla="*/ 694860 h 3180152"/>
              <a:gd name="connsiteX1" fmla="*/ 37225 w 2828052"/>
              <a:gd name="connsiteY1" fmla="*/ 636245 h 3180152"/>
              <a:gd name="connsiteX2" fmla="*/ 424087 w 2828052"/>
              <a:gd name="connsiteY2" fmla="*/ 50091 h 3180152"/>
              <a:gd name="connsiteX3" fmla="*/ 2276333 w 2828052"/>
              <a:gd name="connsiteY3" fmla="*/ 190768 h 3180152"/>
              <a:gd name="connsiteX4" fmla="*/ 2827318 w 2828052"/>
              <a:gd name="connsiteY4" fmla="*/ 1456860 h 3180152"/>
              <a:gd name="connsiteX5" fmla="*/ 2370118 w 2828052"/>
              <a:gd name="connsiteY5" fmla="*/ 3180152 h 318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052" h="3180152">
                <a:moveTo>
                  <a:pt x="37225" y="694860"/>
                </a:moveTo>
                <a:cubicBezTo>
                  <a:pt x="4986" y="719283"/>
                  <a:pt x="-27252" y="743706"/>
                  <a:pt x="37225" y="636245"/>
                </a:cubicBezTo>
                <a:cubicBezTo>
                  <a:pt x="101702" y="528784"/>
                  <a:pt x="50902" y="124337"/>
                  <a:pt x="424087" y="50091"/>
                </a:cubicBezTo>
                <a:cubicBezTo>
                  <a:pt x="797272" y="-24155"/>
                  <a:pt x="1875795" y="-43693"/>
                  <a:pt x="2276333" y="190768"/>
                </a:cubicBezTo>
                <a:cubicBezTo>
                  <a:pt x="2676871" y="425229"/>
                  <a:pt x="2811687" y="958629"/>
                  <a:pt x="2827318" y="1456860"/>
                </a:cubicBezTo>
                <a:cubicBezTo>
                  <a:pt x="2842949" y="1955091"/>
                  <a:pt x="2606533" y="2567621"/>
                  <a:pt x="2370118" y="3180152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0" name="Freeform 15369"/>
          <p:cNvSpPr/>
          <p:nvPr/>
        </p:nvSpPr>
        <p:spPr bwMode="auto">
          <a:xfrm>
            <a:off x="4149969" y="1216269"/>
            <a:ext cx="3178258" cy="4739016"/>
          </a:xfrm>
          <a:custGeom>
            <a:avLst/>
            <a:gdLst>
              <a:gd name="connsiteX0" fmla="*/ 0 w 3178258"/>
              <a:gd name="connsiteY0" fmla="*/ 1222131 h 4739016"/>
              <a:gd name="connsiteX1" fmla="*/ 152400 w 3178258"/>
              <a:gd name="connsiteY1" fmla="*/ 202223 h 4739016"/>
              <a:gd name="connsiteX2" fmla="*/ 445477 w 3178258"/>
              <a:gd name="connsiteY2" fmla="*/ 26377 h 4739016"/>
              <a:gd name="connsiteX3" fmla="*/ 1066800 w 3178258"/>
              <a:gd name="connsiteY3" fmla="*/ 61546 h 4739016"/>
              <a:gd name="connsiteX4" fmla="*/ 2895600 w 3178258"/>
              <a:gd name="connsiteY4" fmla="*/ 589085 h 4739016"/>
              <a:gd name="connsiteX5" fmla="*/ 3048000 w 3178258"/>
              <a:gd name="connsiteY5" fmla="*/ 3097823 h 4739016"/>
              <a:gd name="connsiteX6" fmla="*/ 1664677 w 3178258"/>
              <a:gd name="connsiteY6" fmla="*/ 4645269 h 4739016"/>
              <a:gd name="connsiteX7" fmla="*/ 1055077 w 3178258"/>
              <a:gd name="connsiteY7" fmla="*/ 4574931 h 4739016"/>
              <a:gd name="connsiteX8" fmla="*/ 1055077 w 3178258"/>
              <a:gd name="connsiteY8" fmla="*/ 4574931 h 473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258" h="4739016">
                <a:moveTo>
                  <a:pt x="0" y="1222131"/>
                </a:moveTo>
                <a:cubicBezTo>
                  <a:pt x="39077" y="811823"/>
                  <a:pt x="78154" y="401515"/>
                  <a:pt x="152400" y="202223"/>
                </a:cubicBezTo>
                <a:cubicBezTo>
                  <a:pt x="226646" y="2931"/>
                  <a:pt x="293077" y="49823"/>
                  <a:pt x="445477" y="26377"/>
                </a:cubicBezTo>
                <a:cubicBezTo>
                  <a:pt x="597877" y="2931"/>
                  <a:pt x="658446" y="-32239"/>
                  <a:pt x="1066800" y="61546"/>
                </a:cubicBezTo>
                <a:cubicBezTo>
                  <a:pt x="1475154" y="155331"/>
                  <a:pt x="2565400" y="83039"/>
                  <a:pt x="2895600" y="589085"/>
                </a:cubicBezTo>
                <a:cubicBezTo>
                  <a:pt x="3225800" y="1095131"/>
                  <a:pt x="3253154" y="2421792"/>
                  <a:pt x="3048000" y="3097823"/>
                </a:cubicBezTo>
                <a:cubicBezTo>
                  <a:pt x="2842846" y="3773854"/>
                  <a:pt x="1996831" y="4399084"/>
                  <a:pt x="1664677" y="4645269"/>
                </a:cubicBezTo>
                <a:cubicBezTo>
                  <a:pt x="1332523" y="4891454"/>
                  <a:pt x="1055077" y="4574931"/>
                  <a:pt x="1055077" y="4574931"/>
                </a:cubicBezTo>
                <a:lnTo>
                  <a:pt x="1055077" y="4574931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Freeform 15370"/>
          <p:cNvSpPr/>
          <p:nvPr/>
        </p:nvSpPr>
        <p:spPr bwMode="auto">
          <a:xfrm>
            <a:off x="1840406" y="2210509"/>
            <a:ext cx="2286117" cy="1763614"/>
          </a:xfrm>
          <a:custGeom>
            <a:avLst/>
            <a:gdLst>
              <a:gd name="connsiteX0" fmla="*/ 2286117 w 2286117"/>
              <a:gd name="connsiteY0" fmla="*/ 216168 h 1763614"/>
              <a:gd name="connsiteX1" fmla="*/ 1266209 w 2286117"/>
              <a:gd name="connsiteY1" fmla="*/ 16876 h 1763614"/>
              <a:gd name="connsiteX2" fmla="*/ 199409 w 2286117"/>
              <a:gd name="connsiteY2" fmla="*/ 603029 h 1763614"/>
              <a:gd name="connsiteX3" fmla="*/ 117 w 2286117"/>
              <a:gd name="connsiteY3" fmla="*/ 1763614 h 1763614"/>
              <a:gd name="connsiteX4" fmla="*/ 117 w 2286117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117" h="1763614">
                <a:moveTo>
                  <a:pt x="2286117" y="216168"/>
                </a:moveTo>
                <a:cubicBezTo>
                  <a:pt x="1950055" y="84283"/>
                  <a:pt x="1613994" y="-47601"/>
                  <a:pt x="1266209" y="16876"/>
                </a:cubicBezTo>
                <a:cubicBezTo>
                  <a:pt x="918424" y="81353"/>
                  <a:pt x="410424" y="311906"/>
                  <a:pt x="199409" y="603029"/>
                </a:cubicBezTo>
                <a:cubicBezTo>
                  <a:pt x="-11606" y="894152"/>
                  <a:pt x="117" y="1763614"/>
                  <a:pt x="117" y="1763614"/>
                </a:cubicBezTo>
                <a:lnTo>
                  <a:pt x="117" y="1763614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Freeform 15372"/>
          <p:cNvSpPr/>
          <p:nvPr/>
        </p:nvSpPr>
        <p:spPr bwMode="auto">
          <a:xfrm>
            <a:off x="1224811" y="1872005"/>
            <a:ext cx="2946806" cy="3051687"/>
          </a:xfrm>
          <a:custGeom>
            <a:avLst/>
            <a:gdLst>
              <a:gd name="connsiteX0" fmla="*/ 2889989 w 2946806"/>
              <a:gd name="connsiteY0" fmla="*/ 542949 h 3051687"/>
              <a:gd name="connsiteX1" fmla="*/ 2843097 w 2946806"/>
              <a:gd name="connsiteY1" fmla="*/ 460887 h 3051687"/>
              <a:gd name="connsiteX2" fmla="*/ 1940420 w 2946806"/>
              <a:gd name="connsiteY2" fmla="*/ 3687 h 3051687"/>
              <a:gd name="connsiteX3" fmla="*/ 158512 w 2946806"/>
              <a:gd name="connsiteY3" fmla="*/ 742241 h 3051687"/>
              <a:gd name="connsiteX4" fmla="*/ 135066 w 2946806"/>
              <a:gd name="connsiteY4" fmla="*/ 2465533 h 3051687"/>
              <a:gd name="connsiteX5" fmla="*/ 580543 w 2946806"/>
              <a:gd name="connsiteY5" fmla="*/ 3051687 h 3051687"/>
              <a:gd name="connsiteX6" fmla="*/ 580543 w 2946806"/>
              <a:gd name="connsiteY6" fmla="*/ 3051687 h 30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806" h="3051687">
                <a:moveTo>
                  <a:pt x="2889989" y="542949"/>
                </a:moveTo>
                <a:cubicBezTo>
                  <a:pt x="2945673" y="546856"/>
                  <a:pt x="3001358" y="550764"/>
                  <a:pt x="2843097" y="460887"/>
                </a:cubicBezTo>
                <a:cubicBezTo>
                  <a:pt x="2684836" y="371010"/>
                  <a:pt x="2387851" y="-43205"/>
                  <a:pt x="1940420" y="3687"/>
                </a:cubicBezTo>
                <a:cubicBezTo>
                  <a:pt x="1492989" y="50579"/>
                  <a:pt x="459404" y="331933"/>
                  <a:pt x="158512" y="742241"/>
                </a:cubicBezTo>
                <a:cubicBezTo>
                  <a:pt x="-142380" y="1152549"/>
                  <a:pt x="64728" y="2080625"/>
                  <a:pt x="135066" y="2465533"/>
                </a:cubicBezTo>
                <a:cubicBezTo>
                  <a:pt x="205404" y="2850441"/>
                  <a:pt x="580543" y="3051687"/>
                  <a:pt x="580543" y="3051687"/>
                </a:cubicBezTo>
                <a:lnTo>
                  <a:pt x="580543" y="3051687"/>
                </a:ln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6" name="Freeform 15375"/>
          <p:cNvSpPr/>
          <p:nvPr/>
        </p:nvSpPr>
        <p:spPr bwMode="auto">
          <a:xfrm>
            <a:off x="770719" y="1233177"/>
            <a:ext cx="3390973" cy="4794683"/>
          </a:xfrm>
          <a:custGeom>
            <a:avLst/>
            <a:gdLst>
              <a:gd name="connsiteX0" fmla="*/ 3390973 w 3390973"/>
              <a:gd name="connsiteY0" fmla="*/ 1181777 h 4794683"/>
              <a:gd name="connsiteX1" fmla="*/ 3027558 w 3390973"/>
              <a:gd name="connsiteY1" fmla="*/ 161869 h 4794683"/>
              <a:gd name="connsiteX2" fmla="*/ 1702850 w 3390973"/>
              <a:gd name="connsiteY2" fmla="*/ 103254 h 4794683"/>
              <a:gd name="connsiteX3" fmla="*/ 120235 w 3390973"/>
              <a:gd name="connsiteY3" fmla="*/ 1158330 h 4794683"/>
              <a:gd name="connsiteX4" fmla="*/ 272635 w 3390973"/>
              <a:gd name="connsiteY4" fmla="*/ 3725684 h 4794683"/>
              <a:gd name="connsiteX5" fmla="*/ 1562173 w 3390973"/>
              <a:gd name="connsiteY5" fmla="*/ 4722146 h 4794683"/>
              <a:gd name="connsiteX6" fmla="*/ 2347619 w 3390973"/>
              <a:gd name="connsiteY6" fmla="*/ 4640084 h 479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973" h="4794683">
                <a:moveTo>
                  <a:pt x="3390973" y="1181777"/>
                </a:moveTo>
                <a:cubicBezTo>
                  <a:pt x="3349942" y="761700"/>
                  <a:pt x="3308912" y="341623"/>
                  <a:pt x="3027558" y="161869"/>
                </a:cubicBezTo>
                <a:cubicBezTo>
                  <a:pt x="2746204" y="-17885"/>
                  <a:pt x="2187404" y="-62823"/>
                  <a:pt x="1702850" y="103254"/>
                </a:cubicBezTo>
                <a:cubicBezTo>
                  <a:pt x="1218296" y="269331"/>
                  <a:pt x="358604" y="554592"/>
                  <a:pt x="120235" y="1158330"/>
                </a:cubicBezTo>
                <a:cubicBezTo>
                  <a:pt x="-118134" y="1762068"/>
                  <a:pt x="32312" y="3131715"/>
                  <a:pt x="272635" y="3725684"/>
                </a:cubicBezTo>
                <a:cubicBezTo>
                  <a:pt x="512958" y="4319653"/>
                  <a:pt x="1216342" y="4569746"/>
                  <a:pt x="1562173" y="4722146"/>
                </a:cubicBezTo>
                <a:cubicBezTo>
                  <a:pt x="1908004" y="4874546"/>
                  <a:pt x="2127811" y="4757315"/>
                  <a:pt x="2347619" y="4640084"/>
                </a:cubicBezTo>
              </a:path>
            </a:pathLst>
          </a:cu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7483" y="6199276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16! </a:t>
            </a:r>
            <a:r>
              <a:rPr lang="en-US" b="1" dirty="0">
                <a:solidFill>
                  <a:srgbClr val="FF0000"/>
                </a:solidFill>
              </a:rPr>
              <a:t>= 2.09227899 × 10</a:t>
            </a:r>
            <a:r>
              <a:rPr lang="en-US" b="1" baseline="30000" dirty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7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5" y="216389"/>
            <a:ext cx="7772400" cy="617538"/>
          </a:xfrm>
        </p:spPr>
        <p:txBody>
          <a:bodyPr/>
          <a:lstStyle/>
          <a:p>
            <a:r>
              <a:rPr lang="en-GB" sz="3200" dirty="0" smtClean="0"/>
              <a:t>Necessary Condition for Euler Circuit</a:t>
            </a:r>
            <a:endParaRPr lang="en-US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8849" y="3605579"/>
            <a:ext cx="863432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If a graph has a Euler circuit then all of its vertices must have </a:t>
            </a:r>
            <a:r>
              <a:rPr lang="en-GB" dirty="0" smtClean="0"/>
              <a:t>an even degree. </a:t>
            </a:r>
            <a:endParaRPr lang="en-GB" sz="2400" dirty="0" smtClean="0"/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008748" y="19900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456673" y="15582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232711" y="227900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2159686" y="134238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2232711" y="1413818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1080186" y="1413818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304148" y="1413818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913408" y="135450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619594" y="153548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5395632" y="225620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322607" y="131958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>
            <a:off x="6762469" y="1414612"/>
            <a:ext cx="1150940" cy="198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H="1" flipV="1">
            <a:off x="5395632" y="1391017"/>
            <a:ext cx="6985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5467069" y="139101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5502786" y="1607712"/>
            <a:ext cx="1188244" cy="659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29" y="254753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Euler Circuit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30963" y="2547538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Circuit</a:t>
            </a:r>
            <a:endParaRPr lang="en-US" dirty="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7890671" y="235203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7962108" y="1486843"/>
            <a:ext cx="22347" cy="865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25164" y="1558281"/>
            <a:ext cx="1236944" cy="8659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697415" y="1319582"/>
            <a:ext cx="726831" cy="1071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6974523" y="1319582"/>
            <a:ext cx="726831" cy="1315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129099" y="1603526"/>
            <a:ext cx="0" cy="6526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 flipV="1">
            <a:off x="6981903" y="1937496"/>
            <a:ext cx="619658" cy="39014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5804588" y="1846412"/>
            <a:ext cx="725166" cy="4097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228493" y="1535483"/>
            <a:ext cx="47056" cy="599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9077" y="4865077"/>
            <a:ext cx="8513869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Contrapositive:</a:t>
            </a:r>
            <a:r>
              <a:rPr lang="en-US" dirty="0" smtClean="0"/>
              <a:t>  If there is a vertex of odd degree then there</a:t>
            </a:r>
          </a:p>
          <a:p>
            <a:r>
              <a:rPr lang="en-US" dirty="0" smtClean="0"/>
              <a:t>is no Euler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106369</TotalTime>
  <Words>1005</Words>
  <Application>Microsoft Office PowerPoint</Application>
  <PresentationFormat>Letter Paper (8.5x11 in)</PresentationFormat>
  <Paragraphs>179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ngi</vt:lpstr>
      <vt:lpstr>Graphs: Euler Circuits and Paths</vt:lpstr>
      <vt:lpstr>Example Problem</vt:lpstr>
      <vt:lpstr>Example Problem</vt:lpstr>
      <vt:lpstr>Example Problem</vt:lpstr>
      <vt:lpstr>Example Problem</vt:lpstr>
      <vt:lpstr>Euler Circuits and Paths </vt:lpstr>
      <vt:lpstr>Checking for Euler Circuits and Paths </vt:lpstr>
      <vt:lpstr>Example Problem</vt:lpstr>
      <vt:lpstr>Necessary Condition for Euler Circuit</vt:lpstr>
      <vt:lpstr>Example Problem</vt:lpstr>
      <vt:lpstr>Necessary Condition for Euler Path</vt:lpstr>
      <vt:lpstr>Example Problem</vt:lpstr>
      <vt:lpstr>Sufficient Conditions</vt:lpstr>
      <vt:lpstr>Sufficient and Necessary Conditions</vt:lpstr>
      <vt:lpstr>Learning Objective</vt:lpstr>
      <vt:lpstr>Necessary condition: Euler Circuit</vt:lpstr>
      <vt:lpstr>Necessary Condition: Euler Path</vt:lpstr>
      <vt:lpstr>Sufficient Condition: Euler Circuit (focus on simple graphs)</vt:lpstr>
      <vt:lpstr>Sufficient Condition for Euler Circuit (focus on simple graphs)</vt:lpstr>
      <vt:lpstr>Sufficient Condition for Euler Circuit (focus on simple graphs)</vt:lpstr>
      <vt:lpstr>Sufficient Condition for Euler Circuit (focus on simple graphs)</vt:lpstr>
      <vt:lpstr>Sufficient Condition for Euler Path</vt:lpstr>
      <vt:lpstr>Sufficient Condition for Euler Path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947</cp:revision>
  <cp:lastPrinted>2000-09-21T19:28:55Z</cp:lastPrinted>
  <dcterms:created xsi:type="dcterms:W3CDTF">1999-04-21T20:02:09Z</dcterms:created>
  <dcterms:modified xsi:type="dcterms:W3CDTF">2012-06-07T16:18:32Z</dcterms:modified>
</cp:coreProperties>
</file>