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822" r:id="rId2"/>
  </p:sldMasterIdLst>
  <p:notesMasterIdLst>
    <p:notesMasterId r:id="rId39"/>
  </p:notesMasterIdLst>
  <p:handoutMasterIdLst>
    <p:handoutMasterId r:id="rId40"/>
  </p:handoutMasterIdLst>
  <p:sldIdLst>
    <p:sldId id="662" r:id="rId3"/>
    <p:sldId id="807" r:id="rId4"/>
    <p:sldId id="810" r:id="rId5"/>
    <p:sldId id="797" r:id="rId6"/>
    <p:sldId id="840" r:id="rId7"/>
    <p:sldId id="842" r:id="rId8"/>
    <p:sldId id="811" r:id="rId9"/>
    <p:sldId id="867" r:id="rId10"/>
    <p:sldId id="846" r:id="rId11"/>
    <p:sldId id="843" r:id="rId12"/>
    <p:sldId id="844" r:id="rId13"/>
    <p:sldId id="845" r:id="rId14"/>
    <p:sldId id="868" r:id="rId15"/>
    <p:sldId id="869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861" r:id="rId31"/>
    <p:sldId id="862" r:id="rId32"/>
    <p:sldId id="863" r:id="rId33"/>
    <p:sldId id="864" r:id="rId34"/>
    <p:sldId id="865" r:id="rId35"/>
    <p:sldId id="866" r:id="rId36"/>
    <p:sldId id="870" r:id="rId37"/>
    <p:sldId id="660" r:id="rId38"/>
  </p:sldIdLst>
  <p:sldSz cx="9144000" cy="6858000" type="letter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9900"/>
    <a:srgbClr val="CCECFF"/>
    <a:srgbClr val="FF0000"/>
    <a:srgbClr val="7A007A"/>
    <a:srgbClr val="6600FF"/>
    <a:srgbClr val="7F00FE"/>
    <a:srgbClr val="96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4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47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CAB5A7-5F0D-4032-BF98-FA1CAF29996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49148-EC2D-4DF7-88A5-F3B8F0C15891}" type="slidenum">
              <a:rPr lang="en-US"/>
              <a:pPr/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CAB5A7-5F0D-4032-BF98-FA1CAF29996F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3399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1" name="Line 3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000" smtClean="0">
                <a:solidFill>
                  <a:srgbClr val="000000"/>
                </a:solidFill>
                <a:latin typeface="Comic Sans MS" charset="0"/>
                <a:cs typeface="+mn-cs"/>
              </a:rPr>
              <a:t>Princeton University     •     COS 226     •     Algorithms and Data Structures     •     Spring 2003     •    http://www.Princeton.EDU/~cs226</a:t>
            </a:r>
          </a:p>
        </p:txBody>
      </p:sp>
    </p:spTree>
    <p:extLst>
      <p:ext uri="{BB962C8B-B14F-4D97-AF65-F5344CB8AC3E}">
        <p14:creationId xmlns:p14="http://schemas.microsoft.com/office/powerpoint/2010/main" val="45485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B8D093-BDF5-4B59-82D9-968A144223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8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4DB2B-8745-4674-82F3-E7829D264B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06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4DB95F-CECC-48B3-92C8-42C2103BAF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3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73E763-FDA4-4D29-A294-87A91D17DA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04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B59347-BDBB-4413-B5D4-A0E7876D7D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75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F3A00B-9763-4FA6-B7A7-705CC79EF8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8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B2F25-D039-4271-945C-C958152698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815F88-EAB3-4729-A8BA-46FD54B6CD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51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A59AB2-2C2F-40BB-B4CE-986AD4BBC8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6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65C3C4-A2C2-4427-AE3E-CA7C519C5D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4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eaLnBrk="0" hangingPunct="0"/>
            <a:fld id="{9DC20D4E-8A84-4382-82B1-800E85EAD835}" type="slidenum">
              <a:rPr kumimoji="1" lang="en-US" smtClean="0">
                <a:solidFill>
                  <a:srgbClr val="000000"/>
                </a:solidFill>
                <a:latin typeface="Comic Sans MS" charset="0"/>
                <a:cs typeface="+mn-cs"/>
              </a:rPr>
              <a:pPr eaLnBrk="0" hangingPunct="0"/>
              <a:t>‹#›</a:t>
            </a:fld>
            <a:endParaRPr kumimoji="1" lang="en-US" sz="14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0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>
          <a:solidFill>
            <a:srgbClr val="004000"/>
          </a:solidFill>
          <a:latin typeface="+mn-lt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folHlink"/>
          </a:solidFill>
          <a:latin typeface="+mn-lt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97399" y="2384425"/>
            <a:ext cx="6793647" cy="617538"/>
          </a:xfrm>
        </p:spPr>
        <p:txBody>
          <a:bodyPr/>
          <a:lstStyle/>
          <a:p>
            <a:r>
              <a:rPr lang="en-US" sz="3200" dirty="0" smtClean="0"/>
              <a:t>Graphs: </a:t>
            </a:r>
            <a:r>
              <a:rPr lang="en-US" sz="3200" dirty="0" err="1" smtClean="0"/>
              <a:t>Dijkstra’s</a:t>
            </a:r>
            <a:r>
              <a:rPr lang="en-US" sz="3200" dirty="0" smtClean="0"/>
              <a:t> Algorithm</a:t>
            </a:r>
            <a:endParaRPr lang="en-US" sz="3200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Shortest Path Problem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7251006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Given:</a:t>
            </a:r>
            <a:r>
              <a:rPr lang="en-GB" sz="2400" dirty="0" smtClean="0"/>
              <a:t> A weighted graph G and two vertices </a:t>
            </a:r>
            <a:r>
              <a:rPr lang="en-GB" i="1" dirty="0" smtClean="0"/>
              <a:t>s</a:t>
            </a:r>
            <a:r>
              <a:rPr lang="en-GB" dirty="0" smtClean="0"/>
              <a:t> and </a:t>
            </a:r>
            <a:r>
              <a:rPr lang="en-GB" i="1" dirty="0" smtClean="0"/>
              <a:t>t</a:t>
            </a:r>
            <a:r>
              <a:rPr lang="en-GB" dirty="0" smtClean="0"/>
              <a:t>.</a:t>
            </a:r>
          </a:p>
          <a:p>
            <a:endParaRPr lang="en-GB" sz="2400" dirty="0"/>
          </a:p>
          <a:p>
            <a:r>
              <a:rPr lang="en-GB" b="1" dirty="0" smtClean="0"/>
              <a:t>Return:</a:t>
            </a:r>
            <a:r>
              <a:rPr lang="en-GB" dirty="0" smtClean="0"/>
              <a:t> A shortest path </a:t>
            </a:r>
            <a:r>
              <a:rPr lang="en-GB" dirty="0" smtClean="0"/>
              <a:t>from </a:t>
            </a:r>
            <a:r>
              <a:rPr lang="en-GB" i="1" dirty="0" smtClean="0"/>
              <a:t>s</a:t>
            </a:r>
            <a:r>
              <a:rPr lang="en-GB" dirty="0" smtClean="0"/>
              <a:t> to </a:t>
            </a:r>
            <a:r>
              <a:rPr lang="en-GB" i="1" dirty="0" smtClean="0"/>
              <a:t>t</a:t>
            </a:r>
            <a:r>
              <a:rPr lang="en-GB" dirty="0" smtClean="0"/>
              <a:t> in G. </a:t>
            </a:r>
            <a:endParaRPr lang="en-GB" sz="2400" dirty="0" smtClean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2730102" y="394484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178027" y="351304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954065" y="423377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3881040" y="329714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3954065" y="3368582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2801540" y="3368582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025502" y="3368582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4025502" y="3584482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73914" y="3785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47408" y="43782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9239" y="32822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59387" y="301486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1977" y="38948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50847" y="376090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111810" y="3636259"/>
            <a:ext cx="612450" cy="37125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111728" y="3501016"/>
            <a:ext cx="597902" cy="1352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4194902" y="3719772"/>
            <a:ext cx="610189" cy="33167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88793" y="28875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6239" y="33205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15662" y="527901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= 5 + 1.5 + 2.5 =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Shortest Path Problem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7251006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Given:</a:t>
            </a:r>
            <a:r>
              <a:rPr lang="en-GB" sz="2400" dirty="0" smtClean="0"/>
              <a:t> A weighted graph G and two vertices </a:t>
            </a:r>
            <a:r>
              <a:rPr lang="en-GB" i="1" dirty="0" smtClean="0"/>
              <a:t>s</a:t>
            </a:r>
            <a:r>
              <a:rPr lang="en-GB" dirty="0" smtClean="0"/>
              <a:t> and </a:t>
            </a:r>
            <a:r>
              <a:rPr lang="en-GB" i="1" dirty="0" smtClean="0"/>
              <a:t>t</a:t>
            </a:r>
            <a:r>
              <a:rPr lang="en-GB" dirty="0" smtClean="0"/>
              <a:t>.</a:t>
            </a:r>
          </a:p>
          <a:p>
            <a:endParaRPr lang="en-GB" sz="2400" dirty="0"/>
          </a:p>
          <a:p>
            <a:r>
              <a:rPr lang="en-GB" b="1" dirty="0" smtClean="0"/>
              <a:t>Return:</a:t>
            </a:r>
            <a:r>
              <a:rPr lang="en-GB" dirty="0" smtClean="0"/>
              <a:t> A shortest path </a:t>
            </a:r>
            <a:r>
              <a:rPr lang="en-GB" dirty="0" smtClean="0"/>
              <a:t>from </a:t>
            </a:r>
            <a:r>
              <a:rPr lang="en-GB" i="1" dirty="0" smtClean="0"/>
              <a:t>s</a:t>
            </a:r>
            <a:r>
              <a:rPr lang="en-GB" dirty="0" smtClean="0"/>
              <a:t> to </a:t>
            </a:r>
            <a:r>
              <a:rPr lang="en-GB" i="1" dirty="0" smtClean="0"/>
              <a:t>t</a:t>
            </a:r>
            <a:r>
              <a:rPr lang="en-GB" dirty="0" smtClean="0"/>
              <a:t> in G. </a:t>
            </a:r>
            <a:endParaRPr lang="en-GB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55785" y="3153508"/>
            <a:ext cx="735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shortest path between s and t always unique? </a:t>
            </a:r>
            <a:endParaRPr lang="en-US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659632" y="513782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107557" y="470602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883595" y="542674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3810570" y="449012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H="1" flipV="1">
            <a:off x="2802505" y="5244427"/>
            <a:ext cx="1081089" cy="1956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V="1">
            <a:off x="2731070" y="4561559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3955032" y="456155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 flipV="1">
            <a:off x="3955032" y="4777459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03444" y="49784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58769" y="44751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88917" y="42078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21507" y="50878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29238" y="53355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265769" y="451356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4246" y="513782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912" y="228112"/>
            <a:ext cx="8634413" cy="617538"/>
          </a:xfrm>
        </p:spPr>
        <p:txBody>
          <a:bodyPr/>
          <a:lstStyle/>
          <a:p>
            <a:r>
              <a:rPr lang="en-GB" dirty="0" smtClean="0"/>
              <a:t>Finding Shortest Paths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155457"/>
            <a:ext cx="83412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Brute Force </a:t>
            </a:r>
            <a:r>
              <a:rPr lang="en-GB" b="1" dirty="0"/>
              <a:t>E</a:t>
            </a:r>
            <a:r>
              <a:rPr lang="en-GB" sz="2400" b="1" dirty="0" smtClean="0"/>
              <a:t>numeration: </a:t>
            </a:r>
            <a:r>
              <a:rPr lang="en-GB" sz="2400" dirty="0" smtClean="0"/>
              <a:t>generate eac</a:t>
            </a:r>
            <a:r>
              <a:rPr lang="en-GB" dirty="0" smtClean="0"/>
              <a:t>h possible sequence of edges and check each one to see if it is a </a:t>
            </a:r>
            <a:r>
              <a:rPr lang="en-GB" dirty="0" smtClean="0"/>
              <a:t>path from s to t and compute its length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Return the path from s to t of smallest length.</a:t>
            </a:r>
            <a:endParaRPr lang="en-GB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98655" y="3551256"/>
            <a:ext cx="584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Recall:</a:t>
            </a:r>
            <a:r>
              <a:rPr lang="en-US" dirty="0" smtClean="0"/>
              <a:t> Given e edges there are </a:t>
            </a:r>
            <a:r>
              <a:rPr lang="en-US" dirty="0" smtClean="0"/>
              <a:t>e</a:t>
            </a:r>
            <a:r>
              <a:rPr lang="en-US" dirty="0" smtClean="0"/>
              <a:t>! </a:t>
            </a:r>
            <a:r>
              <a:rPr lang="en-US" dirty="0" smtClean="0"/>
              <a:t>paths.</a:t>
            </a:r>
          </a:p>
          <a:p>
            <a:endParaRPr lang="en-US" dirty="0"/>
          </a:p>
          <a:p>
            <a:r>
              <a:rPr lang="en-US" dirty="0" smtClean="0"/>
              <a:t>Not practical.  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79" y="4151420"/>
            <a:ext cx="2560098" cy="249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9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34608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900" dirty="0">
                <a:solidFill>
                  <a:srgbClr val="3B62AF"/>
                </a:solidFill>
                <a:latin typeface="Arial" charset="0"/>
              </a:rPr>
              <a:t> algorithm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37258" y="1171575"/>
            <a:ext cx="8759849" cy="4939189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b="1" u="sng" dirty="0" err="1" smtClean="0">
                <a:latin typeface="Arial" pitchFamily="34" charset="0"/>
              </a:rPr>
              <a:t>Dijkstra's</a:t>
            </a:r>
            <a:r>
              <a:rPr lang="en-US" b="1" u="sng" dirty="0" smtClean="0">
                <a:latin typeface="Arial" pitchFamily="34" charset="0"/>
              </a:rPr>
              <a:t> </a:t>
            </a:r>
            <a:r>
              <a:rPr lang="en-US" b="1" u="sng" dirty="0">
                <a:latin typeface="Arial" pitchFamily="34" charset="0"/>
              </a:rPr>
              <a:t>A</a:t>
            </a:r>
            <a:r>
              <a:rPr lang="en-US" b="1" u="sng" dirty="0" smtClean="0">
                <a:latin typeface="Arial" pitchFamily="34" charset="0"/>
              </a:rPr>
              <a:t>lgorithm:</a:t>
            </a:r>
            <a:r>
              <a:rPr lang="en-US" b="1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is an efficient solution </a:t>
            </a:r>
            <a:r>
              <a:rPr lang="en-US" dirty="0" smtClean="0">
                <a:latin typeface="Arial" pitchFamily="34" charset="0"/>
              </a:rPr>
              <a:t>to the </a:t>
            </a:r>
            <a:r>
              <a:rPr lang="en-US" dirty="0" smtClean="0">
                <a:latin typeface="Arial" pitchFamily="34" charset="0"/>
              </a:rPr>
              <a:t>shortest path problem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latin typeface="Arial" pitchFamily="34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latin typeface="Arial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b="1" dirty="0">
                <a:latin typeface="Arial" pitchFamily="34" charset="0"/>
              </a:rPr>
              <a:t>Basic Output: </a:t>
            </a:r>
            <a:r>
              <a:rPr lang="en-US" dirty="0">
                <a:latin typeface="Arial" pitchFamily="34" charset="0"/>
              </a:rPr>
              <a:t>Lengths of shortest paths from a given source vertex</a:t>
            </a:r>
            <a:r>
              <a:rPr lang="en-US" i="1" dirty="0">
                <a:latin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>
                <a:latin typeface="Arial" pitchFamily="34" charset="0"/>
              </a:rPr>
              <a:t>to all other </a:t>
            </a:r>
            <a:r>
              <a:rPr lang="en-US" dirty="0" smtClean="0">
                <a:latin typeface="Arial" pitchFamily="34" charset="0"/>
              </a:rPr>
              <a:t>vertices (including t) 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latin typeface="Arial" pitchFamily="34" charset="0"/>
              </a:rPr>
              <a:t>Easily modified to also keep track of and return shortest paths. </a:t>
            </a:r>
            <a:endParaRPr lang="en-US" dirty="0"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b="1" dirty="0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b="1" u="sng" dirty="0" smtClean="0">
              <a:solidFill>
                <a:srgbClr val="44444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121921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900" dirty="0">
                <a:solidFill>
                  <a:srgbClr val="3B62AF"/>
                </a:solidFill>
                <a:latin typeface="Arial" charset="0"/>
              </a:rPr>
              <a:t> algorithm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028" y="948836"/>
            <a:ext cx="8759849" cy="4939189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b="1" dirty="0" smtClean="0">
                <a:latin typeface="Arial" pitchFamily="34" charset="0"/>
              </a:rPr>
              <a:t>High-Level Steps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b="1" dirty="0"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Maintains a set of “solved vertices” S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Those vertices for which we know the shortest path from s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latin typeface="Arial" pitchFamily="34" charset="0"/>
              </a:rPr>
              <a:t>Initially S = {s}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Maintain a “distance label” L(v) for each vertex v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Estimate of shortest path length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Each iteration adds to S the vertex in V-S with smallest distance label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When a node is added to S, its distance label is the true shortest path length</a:t>
            </a:r>
            <a:endParaRPr lang="en-US" b="1" u="sn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5A7F9-6B89-458F-BC7D-A1624D612B03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151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shortest path from s to t.</a:t>
            </a:r>
          </a:p>
        </p:txBody>
      </p:sp>
      <p:sp>
        <p:nvSpPr>
          <p:cNvPr id="53145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3146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3146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3146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31467" name="AutoShape 11"/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8" name="AutoShape 12"/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9" name="AutoShape 13"/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0" name="AutoShape 14"/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1" name="AutoShape 15"/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2" name="AutoShape 16"/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3" name="AutoShape 17"/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4" name="AutoShape 18"/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5" name="AutoShape 19"/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6" name="AutoShape 20"/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7" name="AutoShape 21"/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8" name="AutoShape 22"/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9" name="AutoShape 23"/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0" name="AutoShape 24"/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1" name="AutoShape 25"/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3148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3148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3148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3149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3149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3149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3149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3149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149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3149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2791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34371-F59B-4C02-987E-9A37C262B79A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3010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V-S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s,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8514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A87F-C54E-47B5-94FB-8360A696A80A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5399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53995" name="AutoShape 11"/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6" name="AutoShape 12"/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7" name="AutoShape 13"/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8" name="AutoShape 14"/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9" name="AutoShape 15"/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0" name="AutoShape 16"/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1" name="AutoShape 17"/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2" name="AutoShape 18"/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3" name="AutoShape 19"/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4" name="AutoShape 20"/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5" name="AutoShape 21"/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6" name="AutoShape 22"/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7" name="AutoShape 23"/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8" name="AutoShape 24"/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9" name="AutoShape 25"/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27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4034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V-S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s, 2, 3, 4, 5, 6, 7, t }</a:t>
            </a:r>
          </a:p>
        </p:txBody>
      </p:sp>
      <p:sp>
        <p:nvSpPr>
          <p:cNvPr id="554036" name="AutoShape 52"/>
          <p:cNvSpPr>
            <a:spLocks noChangeArrowheads="1"/>
          </p:cNvSpPr>
          <p:nvPr/>
        </p:nvSpPr>
        <p:spPr bwMode="auto">
          <a:xfrm>
            <a:off x="376238" y="266700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202711" y="2279650"/>
            <a:ext cx="10985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3DDAB-923B-4951-83B7-1AF96199E0E5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V-S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1827213" y="2303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1179269" y="1769822"/>
            <a:ext cx="16525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006600"/>
                </a:solidFill>
                <a:latin typeface="Comic Sans MS" charset="0"/>
                <a:cs typeface="+mn-cs"/>
              </a:rPr>
              <a:t>decrease </a:t>
            </a:r>
            <a:r>
              <a:rPr kumimoji="1" lang="en-US" sz="1600" dirty="0" smtClean="0">
                <a:solidFill>
                  <a:srgbClr val="006600"/>
                </a:solidFill>
                <a:latin typeface="Comic Sans MS" charset="0"/>
                <a:cs typeface="+mn-cs"/>
              </a:rPr>
              <a:t>distance label</a:t>
            </a:r>
            <a:endParaRPr kumimoji="1" lang="en-US" sz="1600" dirty="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37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1BB8-BE2B-499A-8598-8B269D31955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50" name="Text Box 50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51" name="AutoShape 51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V-S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7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8862" y="5822739"/>
            <a:ext cx="677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shortest route from here to there?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86" y="469077"/>
            <a:ext cx="5252549" cy="51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8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85948-02DA-4E68-B7F4-31A49B0CB587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3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53A5-EB93-49D9-B3CA-CBBD9EA968A2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7105650" y="1606430"/>
            <a:ext cx="16525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006600"/>
                </a:solidFill>
                <a:latin typeface="Comic Sans MS" charset="0"/>
                <a:cs typeface="+mn-cs"/>
              </a:rPr>
              <a:t>decrease </a:t>
            </a:r>
            <a:r>
              <a:rPr kumimoji="1" lang="en-US" sz="1600" dirty="0" smtClean="0">
                <a:solidFill>
                  <a:srgbClr val="006600"/>
                </a:solidFill>
                <a:latin typeface="Comic Sans MS" charset="0"/>
                <a:cs typeface="+mn-cs"/>
              </a:rPr>
              <a:t>distance label</a:t>
            </a:r>
            <a:endParaRPr kumimoji="1" lang="en-US" sz="1600" dirty="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78D9E-AEBC-4D38-8EA1-362573EEFC6A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282685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3465513" y="3195638"/>
            <a:ext cx="12779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052-DBA6-46F2-8C30-3E3846136EFA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6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7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92F64-CEDD-4135-8918-82AB6DB41F21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272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272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272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2731" name="AutoShape 11"/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2" name="AutoShape 12"/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3" name="AutoShape 13"/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4" name="AutoShape 14"/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5" name="AutoShape 15"/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6" name="AutoShape 16"/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7" name="AutoShape 17"/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8" name="AutoShape 18"/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9" name="AutoShape 19"/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0" name="AutoShape 20"/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1" name="AutoShape 21"/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2" name="AutoShape 22"/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3" name="AutoShape 23"/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4" name="AutoShape 24"/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5" name="AutoShape 25"/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74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275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275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275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275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276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276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6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6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6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6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6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6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6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3, 4, 5, 7, t }</a:t>
            </a:r>
          </a:p>
        </p:txBody>
      </p:sp>
      <p:sp>
        <p:nvSpPr>
          <p:cNvPr id="54277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277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b="1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b="1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7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7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277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2778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2779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80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2781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2782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89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2790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2791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CC748-EA6C-4DBA-8D2B-98112B3B719C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2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C229-2A7B-4E0D-8409-78DF35B72DC8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477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4779" name="AutoShape 11"/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0" name="AutoShape 12"/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1" name="AutoShape 13"/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2" name="AutoShape 14"/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3" name="AutoShape 15"/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4" name="AutoShape 16"/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5" name="AutoShape 17"/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6" name="AutoShape 18"/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7" name="AutoShape 19"/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8" name="AutoShape 20"/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9" name="AutoShape 21"/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0" name="AutoShape 22"/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1" name="AutoShape 23"/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2" name="AutoShape 24"/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3" name="AutoShape 25"/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480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480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480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480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480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3, 4, 5, t }</a:t>
            </a:r>
          </a:p>
        </p:txBody>
      </p:sp>
      <p:sp>
        <p:nvSpPr>
          <p:cNvPr id="54481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1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2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2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2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2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3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3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32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4833" name="AutoShape 65"/>
          <p:cNvSpPr>
            <a:spLocks noChangeArrowheads="1"/>
          </p:cNvSpPr>
          <p:nvPr/>
        </p:nvSpPr>
        <p:spPr bwMode="auto">
          <a:xfrm rot="-2088649">
            <a:off x="8070850" y="1784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4834" name="Text Box 66"/>
          <p:cNvSpPr txBox="1">
            <a:spLocks noChangeArrowheads="1"/>
          </p:cNvSpPr>
          <p:nvPr/>
        </p:nvSpPr>
        <p:spPr bwMode="auto">
          <a:xfrm>
            <a:off x="7649306" y="1430215"/>
            <a:ext cx="12779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  <p:sp>
        <p:nvSpPr>
          <p:cNvPr id="544840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41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42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4843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4844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FFA2C-20C7-4C49-81AB-8A9035711468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6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5222E-CC21-42FA-80ED-A5340C6B563F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4173293" y="5430838"/>
            <a:ext cx="12779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CD08D-D4D4-4FAB-8A77-9C5A76616563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5,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5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Networks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11" y="1103804"/>
            <a:ext cx="4338271" cy="398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1354" y="5275387"/>
            <a:ext cx="792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shortest path of friend relationships between two people?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D1ECC-E62E-423C-A2D6-BE2C357F9E45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5,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4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49D05-F0D0-4FCF-98CE-2D15579DECE5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4, 5,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3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4693A-BC63-4961-B13F-8195A7FE856E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4, 5, 6, 7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6148752" y="6256338"/>
            <a:ext cx="9461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dirty="0" smtClean="0">
                <a:solidFill>
                  <a:srgbClr val="A50021"/>
                </a:solidFill>
                <a:latin typeface="Comic Sans MS" charset="0"/>
                <a:cs typeface="+mn-cs"/>
              </a:rPr>
              <a:t>min</a:t>
            </a:r>
            <a:endParaRPr kumimoji="1" lang="en-US" sz="1600" dirty="0" smtClean="0">
              <a:solidFill>
                <a:srgbClr val="A50021"/>
              </a:solidFill>
              <a:latin typeface="Comic Sans MS" charset="0"/>
              <a:cs typeface="+mn-cs"/>
            </a:endParaRP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FB23-2DE0-4744-8AB9-B48357730D2F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4, 5, 6, 7, t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>
                <a:solidFill>
                  <a:srgbClr val="000000"/>
                </a:solidFill>
                <a:latin typeface="Comic Sans MS" charset="0"/>
              </a:rPr>
              <a:t>V-S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>
              <a:gd name="T0" fmla="*/ 0 w 5536"/>
              <a:gd name="T1" fmla="*/ 903 h 2980"/>
              <a:gd name="T2" fmla="*/ 112 w 5536"/>
              <a:gd name="T3" fmla="*/ 623 h 2980"/>
              <a:gd name="T4" fmla="*/ 304 w 5536"/>
              <a:gd name="T5" fmla="*/ 519 h 2980"/>
              <a:gd name="T6" fmla="*/ 440 w 5536"/>
              <a:gd name="T7" fmla="*/ 447 h 2980"/>
              <a:gd name="T8" fmla="*/ 624 w 5536"/>
              <a:gd name="T9" fmla="*/ 415 h 2980"/>
              <a:gd name="T10" fmla="*/ 832 w 5536"/>
              <a:gd name="T11" fmla="*/ 375 h 2980"/>
              <a:gd name="T12" fmla="*/ 952 w 5536"/>
              <a:gd name="T13" fmla="*/ 335 h 2980"/>
              <a:gd name="T14" fmla="*/ 1432 w 5536"/>
              <a:gd name="T15" fmla="*/ 271 h 2980"/>
              <a:gd name="T16" fmla="*/ 1928 w 5536"/>
              <a:gd name="T17" fmla="*/ 311 h 2980"/>
              <a:gd name="T18" fmla="*/ 2640 w 5536"/>
              <a:gd name="T19" fmla="*/ 343 h 2980"/>
              <a:gd name="T20" fmla="*/ 4528 w 5536"/>
              <a:gd name="T21" fmla="*/ 130 h 2980"/>
              <a:gd name="T22" fmla="*/ 4955 w 5536"/>
              <a:gd name="T23" fmla="*/ 34 h 2980"/>
              <a:gd name="T24" fmla="*/ 5232 w 5536"/>
              <a:gd name="T25" fmla="*/ 34 h 2980"/>
              <a:gd name="T26" fmla="*/ 5371 w 5536"/>
              <a:gd name="T27" fmla="*/ 162 h 2980"/>
              <a:gd name="T28" fmla="*/ 5376 w 5536"/>
              <a:gd name="T29" fmla="*/ 295 h 2980"/>
              <a:gd name="T30" fmla="*/ 5368 w 5536"/>
              <a:gd name="T31" fmla="*/ 647 h 2980"/>
              <a:gd name="T32" fmla="*/ 5354 w 5536"/>
              <a:gd name="T33" fmla="*/ 889 h 2980"/>
              <a:gd name="T34" fmla="*/ 5366 w 5536"/>
              <a:gd name="T35" fmla="*/ 1143 h 2980"/>
              <a:gd name="T36" fmla="*/ 5403 w 5536"/>
              <a:gd name="T37" fmla="*/ 1604 h 2980"/>
              <a:gd name="T38" fmla="*/ 5427 w 5536"/>
              <a:gd name="T39" fmla="*/ 2283 h 2980"/>
              <a:gd name="T40" fmla="*/ 5451 w 5536"/>
              <a:gd name="T41" fmla="*/ 2658 h 2980"/>
              <a:gd name="T42" fmla="*/ 5342 w 5536"/>
              <a:gd name="T43" fmla="*/ 2901 h 2980"/>
              <a:gd name="T44" fmla="*/ 4288 w 5536"/>
              <a:gd name="T45" fmla="*/ 2901 h 2980"/>
              <a:gd name="T46" fmla="*/ 2082 w 5536"/>
              <a:gd name="T47" fmla="*/ 2949 h 2980"/>
              <a:gd name="T48" fmla="*/ 1208 w 5536"/>
              <a:gd name="T49" fmla="*/ 2975 h 2980"/>
              <a:gd name="T50" fmla="*/ 1008 w 5536"/>
              <a:gd name="T51" fmla="*/ 2919 h 2980"/>
              <a:gd name="T52" fmla="*/ 936 w 5536"/>
              <a:gd name="T53" fmla="*/ 2887 h 2980"/>
              <a:gd name="T54" fmla="*/ 888 w 5536"/>
              <a:gd name="T55" fmla="*/ 2775 h 2980"/>
              <a:gd name="T56" fmla="*/ 792 w 5536"/>
              <a:gd name="T57" fmla="*/ 2679 h 2980"/>
              <a:gd name="T58" fmla="*/ 736 w 5536"/>
              <a:gd name="T59" fmla="*/ 2599 h 2980"/>
              <a:gd name="T60" fmla="*/ 704 w 5536"/>
              <a:gd name="T61" fmla="*/ 2527 h 2980"/>
              <a:gd name="T62" fmla="*/ 680 w 5536"/>
              <a:gd name="T63" fmla="*/ 2503 h 2980"/>
              <a:gd name="T64" fmla="*/ 656 w 5536"/>
              <a:gd name="T65" fmla="*/ 2447 h 2980"/>
              <a:gd name="T66" fmla="*/ 472 w 5536"/>
              <a:gd name="T67" fmla="*/ 2215 h 2980"/>
              <a:gd name="T68" fmla="*/ 440 w 5536"/>
              <a:gd name="T69" fmla="*/ 2087 h 2980"/>
              <a:gd name="T70" fmla="*/ 336 w 5536"/>
              <a:gd name="T71" fmla="*/ 1927 h 2980"/>
              <a:gd name="T72" fmla="*/ 272 w 5536"/>
              <a:gd name="T73" fmla="*/ 1807 h 2980"/>
              <a:gd name="T74" fmla="*/ 192 w 5536"/>
              <a:gd name="T75" fmla="*/ 1719 h 2980"/>
              <a:gd name="T76" fmla="*/ 96 w 5536"/>
              <a:gd name="T77" fmla="*/ 1271 h 2980"/>
              <a:gd name="T78" fmla="*/ 24 w 5536"/>
              <a:gd name="T79" fmla="*/ 1143 h 2980"/>
              <a:gd name="T80" fmla="*/ 16 w 5536"/>
              <a:gd name="T81" fmla="*/ 1111 h 2980"/>
              <a:gd name="T82" fmla="*/ 0 w 5536"/>
              <a:gd name="T83" fmla="*/ 1063 h 2980"/>
              <a:gd name="T84" fmla="*/ 0 w 5536"/>
              <a:gd name="T85" fmla="*/ 903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kumimoji="1" lang="en-US" sz="1800" smtClea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0500-254C-44A1-BACE-0E9E51180CD0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200" smtClean="0">
                <a:solidFill>
                  <a:srgbClr val="000000"/>
                </a:solidFill>
                <a:latin typeface="Comic Sans MS" charset="0"/>
                <a:cs typeface="+mn-cs"/>
              </a:rPr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14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2794000" y="1014413"/>
            <a:ext cx="3368675" cy="7023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S = { s, 2, 3, 4, 5, 6, 7, t }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V-S </a:t>
            </a:r>
            <a:r>
              <a:rPr kumimoji="1" lang="en-US" sz="1800" dirty="0" smtClean="0">
                <a:solidFill>
                  <a:srgbClr val="000000"/>
                </a:solidFill>
                <a:latin typeface="Comic Sans MS" charset="0"/>
                <a:cs typeface="+mn-cs"/>
              </a:rPr>
              <a:t>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59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51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34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50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45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8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</a:t>
            </a:r>
            <a:endParaRPr kumimoji="1" lang="en-US" sz="18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33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0000"/>
                </a:solidFill>
                <a:latin typeface="Comic Sans MS" charset="0"/>
                <a:cs typeface="+mn-cs"/>
              </a:rPr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latin typeface="Comic Sans MS" charset="0"/>
                <a:cs typeface="+mn-cs"/>
                <a:sym typeface="Symbol" charset="2"/>
              </a:rPr>
              <a:t>32</a:t>
            </a:r>
            <a:endParaRPr kumimoji="1" lang="en-US" sz="1600" smtClean="0">
              <a:solidFill>
                <a:srgbClr val="006600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b="1" dirty="0" err="1" smtClean="0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900" b="1" dirty="0" smtClean="0">
                <a:solidFill>
                  <a:srgbClr val="3B62AF"/>
                </a:solidFill>
                <a:latin typeface="Arial" charset="0"/>
              </a:rPr>
              <a:t> </a:t>
            </a: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algorithm - </a:t>
            </a:r>
            <a:r>
              <a:rPr lang="en-US" sz="3900" b="1" dirty="0" err="1">
                <a:solidFill>
                  <a:srgbClr val="3B62AF"/>
                </a:solidFill>
                <a:latin typeface="Arial" charset="0"/>
              </a:rPr>
              <a:t>Pseudocode</a:t>
            </a:r>
            <a:endParaRPr lang="en-US" sz="3900" b="1" dirty="0">
              <a:solidFill>
                <a:srgbClr val="3B62AF"/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Text Box 4"/>
              <p:cNvSpPr txBox="1">
                <a:spLocks noChangeArrowheads="1"/>
              </p:cNvSpPr>
              <p:nvPr/>
            </p:nvSpPr>
            <p:spPr bwMode="auto">
              <a:xfrm>
                <a:off x="492370" y="1324711"/>
                <a:ext cx="8651630" cy="4473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</a:pPr>
                <a:endParaRPr lang="en-US" sz="1800" dirty="0" smtClean="0">
                  <a:solidFill>
                    <a:srgbClr val="674EA7"/>
                  </a:solidFill>
                  <a:latin typeface="Constantia" pitchFamily="18" charset="0"/>
                </a:endParaRPr>
              </a:p>
              <a:p>
                <a:pPr eaLnBrk="1" hangingPunct="1">
                  <a:lnSpc>
                    <a:spcPct val="95000"/>
                  </a:lnSpc>
                </a:pP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L[s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] ←0        			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distance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label to 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source vertex is zero)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</a:br>
                <a:endParaRPr lang="en-US" sz="1800" dirty="0" smtClean="0">
                  <a:solidFill>
                    <a:srgbClr val="444444"/>
                  </a:solidFill>
                  <a:latin typeface="Constantia" pitchFamily="18" charset="0"/>
                </a:endParaRPr>
              </a:p>
              <a:p>
                <a:pPr eaLnBrk="1" hangingPunct="1">
                  <a:lnSpc>
                    <a:spcPct val="95000"/>
                  </a:lnSpc>
                </a:pP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for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 all 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v ∈ V–{s}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</a:b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       do  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L[v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] ←∞ 		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set all other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distance labels  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to infinity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)</a:t>
                </a:r>
              </a:p>
              <a:p>
                <a:pPr eaLnBrk="1" hangingPunct="1">
                  <a:lnSpc>
                    <a:spcPct val="95000"/>
                  </a:lnSpc>
                </a:pPr>
                <a:endParaRPr lang="en-US" sz="1800" dirty="0" smtClean="0">
                  <a:solidFill>
                    <a:srgbClr val="674EA7"/>
                  </a:solidFill>
                  <a:latin typeface="Constantia" pitchFamily="18" charset="0"/>
                </a:endParaRPr>
              </a:p>
              <a:p>
                <a:pPr eaLnBrk="1" hangingPunct="1">
                  <a:lnSpc>
                    <a:spcPct val="95000"/>
                  </a:lnSpc>
                </a:pP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S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←∅ 				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(solved set is initially empty) 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</a:br>
                <a:endParaRPr lang="en-US" sz="1800" dirty="0" smtClean="0">
                  <a:solidFill>
                    <a:srgbClr val="444444"/>
                  </a:solidFill>
                  <a:latin typeface="Constantia" pitchFamily="18" charset="0"/>
                </a:endParaRPr>
              </a:p>
              <a:p>
                <a:pPr eaLnBrk="1" hangingPunct="1">
                  <a:lnSpc>
                    <a:spcPct val="95000"/>
                  </a:lnSpc>
                </a:pP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444444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444444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444444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	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        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(iterate until t is added to S)</a:t>
                </a: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</a:b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    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u 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← 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vertex in V-S with minimum L(u)  </a:t>
                </a: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select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vertex in V-S with minimum label) 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</a:b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 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  S←S∪{u} 			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add u to list of visited vertices) 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</a:b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    </a:t>
                </a: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for 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all 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v ∈ neighbors[u]		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 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</a:b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         </a:t>
                </a: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if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  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L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[v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] &gt; L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[u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] + w(u, v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)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if new shortest path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 found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)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/>
                </a:r>
                <a:b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</a:b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              </a:t>
                </a: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then</a:t>
                </a:r>
                <a:r>
                  <a:rPr lang="en-US" sz="1800" dirty="0">
                    <a:solidFill>
                      <a:srgbClr val="444444"/>
                    </a:solidFill>
                    <a:latin typeface="Constantia" pitchFamily="18" charset="0"/>
                  </a:rPr>
                  <a:t>    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L[v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] 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←L[u</a:t>
                </a:r>
                <a:r>
                  <a:rPr lang="en-US" sz="1800" dirty="0">
                    <a:solidFill>
                      <a:srgbClr val="674EA7"/>
                    </a:solidFill>
                    <a:latin typeface="Constantia" pitchFamily="18" charset="0"/>
                  </a:rPr>
                  <a:t>] + w(u, v)	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</a:t>
                </a:r>
                <a:r>
                  <a:rPr lang="en-US" sz="1800" dirty="0">
                    <a:solidFill>
                      <a:srgbClr val="C00000"/>
                    </a:solidFill>
                    <a:latin typeface="Constantia" pitchFamily="18" charset="0"/>
                  </a:rPr>
                  <a:t>set new value of shortest path)</a:t>
                </a:r>
              </a:p>
              <a:p>
                <a:pPr eaLnBrk="1" hangingPunct="1">
                  <a:lnSpc>
                    <a:spcPct val="95000"/>
                  </a:lnSpc>
                </a:pPr>
                <a:endParaRPr lang="en-US" sz="1800" dirty="0" smtClean="0">
                  <a:solidFill>
                    <a:srgbClr val="444444"/>
                  </a:solidFill>
                  <a:latin typeface="Constantia" pitchFamily="18" charset="0"/>
                </a:endParaRPr>
              </a:p>
              <a:p>
                <a:pPr eaLnBrk="1" hangingPunct="1">
                  <a:lnSpc>
                    <a:spcPct val="95000"/>
                  </a:lnSpc>
                </a:pPr>
                <a:r>
                  <a:rPr lang="en-US" sz="1800" dirty="0" smtClean="0">
                    <a:solidFill>
                      <a:srgbClr val="444444"/>
                    </a:solidFill>
                    <a:latin typeface="Constantia" pitchFamily="18" charset="0"/>
                  </a:rPr>
                  <a:t>return </a:t>
                </a:r>
                <a:r>
                  <a:rPr lang="en-US" sz="1800" dirty="0" smtClean="0">
                    <a:solidFill>
                      <a:srgbClr val="674EA7"/>
                    </a:solidFill>
                    <a:latin typeface="Constantia" pitchFamily="18" charset="0"/>
                  </a:rPr>
                  <a:t>L(t)                     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nstantia" pitchFamily="18" charset="0"/>
                  </a:rPr>
                  <a:t>(returns shortest path length from s to t)</a:t>
                </a:r>
              </a:p>
              <a:p>
                <a:pPr eaLnBrk="1" hangingPunct="1">
                  <a:lnSpc>
                    <a:spcPct val="95000"/>
                  </a:lnSpc>
                </a:pPr>
                <a:endParaRPr lang="en-US" sz="1800" dirty="0">
                  <a:solidFill>
                    <a:srgbClr val="674EA7"/>
                  </a:solidFill>
                  <a:latin typeface="Constantia" pitchFamily="18" charset="0"/>
                </a:endParaRPr>
              </a:p>
            </p:txBody>
          </p:sp>
        </mc:Choice>
        <mc:Fallback>
          <p:sp>
            <p:nvSpPr>
              <p:cNvPr id="1331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370" y="1324711"/>
                <a:ext cx="8651630" cy="4473532"/>
              </a:xfrm>
              <a:prstGeom prst="rect">
                <a:avLst/>
              </a:prstGeom>
              <a:blipFill rotWithShape="1">
                <a:blip r:embed="rId2"/>
                <a:stretch>
                  <a:fillRect l="-16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00554" y="5958951"/>
            <a:ext cx="544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Terminates after at most |V| iterations.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36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the </a:t>
            </a:r>
            <a:r>
              <a:rPr lang="en-US" sz="2400" dirty="0" smtClean="0"/>
              <a:t>basic definition and uses of weighted graphs.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Understand the definition and uses of the shortest path problem. </a:t>
            </a:r>
          </a:p>
          <a:p>
            <a:endParaRPr lang="en-US" sz="2400" dirty="0"/>
          </a:p>
          <a:p>
            <a:r>
              <a:rPr lang="en-US" sz="2400" dirty="0" smtClean="0"/>
              <a:t>Understand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shortest path algorithm and be able to simulate it by hand.</a:t>
            </a:r>
          </a:p>
          <a:p>
            <a:endParaRPr lang="en-US" sz="2400" dirty="0"/>
          </a:p>
          <a:p>
            <a:r>
              <a:rPr lang="en-US" sz="2400" dirty="0" smtClean="0"/>
              <a:t>Understand the basic idea behind its proof of correctness.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Citation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0" y="773723"/>
            <a:ext cx="7002584" cy="525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4862" y="6114870"/>
            <a:ext cx="7944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shortest citation path between two papers?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Citation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0" y="773723"/>
            <a:ext cx="7002584" cy="525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4862" y="6114870"/>
            <a:ext cx="7944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shortest citation path between two papers?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Network Routing</a:t>
            </a:r>
            <a:endParaRPr lang="en-US" altLang="zh-CN" dirty="0" smtClean="0"/>
          </a:p>
        </p:txBody>
      </p:sp>
      <p:sp>
        <p:nvSpPr>
          <p:cNvPr id="2" name="Rectangle 1"/>
          <p:cNvSpPr/>
          <p:nvPr/>
        </p:nvSpPr>
        <p:spPr>
          <a:xfrm>
            <a:off x="238372" y="5963812"/>
            <a:ext cx="9362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shortest path between two computers in a network?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05" y="1104534"/>
            <a:ext cx="41783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1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Weighted Graphs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FF0000"/>
                </a:solidFill>
              </a:rPr>
              <a:t>weighted graph</a:t>
            </a:r>
            <a:r>
              <a:rPr lang="en-GB" sz="2400" dirty="0" smtClean="0"/>
              <a:t> is a graph with </a:t>
            </a:r>
            <a:r>
              <a:rPr lang="en-GB" dirty="0" smtClean="0"/>
              <a:t>a numeric weight associated with each edge. </a:t>
            </a:r>
            <a:endParaRPr lang="en-GB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0524" y="5340564"/>
            <a:ext cx="7212231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 path is the sum of its edge weights.</a:t>
            </a:r>
            <a:endParaRPr lang="en-US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989781" y="41779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6437706" y="37461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213744" y="446688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5140719" y="35302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5213744" y="3601699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4061219" y="3601699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5285181" y="360169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5285181" y="3817599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33593" y="40185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7922" y="31438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7087" y="46113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80581" y="3600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8918" y="3515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19066" y="324798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51656" y="41279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87080" y="394712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225" y="2210685"/>
            <a:ext cx="814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Usually edge weight is interpreted as a distance or cost of </a:t>
            </a:r>
            <a:br>
              <a:rPr lang="en-US" dirty="0" smtClean="0"/>
            </a:br>
            <a:r>
              <a:rPr lang="en-US" dirty="0" smtClean="0"/>
              <a:t>moving between vertices.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Weighted Graphs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FF0000"/>
                </a:solidFill>
              </a:rPr>
              <a:t>weighted graph</a:t>
            </a:r>
            <a:r>
              <a:rPr lang="en-GB" sz="2400" dirty="0" smtClean="0"/>
              <a:t> is a graph with </a:t>
            </a:r>
            <a:r>
              <a:rPr lang="en-GB" dirty="0" smtClean="0"/>
              <a:t>a numeric weight associated with each edge. </a:t>
            </a:r>
            <a:endParaRPr lang="en-GB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0524" y="5340564"/>
            <a:ext cx="7212231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 path is the sum of its edge weights.</a:t>
            </a:r>
            <a:endParaRPr lang="en-US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989781" y="41779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6437706" y="37461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213744" y="446688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5140719" y="35302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4061220" y="3605481"/>
            <a:ext cx="1079499" cy="6439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33593" y="40185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7922" y="31438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7087" y="46113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80581" y="3600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8918" y="3515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19066" y="324798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51656" y="41279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87080" y="394712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225" y="2210685"/>
            <a:ext cx="814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Usually edge weight is interpreted as a distance or cost of </a:t>
            </a:r>
            <a:br>
              <a:rPr lang="en-US" dirty="0" smtClean="0"/>
            </a:br>
            <a:r>
              <a:rPr lang="en-US" dirty="0" smtClean="0"/>
              <a:t>moving between vertices.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793" y="3402100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also have weighted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directed graphs.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5299748" y="3605483"/>
            <a:ext cx="1137957" cy="2121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5356618" y="3890622"/>
            <a:ext cx="1107705" cy="58960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H="1" flipV="1">
            <a:off x="5226017" y="3674724"/>
            <a:ext cx="0" cy="8055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8862" y="5822739"/>
            <a:ext cx="677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Vertices = locations,  Edges = roads</a:t>
            </a:r>
          </a:p>
          <a:p>
            <a:r>
              <a:rPr lang="en-US" dirty="0" smtClean="0"/>
              <a:t>Weights = travel time or distance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86" y="469077"/>
            <a:ext cx="5252549" cy="51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226-friend004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cs226-friend0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26-friend0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106988</TotalTime>
  <Words>2537</Words>
  <Application>Microsoft Office PowerPoint</Application>
  <PresentationFormat>Letter Paper (8.5x11 in)</PresentationFormat>
  <Paragraphs>1101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ngi</vt:lpstr>
      <vt:lpstr>cs226-friend004</vt:lpstr>
      <vt:lpstr>Graphs: Dijkstra’s Algorithm</vt:lpstr>
      <vt:lpstr>PowerPoint Presentation</vt:lpstr>
      <vt:lpstr>Social Networks</vt:lpstr>
      <vt:lpstr>Citation Graph</vt:lpstr>
      <vt:lpstr>Citation Graph</vt:lpstr>
      <vt:lpstr>Network Routing</vt:lpstr>
      <vt:lpstr>Weighted Graphs</vt:lpstr>
      <vt:lpstr>Weighted Graphs</vt:lpstr>
      <vt:lpstr>PowerPoint Presentation</vt:lpstr>
      <vt:lpstr>Shortest Path Problem</vt:lpstr>
      <vt:lpstr>Shortest Path Problem</vt:lpstr>
      <vt:lpstr>Finding Shortest Paths</vt:lpstr>
      <vt:lpstr>Dijkstra's algorithm </vt:lpstr>
      <vt:lpstr>Dijkstra's algorithm 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algorithm - Pseudocode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934</cp:revision>
  <cp:lastPrinted>2000-09-21T19:28:55Z</cp:lastPrinted>
  <dcterms:created xsi:type="dcterms:W3CDTF">1999-04-21T20:02:09Z</dcterms:created>
  <dcterms:modified xsi:type="dcterms:W3CDTF">2012-06-08T06:10:18Z</dcterms:modified>
</cp:coreProperties>
</file>