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9" d="100"/>
          <a:sy n="139" d="100"/>
        </p:scale>
        <p:origin x="-2224" y="-2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764E1-A4BC-4310-9F12-6592DAE3B351}" type="datetimeFigureOut">
              <a:rPr lang="ru-RU" smtClean="0"/>
              <a:t>18.08.2023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41C91-005D-4FC9-83E0-0CC20A365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1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00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41C91-005D-4FC9-83E0-0CC20A3655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72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964" y="1265050"/>
            <a:ext cx="10795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25" dirty="0">
                <a:latin typeface="Calibri"/>
                <a:cs typeface="Calibri"/>
              </a:rPr>
              <a:t>II.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297630"/>
              </p:ext>
            </p:extLst>
          </p:nvPr>
        </p:nvGraphicFramePr>
        <p:xfrm>
          <a:off x="356614" y="1405762"/>
          <a:ext cx="3234054" cy="107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081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930"/>
                        </a:lnSpc>
                      </a:pPr>
                      <a:r>
                        <a:rPr lang="en-US" sz="800" b="1" spc="-10" dirty="0">
                          <a:latin typeface="Calibri"/>
                          <a:cs typeface="Calibri"/>
                        </a:rPr>
                        <a:t>Price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30"/>
                        </a:lnSpc>
                      </a:pPr>
                      <a:r>
                        <a:rPr sz="800" b="1" dirty="0">
                          <a:latin typeface="Calibri"/>
                          <a:cs typeface="Calibri"/>
                        </a:rPr>
                        <a:t>Unit</a:t>
                      </a:r>
                      <a:r>
                        <a:rPr sz="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20" dirty="0">
                          <a:latin typeface="Calibri"/>
                          <a:cs typeface="Calibri"/>
                        </a:rPr>
                        <a:t>Prod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930"/>
                        </a:lnSpc>
                      </a:pPr>
                      <a:r>
                        <a:rPr sz="800" b="1" spc="-25" dirty="0">
                          <a:latin typeface="Calibri"/>
                          <a:cs typeface="Calibri"/>
                        </a:rPr>
                        <a:t>BV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0"/>
                        </a:lnSpc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Disc</a:t>
                      </a:r>
                      <a:r>
                        <a:rPr sz="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50" dirty="0">
                          <a:latin typeface="Calibri"/>
                          <a:cs typeface="Calibri"/>
                        </a:rPr>
                        <a:t>%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810"/>
                        </a:lnSpc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Silver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200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10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810"/>
                        </a:lnSpc>
                      </a:pPr>
                      <a:r>
                        <a:rPr lang="en-US" sz="700" b="1" spc="-20" dirty="0">
                          <a:latin typeface="Calibri"/>
                          <a:cs typeface="Calibri"/>
                        </a:rPr>
                        <a:t>80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sz="7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835"/>
                        </a:lnSpc>
                      </a:pPr>
                      <a:r>
                        <a:rPr sz="700" b="1" spc="-20" dirty="0">
                          <a:latin typeface="Calibri"/>
                          <a:cs typeface="Calibri"/>
                        </a:rPr>
                        <a:t>Gold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835"/>
                        </a:lnSpc>
                      </a:pPr>
                      <a:r>
                        <a:rPr lang="en-US" sz="700" b="1" spc="-10" dirty="0">
                          <a:latin typeface="Calibri"/>
                          <a:cs typeface="Calibri"/>
                        </a:rPr>
                        <a:t>USD 500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30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835"/>
                        </a:lnSpc>
                      </a:pPr>
                      <a:r>
                        <a:rPr lang="en-US" sz="700" b="1" spc="-10" dirty="0">
                          <a:latin typeface="Calibri"/>
                          <a:cs typeface="Calibri"/>
                        </a:rPr>
                        <a:t>200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840"/>
                        </a:lnSpc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Platinum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840"/>
                        </a:lnSpc>
                      </a:pPr>
                      <a:r>
                        <a:rPr lang="en-US" sz="700" b="1" spc="-10" dirty="0">
                          <a:latin typeface="Calibri"/>
                          <a:cs typeface="Calibri"/>
                        </a:rPr>
                        <a:t>USD 1000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60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840"/>
                        </a:lnSpc>
                      </a:pPr>
                      <a:r>
                        <a:rPr lang="en-US" sz="700" b="1" spc="-10" dirty="0">
                          <a:latin typeface="Calibri"/>
                          <a:cs typeface="Calibri"/>
                        </a:rPr>
                        <a:t>400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lang="en-US" sz="700" b="1" spc="-25" dirty="0">
                          <a:latin typeface="Calibri"/>
                          <a:cs typeface="Calibri"/>
                        </a:rPr>
                        <a:t>25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835"/>
                        </a:lnSpc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Diamond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835"/>
                        </a:lnSpc>
                      </a:pPr>
                      <a:r>
                        <a:rPr lang="en-US" sz="700" b="1" spc="-10" dirty="0">
                          <a:latin typeface="Calibri"/>
                          <a:cs typeface="Calibri"/>
                        </a:rPr>
                        <a:t>USD 2000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835"/>
                        </a:lnSpc>
                      </a:pPr>
                      <a:r>
                        <a:rPr lang="en-US" sz="700" b="1" spc="-25" dirty="0">
                          <a:latin typeface="Calibri"/>
                          <a:cs typeface="Calibri"/>
                        </a:rPr>
                        <a:t>100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835"/>
                        </a:lnSpc>
                      </a:pPr>
                      <a:r>
                        <a:rPr lang="en-US" sz="700" b="1" spc="-25" dirty="0">
                          <a:latin typeface="Calibri"/>
                          <a:cs typeface="Calibri"/>
                        </a:rPr>
                        <a:t>800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 spc="-25" dirty="0">
                          <a:latin typeface="Calibri"/>
                          <a:cs typeface="Calibri"/>
                        </a:rPr>
                        <a:t>30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75">
                <a:tc gridSpan="3">
                  <a:txBody>
                    <a:bodyPr/>
                    <a:lstStyle/>
                    <a:p>
                      <a:pPr>
                        <a:lnSpc>
                          <a:spcPts val="103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900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(BV)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8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6962" y="2469261"/>
            <a:ext cx="1927225" cy="13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960"/>
              </a:lnSpc>
              <a:spcBef>
                <a:spcPts val="90"/>
              </a:spcBef>
            </a:pPr>
            <a:r>
              <a:rPr lang="en-US" sz="800" b="1" dirty="0">
                <a:latin typeface="Calibri"/>
                <a:cs typeface="Calibri"/>
              </a:rPr>
              <a:t>1 Product USD 20 x 40% = 8 BV</a:t>
            </a:r>
            <a:r>
              <a:rPr sz="800" b="1" spc="-10" dirty="0">
                <a:latin typeface="Calibri"/>
                <a:cs typeface="Calibri"/>
              </a:rPr>
              <a:t>.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662" y="2747211"/>
            <a:ext cx="1303020" cy="140970"/>
          </a:xfrm>
          <a:prstGeom prst="rect">
            <a:avLst/>
          </a:prstGeom>
          <a:solidFill>
            <a:srgbClr val="8A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SPONSOR</a:t>
            </a:r>
            <a:r>
              <a:rPr sz="9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BONUS</a:t>
            </a:r>
            <a:r>
              <a:rPr sz="9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(30%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BV)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04499"/>
              </p:ext>
            </p:extLst>
          </p:nvPr>
        </p:nvGraphicFramePr>
        <p:xfrm>
          <a:off x="359662" y="4012696"/>
          <a:ext cx="3210560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70815">
                        <a:lnSpc>
                          <a:spcPts val="950"/>
                        </a:lnSpc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Sponsor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4170">
                        <a:lnSpc>
                          <a:spcPts val="950"/>
                        </a:lnSpc>
                      </a:pPr>
                      <a:r>
                        <a:rPr lang="en-US"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Calculation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950"/>
                        </a:lnSpc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Bonus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69850">
                        <a:lnSpc>
                          <a:spcPts val="95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Silver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835"/>
                        </a:lnSpc>
                      </a:pPr>
                      <a:r>
                        <a:rPr lang="en-US" sz="700" dirty="0">
                          <a:latin typeface="Calibri"/>
                          <a:cs typeface="Calibri"/>
                        </a:rPr>
                        <a:t>80 BV x 30% 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835"/>
                        </a:lnSpc>
                      </a:pPr>
                      <a:r>
                        <a:rPr lang="en-US" sz="700" spc="-10" dirty="0">
                          <a:latin typeface="Calibri"/>
                          <a:cs typeface="Calibri"/>
                        </a:rPr>
                        <a:t>USD 24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69850">
                        <a:lnSpc>
                          <a:spcPts val="955"/>
                        </a:lnSpc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Gold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835"/>
                        </a:lnSpc>
                      </a:pPr>
                      <a:r>
                        <a:rPr lang="en-US" sz="700" dirty="0">
                          <a:latin typeface="Calibri"/>
                          <a:cs typeface="Calibri"/>
                        </a:rPr>
                        <a:t>200 BV x 30%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835"/>
                        </a:lnSpc>
                      </a:pPr>
                      <a:r>
                        <a:rPr lang="en-US" sz="700" spc="-10" dirty="0">
                          <a:latin typeface="Calibri"/>
                          <a:cs typeface="Calibri"/>
                        </a:rPr>
                        <a:t>USD 60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69850">
                        <a:lnSpc>
                          <a:spcPts val="93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Platinum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810"/>
                        </a:lnSpc>
                      </a:pPr>
                      <a:r>
                        <a:rPr lang="en-US" sz="700" dirty="0">
                          <a:latin typeface="Calibri"/>
                          <a:cs typeface="Calibri"/>
                        </a:rPr>
                        <a:t>400 BV x 30%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810"/>
                        </a:lnSpc>
                      </a:pPr>
                      <a:r>
                        <a:rPr lang="en-US" sz="700" dirty="0">
                          <a:latin typeface="Calibri"/>
                          <a:cs typeface="Calibri"/>
                        </a:rPr>
                        <a:t>USD 120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69850">
                        <a:lnSpc>
                          <a:spcPts val="93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Diamond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675">
                        <a:lnSpc>
                          <a:spcPts val="810"/>
                        </a:lnSpc>
                      </a:pPr>
                      <a:r>
                        <a:rPr lang="en-US" sz="700" dirty="0">
                          <a:latin typeface="Calibri"/>
                          <a:cs typeface="Calibri"/>
                        </a:rPr>
                        <a:t>800 BV x 30%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810"/>
                        </a:lnSpc>
                      </a:pPr>
                      <a:r>
                        <a:rPr lang="en-US" sz="700" dirty="0">
                          <a:latin typeface="Calibri"/>
                          <a:cs typeface="Calibri"/>
                        </a:rPr>
                        <a:t>USD 240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335">
                <a:tc gridSpan="2"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MATCHING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BONUS</a:t>
                      </a:r>
                      <a:r>
                        <a:rPr sz="9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(20%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BV)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8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46962" y="5192395"/>
            <a:ext cx="1595120" cy="2705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90"/>
              </a:spcBef>
              <a:buFont typeface="Symbol"/>
              <a:buChar char=""/>
              <a:tabLst>
                <a:tab pos="192405" algn="l"/>
              </a:tabLst>
            </a:pPr>
            <a:r>
              <a:rPr lang="en-US" sz="800" spc="-10" dirty="0">
                <a:latin typeface="Calibri"/>
                <a:cs typeface="Calibri"/>
              </a:rPr>
              <a:t>A perfect 3 Legs</a:t>
            </a:r>
          </a:p>
          <a:p>
            <a:pPr marL="192405" indent="-179705">
              <a:lnSpc>
                <a:spcPct val="100000"/>
              </a:lnSpc>
              <a:spcBef>
                <a:spcPts val="90"/>
              </a:spcBef>
              <a:buFont typeface="Symbol"/>
              <a:buChar char=""/>
              <a:tabLst>
                <a:tab pos="192405" algn="l"/>
              </a:tabLst>
            </a:pPr>
            <a:r>
              <a:rPr lang="en-US" sz="800" spc="-10" dirty="0">
                <a:latin typeface="Calibri"/>
                <a:cs typeface="Calibri"/>
              </a:rPr>
              <a:t>2</a:t>
            </a:r>
            <a:r>
              <a:rPr lang="en-US" sz="800" spc="-10" baseline="30000" dirty="0">
                <a:latin typeface="Calibri"/>
                <a:cs typeface="Calibri"/>
              </a:rPr>
              <a:t>nd</a:t>
            </a:r>
            <a:r>
              <a:rPr lang="en-US" sz="800" spc="-10" dirty="0">
                <a:latin typeface="Calibri"/>
                <a:cs typeface="Calibri"/>
              </a:rPr>
              <a:t> biggest BV value </a:t>
            </a:r>
            <a:endParaRPr sz="800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31745"/>
              </p:ext>
            </p:extLst>
          </p:nvPr>
        </p:nvGraphicFramePr>
        <p:xfrm>
          <a:off x="3835654" y="500130"/>
          <a:ext cx="3269613" cy="922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115">
                <a:tc>
                  <a:txBody>
                    <a:bodyPr/>
                    <a:lstStyle/>
                    <a:p>
                      <a:pPr marR="635" algn="ctr">
                        <a:lnSpc>
                          <a:spcPts val="950"/>
                        </a:lnSpc>
                      </a:pPr>
                      <a:r>
                        <a:rPr lang="en-US"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37490">
                        <a:lnSpc>
                          <a:spcPts val="950"/>
                        </a:lnSpc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r>
                        <a:rPr sz="8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BV Per Day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95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Bonus</a:t>
                      </a:r>
                      <a:r>
                        <a:rPr sz="8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Matching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Silver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 spc="-25" dirty="0">
                          <a:latin typeface="Calibri"/>
                          <a:cs typeface="Calibri"/>
                        </a:rPr>
                        <a:t>1000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200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700" b="1" spc="-20" dirty="0">
                          <a:latin typeface="Calibri"/>
                          <a:cs typeface="Calibri"/>
                        </a:rPr>
                        <a:t>Gold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 spc="-25" dirty="0">
                          <a:latin typeface="Calibri"/>
                          <a:cs typeface="Calibri"/>
                        </a:rPr>
                        <a:t>3000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</a:t>
                      </a:r>
                      <a:r>
                        <a:rPr lang="ru-RU" sz="700" b="1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lang="en-US" sz="700" b="1" dirty="0">
                          <a:latin typeface="Calibri"/>
                          <a:cs typeface="Calibri"/>
                        </a:rPr>
                        <a:t>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Platinum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 spc="-25" dirty="0">
                          <a:latin typeface="Calibri"/>
                          <a:cs typeface="Calibri"/>
                        </a:rPr>
                        <a:t>6000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1</a:t>
                      </a:r>
                      <a:r>
                        <a:rPr lang="ru-RU" sz="7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lang="en-US" sz="700" b="1" dirty="0">
                          <a:latin typeface="Calibri"/>
                          <a:cs typeface="Calibri"/>
                        </a:rPr>
                        <a:t>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Calibri"/>
                          <a:cs typeface="Calibri"/>
                        </a:rPr>
                        <a:t>Diamond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spc="-2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lang="ru-RU" sz="700" b="1" spc="-2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lang="en-US" sz="700" b="1" spc="-25" dirty="0">
                          <a:latin typeface="Calibri"/>
                          <a:cs typeface="Calibri"/>
                        </a:rPr>
                        <a:t>000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</a:t>
                      </a:r>
                      <a:r>
                        <a:rPr lang="ru-RU" sz="700" b="1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lang="en-US" sz="700" b="1" dirty="0">
                          <a:latin typeface="Calibri"/>
                          <a:cs typeface="Calibri"/>
                        </a:rPr>
                        <a:t>00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>
                        <a:lnSpc>
                          <a:spcPts val="1005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FLUSHING</a:t>
                      </a:r>
                      <a:r>
                        <a:rPr sz="900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BONUS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(10%)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8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822952" y="1404031"/>
            <a:ext cx="2742947" cy="40395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192405" algn="l"/>
              </a:tabLst>
            </a:pPr>
            <a:r>
              <a:rPr lang="en-US" sz="800" dirty="0">
                <a:latin typeface="Calibri"/>
                <a:cs typeface="Calibri"/>
              </a:rPr>
              <a:t>A </a:t>
            </a:r>
            <a:r>
              <a:rPr lang="en-US" sz="800" dirty="0" err="1">
                <a:latin typeface="Calibri"/>
                <a:cs typeface="Calibri"/>
              </a:rPr>
              <a:t>Macthing</a:t>
            </a:r>
            <a:r>
              <a:rPr lang="en-US" sz="800" dirty="0">
                <a:latin typeface="Calibri"/>
                <a:cs typeface="Calibri"/>
              </a:rPr>
              <a:t> that exceeds the MAXIMUM amount of BV per day. The Biggest Balance will count to get the Bonus</a:t>
            </a:r>
          </a:p>
          <a:p>
            <a:pPr marL="192405" indent="-17970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192405" algn="l"/>
              </a:tabLst>
            </a:pPr>
            <a:endParaRPr sz="8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45166"/>
              </p:ext>
            </p:extLst>
          </p:nvPr>
        </p:nvGraphicFramePr>
        <p:xfrm>
          <a:off x="3835654" y="1686178"/>
          <a:ext cx="3017520" cy="26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 marL="66675">
                        <a:lnSpc>
                          <a:spcPts val="930"/>
                        </a:lnSpc>
                      </a:pPr>
                      <a:r>
                        <a:rPr lang="en-US" sz="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930"/>
                        </a:lnSpc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Silver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930"/>
                        </a:lnSpc>
                      </a:pPr>
                      <a:r>
                        <a:rPr sz="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Gold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930"/>
                        </a:lnSpc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Platinum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930"/>
                        </a:lnSpc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Diamond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marL="66675">
                        <a:lnSpc>
                          <a:spcPts val="93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Flushing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0"/>
                        </a:lnSpc>
                      </a:pPr>
                      <a:r>
                        <a:rPr sz="800" spc="-25" dirty="0">
                          <a:latin typeface="Calibri"/>
                          <a:cs typeface="Calibri"/>
                        </a:rPr>
                        <a:t>1%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0"/>
                        </a:lnSpc>
                      </a:pPr>
                      <a:r>
                        <a:rPr lang="en-US" sz="800" spc="-2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%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0"/>
                        </a:lnSpc>
                      </a:pPr>
                      <a:r>
                        <a:rPr lang="en-US" sz="800" spc="-2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%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0"/>
                        </a:lnSpc>
                      </a:pPr>
                      <a:r>
                        <a:rPr sz="800" spc="-25" dirty="0">
                          <a:latin typeface="Calibri"/>
                          <a:cs typeface="Calibri"/>
                        </a:rPr>
                        <a:t>10%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822953" y="2832354"/>
            <a:ext cx="2588260" cy="5181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90"/>
              </a:spcBef>
            </a:pPr>
            <a:r>
              <a:rPr lang="en-US" sz="800" b="1" spc="-20" dirty="0">
                <a:solidFill>
                  <a:srgbClr val="6F2F9F"/>
                </a:solidFill>
                <a:latin typeface="Calibri"/>
                <a:cs typeface="Calibri"/>
              </a:rPr>
              <a:t>Balance</a:t>
            </a:r>
            <a:endParaRPr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Wingdings"/>
                <a:cs typeface="Wingdings"/>
              </a:rPr>
              <a:t></a:t>
            </a:r>
            <a:r>
              <a:rPr sz="800" spc="-10" dirty="0">
                <a:latin typeface="Calibri"/>
                <a:cs typeface="Calibri"/>
              </a:rPr>
              <a:t>Matching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lang="en-US" sz="800" spc="-25" dirty="0">
                <a:latin typeface="Calibri"/>
                <a:cs typeface="Calibri"/>
              </a:rPr>
              <a:t>6000 BV </a:t>
            </a:r>
            <a:r>
              <a:rPr sz="800" dirty="0">
                <a:latin typeface="Calibri"/>
                <a:cs typeface="Calibri"/>
              </a:rPr>
              <a:t>x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20</a:t>
            </a:r>
            <a:r>
              <a:rPr lang="en-US" sz="800" dirty="0">
                <a:latin typeface="Calibri"/>
                <a:cs typeface="Calibri"/>
              </a:rPr>
              <a:t>% = USD 1200</a:t>
            </a:r>
            <a:endParaRPr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Wingdings"/>
                <a:cs typeface="Wingdings"/>
              </a:rPr>
              <a:t></a:t>
            </a:r>
            <a:r>
              <a:rPr sz="800" spc="-10" dirty="0">
                <a:latin typeface="Calibri"/>
                <a:cs typeface="Calibri"/>
              </a:rPr>
              <a:t>Flushing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lang="en-US" sz="800" dirty="0">
                <a:latin typeface="Calibri"/>
                <a:cs typeface="Calibri"/>
              </a:rPr>
              <a:t>4000 BV x 10% </a:t>
            </a:r>
            <a:r>
              <a:rPr sz="800" dirty="0">
                <a:latin typeface="Calibri"/>
                <a:cs typeface="Calibri"/>
              </a:rPr>
              <a:t>=</a:t>
            </a:r>
            <a:r>
              <a:rPr sz="800" spc="-15" dirty="0">
                <a:latin typeface="Times New Roman"/>
                <a:cs typeface="Times New Roman"/>
              </a:rPr>
              <a:t> </a:t>
            </a:r>
            <a:r>
              <a:rPr lang="en-US" sz="800" spc="-15" dirty="0">
                <a:latin typeface="Times New Roman"/>
                <a:cs typeface="Times New Roman"/>
              </a:rPr>
              <a:t>USD 400</a:t>
            </a:r>
            <a:endParaRPr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800" spc="-10" dirty="0">
                <a:latin typeface="Wingdings"/>
                <a:cs typeface="Wingdings"/>
              </a:rPr>
              <a:t></a:t>
            </a:r>
            <a:r>
              <a:rPr lang="en-US" sz="800" spc="-10" dirty="0">
                <a:latin typeface="Calibri"/>
                <a:cs typeface="Calibri"/>
              </a:rPr>
              <a:t>Balance of 80 BV is forfeited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654" y="3344928"/>
            <a:ext cx="1354455" cy="140335"/>
          </a:xfrm>
          <a:prstGeom prst="rect">
            <a:avLst/>
          </a:prstGeom>
          <a:solidFill>
            <a:srgbClr val="8A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sz="9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LEADERSHIP</a:t>
            </a:r>
            <a:r>
              <a:rPr sz="9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Calibri"/>
                <a:cs typeface="Calibri"/>
              </a:rPr>
              <a:t>BONUS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2953" y="3472688"/>
            <a:ext cx="301815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10"/>
              </a:spcBef>
              <a:buSzPct val="112500"/>
              <a:buFont typeface="Symbol"/>
              <a:buChar char=""/>
              <a:tabLst>
                <a:tab pos="191770" algn="l"/>
              </a:tabLst>
            </a:pPr>
            <a:r>
              <a:rPr lang="en-US" sz="800" dirty="0">
                <a:latin typeface="Calibri"/>
                <a:cs typeface="Calibri"/>
              </a:rPr>
              <a:t>Formed Matching but did not reach the MAXIMUM BV in a day</a:t>
            </a:r>
            <a:r>
              <a:rPr sz="900" spc="-10" dirty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05072"/>
              </p:ext>
            </p:extLst>
          </p:nvPr>
        </p:nvGraphicFramePr>
        <p:xfrm>
          <a:off x="3835654" y="3631693"/>
          <a:ext cx="3237864" cy="864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570"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BONUS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300 BV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300 BV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60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600 BV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600 BV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120</a:t>
                      </a: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1000 BV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1000 BV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200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1500 BV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1500 BV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250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308215" y="506224"/>
            <a:ext cx="1391285" cy="128240"/>
          </a:xfrm>
          <a:prstGeom prst="rect">
            <a:avLst/>
          </a:prstGeom>
          <a:solidFill>
            <a:srgbClr val="8A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UNILEVEL</a:t>
            </a:r>
            <a:r>
              <a:rPr sz="9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BONUS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Calibri"/>
                <a:cs typeface="Calibri"/>
              </a:rPr>
              <a:t>(5%)</a:t>
            </a:r>
            <a:r>
              <a:rPr lang="en-US" sz="900" b="1" spc="-20" dirty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lang="en-US" sz="900" b="1" spc="-20" dirty="0">
                <a:solidFill>
                  <a:schemeClr val="tx1"/>
                </a:solidFill>
                <a:latin typeface="Calibri"/>
                <a:cs typeface="Calibri"/>
              </a:rPr>
              <a:t>40%</a:t>
            </a:r>
            <a:endParaRPr sz="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38188" y="623369"/>
            <a:ext cx="1568714" cy="31162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49225" indent="-13652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149225" algn="l"/>
              </a:tabLst>
            </a:pPr>
            <a:r>
              <a:rPr sz="900" dirty="0">
                <a:latin typeface="Calibri"/>
                <a:cs typeface="Calibri"/>
              </a:rPr>
              <a:t>Sponsor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min</a:t>
            </a:r>
            <a:r>
              <a:rPr lang="en-US" sz="900" dirty="0">
                <a:latin typeface="Calibri"/>
                <a:cs typeface="Calibri"/>
              </a:rPr>
              <a:t>imum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Calibri"/>
                <a:cs typeface="Calibri"/>
              </a:rPr>
              <a:t>1 person</a:t>
            </a:r>
            <a:endParaRPr sz="900" dirty="0">
              <a:latin typeface="Calibri"/>
              <a:cs typeface="Calibri"/>
            </a:endParaRPr>
          </a:p>
          <a:p>
            <a:pPr marL="149225" indent="-136525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149225" algn="l"/>
              </a:tabLst>
            </a:pPr>
            <a:r>
              <a:rPr sz="900" dirty="0">
                <a:latin typeface="Calibri"/>
                <a:cs typeface="Calibri"/>
              </a:rPr>
              <a:t>Restock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lang="en-US" sz="900" spc="-45" dirty="0">
                <a:latin typeface="Calibri"/>
                <a:cs typeface="Calibri"/>
              </a:rPr>
              <a:t>1</a:t>
            </a:r>
            <a:r>
              <a:rPr lang="en-US" sz="900" dirty="0">
                <a:latin typeface="Calibri"/>
                <a:cs typeface="Calibri"/>
              </a:rPr>
              <a:t>0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Calibri"/>
                <a:cs typeface="Calibri"/>
              </a:rPr>
              <a:t>BV</a:t>
            </a:r>
            <a:r>
              <a:rPr lang="en-US" sz="900" spc="-25" dirty="0">
                <a:latin typeface="Calibri"/>
                <a:cs typeface="Calibri"/>
              </a:rPr>
              <a:t> per month 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0885" y="2271649"/>
            <a:ext cx="1521207" cy="128240"/>
          </a:xfrm>
          <a:prstGeom prst="rect">
            <a:avLst/>
          </a:prstGeom>
          <a:solidFill>
            <a:srgbClr val="8A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9"/>
              </a:lnSpc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9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REPEAT</a:t>
            </a:r>
            <a:r>
              <a:rPr sz="9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lang="en-US" sz="900" b="1" spc="-20" dirty="0">
                <a:solidFill>
                  <a:srgbClr val="FFFFFF"/>
                </a:solidFill>
                <a:latin typeface="Calibri"/>
                <a:cs typeface="Calibri"/>
              </a:rPr>
              <a:t>    </a:t>
            </a:r>
            <a:r>
              <a:rPr lang="en-US" sz="900" b="1" spc="-20" dirty="0">
                <a:solidFill>
                  <a:schemeClr val="tx1"/>
                </a:solidFill>
                <a:latin typeface="Calibri"/>
                <a:cs typeface="Calibri"/>
              </a:rPr>
              <a:t>15%</a:t>
            </a:r>
            <a:endParaRPr sz="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38186" y="2385742"/>
            <a:ext cx="2297430" cy="28084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49225" indent="-13652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149225" algn="l"/>
              </a:tabLst>
            </a:pPr>
            <a:r>
              <a:rPr sz="800" dirty="0">
                <a:latin typeface="Calibri"/>
                <a:cs typeface="Calibri"/>
              </a:rPr>
              <a:t>BV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Calibri"/>
                <a:cs typeface="Calibri"/>
              </a:rPr>
              <a:t>Personal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repeat</a:t>
            </a:r>
            <a:r>
              <a:rPr sz="800" spc="-30" dirty="0">
                <a:latin typeface="Times New Roman"/>
                <a:cs typeface="Times New Roman"/>
              </a:rPr>
              <a:t> </a:t>
            </a:r>
            <a:r>
              <a:rPr lang="en-US" sz="800" dirty="0">
                <a:latin typeface="Calibri"/>
                <a:cs typeface="Calibri"/>
              </a:rPr>
              <a:t>sales is accumulate in 1 month</a:t>
            </a:r>
            <a:endParaRPr sz="800" dirty="0">
              <a:latin typeface="Calibri"/>
              <a:cs typeface="Calibri"/>
            </a:endParaRPr>
          </a:p>
          <a:p>
            <a:pPr marL="149225" indent="-13652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149225" algn="l"/>
              </a:tabLst>
            </a:pPr>
            <a:r>
              <a:rPr sz="800" spc="-10" dirty="0">
                <a:latin typeface="Calibri"/>
                <a:cs typeface="Calibri"/>
              </a:rPr>
              <a:t>A</a:t>
            </a:r>
            <a:r>
              <a:rPr lang="en-US" sz="800" spc="-10" dirty="0">
                <a:latin typeface="Calibri"/>
                <a:cs typeface="Calibri"/>
              </a:rPr>
              <a:t>ccumulation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BV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lang="en-US" sz="800" spc="-10" dirty="0">
                <a:latin typeface="Calibri"/>
                <a:cs typeface="Calibri"/>
              </a:rPr>
              <a:t>is counting as a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10" dirty="0">
                <a:latin typeface="Calibri"/>
                <a:cs typeface="Calibri"/>
              </a:rPr>
              <a:t>point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(</a:t>
            </a:r>
            <a:r>
              <a:rPr lang="en-US" sz="800" dirty="0">
                <a:latin typeface="Calibri"/>
                <a:cs typeface="Calibri"/>
              </a:rPr>
              <a:t>Refer Table</a:t>
            </a:r>
            <a:r>
              <a:rPr sz="800" spc="-10" dirty="0">
                <a:latin typeface="Calibri"/>
                <a:cs typeface="Calibri"/>
              </a:rPr>
              <a:t>)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8215" y="4632370"/>
            <a:ext cx="1974848" cy="128240"/>
          </a:xfrm>
          <a:prstGeom prst="rect">
            <a:avLst/>
          </a:prstGeom>
          <a:solidFill>
            <a:srgbClr val="8A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19"/>
              </a:lnSpc>
            </a:pPr>
            <a:r>
              <a:rPr lang="en-US" sz="900" b="1" dirty="0">
                <a:solidFill>
                  <a:srgbClr val="FFFFFF"/>
                </a:solidFill>
                <a:latin typeface="Calibri"/>
                <a:cs typeface="Calibri"/>
              </a:rPr>
              <a:t>Status </a:t>
            </a:r>
            <a:r>
              <a:rPr lang="en-US" sz="900" b="1" dirty="0" err="1">
                <a:solidFill>
                  <a:srgbClr val="FFFFFF"/>
                </a:solidFill>
                <a:latin typeface="Calibri"/>
                <a:cs typeface="Calibri"/>
              </a:rPr>
              <a:t>Achivement</a:t>
            </a:r>
            <a:endParaRPr sz="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114" name="object 1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9927" y="2901696"/>
            <a:ext cx="621792" cy="448055"/>
          </a:xfrm>
          <a:prstGeom prst="rect">
            <a:avLst/>
          </a:prstGeom>
        </p:spPr>
      </p:pic>
      <p:sp>
        <p:nvSpPr>
          <p:cNvPr id="115" name="object 115"/>
          <p:cNvSpPr txBox="1"/>
          <p:nvPr/>
        </p:nvSpPr>
        <p:spPr>
          <a:xfrm>
            <a:off x="1806505" y="2871818"/>
            <a:ext cx="453643" cy="378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400" spc="-10" dirty="0">
                <a:latin typeface="Segoe UI Black"/>
                <a:cs typeface="Segoe UI Black"/>
              </a:rPr>
              <a:t>   </a:t>
            </a:r>
            <a:r>
              <a:rPr sz="1400" spc="-10" dirty="0">
                <a:latin typeface="Segoe UI Black"/>
                <a:cs typeface="Segoe UI Black"/>
              </a:rPr>
              <a:t>A</a:t>
            </a:r>
            <a:endParaRPr lang="en-US" sz="1400" spc="-10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MY" sz="900" spc="-10" dirty="0">
                <a:latin typeface="Segoe UI Black"/>
                <a:cs typeface="Segoe UI Black"/>
              </a:rPr>
              <a:t>SILVER</a:t>
            </a:r>
            <a:endParaRPr sz="900" dirty="0">
              <a:latin typeface="Segoe UI Black"/>
              <a:cs typeface="Segoe UI Black"/>
            </a:endParaRPr>
          </a:p>
        </p:txBody>
      </p:sp>
      <p:pic>
        <p:nvPicPr>
          <p:cNvPr id="116" name="object 1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556" y="3530875"/>
            <a:ext cx="663876" cy="418777"/>
          </a:xfrm>
          <a:prstGeom prst="rect">
            <a:avLst/>
          </a:prstGeom>
        </p:spPr>
      </p:pic>
      <p:sp>
        <p:nvSpPr>
          <p:cNvPr id="117" name="object 117"/>
          <p:cNvSpPr txBox="1"/>
          <p:nvPr/>
        </p:nvSpPr>
        <p:spPr>
          <a:xfrm>
            <a:off x="804245" y="3489220"/>
            <a:ext cx="453109" cy="363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>
                <a:latin typeface="Segoe UI Black"/>
                <a:cs typeface="Segoe UI Black"/>
              </a:rPr>
              <a:t>   </a:t>
            </a:r>
            <a:r>
              <a:rPr sz="1300" spc="-5" dirty="0">
                <a:latin typeface="Segoe UI Black"/>
                <a:cs typeface="Segoe UI Black"/>
              </a:rPr>
              <a:t>A</a:t>
            </a:r>
            <a:endParaRPr lang="en-US" sz="1300" spc="-5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MY" sz="900" spc="-5" dirty="0">
                <a:latin typeface="Segoe UI Black"/>
                <a:cs typeface="Segoe UI Black"/>
              </a:rPr>
              <a:t>SILVER</a:t>
            </a:r>
            <a:endParaRPr sz="900" dirty="0">
              <a:latin typeface="Segoe UI Black"/>
              <a:cs typeface="Segoe UI Black"/>
            </a:endParaRPr>
          </a:p>
        </p:txBody>
      </p:sp>
      <p:pic>
        <p:nvPicPr>
          <p:cNvPr id="118" name="object 1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5324" y="3530875"/>
            <a:ext cx="660979" cy="418777"/>
          </a:xfrm>
          <a:prstGeom prst="rect">
            <a:avLst/>
          </a:prstGeom>
        </p:spPr>
      </p:pic>
      <p:sp>
        <p:nvSpPr>
          <p:cNvPr id="119" name="object 119"/>
          <p:cNvSpPr txBox="1"/>
          <p:nvPr/>
        </p:nvSpPr>
        <p:spPr>
          <a:xfrm>
            <a:off x="1533827" y="3509318"/>
            <a:ext cx="373235" cy="363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>
                <a:latin typeface="Segoe UI Black"/>
                <a:cs typeface="Segoe UI Black"/>
              </a:rPr>
              <a:t>  </a:t>
            </a:r>
            <a:r>
              <a:rPr sz="1300" spc="-5" dirty="0">
                <a:latin typeface="Segoe UI Black"/>
                <a:cs typeface="Segoe UI Black"/>
              </a:rPr>
              <a:t>B</a:t>
            </a:r>
            <a:endParaRPr lang="en-US" sz="1300" spc="-5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MY" sz="900" spc="-5" dirty="0">
                <a:latin typeface="Segoe UI Black"/>
                <a:cs typeface="Segoe UI Black"/>
              </a:rPr>
              <a:t>GOLD</a:t>
            </a:r>
            <a:endParaRPr sz="900" dirty="0">
              <a:latin typeface="Segoe UI Black"/>
              <a:cs typeface="Segoe UI Black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071101" y="3524884"/>
            <a:ext cx="671830" cy="421640"/>
            <a:chOff x="2071101" y="3524884"/>
            <a:chExt cx="671830" cy="421640"/>
          </a:xfrm>
        </p:grpSpPr>
        <p:pic>
          <p:nvPicPr>
            <p:cNvPr id="121" name="object 1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1101" y="3524884"/>
              <a:ext cx="671351" cy="421628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1888" y="3617976"/>
              <a:ext cx="506717" cy="235458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2106549" y="3537966"/>
              <a:ext cx="603250" cy="351790"/>
            </a:xfrm>
            <a:custGeom>
              <a:avLst/>
              <a:gdLst/>
              <a:ahLst/>
              <a:cxnLst/>
              <a:rect l="l" t="t" r="r" b="b"/>
              <a:pathLst>
                <a:path w="603250" h="351789">
                  <a:moveTo>
                    <a:pt x="301371" y="0"/>
                  </a:moveTo>
                  <a:lnTo>
                    <a:pt x="240618" y="3573"/>
                  </a:lnTo>
                  <a:lnTo>
                    <a:pt x="184040" y="13821"/>
                  </a:lnTo>
                  <a:lnTo>
                    <a:pt x="132847" y="30037"/>
                  </a:lnTo>
                  <a:lnTo>
                    <a:pt x="88249" y="51514"/>
                  </a:lnTo>
                  <a:lnTo>
                    <a:pt x="51455" y="77545"/>
                  </a:lnTo>
                  <a:lnTo>
                    <a:pt x="23675" y="107424"/>
                  </a:lnTo>
                  <a:lnTo>
                    <a:pt x="0" y="175895"/>
                  </a:lnTo>
                  <a:lnTo>
                    <a:pt x="6120" y="211305"/>
                  </a:lnTo>
                  <a:lnTo>
                    <a:pt x="51455" y="274148"/>
                  </a:lnTo>
                  <a:lnTo>
                    <a:pt x="88249" y="300164"/>
                  </a:lnTo>
                  <a:lnTo>
                    <a:pt x="132847" y="321632"/>
                  </a:lnTo>
                  <a:lnTo>
                    <a:pt x="184040" y="337843"/>
                  </a:lnTo>
                  <a:lnTo>
                    <a:pt x="240618" y="348090"/>
                  </a:lnTo>
                  <a:lnTo>
                    <a:pt x="301371" y="351663"/>
                  </a:lnTo>
                  <a:lnTo>
                    <a:pt x="362128" y="348090"/>
                  </a:lnTo>
                  <a:lnTo>
                    <a:pt x="418720" y="337843"/>
                  </a:lnTo>
                  <a:lnTo>
                    <a:pt x="469934" y="321632"/>
                  </a:lnTo>
                  <a:lnTo>
                    <a:pt x="514556" y="300164"/>
                  </a:lnTo>
                  <a:lnTo>
                    <a:pt x="551373" y="274148"/>
                  </a:lnTo>
                  <a:lnTo>
                    <a:pt x="579173" y="244292"/>
                  </a:lnTo>
                  <a:lnTo>
                    <a:pt x="602869" y="175895"/>
                  </a:lnTo>
                  <a:lnTo>
                    <a:pt x="596742" y="140442"/>
                  </a:lnTo>
                  <a:lnTo>
                    <a:pt x="551373" y="77545"/>
                  </a:lnTo>
                  <a:lnTo>
                    <a:pt x="514556" y="51514"/>
                  </a:lnTo>
                  <a:lnTo>
                    <a:pt x="469934" y="30037"/>
                  </a:lnTo>
                  <a:lnTo>
                    <a:pt x="418720" y="13821"/>
                  </a:lnTo>
                  <a:lnTo>
                    <a:pt x="362128" y="3573"/>
                  </a:lnTo>
                  <a:lnTo>
                    <a:pt x="301371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106549" y="3537966"/>
              <a:ext cx="603250" cy="351790"/>
            </a:xfrm>
            <a:custGeom>
              <a:avLst/>
              <a:gdLst/>
              <a:ahLst/>
              <a:cxnLst/>
              <a:rect l="l" t="t" r="r" b="b"/>
              <a:pathLst>
                <a:path w="603250" h="351789">
                  <a:moveTo>
                    <a:pt x="0" y="175895"/>
                  </a:moveTo>
                  <a:lnTo>
                    <a:pt x="23675" y="107424"/>
                  </a:lnTo>
                  <a:lnTo>
                    <a:pt x="51455" y="77545"/>
                  </a:lnTo>
                  <a:lnTo>
                    <a:pt x="88249" y="51514"/>
                  </a:lnTo>
                  <a:lnTo>
                    <a:pt x="132847" y="30037"/>
                  </a:lnTo>
                  <a:lnTo>
                    <a:pt x="184040" y="13821"/>
                  </a:lnTo>
                  <a:lnTo>
                    <a:pt x="240618" y="3573"/>
                  </a:lnTo>
                  <a:lnTo>
                    <a:pt x="301371" y="0"/>
                  </a:lnTo>
                  <a:lnTo>
                    <a:pt x="362128" y="3573"/>
                  </a:lnTo>
                  <a:lnTo>
                    <a:pt x="418720" y="13821"/>
                  </a:lnTo>
                  <a:lnTo>
                    <a:pt x="469934" y="30037"/>
                  </a:lnTo>
                  <a:lnTo>
                    <a:pt x="514556" y="51514"/>
                  </a:lnTo>
                  <a:lnTo>
                    <a:pt x="551373" y="77545"/>
                  </a:lnTo>
                  <a:lnTo>
                    <a:pt x="579173" y="107424"/>
                  </a:lnTo>
                  <a:lnTo>
                    <a:pt x="602869" y="175895"/>
                  </a:lnTo>
                  <a:lnTo>
                    <a:pt x="596742" y="211305"/>
                  </a:lnTo>
                  <a:lnTo>
                    <a:pt x="551373" y="274148"/>
                  </a:lnTo>
                  <a:lnTo>
                    <a:pt x="514556" y="300164"/>
                  </a:lnTo>
                  <a:lnTo>
                    <a:pt x="469934" y="321632"/>
                  </a:lnTo>
                  <a:lnTo>
                    <a:pt x="418720" y="337843"/>
                  </a:lnTo>
                  <a:lnTo>
                    <a:pt x="362128" y="348090"/>
                  </a:lnTo>
                  <a:lnTo>
                    <a:pt x="301371" y="351663"/>
                  </a:lnTo>
                  <a:lnTo>
                    <a:pt x="240618" y="348090"/>
                  </a:lnTo>
                  <a:lnTo>
                    <a:pt x="184040" y="337843"/>
                  </a:lnTo>
                  <a:lnTo>
                    <a:pt x="132847" y="321632"/>
                  </a:lnTo>
                  <a:lnTo>
                    <a:pt x="88249" y="300164"/>
                  </a:lnTo>
                  <a:lnTo>
                    <a:pt x="51455" y="274148"/>
                  </a:lnTo>
                  <a:lnTo>
                    <a:pt x="23675" y="244292"/>
                  </a:lnTo>
                  <a:lnTo>
                    <a:pt x="0" y="175895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2089149" y="3486583"/>
            <a:ext cx="654647" cy="363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>
                <a:latin typeface="Segoe UI Black"/>
                <a:cs typeface="Segoe UI Black"/>
              </a:rPr>
              <a:t>      </a:t>
            </a:r>
            <a:r>
              <a:rPr sz="1300" spc="-5" dirty="0">
                <a:latin typeface="Segoe UI Black"/>
                <a:cs typeface="Segoe UI Black"/>
              </a:rPr>
              <a:t>C</a:t>
            </a:r>
            <a:endParaRPr lang="en-US" sz="1300" spc="-5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MY" sz="900" spc="-5" dirty="0">
                <a:latin typeface="Segoe UI Black"/>
                <a:cs typeface="Segoe UI Black"/>
              </a:rPr>
              <a:t>PLATINUM</a:t>
            </a:r>
            <a:endParaRPr sz="900" dirty="0">
              <a:latin typeface="Segoe UI Black"/>
              <a:cs typeface="Segoe UI Black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1149102" y="3234118"/>
            <a:ext cx="2298065" cy="706755"/>
            <a:chOff x="1155191" y="3236988"/>
            <a:chExt cx="2298065" cy="706755"/>
          </a:xfrm>
        </p:grpSpPr>
        <p:pic>
          <p:nvPicPr>
            <p:cNvPr id="127" name="object 1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191" y="3236988"/>
              <a:ext cx="915162" cy="442709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220152" y="3276473"/>
              <a:ext cx="800735" cy="317500"/>
            </a:xfrm>
            <a:custGeom>
              <a:avLst/>
              <a:gdLst/>
              <a:ahLst/>
              <a:cxnLst/>
              <a:rect l="l" t="t" r="r" b="b"/>
              <a:pathLst>
                <a:path w="800735" h="317500">
                  <a:moveTo>
                    <a:pt x="800290" y="0"/>
                  </a:moveTo>
                  <a:lnTo>
                    <a:pt x="0" y="317373"/>
                  </a:lnTo>
                </a:path>
              </a:pathLst>
            </a:custGeom>
            <a:ln w="38100">
              <a:solidFill>
                <a:srgbClr val="7F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0679" y="3240036"/>
              <a:ext cx="445769" cy="387845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1694434" y="3276473"/>
              <a:ext cx="326390" cy="265430"/>
            </a:xfrm>
            <a:custGeom>
              <a:avLst/>
              <a:gdLst/>
              <a:ahLst/>
              <a:cxnLst/>
              <a:rect l="l" t="t" r="r" b="b"/>
              <a:pathLst>
                <a:path w="326389" h="265429">
                  <a:moveTo>
                    <a:pt x="326009" y="0"/>
                  </a:moveTo>
                  <a:lnTo>
                    <a:pt x="0" y="265303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020443" y="3276473"/>
              <a:ext cx="387350" cy="260350"/>
            </a:xfrm>
            <a:custGeom>
              <a:avLst/>
              <a:gdLst/>
              <a:ahLst/>
              <a:cxnLst/>
              <a:rect l="l" t="t" r="r" b="b"/>
              <a:pathLst>
                <a:path w="387350" h="260350">
                  <a:moveTo>
                    <a:pt x="0" y="0"/>
                  </a:moveTo>
                  <a:lnTo>
                    <a:pt x="386842" y="260350"/>
                  </a:lnTo>
                </a:path>
              </a:pathLst>
            </a:custGeom>
            <a:ln w="38100">
              <a:solidFill>
                <a:srgbClr val="FF5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1788" y="3527884"/>
              <a:ext cx="660979" cy="415628"/>
            </a:xfrm>
            <a:prstGeom prst="rect">
              <a:avLst/>
            </a:prstGeom>
          </p:spPr>
        </p:pic>
      </p:grpSp>
      <p:sp>
        <p:nvSpPr>
          <p:cNvPr id="133" name="object 133"/>
          <p:cNvSpPr txBox="1"/>
          <p:nvPr/>
        </p:nvSpPr>
        <p:spPr>
          <a:xfrm>
            <a:off x="2821928" y="3495046"/>
            <a:ext cx="618999" cy="363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>
                <a:latin typeface="Segoe UI Black"/>
                <a:cs typeface="Segoe UI Black"/>
              </a:rPr>
              <a:t>     </a:t>
            </a:r>
            <a:r>
              <a:rPr sz="1300" spc="-5" dirty="0">
                <a:latin typeface="Segoe UI Black"/>
                <a:cs typeface="Segoe UI Black"/>
              </a:rPr>
              <a:t>D</a:t>
            </a:r>
            <a:endParaRPr lang="en-US" sz="1300" spc="-5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MY" sz="900" spc="-5" dirty="0">
                <a:latin typeface="Segoe UI Black"/>
                <a:cs typeface="Segoe UI Black"/>
              </a:rPr>
              <a:t>DIAMOND</a:t>
            </a:r>
            <a:endParaRPr sz="900" dirty="0">
              <a:latin typeface="Segoe UI Black"/>
              <a:cs typeface="Segoe UI Black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020442" y="3276473"/>
            <a:ext cx="887730" cy="311785"/>
          </a:xfrm>
          <a:custGeom>
            <a:avLst/>
            <a:gdLst/>
            <a:ahLst/>
            <a:cxnLst/>
            <a:rect l="l" t="t" r="r" b="b"/>
            <a:pathLst>
              <a:path w="887730" h="311785">
                <a:moveTo>
                  <a:pt x="0" y="0"/>
                </a:moveTo>
                <a:lnTo>
                  <a:pt x="887603" y="311658"/>
                </a:lnTo>
              </a:path>
            </a:pathLst>
          </a:custGeom>
          <a:ln w="381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5" name="object 135"/>
          <p:cNvGrpSpPr/>
          <p:nvPr/>
        </p:nvGrpSpPr>
        <p:grpSpPr>
          <a:xfrm>
            <a:off x="1388618" y="5328721"/>
            <a:ext cx="854710" cy="369570"/>
            <a:chOff x="1374647" y="5324868"/>
            <a:chExt cx="854710" cy="369570"/>
          </a:xfrm>
        </p:grpSpPr>
        <p:pic>
          <p:nvPicPr>
            <p:cNvPr id="136" name="object 1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4647" y="5324868"/>
              <a:ext cx="854201" cy="369557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3519" y="5422417"/>
              <a:ext cx="616458" cy="177520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4304" y="5352288"/>
              <a:ext cx="755904" cy="270256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1424304" y="5352288"/>
              <a:ext cx="756285" cy="270510"/>
            </a:xfrm>
            <a:custGeom>
              <a:avLst/>
              <a:gdLst/>
              <a:ahLst/>
              <a:cxnLst/>
              <a:rect l="l" t="t" r="r" b="b"/>
              <a:pathLst>
                <a:path w="756285" h="270510">
                  <a:moveTo>
                    <a:pt x="0" y="135128"/>
                  </a:moveTo>
                  <a:lnTo>
                    <a:pt x="23639" y="87958"/>
                  </a:lnTo>
                  <a:lnTo>
                    <a:pt x="88872" y="48047"/>
                  </a:lnTo>
                  <a:lnTo>
                    <a:pt x="134421" y="31764"/>
                  </a:lnTo>
                  <a:lnTo>
                    <a:pt x="187169" y="18438"/>
                  </a:lnTo>
                  <a:lnTo>
                    <a:pt x="246051" y="8448"/>
                  </a:lnTo>
                  <a:lnTo>
                    <a:pt x="310001" y="2175"/>
                  </a:lnTo>
                  <a:lnTo>
                    <a:pt x="377952" y="0"/>
                  </a:lnTo>
                  <a:lnTo>
                    <a:pt x="445869" y="2175"/>
                  </a:lnTo>
                  <a:lnTo>
                    <a:pt x="509801" y="8448"/>
                  </a:lnTo>
                  <a:lnTo>
                    <a:pt x="568677" y="18438"/>
                  </a:lnTo>
                  <a:lnTo>
                    <a:pt x="621430" y="31764"/>
                  </a:lnTo>
                  <a:lnTo>
                    <a:pt x="666989" y="48047"/>
                  </a:lnTo>
                  <a:lnTo>
                    <a:pt x="704285" y="66905"/>
                  </a:lnTo>
                  <a:lnTo>
                    <a:pt x="749812" y="110826"/>
                  </a:lnTo>
                  <a:lnTo>
                    <a:pt x="755904" y="135128"/>
                  </a:lnTo>
                  <a:lnTo>
                    <a:pt x="749812" y="159429"/>
                  </a:lnTo>
                  <a:lnTo>
                    <a:pt x="704285" y="203350"/>
                  </a:lnTo>
                  <a:lnTo>
                    <a:pt x="666989" y="222208"/>
                  </a:lnTo>
                  <a:lnTo>
                    <a:pt x="621430" y="238491"/>
                  </a:lnTo>
                  <a:lnTo>
                    <a:pt x="568677" y="251817"/>
                  </a:lnTo>
                  <a:lnTo>
                    <a:pt x="509801" y="261807"/>
                  </a:lnTo>
                  <a:lnTo>
                    <a:pt x="445869" y="268080"/>
                  </a:lnTo>
                  <a:lnTo>
                    <a:pt x="377952" y="270256"/>
                  </a:lnTo>
                  <a:lnTo>
                    <a:pt x="310001" y="268080"/>
                  </a:lnTo>
                  <a:lnTo>
                    <a:pt x="246051" y="261807"/>
                  </a:lnTo>
                  <a:lnTo>
                    <a:pt x="187169" y="251817"/>
                  </a:lnTo>
                  <a:lnTo>
                    <a:pt x="134421" y="238491"/>
                  </a:lnTo>
                  <a:lnTo>
                    <a:pt x="88872" y="222208"/>
                  </a:lnTo>
                  <a:lnTo>
                    <a:pt x="51590" y="203350"/>
                  </a:lnTo>
                  <a:lnTo>
                    <a:pt x="6087" y="159429"/>
                  </a:lnTo>
                  <a:lnTo>
                    <a:pt x="0" y="135128"/>
                  </a:lnTo>
                  <a:close/>
                </a:path>
              </a:pathLst>
            </a:custGeom>
            <a:ln w="9525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1628301" y="5349880"/>
            <a:ext cx="550099" cy="239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800" spc="-20" dirty="0">
                <a:latin typeface="Segoe UI Black"/>
                <a:cs typeface="Segoe UI Black"/>
              </a:rPr>
              <a:t>   YOU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600" spc="-20" dirty="0">
                <a:latin typeface="Segoe UI Black"/>
                <a:cs typeface="Segoe UI Black"/>
              </a:rPr>
              <a:t>DIAMOND</a:t>
            </a:r>
            <a:endParaRPr sz="600" dirty="0">
              <a:latin typeface="Segoe UI Black"/>
              <a:cs typeface="Segoe UI Black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405226" y="5769851"/>
            <a:ext cx="1872614" cy="394335"/>
            <a:chOff x="405226" y="5769851"/>
            <a:chExt cx="1872614" cy="394335"/>
          </a:xfrm>
        </p:grpSpPr>
        <p:pic>
          <p:nvPicPr>
            <p:cNvPr id="142" name="object 1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5226" y="5783500"/>
              <a:ext cx="929167" cy="363633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3687" y="5769851"/>
              <a:ext cx="963930" cy="393966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0848" y="5870448"/>
              <a:ext cx="692657" cy="198881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4234" y="5795898"/>
              <a:ext cx="865505" cy="297434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1364234" y="5795898"/>
              <a:ext cx="865505" cy="297815"/>
            </a:xfrm>
            <a:custGeom>
              <a:avLst/>
              <a:gdLst/>
              <a:ahLst/>
              <a:cxnLst/>
              <a:rect l="l" t="t" r="r" b="b"/>
              <a:pathLst>
                <a:path w="865505" h="297814">
                  <a:moveTo>
                    <a:pt x="0" y="148717"/>
                  </a:moveTo>
                  <a:lnTo>
                    <a:pt x="22054" y="101697"/>
                  </a:lnTo>
                  <a:lnTo>
                    <a:pt x="83470" y="60871"/>
                  </a:lnTo>
                  <a:lnTo>
                    <a:pt x="126714" y="43545"/>
                  </a:lnTo>
                  <a:lnTo>
                    <a:pt x="177128" y="28683"/>
                  </a:lnTo>
                  <a:lnTo>
                    <a:pt x="233823" y="16592"/>
                  </a:lnTo>
                  <a:lnTo>
                    <a:pt x="295907" y="7578"/>
                  </a:lnTo>
                  <a:lnTo>
                    <a:pt x="362493" y="1945"/>
                  </a:lnTo>
                  <a:lnTo>
                    <a:pt x="432689" y="0"/>
                  </a:lnTo>
                  <a:lnTo>
                    <a:pt x="502888" y="1945"/>
                  </a:lnTo>
                  <a:lnTo>
                    <a:pt x="569483" y="7578"/>
                  </a:lnTo>
                  <a:lnTo>
                    <a:pt x="631582" y="16592"/>
                  </a:lnTo>
                  <a:lnTo>
                    <a:pt x="688294" y="28683"/>
                  </a:lnTo>
                  <a:lnTo>
                    <a:pt x="738727" y="43545"/>
                  </a:lnTo>
                  <a:lnTo>
                    <a:pt x="781989" y="60871"/>
                  </a:lnTo>
                  <a:lnTo>
                    <a:pt x="817190" y="80357"/>
                  </a:lnTo>
                  <a:lnTo>
                    <a:pt x="859839" y="124585"/>
                  </a:lnTo>
                  <a:lnTo>
                    <a:pt x="865505" y="148717"/>
                  </a:lnTo>
                  <a:lnTo>
                    <a:pt x="859839" y="172848"/>
                  </a:lnTo>
                  <a:lnTo>
                    <a:pt x="817190" y="217076"/>
                  </a:lnTo>
                  <a:lnTo>
                    <a:pt x="781989" y="236562"/>
                  </a:lnTo>
                  <a:lnTo>
                    <a:pt x="738727" y="253888"/>
                  </a:lnTo>
                  <a:lnTo>
                    <a:pt x="688294" y="268750"/>
                  </a:lnTo>
                  <a:lnTo>
                    <a:pt x="631582" y="280841"/>
                  </a:lnTo>
                  <a:lnTo>
                    <a:pt x="569483" y="289855"/>
                  </a:lnTo>
                  <a:lnTo>
                    <a:pt x="502888" y="295488"/>
                  </a:lnTo>
                  <a:lnTo>
                    <a:pt x="432689" y="297434"/>
                  </a:lnTo>
                  <a:lnTo>
                    <a:pt x="362493" y="295488"/>
                  </a:lnTo>
                  <a:lnTo>
                    <a:pt x="295907" y="289855"/>
                  </a:lnTo>
                  <a:lnTo>
                    <a:pt x="233823" y="280841"/>
                  </a:lnTo>
                  <a:lnTo>
                    <a:pt x="177128" y="268750"/>
                  </a:lnTo>
                  <a:lnTo>
                    <a:pt x="126714" y="253888"/>
                  </a:lnTo>
                  <a:lnTo>
                    <a:pt x="83470" y="236562"/>
                  </a:lnTo>
                  <a:lnTo>
                    <a:pt x="48287" y="217076"/>
                  </a:lnTo>
                  <a:lnTo>
                    <a:pt x="5661" y="172848"/>
                  </a:lnTo>
                  <a:lnTo>
                    <a:pt x="0" y="148717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11759" y="5757528"/>
            <a:ext cx="358601" cy="3039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5515" algn="l"/>
              </a:tabLst>
            </a:pPr>
            <a:r>
              <a:rPr lang="en-US" sz="600" spc="-50" dirty="0">
                <a:solidFill>
                  <a:srgbClr val="FFFFFF"/>
                </a:solidFill>
                <a:latin typeface="Segoe UI Black"/>
                <a:cs typeface="Segoe UI Black"/>
              </a:rPr>
              <a:t>   SILVER</a:t>
            </a:r>
            <a:r>
              <a:rPr lang="en-US" sz="900" spc="-50" dirty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5515" algn="l"/>
              </a:tabLst>
            </a:pPr>
            <a:r>
              <a:rPr lang="en-US" sz="900" spc="-50" dirty="0">
                <a:solidFill>
                  <a:srgbClr val="FFFFFF"/>
                </a:solidFill>
                <a:latin typeface="Segoe UI Black"/>
                <a:cs typeface="Segoe UI Black"/>
              </a:rPr>
              <a:t>80 BV</a:t>
            </a:r>
            <a:endParaRPr sz="900" dirty="0">
              <a:latin typeface="Segoe UI Black"/>
              <a:cs typeface="Segoe UI Black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2280158" y="5785739"/>
            <a:ext cx="893444" cy="323215"/>
            <a:chOff x="2280158" y="5785739"/>
            <a:chExt cx="893444" cy="323215"/>
          </a:xfrm>
        </p:grpSpPr>
        <p:sp>
          <p:nvSpPr>
            <p:cNvPr id="149" name="object 149"/>
            <p:cNvSpPr/>
            <p:nvPr/>
          </p:nvSpPr>
          <p:spPr>
            <a:xfrm>
              <a:off x="2292858" y="5798439"/>
              <a:ext cx="868044" cy="297815"/>
            </a:xfrm>
            <a:custGeom>
              <a:avLst/>
              <a:gdLst/>
              <a:ahLst/>
              <a:cxnLst/>
              <a:rect l="l" t="t" r="r" b="b"/>
              <a:pathLst>
                <a:path w="868044" h="297814">
                  <a:moveTo>
                    <a:pt x="433832" y="0"/>
                  </a:moveTo>
                  <a:lnTo>
                    <a:pt x="363450" y="1945"/>
                  </a:lnTo>
                  <a:lnTo>
                    <a:pt x="296688" y="7578"/>
                  </a:lnTo>
                  <a:lnTo>
                    <a:pt x="234439" y="16592"/>
                  </a:lnTo>
                  <a:lnTo>
                    <a:pt x="177594" y="28683"/>
                  </a:lnTo>
                  <a:lnTo>
                    <a:pt x="127047" y="43545"/>
                  </a:lnTo>
                  <a:lnTo>
                    <a:pt x="83689" y="60871"/>
                  </a:lnTo>
                  <a:lnTo>
                    <a:pt x="48414" y="80357"/>
                  </a:lnTo>
                  <a:lnTo>
                    <a:pt x="5676" y="124585"/>
                  </a:lnTo>
                  <a:lnTo>
                    <a:pt x="0" y="148717"/>
                  </a:lnTo>
                  <a:lnTo>
                    <a:pt x="5676" y="172817"/>
                  </a:lnTo>
                  <a:lnTo>
                    <a:pt x="48414" y="217020"/>
                  </a:lnTo>
                  <a:lnTo>
                    <a:pt x="83689" y="236507"/>
                  </a:lnTo>
                  <a:lnTo>
                    <a:pt x="127047" y="253841"/>
                  </a:lnTo>
                  <a:lnTo>
                    <a:pt x="177594" y="268713"/>
                  </a:lnTo>
                  <a:lnTo>
                    <a:pt x="234439" y="280817"/>
                  </a:lnTo>
                  <a:lnTo>
                    <a:pt x="296688" y="289843"/>
                  </a:lnTo>
                  <a:lnTo>
                    <a:pt x="363450" y="295485"/>
                  </a:lnTo>
                  <a:lnTo>
                    <a:pt x="433832" y="297434"/>
                  </a:lnTo>
                  <a:lnTo>
                    <a:pt x="504179" y="295485"/>
                  </a:lnTo>
                  <a:lnTo>
                    <a:pt x="570913" y="289843"/>
                  </a:lnTo>
                  <a:lnTo>
                    <a:pt x="633141" y="280817"/>
                  </a:lnTo>
                  <a:lnTo>
                    <a:pt x="689969" y="268713"/>
                  </a:lnTo>
                  <a:lnTo>
                    <a:pt x="740505" y="253841"/>
                  </a:lnTo>
                  <a:lnTo>
                    <a:pt x="783855" y="236507"/>
                  </a:lnTo>
                  <a:lnTo>
                    <a:pt x="819126" y="217020"/>
                  </a:lnTo>
                  <a:lnTo>
                    <a:pt x="861860" y="172817"/>
                  </a:lnTo>
                  <a:lnTo>
                    <a:pt x="867537" y="148717"/>
                  </a:lnTo>
                  <a:lnTo>
                    <a:pt x="861860" y="124585"/>
                  </a:lnTo>
                  <a:lnTo>
                    <a:pt x="819126" y="80357"/>
                  </a:lnTo>
                  <a:lnTo>
                    <a:pt x="783855" y="60871"/>
                  </a:lnTo>
                  <a:lnTo>
                    <a:pt x="740505" y="43545"/>
                  </a:lnTo>
                  <a:lnTo>
                    <a:pt x="689969" y="28683"/>
                  </a:lnTo>
                  <a:lnTo>
                    <a:pt x="633141" y="16592"/>
                  </a:lnTo>
                  <a:lnTo>
                    <a:pt x="570913" y="7578"/>
                  </a:lnTo>
                  <a:lnTo>
                    <a:pt x="504179" y="1945"/>
                  </a:lnTo>
                  <a:lnTo>
                    <a:pt x="433832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292858" y="5798439"/>
              <a:ext cx="868044" cy="297815"/>
            </a:xfrm>
            <a:custGeom>
              <a:avLst/>
              <a:gdLst/>
              <a:ahLst/>
              <a:cxnLst/>
              <a:rect l="l" t="t" r="r" b="b"/>
              <a:pathLst>
                <a:path w="868044" h="297814">
                  <a:moveTo>
                    <a:pt x="0" y="148717"/>
                  </a:moveTo>
                  <a:lnTo>
                    <a:pt x="22112" y="101697"/>
                  </a:lnTo>
                  <a:lnTo>
                    <a:pt x="83689" y="60871"/>
                  </a:lnTo>
                  <a:lnTo>
                    <a:pt x="127047" y="43545"/>
                  </a:lnTo>
                  <a:lnTo>
                    <a:pt x="177594" y="28683"/>
                  </a:lnTo>
                  <a:lnTo>
                    <a:pt x="234439" y="16592"/>
                  </a:lnTo>
                  <a:lnTo>
                    <a:pt x="296688" y="7578"/>
                  </a:lnTo>
                  <a:lnTo>
                    <a:pt x="363450" y="1945"/>
                  </a:lnTo>
                  <a:lnTo>
                    <a:pt x="433832" y="0"/>
                  </a:lnTo>
                  <a:lnTo>
                    <a:pt x="504179" y="1945"/>
                  </a:lnTo>
                  <a:lnTo>
                    <a:pt x="570913" y="7578"/>
                  </a:lnTo>
                  <a:lnTo>
                    <a:pt x="633141" y="16592"/>
                  </a:lnTo>
                  <a:lnTo>
                    <a:pt x="689969" y="28683"/>
                  </a:lnTo>
                  <a:lnTo>
                    <a:pt x="740505" y="43545"/>
                  </a:lnTo>
                  <a:lnTo>
                    <a:pt x="783855" y="60871"/>
                  </a:lnTo>
                  <a:lnTo>
                    <a:pt x="819126" y="80357"/>
                  </a:lnTo>
                  <a:lnTo>
                    <a:pt x="861860" y="124585"/>
                  </a:lnTo>
                  <a:lnTo>
                    <a:pt x="867537" y="148717"/>
                  </a:lnTo>
                  <a:lnTo>
                    <a:pt x="861860" y="172817"/>
                  </a:lnTo>
                  <a:lnTo>
                    <a:pt x="819126" y="217020"/>
                  </a:lnTo>
                  <a:lnTo>
                    <a:pt x="783855" y="236507"/>
                  </a:lnTo>
                  <a:lnTo>
                    <a:pt x="740505" y="253841"/>
                  </a:lnTo>
                  <a:lnTo>
                    <a:pt x="689969" y="268713"/>
                  </a:lnTo>
                  <a:lnTo>
                    <a:pt x="633141" y="280817"/>
                  </a:lnTo>
                  <a:lnTo>
                    <a:pt x="570913" y="289843"/>
                  </a:lnTo>
                  <a:lnTo>
                    <a:pt x="504179" y="295485"/>
                  </a:lnTo>
                  <a:lnTo>
                    <a:pt x="433832" y="297434"/>
                  </a:lnTo>
                  <a:lnTo>
                    <a:pt x="363450" y="295485"/>
                  </a:lnTo>
                  <a:lnTo>
                    <a:pt x="296688" y="289843"/>
                  </a:lnTo>
                  <a:lnTo>
                    <a:pt x="234439" y="280817"/>
                  </a:lnTo>
                  <a:lnTo>
                    <a:pt x="177594" y="268713"/>
                  </a:lnTo>
                  <a:lnTo>
                    <a:pt x="127047" y="253841"/>
                  </a:lnTo>
                  <a:lnTo>
                    <a:pt x="83689" y="236507"/>
                  </a:lnTo>
                  <a:lnTo>
                    <a:pt x="48414" y="217020"/>
                  </a:lnTo>
                  <a:lnTo>
                    <a:pt x="5676" y="172817"/>
                  </a:lnTo>
                  <a:lnTo>
                    <a:pt x="0" y="14871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2543178" y="5829520"/>
            <a:ext cx="560335" cy="5270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600" spc="-5" dirty="0">
                <a:solidFill>
                  <a:srgbClr val="FFFFFF"/>
                </a:solidFill>
                <a:latin typeface="Segoe UI Black"/>
                <a:cs typeface="Segoe UI Black"/>
              </a:rPr>
              <a:t>DIAMOND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MY" sz="800" spc="-5" dirty="0">
                <a:solidFill>
                  <a:srgbClr val="FFFFFF"/>
                </a:solidFill>
                <a:latin typeface="Segoe UI Black"/>
                <a:cs typeface="Segoe UI Black"/>
              </a:rPr>
              <a:t> 800 BV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MY" sz="800" spc="-5" dirty="0">
              <a:solidFill>
                <a:srgbClr val="FFFFFF"/>
              </a:solidFill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MY" sz="900" spc="-5" dirty="0">
                <a:solidFill>
                  <a:schemeClr val="tx1"/>
                </a:solidFill>
                <a:latin typeface="Segoe UI Black"/>
                <a:cs typeface="Segoe UI Black"/>
              </a:rPr>
              <a:t>200 BV</a:t>
            </a:r>
            <a:endParaRPr sz="900" dirty="0">
              <a:solidFill>
                <a:schemeClr val="tx1"/>
              </a:solidFill>
              <a:latin typeface="Segoe UI Black"/>
              <a:cs typeface="Segoe UI Black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804672" y="5541276"/>
            <a:ext cx="1941195" cy="342265"/>
            <a:chOff x="804672" y="5541276"/>
            <a:chExt cx="1941195" cy="342265"/>
          </a:xfrm>
        </p:grpSpPr>
        <p:pic>
          <p:nvPicPr>
            <p:cNvPr id="153" name="object 1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4672" y="5541276"/>
              <a:ext cx="781050" cy="342125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869022" y="5583428"/>
              <a:ext cx="666750" cy="213360"/>
            </a:xfrm>
            <a:custGeom>
              <a:avLst/>
              <a:gdLst/>
              <a:ahLst/>
              <a:cxnLst/>
              <a:rect l="l" t="t" r="r" b="b"/>
              <a:pathLst>
                <a:path w="666750" h="213360">
                  <a:moveTo>
                    <a:pt x="666661" y="0"/>
                  </a:moveTo>
                  <a:lnTo>
                    <a:pt x="0" y="213106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070227" y="5583428"/>
              <a:ext cx="656590" cy="215265"/>
            </a:xfrm>
            <a:custGeom>
              <a:avLst/>
              <a:gdLst/>
              <a:ahLst/>
              <a:cxnLst/>
              <a:rect l="l" t="t" r="r" b="b"/>
              <a:pathLst>
                <a:path w="656589" h="215264">
                  <a:moveTo>
                    <a:pt x="0" y="0"/>
                  </a:moveTo>
                  <a:lnTo>
                    <a:pt x="656082" y="215011"/>
                  </a:lnTo>
                </a:path>
              </a:pathLst>
            </a:custGeom>
            <a:ln w="38100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37360" y="5599163"/>
              <a:ext cx="128803" cy="284238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1802638" y="562317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355"/>
                  </a:lnTo>
                </a:path>
              </a:pathLst>
            </a:custGeom>
            <a:ln w="38100">
              <a:solidFill>
                <a:srgbClr val="7F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4203190" y="2019859"/>
            <a:ext cx="2361323" cy="404557"/>
            <a:chOff x="4203191" y="1950707"/>
            <a:chExt cx="2259330" cy="473709"/>
          </a:xfrm>
        </p:grpSpPr>
        <p:pic>
          <p:nvPicPr>
            <p:cNvPr id="159" name="object 1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03191" y="2182380"/>
              <a:ext cx="759713" cy="241541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4267580" y="2225294"/>
              <a:ext cx="648335" cy="114300"/>
            </a:xfrm>
            <a:custGeom>
              <a:avLst/>
              <a:gdLst/>
              <a:ahLst/>
              <a:cxnLst/>
              <a:rect l="l" t="t" r="r" b="b"/>
              <a:pathLst>
                <a:path w="648335" h="114300">
                  <a:moveTo>
                    <a:pt x="647827" y="0"/>
                  </a:moveTo>
                  <a:lnTo>
                    <a:pt x="0" y="113919"/>
                  </a:lnTo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90031" y="2182380"/>
              <a:ext cx="872489" cy="241541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5639053" y="2225294"/>
              <a:ext cx="760730" cy="114300"/>
            </a:xfrm>
            <a:custGeom>
              <a:avLst/>
              <a:gdLst/>
              <a:ahLst/>
              <a:cxnLst/>
              <a:rect l="l" t="t" r="r" b="b"/>
              <a:pathLst>
                <a:path w="760729" h="114300">
                  <a:moveTo>
                    <a:pt x="0" y="0"/>
                  </a:moveTo>
                  <a:lnTo>
                    <a:pt x="760603" y="113919"/>
                  </a:lnTo>
                </a:path>
              </a:pathLst>
            </a:custGeom>
            <a:ln w="38100">
              <a:solidFill>
                <a:srgbClr val="00AF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25404" y="2165489"/>
              <a:ext cx="102154" cy="226694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5277484" y="2176018"/>
              <a:ext cx="2540" cy="163195"/>
            </a:xfrm>
            <a:custGeom>
              <a:avLst/>
              <a:gdLst/>
              <a:ahLst/>
              <a:cxnLst/>
              <a:rect l="l" t="t" r="r" b="b"/>
              <a:pathLst>
                <a:path w="2539" h="163194">
                  <a:moveTo>
                    <a:pt x="0" y="0"/>
                  </a:moveTo>
                  <a:lnTo>
                    <a:pt x="2032" y="163195"/>
                  </a:lnTo>
                </a:path>
              </a:pathLst>
            </a:custGeom>
            <a:ln w="38100">
              <a:solidFill>
                <a:srgbClr val="FAC0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18303" y="1950707"/>
              <a:ext cx="1113282" cy="384822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73751" y="2045208"/>
              <a:ext cx="805434" cy="198882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4764150" y="1972056"/>
              <a:ext cx="1023619" cy="295910"/>
            </a:xfrm>
            <a:custGeom>
              <a:avLst/>
              <a:gdLst/>
              <a:ahLst/>
              <a:cxnLst/>
              <a:rect l="l" t="t" r="r" b="b"/>
              <a:pathLst>
                <a:path w="1023620" h="295910">
                  <a:moveTo>
                    <a:pt x="511683" y="0"/>
                  </a:moveTo>
                  <a:lnTo>
                    <a:pt x="442254" y="1351"/>
                  </a:lnTo>
                  <a:lnTo>
                    <a:pt x="375664" y="5288"/>
                  </a:lnTo>
                  <a:lnTo>
                    <a:pt x="312521" y="11634"/>
                  </a:lnTo>
                  <a:lnTo>
                    <a:pt x="253435" y="20211"/>
                  </a:lnTo>
                  <a:lnTo>
                    <a:pt x="199017" y="30844"/>
                  </a:lnTo>
                  <a:lnTo>
                    <a:pt x="149875" y="43354"/>
                  </a:lnTo>
                  <a:lnTo>
                    <a:pt x="106621" y="57566"/>
                  </a:lnTo>
                  <a:lnTo>
                    <a:pt x="69864" y="73302"/>
                  </a:lnTo>
                  <a:lnTo>
                    <a:pt x="18279" y="108640"/>
                  </a:lnTo>
                  <a:lnTo>
                    <a:pt x="0" y="147955"/>
                  </a:lnTo>
                  <a:lnTo>
                    <a:pt x="4671" y="168020"/>
                  </a:lnTo>
                  <a:lnTo>
                    <a:pt x="40213" y="205523"/>
                  </a:lnTo>
                  <a:lnTo>
                    <a:pt x="106621" y="238343"/>
                  </a:lnTo>
                  <a:lnTo>
                    <a:pt x="149875" y="252555"/>
                  </a:lnTo>
                  <a:lnTo>
                    <a:pt x="199017" y="265065"/>
                  </a:lnTo>
                  <a:lnTo>
                    <a:pt x="253435" y="275698"/>
                  </a:lnTo>
                  <a:lnTo>
                    <a:pt x="312521" y="284275"/>
                  </a:lnTo>
                  <a:lnTo>
                    <a:pt x="375664" y="290621"/>
                  </a:lnTo>
                  <a:lnTo>
                    <a:pt x="442254" y="294558"/>
                  </a:lnTo>
                  <a:lnTo>
                    <a:pt x="511683" y="295910"/>
                  </a:lnTo>
                  <a:lnTo>
                    <a:pt x="581111" y="294558"/>
                  </a:lnTo>
                  <a:lnTo>
                    <a:pt x="647701" y="290621"/>
                  </a:lnTo>
                  <a:lnTo>
                    <a:pt x="710844" y="284275"/>
                  </a:lnTo>
                  <a:lnTo>
                    <a:pt x="769930" y="275698"/>
                  </a:lnTo>
                  <a:lnTo>
                    <a:pt x="824348" y="265065"/>
                  </a:lnTo>
                  <a:lnTo>
                    <a:pt x="873490" y="252555"/>
                  </a:lnTo>
                  <a:lnTo>
                    <a:pt x="916744" y="238343"/>
                  </a:lnTo>
                  <a:lnTo>
                    <a:pt x="953501" y="222607"/>
                  </a:lnTo>
                  <a:lnTo>
                    <a:pt x="1005086" y="187269"/>
                  </a:lnTo>
                  <a:lnTo>
                    <a:pt x="1023366" y="147955"/>
                  </a:lnTo>
                  <a:lnTo>
                    <a:pt x="1018694" y="127889"/>
                  </a:lnTo>
                  <a:lnTo>
                    <a:pt x="983152" y="90386"/>
                  </a:lnTo>
                  <a:lnTo>
                    <a:pt x="916744" y="57566"/>
                  </a:lnTo>
                  <a:lnTo>
                    <a:pt x="873490" y="43354"/>
                  </a:lnTo>
                  <a:lnTo>
                    <a:pt x="824348" y="30844"/>
                  </a:lnTo>
                  <a:lnTo>
                    <a:pt x="769930" y="20211"/>
                  </a:lnTo>
                  <a:lnTo>
                    <a:pt x="710844" y="11634"/>
                  </a:lnTo>
                  <a:lnTo>
                    <a:pt x="647701" y="5288"/>
                  </a:lnTo>
                  <a:lnTo>
                    <a:pt x="581111" y="1351"/>
                  </a:lnTo>
                  <a:lnTo>
                    <a:pt x="511683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5088128" y="2063877"/>
            <a:ext cx="37782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900" spc="-20" dirty="0">
                <a:solidFill>
                  <a:srgbClr val="FFFFFF"/>
                </a:solidFill>
                <a:latin typeface="Segoe UI Black"/>
                <a:cs typeface="Segoe UI Black"/>
              </a:rPr>
              <a:t>YOU</a:t>
            </a:r>
            <a:endParaRPr sz="900" dirty="0">
              <a:latin typeface="Segoe UI Black"/>
              <a:cs typeface="Segoe UI Black"/>
            </a:endParaRPr>
          </a:p>
        </p:txBody>
      </p:sp>
      <p:pic>
        <p:nvPicPr>
          <p:cNvPr id="169" name="object 16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849367" y="2313419"/>
            <a:ext cx="848118" cy="497598"/>
          </a:xfrm>
          <a:prstGeom prst="rect">
            <a:avLst/>
          </a:prstGeom>
        </p:spPr>
      </p:pic>
      <p:sp>
        <p:nvSpPr>
          <p:cNvPr id="170" name="object 170"/>
          <p:cNvSpPr txBox="1"/>
          <p:nvPr/>
        </p:nvSpPr>
        <p:spPr>
          <a:xfrm>
            <a:off x="4972304" y="2385480"/>
            <a:ext cx="561849" cy="35137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lang="en-US" sz="1000" spc="5" dirty="0">
                <a:solidFill>
                  <a:srgbClr val="FFFFFF"/>
                </a:solidFill>
                <a:latin typeface="Segoe UI Black"/>
                <a:cs typeface="Segoe UI Black"/>
              </a:rPr>
              <a:t>    </a:t>
            </a:r>
            <a:r>
              <a:rPr sz="1000" spc="5" dirty="0">
                <a:solidFill>
                  <a:srgbClr val="FFFFFF"/>
                </a:solidFill>
                <a:latin typeface="Segoe UI Black"/>
                <a:cs typeface="Segoe UI Black"/>
              </a:rPr>
              <a:t>B</a:t>
            </a:r>
            <a:endParaRPr sz="1000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000" spc="-25" dirty="0">
                <a:solidFill>
                  <a:srgbClr val="FFFFFF"/>
                </a:solidFill>
                <a:latin typeface="Segoe UI Black"/>
                <a:cs typeface="Segoe UI Black"/>
              </a:rPr>
              <a:t>10000BV</a:t>
            </a:r>
            <a:endParaRPr sz="1000" dirty="0">
              <a:latin typeface="Segoe UI Black"/>
              <a:cs typeface="Segoe UI Black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5855208" y="2310371"/>
            <a:ext cx="854710" cy="504190"/>
            <a:chOff x="5855208" y="2310371"/>
            <a:chExt cx="854710" cy="504190"/>
          </a:xfrm>
        </p:grpSpPr>
        <p:pic>
          <p:nvPicPr>
            <p:cNvPr id="172" name="object 17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55208" y="2310371"/>
              <a:ext cx="854201" cy="503694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85688" y="2389644"/>
              <a:ext cx="796289" cy="351269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5906389" y="2338578"/>
              <a:ext cx="755015" cy="403225"/>
            </a:xfrm>
            <a:custGeom>
              <a:avLst/>
              <a:gdLst/>
              <a:ahLst/>
              <a:cxnLst/>
              <a:rect l="l" t="t" r="r" b="b"/>
              <a:pathLst>
                <a:path w="755015" h="403225">
                  <a:moveTo>
                    <a:pt x="687451" y="0"/>
                  </a:moveTo>
                  <a:lnTo>
                    <a:pt x="67183" y="0"/>
                  </a:lnTo>
                  <a:lnTo>
                    <a:pt x="41040" y="5282"/>
                  </a:lnTo>
                  <a:lnTo>
                    <a:pt x="19685" y="19685"/>
                  </a:lnTo>
                  <a:lnTo>
                    <a:pt x="5282" y="41040"/>
                  </a:lnTo>
                  <a:lnTo>
                    <a:pt x="0" y="67183"/>
                  </a:lnTo>
                  <a:lnTo>
                    <a:pt x="0" y="335915"/>
                  </a:lnTo>
                  <a:lnTo>
                    <a:pt x="5282" y="362057"/>
                  </a:lnTo>
                  <a:lnTo>
                    <a:pt x="19685" y="383413"/>
                  </a:lnTo>
                  <a:lnTo>
                    <a:pt x="41040" y="397815"/>
                  </a:lnTo>
                  <a:lnTo>
                    <a:pt x="67183" y="403098"/>
                  </a:lnTo>
                  <a:lnTo>
                    <a:pt x="687451" y="403098"/>
                  </a:lnTo>
                  <a:lnTo>
                    <a:pt x="713593" y="397815"/>
                  </a:lnTo>
                  <a:lnTo>
                    <a:pt x="734949" y="383413"/>
                  </a:lnTo>
                  <a:lnTo>
                    <a:pt x="749351" y="362057"/>
                  </a:lnTo>
                  <a:lnTo>
                    <a:pt x="754634" y="335915"/>
                  </a:lnTo>
                  <a:lnTo>
                    <a:pt x="754634" y="67183"/>
                  </a:lnTo>
                  <a:lnTo>
                    <a:pt x="749351" y="41040"/>
                  </a:lnTo>
                  <a:lnTo>
                    <a:pt x="734949" y="19685"/>
                  </a:lnTo>
                  <a:lnTo>
                    <a:pt x="713593" y="5282"/>
                  </a:lnTo>
                  <a:lnTo>
                    <a:pt x="687451" y="0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906389" y="2338578"/>
              <a:ext cx="755015" cy="403225"/>
            </a:xfrm>
            <a:custGeom>
              <a:avLst/>
              <a:gdLst/>
              <a:ahLst/>
              <a:cxnLst/>
              <a:rect l="l" t="t" r="r" b="b"/>
              <a:pathLst>
                <a:path w="755015" h="403225">
                  <a:moveTo>
                    <a:pt x="0" y="67183"/>
                  </a:moveTo>
                  <a:lnTo>
                    <a:pt x="5282" y="41040"/>
                  </a:lnTo>
                  <a:lnTo>
                    <a:pt x="19685" y="19685"/>
                  </a:lnTo>
                  <a:lnTo>
                    <a:pt x="41040" y="5282"/>
                  </a:lnTo>
                  <a:lnTo>
                    <a:pt x="67183" y="0"/>
                  </a:lnTo>
                  <a:lnTo>
                    <a:pt x="687451" y="0"/>
                  </a:lnTo>
                  <a:lnTo>
                    <a:pt x="713593" y="5282"/>
                  </a:lnTo>
                  <a:lnTo>
                    <a:pt x="734949" y="19685"/>
                  </a:lnTo>
                  <a:lnTo>
                    <a:pt x="749351" y="41040"/>
                  </a:lnTo>
                  <a:lnTo>
                    <a:pt x="754634" y="67183"/>
                  </a:lnTo>
                  <a:lnTo>
                    <a:pt x="754634" y="335915"/>
                  </a:lnTo>
                  <a:lnTo>
                    <a:pt x="749351" y="362057"/>
                  </a:lnTo>
                  <a:lnTo>
                    <a:pt x="734949" y="383413"/>
                  </a:lnTo>
                  <a:lnTo>
                    <a:pt x="713593" y="397815"/>
                  </a:lnTo>
                  <a:lnTo>
                    <a:pt x="687451" y="403098"/>
                  </a:lnTo>
                  <a:lnTo>
                    <a:pt x="67183" y="403098"/>
                  </a:lnTo>
                  <a:lnTo>
                    <a:pt x="41040" y="397815"/>
                  </a:lnTo>
                  <a:lnTo>
                    <a:pt x="19685" y="383413"/>
                  </a:lnTo>
                  <a:lnTo>
                    <a:pt x="5282" y="362057"/>
                  </a:lnTo>
                  <a:lnTo>
                    <a:pt x="0" y="335915"/>
                  </a:lnTo>
                  <a:lnTo>
                    <a:pt x="0" y="67183"/>
                  </a:lnTo>
                  <a:close/>
                </a:path>
              </a:pathLst>
            </a:custGeom>
            <a:ln w="9525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5992368" y="2391577"/>
            <a:ext cx="565403" cy="351378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40"/>
              </a:spcBef>
            </a:pPr>
            <a:r>
              <a:rPr lang="en-US" sz="1000" spc="5" dirty="0">
                <a:solidFill>
                  <a:srgbClr val="FFFFFF"/>
                </a:solidFill>
                <a:latin typeface="Segoe UI Black"/>
                <a:cs typeface="Segoe UI Black"/>
              </a:rPr>
              <a:t>    </a:t>
            </a:r>
            <a:r>
              <a:rPr sz="1000" spc="5" dirty="0">
                <a:solidFill>
                  <a:srgbClr val="FFFFFF"/>
                </a:solidFill>
                <a:latin typeface="Segoe UI Black"/>
                <a:cs typeface="Segoe UI Black"/>
              </a:rPr>
              <a:t>C</a:t>
            </a:r>
            <a:endParaRPr sz="1000" dirty="0"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1000" spc="-25" dirty="0">
                <a:solidFill>
                  <a:srgbClr val="FFFFFF"/>
                </a:solidFill>
                <a:latin typeface="Segoe UI Black"/>
                <a:cs typeface="Segoe UI Black"/>
              </a:rPr>
              <a:t>6000BV</a:t>
            </a:r>
            <a:endParaRPr sz="1000" dirty="0">
              <a:latin typeface="Segoe UI Black"/>
              <a:cs typeface="Segoe UI Black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3837432" y="2310371"/>
            <a:ext cx="854710" cy="504190"/>
            <a:chOff x="3837432" y="2310371"/>
            <a:chExt cx="854710" cy="504190"/>
          </a:xfrm>
        </p:grpSpPr>
        <p:pic>
          <p:nvPicPr>
            <p:cNvPr id="178" name="object 1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37432" y="2310371"/>
              <a:ext cx="854201" cy="503694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67912" y="2389644"/>
              <a:ext cx="796289" cy="351269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3889248" y="2338578"/>
              <a:ext cx="754380" cy="403225"/>
            </a:xfrm>
            <a:custGeom>
              <a:avLst/>
              <a:gdLst/>
              <a:ahLst/>
              <a:cxnLst/>
              <a:rect l="l" t="t" r="r" b="b"/>
              <a:pathLst>
                <a:path w="754379" h="403225">
                  <a:moveTo>
                    <a:pt x="686689" y="0"/>
                  </a:moveTo>
                  <a:lnTo>
                    <a:pt x="67183" y="0"/>
                  </a:lnTo>
                  <a:lnTo>
                    <a:pt x="41040" y="5282"/>
                  </a:lnTo>
                  <a:lnTo>
                    <a:pt x="19685" y="19685"/>
                  </a:lnTo>
                  <a:lnTo>
                    <a:pt x="5282" y="41040"/>
                  </a:lnTo>
                  <a:lnTo>
                    <a:pt x="0" y="67183"/>
                  </a:lnTo>
                  <a:lnTo>
                    <a:pt x="0" y="335915"/>
                  </a:lnTo>
                  <a:lnTo>
                    <a:pt x="5282" y="362057"/>
                  </a:lnTo>
                  <a:lnTo>
                    <a:pt x="19685" y="383413"/>
                  </a:lnTo>
                  <a:lnTo>
                    <a:pt x="41040" y="397815"/>
                  </a:lnTo>
                  <a:lnTo>
                    <a:pt x="67183" y="403098"/>
                  </a:lnTo>
                  <a:lnTo>
                    <a:pt x="686689" y="403098"/>
                  </a:lnTo>
                  <a:lnTo>
                    <a:pt x="712884" y="397815"/>
                  </a:lnTo>
                  <a:lnTo>
                    <a:pt x="734234" y="383413"/>
                  </a:lnTo>
                  <a:lnTo>
                    <a:pt x="748607" y="362057"/>
                  </a:lnTo>
                  <a:lnTo>
                    <a:pt x="753872" y="335915"/>
                  </a:lnTo>
                  <a:lnTo>
                    <a:pt x="753872" y="67183"/>
                  </a:lnTo>
                  <a:lnTo>
                    <a:pt x="748607" y="41040"/>
                  </a:lnTo>
                  <a:lnTo>
                    <a:pt x="734234" y="19685"/>
                  </a:lnTo>
                  <a:lnTo>
                    <a:pt x="712884" y="5282"/>
                  </a:lnTo>
                  <a:lnTo>
                    <a:pt x="6866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889248" y="2338578"/>
              <a:ext cx="754380" cy="403225"/>
            </a:xfrm>
            <a:custGeom>
              <a:avLst/>
              <a:gdLst/>
              <a:ahLst/>
              <a:cxnLst/>
              <a:rect l="l" t="t" r="r" b="b"/>
              <a:pathLst>
                <a:path w="754379" h="403225">
                  <a:moveTo>
                    <a:pt x="0" y="67183"/>
                  </a:moveTo>
                  <a:lnTo>
                    <a:pt x="5282" y="41040"/>
                  </a:lnTo>
                  <a:lnTo>
                    <a:pt x="19685" y="19685"/>
                  </a:lnTo>
                  <a:lnTo>
                    <a:pt x="41040" y="5282"/>
                  </a:lnTo>
                  <a:lnTo>
                    <a:pt x="67183" y="0"/>
                  </a:lnTo>
                  <a:lnTo>
                    <a:pt x="686689" y="0"/>
                  </a:lnTo>
                  <a:lnTo>
                    <a:pt x="712884" y="5282"/>
                  </a:lnTo>
                  <a:lnTo>
                    <a:pt x="734234" y="19685"/>
                  </a:lnTo>
                  <a:lnTo>
                    <a:pt x="748607" y="41040"/>
                  </a:lnTo>
                  <a:lnTo>
                    <a:pt x="753872" y="67183"/>
                  </a:lnTo>
                  <a:lnTo>
                    <a:pt x="753872" y="335915"/>
                  </a:lnTo>
                  <a:lnTo>
                    <a:pt x="748607" y="362057"/>
                  </a:lnTo>
                  <a:lnTo>
                    <a:pt x="734234" y="383413"/>
                  </a:lnTo>
                  <a:lnTo>
                    <a:pt x="712884" y="397815"/>
                  </a:lnTo>
                  <a:lnTo>
                    <a:pt x="686689" y="403098"/>
                  </a:lnTo>
                  <a:lnTo>
                    <a:pt x="67183" y="403098"/>
                  </a:lnTo>
                  <a:lnTo>
                    <a:pt x="41040" y="397815"/>
                  </a:lnTo>
                  <a:lnTo>
                    <a:pt x="19685" y="383413"/>
                  </a:lnTo>
                  <a:lnTo>
                    <a:pt x="5282" y="362057"/>
                  </a:lnTo>
                  <a:lnTo>
                    <a:pt x="0" y="335915"/>
                  </a:lnTo>
                  <a:lnTo>
                    <a:pt x="0" y="67183"/>
                  </a:lnTo>
                  <a:close/>
                </a:path>
              </a:pathLst>
            </a:custGeom>
            <a:ln w="9525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4064796" y="2391577"/>
            <a:ext cx="414237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en-US" sz="1000" spc="5" dirty="0">
                <a:solidFill>
                  <a:srgbClr val="FFFFFF"/>
                </a:solidFill>
                <a:latin typeface="Segoe UI Black"/>
                <a:cs typeface="Segoe UI Black"/>
              </a:rPr>
              <a:t>    A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en-US" sz="1000" spc="5" dirty="0">
                <a:solidFill>
                  <a:srgbClr val="FFFFFF"/>
                </a:solidFill>
                <a:latin typeface="Segoe UI Black"/>
                <a:cs typeface="Segoe UI Black"/>
              </a:rPr>
              <a:t>80BV</a:t>
            </a:r>
            <a:endParaRPr sz="1000" dirty="0">
              <a:latin typeface="Segoe UI Black"/>
              <a:cs typeface="Segoe UI Black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4166108" y="2740533"/>
            <a:ext cx="1108710" cy="67945"/>
          </a:xfrm>
          <a:custGeom>
            <a:avLst/>
            <a:gdLst/>
            <a:ahLst/>
            <a:cxnLst/>
            <a:rect l="l" t="t" r="r" b="b"/>
            <a:pathLst>
              <a:path w="1108710" h="67944">
                <a:moveTo>
                  <a:pt x="0" y="0"/>
                </a:moveTo>
                <a:lnTo>
                  <a:pt x="0" y="67818"/>
                </a:lnTo>
                <a:lnTo>
                  <a:pt x="1108710" y="67818"/>
                </a:lnTo>
                <a:lnTo>
                  <a:pt x="1108710" y="3810"/>
                </a:lnTo>
              </a:path>
            </a:pathLst>
          </a:custGeom>
          <a:ln w="38100">
            <a:solidFill>
              <a:srgbClr val="9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3822952" y="-28751"/>
            <a:ext cx="3295016" cy="52578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</a:rPr>
              <a:t>MARKETING</a:t>
            </a:r>
            <a:r>
              <a:rPr sz="14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PLAN</a:t>
            </a:r>
            <a:r>
              <a:rPr sz="14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alibri"/>
                <a:cs typeface="Calibri"/>
              </a:rPr>
              <a:t>Power-G Bio Rich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900" b="1" dirty="0">
                <a:latin typeface="Calibri"/>
                <a:cs typeface="Calibri"/>
              </a:rPr>
              <a:t>Tabel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Calibri"/>
                <a:cs typeface="Calibri"/>
              </a:rPr>
              <a:t>max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lang="en-US" sz="900" b="1" dirty="0">
                <a:latin typeface="Calibri"/>
                <a:cs typeface="Calibri"/>
              </a:rPr>
              <a:t>BV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b="1" spc="-10" dirty="0">
                <a:latin typeface="Calibri"/>
                <a:cs typeface="Calibri"/>
              </a:rPr>
              <a:t>matching</a:t>
            </a:r>
            <a:endParaRPr sz="900" dirty="0">
              <a:latin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496118-017B-4B2A-85A9-2AAA4C72D18F}"/>
              </a:ext>
            </a:extLst>
          </p:cNvPr>
          <p:cNvGrpSpPr/>
          <p:nvPr/>
        </p:nvGrpSpPr>
        <p:grpSpPr>
          <a:xfrm>
            <a:off x="3910810" y="5375788"/>
            <a:ext cx="3041612" cy="1735815"/>
            <a:chOff x="3822944" y="4456865"/>
            <a:chExt cx="3041650" cy="2142028"/>
          </a:xfrm>
        </p:grpSpPr>
        <p:sp>
          <p:nvSpPr>
            <p:cNvPr id="185" name="object 185"/>
            <p:cNvSpPr/>
            <p:nvPr/>
          </p:nvSpPr>
          <p:spPr>
            <a:xfrm>
              <a:off x="4934204" y="4503420"/>
              <a:ext cx="835025" cy="628015"/>
            </a:xfrm>
            <a:custGeom>
              <a:avLst/>
              <a:gdLst/>
              <a:ahLst/>
              <a:cxnLst/>
              <a:rect l="l" t="t" r="r" b="b"/>
              <a:pathLst>
                <a:path w="835025" h="628014">
                  <a:moveTo>
                    <a:pt x="700532" y="0"/>
                  </a:moveTo>
                  <a:lnTo>
                    <a:pt x="134239" y="0"/>
                  </a:lnTo>
                  <a:lnTo>
                    <a:pt x="107176" y="6379"/>
                  </a:lnTo>
                  <a:lnTo>
                    <a:pt x="59171" y="53625"/>
                  </a:lnTo>
                  <a:lnTo>
                    <a:pt x="39306" y="91963"/>
                  </a:lnTo>
                  <a:lnTo>
                    <a:pt x="22918" y="138428"/>
                  </a:lnTo>
                  <a:lnTo>
                    <a:pt x="10544" y="191756"/>
                  </a:lnTo>
                  <a:lnTo>
                    <a:pt x="2726" y="250682"/>
                  </a:lnTo>
                  <a:lnTo>
                    <a:pt x="0" y="313944"/>
                  </a:lnTo>
                  <a:lnTo>
                    <a:pt x="2726" y="377247"/>
                  </a:lnTo>
                  <a:lnTo>
                    <a:pt x="10544" y="436205"/>
                  </a:lnTo>
                  <a:lnTo>
                    <a:pt x="22918" y="489555"/>
                  </a:lnTo>
                  <a:lnTo>
                    <a:pt x="39306" y="536035"/>
                  </a:lnTo>
                  <a:lnTo>
                    <a:pt x="59171" y="574383"/>
                  </a:lnTo>
                  <a:lnTo>
                    <a:pt x="107176" y="621635"/>
                  </a:lnTo>
                  <a:lnTo>
                    <a:pt x="134239" y="628015"/>
                  </a:lnTo>
                  <a:lnTo>
                    <a:pt x="700532" y="628015"/>
                  </a:lnTo>
                  <a:lnTo>
                    <a:pt x="752796" y="603337"/>
                  </a:lnTo>
                  <a:lnTo>
                    <a:pt x="795464" y="536035"/>
                  </a:lnTo>
                  <a:lnTo>
                    <a:pt x="811852" y="489555"/>
                  </a:lnTo>
                  <a:lnTo>
                    <a:pt x="824226" y="436205"/>
                  </a:lnTo>
                  <a:lnTo>
                    <a:pt x="832044" y="377247"/>
                  </a:lnTo>
                  <a:lnTo>
                    <a:pt x="834771" y="313944"/>
                  </a:lnTo>
                  <a:lnTo>
                    <a:pt x="832044" y="250682"/>
                  </a:lnTo>
                  <a:lnTo>
                    <a:pt x="824226" y="191756"/>
                  </a:lnTo>
                  <a:lnTo>
                    <a:pt x="811852" y="138428"/>
                  </a:lnTo>
                  <a:lnTo>
                    <a:pt x="795464" y="91963"/>
                  </a:lnTo>
                  <a:lnTo>
                    <a:pt x="775599" y="53625"/>
                  </a:lnTo>
                  <a:lnTo>
                    <a:pt x="727594" y="6379"/>
                  </a:lnTo>
                  <a:lnTo>
                    <a:pt x="700532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DC9374-A215-472F-8E6D-163D2E2B0AC5}"/>
                </a:ext>
              </a:extLst>
            </p:cNvPr>
            <p:cNvGrpSpPr/>
            <p:nvPr/>
          </p:nvGrpSpPr>
          <p:grpSpPr>
            <a:xfrm>
              <a:off x="3822944" y="4456865"/>
              <a:ext cx="3041650" cy="2142028"/>
              <a:chOff x="3822944" y="4456865"/>
              <a:chExt cx="3041650" cy="2142028"/>
            </a:xfrm>
          </p:grpSpPr>
          <p:sp>
            <p:nvSpPr>
              <p:cNvPr id="17" name="object 17"/>
              <p:cNvSpPr txBox="1"/>
              <p:nvPr/>
            </p:nvSpPr>
            <p:spPr>
              <a:xfrm>
                <a:off x="3822944" y="6280809"/>
                <a:ext cx="3041650" cy="31808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spc="-10" dirty="0">
                    <a:latin typeface="Wingdings"/>
                    <a:cs typeface="Wingdings"/>
                  </a:rPr>
                  <a:t></a:t>
                </a:r>
                <a:r>
                  <a:rPr lang="en-US" sz="800" b="1" spc="-10" dirty="0">
                    <a:latin typeface="Calibri"/>
                    <a:cs typeface="Calibri"/>
                  </a:rPr>
                  <a:t>Because You DIAMOND is not EXCEEDS the limit per day, </a:t>
                </a:r>
                <a:r>
                  <a:rPr lang="ru-RU" sz="800" b="1" spc="-10" dirty="0">
                    <a:latin typeface="Calibri"/>
                    <a:cs typeface="Calibri"/>
                  </a:rPr>
                  <a:t>200</a:t>
                </a:r>
                <a:r>
                  <a:rPr lang="en-US" sz="800" b="1" spc="-10" dirty="0">
                    <a:latin typeface="Calibri"/>
                    <a:cs typeface="Calibri"/>
                  </a:rPr>
                  <a:t> BV and </a:t>
                </a:r>
                <a:r>
                  <a:rPr lang="ru-RU" sz="800" b="1" spc="-10" dirty="0">
                    <a:latin typeface="Calibri"/>
                    <a:cs typeface="Calibri"/>
                  </a:rPr>
                  <a:t>400</a:t>
                </a:r>
                <a:r>
                  <a:rPr lang="en-US" sz="800" b="1" spc="-10" dirty="0">
                    <a:latin typeface="Calibri"/>
                    <a:cs typeface="Calibri"/>
                  </a:rPr>
                  <a:t> BV will accumulate to POWER LEADERSHIP BONUS</a:t>
                </a:r>
                <a:endParaRPr sz="800" dirty="0">
                  <a:latin typeface="Calibri"/>
                  <a:cs typeface="Calibri"/>
                </a:endParaRPr>
              </a:p>
            </p:txBody>
          </p:sp>
          <p:sp>
            <p:nvSpPr>
              <p:cNvPr id="186" name="object 186"/>
              <p:cNvSpPr txBox="1"/>
              <p:nvPr/>
            </p:nvSpPr>
            <p:spPr>
              <a:xfrm>
                <a:off x="5013898" y="4456865"/>
                <a:ext cx="824496" cy="575528"/>
              </a:xfrm>
              <a:prstGeom prst="rect">
                <a:avLst/>
              </a:prstGeom>
            </p:spPr>
            <p:txBody>
              <a:bodyPr vert="horz" wrap="square" lIns="0" tIns="368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290"/>
                  </a:spcBef>
                </a:pPr>
                <a:r>
                  <a:rPr lang="en-US" sz="1200" spc="-20" dirty="0">
                    <a:solidFill>
                      <a:srgbClr val="FFFFFF"/>
                    </a:solidFill>
                    <a:latin typeface="Segoe UI Black"/>
                    <a:cs typeface="Segoe UI Black"/>
                  </a:rPr>
                  <a:t>     </a:t>
                </a:r>
                <a:r>
                  <a:rPr lang="en-US" sz="900" spc="-20" dirty="0">
                    <a:solidFill>
                      <a:srgbClr val="FFFFFF"/>
                    </a:solidFill>
                    <a:latin typeface="Segoe UI Black"/>
                    <a:cs typeface="Segoe UI Black"/>
                  </a:rPr>
                  <a:t>YOU DIAMOND</a:t>
                </a:r>
                <a:endParaRPr sz="900" dirty="0">
                  <a:latin typeface="Segoe UI Black"/>
                  <a:cs typeface="Segoe UI Black"/>
                </a:endParaRPr>
              </a:p>
            </p:txBody>
          </p:sp>
          <p:grpSp>
            <p:nvGrpSpPr>
              <p:cNvPr id="187" name="object 187"/>
              <p:cNvGrpSpPr/>
              <p:nvPr/>
            </p:nvGrpSpPr>
            <p:grpSpPr>
              <a:xfrm>
                <a:off x="3848567" y="5245073"/>
                <a:ext cx="982344" cy="1019175"/>
                <a:chOff x="3857233" y="5250170"/>
                <a:chExt cx="982344" cy="1019175"/>
              </a:xfrm>
            </p:grpSpPr>
            <p:pic>
              <p:nvPicPr>
                <p:cNvPr id="188" name="object 188"/>
                <p:cNvPicPr/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3857233" y="5250170"/>
                  <a:ext cx="982251" cy="1018813"/>
                </a:xfrm>
                <a:prstGeom prst="rect">
                  <a:avLst/>
                </a:prstGeom>
              </p:spPr>
            </p:pic>
            <p:pic>
              <p:nvPicPr>
                <p:cNvPr id="189" name="object 189"/>
                <p:cNvPicPr/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4005072" y="5288280"/>
                  <a:ext cx="704850" cy="948690"/>
                </a:xfrm>
                <a:prstGeom prst="rect">
                  <a:avLst/>
                </a:prstGeom>
              </p:spPr>
            </p:pic>
            <p:pic>
              <p:nvPicPr>
                <p:cNvPr id="190" name="object 190"/>
                <p:cNvPicPr/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>
                  <a:off x="3889248" y="5258562"/>
                  <a:ext cx="938530" cy="957834"/>
                </a:xfrm>
                <a:prstGeom prst="rect">
                  <a:avLst/>
                </a:prstGeom>
              </p:spPr>
            </p:pic>
          </p:grpSp>
          <p:sp>
            <p:nvSpPr>
              <p:cNvPr id="191" name="object 191"/>
              <p:cNvSpPr txBox="1"/>
              <p:nvPr/>
            </p:nvSpPr>
            <p:spPr>
              <a:xfrm>
                <a:off x="4206007" y="5319698"/>
                <a:ext cx="399170" cy="34150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0480" marR="5080" indent="-18415">
                  <a:lnSpc>
                    <a:spcPct val="112000"/>
                  </a:lnSpc>
                  <a:spcBef>
                    <a:spcPts val="95"/>
                  </a:spcBef>
                </a:pPr>
                <a:r>
                  <a:rPr lang="en-US" sz="800" spc="-50" dirty="0">
                    <a:latin typeface="Segoe UI Black"/>
                    <a:cs typeface="Segoe UI Black"/>
                  </a:rPr>
                  <a:t>   </a:t>
                </a:r>
                <a:r>
                  <a:rPr sz="800" spc="-50" dirty="0">
                    <a:latin typeface="Segoe UI Black"/>
                    <a:cs typeface="Segoe UI Black"/>
                  </a:rPr>
                  <a:t>A</a:t>
                </a:r>
                <a:r>
                  <a:rPr sz="800" spc="500" dirty="0">
                    <a:latin typeface="Times New Roman"/>
                    <a:cs typeface="Times New Roman"/>
                  </a:rPr>
                  <a:t> </a:t>
                </a:r>
                <a:r>
                  <a:rPr lang="en-US" sz="800" spc="500" dirty="0">
                    <a:latin typeface="Times New Roman"/>
                    <a:cs typeface="Times New Roman"/>
                  </a:rPr>
                  <a:t>  </a:t>
                </a:r>
                <a:r>
                  <a:rPr lang="en-US" sz="800" spc="-50" dirty="0">
                    <a:latin typeface="Segoe UI Black"/>
                    <a:cs typeface="Segoe UI Black"/>
                  </a:rPr>
                  <a:t>1</a:t>
                </a:r>
                <a:r>
                  <a:rPr lang="ru-RU" sz="800" spc="-50" dirty="0">
                    <a:latin typeface="Segoe UI Black"/>
                    <a:cs typeface="Segoe UI Black"/>
                  </a:rPr>
                  <a:t>200</a:t>
                </a:r>
                <a:endParaRPr sz="800" dirty="0">
                  <a:latin typeface="Segoe UI Black"/>
                  <a:cs typeface="Segoe UI Black"/>
                </a:endParaRPr>
              </a:p>
            </p:txBody>
          </p:sp>
          <p:grpSp>
            <p:nvGrpSpPr>
              <p:cNvPr id="192" name="object 192"/>
              <p:cNvGrpSpPr/>
              <p:nvPr/>
            </p:nvGrpSpPr>
            <p:grpSpPr>
              <a:xfrm>
                <a:off x="5859756" y="5250129"/>
                <a:ext cx="996315" cy="997585"/>
                <a:chOff x="5859756" y="5250129"/>
                <a:chExt cx="996315" cy="997585"/>
              </a:xfrm>
            </p:grpSpPr>
            <p:pic>
              <p:nvPicPr>
                <p:cNvPr id="193" name="object 193"/>
                <p:cNvPicPr/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5859756" y="5250129"/>
                  <a:ext cx="995964" cy="997559"/>
                </a:xfrm>
                <a:prstGeom prst="rect">
                  <a:avLst/>
                </a:prstGeom>
              </p:spPr>
            </p:pic>
            <p:pic>
              <p:nvPicPr>
                <p:cNvPr id="194" name="object 194"/>
                <p:cNvPicPr/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5992368" y="5288280"/>
                  <a:ext cx="710945" cy="924306"/>
                </a:xfrm>
                <a:prstGeom prst="rect">
                  <a:avLst/>
                </a:prstGeom>
              </p:spPr>
            </p:pic>
            <p:pic>
              <p:nvPicPr>
                <p:cNvPr id="195" name="object 195"/>
                <p:cNvPicPr/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5873115" y="5258562"/>
                  <a:ext cx="949833" cy="935482"/>
                </a:xfrm>
                <a:prstGeom prst="rect">
                  <a:avLst/>
                </a:prstGeom>
              </p:spPr>
            </p:pic>
          </p:grpSp>
          <p:sp>
            <p:nvSpPr>
              <p:cNvPr id="196" name="object 196"/>
              <p:cNvSpPr txBox="1"/>
              <p:nvPr/>
            </p:nvSpPr>
            <p:spPr>
              <a:xfrm>
                <a:off x="6227698" y="5319698"/>
                <a:ext cx="360300" cy="53884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marR="5080" indent="36195">
                  <a:lnSpc>
                    <a:spcPct val="112000"/>
                  </a:lnSpc>
                  <a:spcBef>
                    <a:spcPts val="95"/>
                  </a:spcBef>
                </a:pPr>
                <a:r>
                  <a:rPr sz="800" spc="-50" dirty="0">
                    <a:solidFill>
                      <a:srgbClr val="FFFFFF"/>
                    </a:solidFill>
                    <a:latin typeface="Segoe UI Black"/>
                    <a:cs typeface="Segoe UI Black"/>
                  </a:rPr>
                  <a:t>C</a:t>
                </a:r>
                <a:r>
                  <a:rPr sz="800" spc="-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endParaRPr lang="en-US" sz="800" spc="-25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  <a:p>
                <a:pPr marL="12700" marR="5080" indent="36195">
                  <a:lnSpc>
                    <a:spcPct val="112000"/>
                  </a:lnSpc>
                  <a:spcBef>
                    <a:spcPts val="95"/>
                  </a:spcBef>
                </a:pPr>
                <a:r>
                  <a:rPr lang="ru-RU" sz="800" spc="-25" dirty="0">
                    <a:solidFill>
                      <a:srgbClr val="FFFFFF"/>
                    </a:solidFill>
                    <a:latin typeface="Segoe UI Black"/>
                    <a:cs typeface="Segoe UI Black"/>
                  </a:rPr>
                  <a:t>1400</a:t>
                </a:r>
                <a:endParaRPr sz="800" dirty="0">
                  <a:latin typeface="Segoe UI Black"/>
                  <a:cs typeface="Segoe UI Black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45"/>
                  </a:spcBef>
                </a:pPr>
                <a:endParaRPr sz="800" dirty="0">
                  <a:latin typeface="Segoe UI Black"/>
                  <a:cs typeface="Segoe UI Black"/>
                </a:endParaRPr>
              </a:p>
            </p:txBody>
          </p:sp>
          <p:sp>
            <p:nvSpPr>
              <p:cNvPr id="197" name="object 197"/>
              <p:cNvSpPr txBox="1"/>
              <p:nvPr/>
            </p:nvSpPr>
            <p:spPr>
              <a:xfrm>
                <a:off x="4243404" y="5854952"/>
                <a:ext cx="2199259" cy="168537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  <a:tabLst>
                    <a:tab pos="1997075" algn="l"/>
                  </a:tabLst>
                </a:pPr>
                <a:r>
                  <a:rPr lang="ru-RU" sz="800" spc="-50" dirty="0">
                    <a:latin typeface="Segoe UI Black"/>
                    <a:cs typeface="Times New Roman"/>
                  </a:rPr>
                  <a:t>200</a:t>
                </a:r>
                <a:r>
                  <a:rPr sz="800" dirty="0">
                    <a:latin typeface="Times New Roman"/>
                    <a:cs typeface="Times New Roman"/>
                  </a:rPr>
                  <a:t>	</a:t>
                </a:r>
                <a:r>
                  <a:rPr lang="ru-RU" sz="800" spc="-50" dirty="0">
                    <a:solidFill>
                      <a:srgbClr val="FFFFFF"/>
                    </a:solidFill>
                    <a:latin typeface="Segoe UI Black"/>
                    <a:cs typeface="Times New Roman"/>
                  </a:rPr>
                  <a:t>40</a:t>
                </a:r>
                <a:r>
                  <a:rPr lang="en-US" sz="800" spc="-50" dirty="0">
                    <a:solidFill>
                      <a:srgbClr val="FFFFFF"/>
                    </a:solidFill>
                    <a:latin typeface="Segoe UI Black"/>
                    <a:cs typeface="Segoe UI Black"/>
                  </a:rPr>
                  <a:t>0</a:t>
                </a:r>
                <a:endParaRPr sz="800" dirty="0">
                  <a:latin typeface="Segoe UI Black"/>
                  <a:cs typeface="Segoe UI Black"/>
                </a:endParaRPr>
              </a:p>
            </p:txBody>
          </p:sp>
          <p:grpSp>
            <p:nvGrpSpPr>
              <p:cNvPr id="198" name="object 198"/>
              <p:cNvGrpSpPr/>
              <p:nvPr/>
            </p:nvGrpSpPr>
            <p:grpSpPr>
              <a:xfrm>
                <a:off x="4948390" y="5250170"/>
                <a:ext cx="802640" cy="1019175"/>
                <a:chOff x="4948390" y="5250170"/>
                <a:chExt cx="802640" cy="1019175"/>
              </a:xfrm>
            </p:grpSpPr>
            <p:pic>
              <p:nvPicPr>
                <p:cNvPr id="199" name="object 199"/>
                <p:cNvPicPr/>
                <p:nvPr/>
              </p:nvPicPr>
              <p:blipFill>
                <a:blip r:embed="rId35" cstate="print"/>
                <a:stretch>
                  <a:fillRect/>
                </a:stretch>
              </p:blipFill>
              <p:spPr>
                <a:xfrm>
                  <a:off x="4948390" y="5250170"/>
                  <a:ext cx="802461" cy="1018813"/>
                </a:xfrm>
                <a:prstGeom prst="rect">
                  <a:avLst/>
                </a:prstGeom>
              </p:spPr>
            </p:pic>
            <p:pic>
              <p:nvPicPr>
                <p:cNvPr id="200" name="object 200"/>
                <p:cNvPicPr/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4974335" y="5428488"/>
                  <a:ext cx="753618" cy="668274"/>
                </a:xfrm>
                <a:prstGeom prst="rect">
                  <a:avLst/>
                </a:prstGeom>
              </p:spPr>
            </p:pic>
            <p:pic>
              <p:nvPicPr>
                <p:cNvPr id="201" name="object 201"/>
                <p:cNvPicPr/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>
                  <a:off x="4979161" y="5258562"/>
                  <a:ext cx="742569" cy="957834"/>
                </a:xfrm>
                <a:prstGeom prst="rect">
                  <a:avLst/>
                </a:prstGeom>
              </p:spPr>
            </p:pic>
          </p:grpSp>
          <p:sp>
            <p:nvSpPr>
              <p:cNvPr id="202" name="object 202"/>
              <p:cNvSpPr txBox="1"/>
              <p:nvPr/>
            </p:nvSpPr>
            <p:spPr>
              <a:xfrm>
                <a:off x="5234232" y="5285480"/>
                <a:ext cx="314835" cy="36271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marR="5080" indent="30480">
                  <a:lnSpc>
                    <a:spcPct val="113999"/>
                  </a:lnSpc>
                  <a:spcBef>
                    <a:spcPts val="95"/>
                  </a:spcBef>
                </a:pPr>
                <a:r>
                  <a:rPr lang="en-US" sz="800" spc="-50" dirty="0">
                    <a:latin typeface="Segoe UI Black"/>
                    <a:cs typeface="Segoe UI Black"/>
                  </a:rPr>
                  <a:t> </a:t>
                </a:r>
                <a:r>
                  <a:rPr sz="800" spc="-50" dirty="0">
                    <a:latin typeface="Segoe UI Black"/>
                    <a:cs typeface="Segoe UI Black"/>
                  </a:rPr>
                  <a:t>B</a:t>
                </a:r>
                <a:r>
                  <a:rPr sz="800" spc="-25" dirty="0">
                    <a:latin typeface="Times New Roman"/>
                    <a:cs typeface="Times New Roman"/>
                  </a:rPr>
                  <a:t> </a:t>
                </a:r>
                <a:r>
                  <a:rPr lang="ru-RU" sz="800" spc="-25" dirty="0">
                    <a:latin typeface="Segoe UI Black"/>
                    <a:cs typeface="Times New Roman"/>
                  </a:rPr>
                  <a:t>80</a:t>
                </a:r>
                <a:endParaRPr lang="en-US" sz="800" dirty="0">
                  <a:latin typeface="Segoe UI Black"/>
                  <a:cs typeface="Segoe UI Black"/>
                </a:endParaRPr>
              </a:p>
              <a:p>
                <a:pPr marL="12700" marR="5080" indent="30480">
                  <a:lnSpc>
                    <a:spcPct val="113999"/>
                  </a:lnSpc>
                  <a:spcBef>
                    <a:spcPts val="95"/>
                  </a:spcBef>
                </a:pPr>
                <a:endParaRPr sz="800" dirty="0">
                  <a:latin typeface="Segoe UI Black"/>
                  <a:cs typeface="Segoe UI Black"/>
                </a:endParaRPr>
              </a:p>
            </p:txBody>
          </p:sp>
          <p:grpSp>
            <p:nvGrpSpPr>
              <p:cNvPr id="203" name="object 203"/>
              <p:cNvGrpSpPr/>
              <p:nvPr/>
            </p:nvGrpSpPr>
            <p:grpSpPr>
              <a:xfrm>
                <a:off x="3951922" y="5112385"/>
                <a:ext cx="2714625" cy="928369"/>
                <a:chOff x="3951922" y="5112385"/>
                <a:chExt cx="2714625" cy="928369"/>
              </a:xfrm>
            </p:grpSpPr>
            <p:sp>
              <p:nvSpPr>
                <p:cNvPr id="204" name="object 204"/>
                <p:cNvSpPr/>
                <p:nvPr/>
              </p:nvSpPr>
              <p:spPr>
                <a:xfrm>
                  <a:off x="4359910" y="5131435"/>
                  <a:ext cx="991869" cy="128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870" h="128904">
                      <a:moveTo>
                        <a:pt x="991616" y="0"/>
                      </a:moveTo>
                      <a:lnTo>
                        <a:pt x="0" y="128651"/>
                      </a:lnTo>
                    </a:path>
                  </a:pathLst>
                </a:custGeom>
                <a:ln w="38100">
                  <a:solidFill>
                    <a:srgbClr val="7C5F9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5" name="object 205"/>
                <p:cNvSpPr/>
                <p:nvPr/>
              </p:nvSpPr>
              <p:spPr>
                <a:xfrm>
                  <a:off x="5351526" y="5131435"/>
                  <a:ext cx="998219" cy="128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220" h="128904">
                      <a:moveTo>
                        <a:pt x="0" y="0"/>
                      </a:moveTo>
                      <a:lnTo>
                        <a:pt x="997966" y="128651"/>
                      </a:lnTo>
                    </a:path>
                  </a:pathLst>
                </a:custGeom>
                <a:ln w="38100">
                  <a:solidFill>
                    <a:srgbClr val="F6913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6" name="object 206"/>
                <p:cNvSpPr/>
                <p:nvPr/>
              </p:nvSpPr>
              <p:spPr>
                <a:xfrm>
                  <a:off x="4226560" y="5852795"/>
                  <a:ext cx="2231390" cy="18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390" h="182879">
                      <a:moveTo>
                        <a:pt x="1983740" y="96520"/>
                      </a:moveTo>
                      <a:lnTo>
                        <a:pt x="1993479" y="62880"/>
                      </a:lnTo>
                      <a:lnTo>
                        <a:pt x="2020030" y="35433"/>
                      </a:lnTo>
                      <a:lnTo>
                        <a:pt x="2059392" y="16938"/>
                      </a:lnTo>
                      <a:lnTo>
                        <a:pt x="2107565" y="10160"/>
                      </a:lnTo>
                      <a:lnTo>
                        <a:pt x="2155737" y="16938"/>
                      </a:lnTo>
                      <a:lnTo>
                        <a:pt x="2195099" y="35433"/>
                      </a:lnTo>
                      <a:lnTo>
                        <a:pt x="2221650" y="62880"/>
                      </a:lnTo>
                      <a:lnTo>
                        <a:pt x="2231390" y="96520"/>
                      </a:lnTo>
                      <a:lnTo>
                        <a:pt x="2221650" y="130105"/>
                      </a:lnTo>
                      <a:lnTo>
                        <a:pt x="2195099" y="157559"/>
                      </a:lnTo>
                      <a:lnTo>
                        <a:pt x="2155737" y="176083"/>
                      </a:lnTo>
                      <a:lnTo>
                        <a:pt x="2107565" y="182880"/>
                      </a:lnTo>
                      <a:lnTo>
                        <a:pt x="2059392" y="176083"/>
                      </a:lnTo>
                      <a:lnTo>
                        <a:pt x="2020030" y="157559"/>
                      </a:lnTo>
                      <a:lnTo>
                        <a:pt x="1993479" y="130105"/>
                      </a:lnTo>
                      <a:lnTo>
                        <a:pt x="1983740" y="96520"/>
                      </a:lnTo>
                      <a:close/>
                    </a:path>
                    <a:path w="2231390" h="182879">
                      <a:moveTo>
                        <a:pt x="0" y="86360"/>
                      </a:moveTo>
                      <a:lnTo>
                        <a:pt x="9739" y="52720"/>
                      </a:lnTo>
                      <a:lnTo>
                        <a:pt x="36290" y="25273"/>
                      </a:lnTo>
                      <a:lnTo>
                        <a:pt x="75652" y="6778"/>
                      </a:lnTo>
                      <a:lnTo>
                        <a:pt x="123825" y="0"/>
                      </a:lnTo>
                      <a:lnTo>
                        <a:pt x="171997" y="6778"/>
                      </a:lnTo>
                      <a:lnTo>
                        <a:pt x="211359" y="25273"/>
                      </a:lnTo>
                      <a:lnTo>
                        <a:pt x="237910" y="52720"/>
                      </a:lnTo>
                      <a:lnTo>
                        <a:pt x="247650" y="86360"/>
                      </a:lnTo>
                      <a:lnTo>
                        <a:pt x="237910" y="119945"/>
                      </a:lnTo>
                      <a:lnTo>
                        <a:pt x="211359" y="147399"/>
                      </a:lnTo>
                      <a:lnTo>
                        <a:pt x="171997" y="165923"/>
                      </a:lnTo>
                      <a:lnTo>
                        <a:pt x="123825" y="172720"/>
                      </a:lnTo>
                      <a:lnTo>
                        <a:pt x="75652" y="165923"/>
                      </a:lnTo>
                      <a:lnTo>
                        <a:pt x="36290" y="147399"/>
                      </a:lnTo>
                      <a:lnTo>
                        <a:pt x="9739" y="119945"/>
                      </a:lnTo>
                      <a:lnTo>
                        <a:pt x="0" y="86360"/>
                      </a:lnTo>
                      <a:close/>
                    </a:path>
                  </a:pathLst>
                </a:custGeom>
                <a:ln w="9525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7" name="object 207"/>
                <p:cNvSpPr/>
                <p:nvPr/>
              </p:nvSpPr>
              <p:spPr>
                <a:xfrm>
                  <a:off x="3956685" y="5826760"/>
                  <a:ext cx="2705100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100" h="28575">
                      <a:moveTo>
                        <a:pt x="0" y="0"/>
                      </a:moveTo>
                      <a:lnTo>
                        <a:pt x="2705100" y="28575"/>
                      </a:lnTo>
                    </a:path>
                  </a:pathLst>
                </a:custGeom>
                <a:ln w="9525">
                  <a:solidFill>
                    <a:srgbClr val="497DBA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</p:grpSp>
      <p:sp>
        <p:nvSpPr>
          <p:cNvPr id="211" name="object 211"/>
          <p:cNvSpPr txBox="1"/>
          <p:nvPr/>
        </p:nvSpPr>
        <p:spPr>
          <a:xfrm>
            <a:off x="400939" y="6436487"/>
            <a:ext cx="2571115" cy="142347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240665" algn="l"/>
              </a:tabLst>
            </a:pPr>
            <a:r>
              <a:rPr lang="en-US" sz="800" b="1" spc="-10" dirty="0">
                <a:latin typeface="Calibri"/>
                <a:cs typeface="Calibri"/>
              </a:rPr>
              <a:t>Example : </a:t>
            </a:r>
            <a:r>
              <a:rPr sz="800" b="1" spc="-10" dirty="0">
                <a:latin typeface="Calibri"/>
                <a:cs typeface="Calibri"/>
              </a:rPr>
              <a:t>Matching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lang="en-US" sz="800" b="1" spc="-25" dirty="0">
                <a:latin typeface="Calibri"/>
                <a:cs typeface="Calibri"/>
              </a:rPr>
              <a:t>200 BV x 20% = USD 40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9384030" y="7101028"/>
            <a:ext cx="10547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C00000"/>
                </a:solidFill>
                <a:latin typeface="Calibri"/>
                <a:cs typeface="Calibri"/>
              </a:rPr>
              <a:t>Operational</a:t>
            </a:r>
            <a:r>
              <a:rPr sz="7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r>
              <a:rPr sz="7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C00000"/>
                </a:solidFill>
                <a:latin typeface="Calibri"/>
                <a:cs typeface="Calibri"/>
              </a:rPr>
              <a:t>Support</a:t>
            </a:r>
            <a:r>
              <a:rPr sz="7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700" i="1" spc="-20" dirty="0">
                <a:solidFill>
                  <a:srgbClr val="C00000"/>
                </a:solidFill>
                <a:latin typeface="Calibri"/>
                <a:cs typeface="Calibri"/>
              </a:rPr>
              <a:t>Dept.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18" name="object 147">
            <a:extLst>
              <a:ext uri="{FF2B5EF4-FFF2-40B4-BE49-F238E27FC236}">
                <a16:creationId xmlns:a16="http://schemas.microsoft.com/office/drawing/2014/main" id="{B759C5E6-0873-4342-8C8F-BE9494268012}"/>
              </a:ext>
            </a:extLst>
          </p:cNvPr>
          <p:cNvSpPr txBox="1"/>
          <p:nvPr/>
        </p:nvSpPr>
        <p:spPr>
          <a:xfrm>
            <a:off x="1626381" y="5746036"/>
            <a:ext cx="440544" cy="60657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5515" algn="l"/>
              </a:tabLst>
            </a:pPr>
            <a:r>
              <a:rPr lang="en-US" sz="600" spc="-50" dirty="0">
                <a:solidFill>
                  <a:srgbClr val="FFFFFF"/>
                </a:solidFill>
                <a:latin typeface="Segoe UI Black"/>
                <a:cs typeface="Segoe UI Black"/>
              </a:rPr>
              <a:t>     GOLD</a:t>
            </a:r>
            <a:r>
              <a:rPr lang="en-US" sz="900" spc="-50" dirty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5515" algn="l"/>
              </a:tabLst>
            </a:pPr>
            <a:r>
              <a:rPr lang="en-US" sz="900" spc="-50" dirty="0">
                <a:solidFill>
                  <a:srgbClr val="FFFFFF"/>
                </a:solidFill>
                <a:latin typeface="Segoe UI Black"/>
                <a:cs typeface="Segoe UI Black"/>
              </a:rPr>
              <a:t>200 BV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5515" algn="l"/>
              </a:tabLst>
            </a:pPr>
            <a:endParaRPr lang="en-US" sz="900" spc="-50" dirty="0">
              <a:solidFill>
                <a:srgbClr val="FFFFFF"/>
              </a:solidFill>
              <a:latin typeface="Segoe UI Black"/>
              <a:cs typeface="Segoe UI Black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5515" algn="l"/>
              </a:tabLst>
            </a:pPr>
            <a:r>
              <a:rPr lang="en-US" sz="900" spc="-50" dirty="0">
                <a:solidFill>
                  <a:schemeClr val="tx1"/>
                </a:solidFill>
                <a:latin typeface="Segoe UI Black"/>
                <a:cs typeface="Segoe UI Black"/>
              </a:rPr>
              <a:t>200 BV</a:t>
            </a:r>
            <a:endParaRPr sz="900" dirty="0">
              <a:solidFill>
                <a:schemeClr val="tx1"/>
              </a:solidFill>
              <a:latin typeface="Segoe UI Black"/>
              <a:cs typeface="Segoe UI Black"/>
            </a:endParaRPr>
          </a:p>
        </p:txBody>
      </p:sp>
      <p:sp>
        <p:nvSpPr>
          <p:cNvPr id="219" name="object 183">
            <a:extLst>
              <a:ext uri="{FF2B5EF4-FFF2-40B4-BE49-F238E27FC236}">
                <a16:creationId xmlns:a16="http://schemas.microsoft.com/office/drawing/2014/main" id="{93D9CA5C-C288-41DB-AB23-558576FA945F}"/>
              </a:ext>
            </a:extLst>
          </p:cNvPr>
          <p:cNvSpPr/>
          <p:nvPr/>
        </p:nvSpPr>
        <p:spPr>
          <a:xfrm>
            <a:off x="1748246" y="6341644"/>
            <a:ext cx="1023804" cy="45719"/>
          </a:xfrm>
          <a:custGeom>
            <a:avLst/>
            <a:gdLst/>
            <a:ahLst/>
            <a:cxnLst/>
            <a:rect l="l" t="t" r="r" b="b"/>
            <a:pathLst>
              <a:path w="1108710" h="67944">
                <a:moveTo>
                  <a:pt x="0" y="0"/>
                </a:moveTo>
                <a:lnTo>
                  <a:pt x="0" y="67818"/>
                </a:lnTo>
                <a:lnTo>
                  <a:pt x="1108710" y="67818"/>
                </a:lnTo>
                <a:lnTo>
                  <a:pt x="1108710" y="3810"/>
                </a:lnTo>
              </a:path>
            </a:pathLst>
          </a:custGeom>
          <a:ln w="38100">
            <a:solidFill>
              <a:srgbClr val="9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11">
            <a:extLst>
              <a:ext uri="{FF2B5EF4-FFF2-40B4-BE49-F238E27FC236}">
                <a16:creationId xmlns:a16="http://schemas.microsoft.com/office/drawing/2014/main" id="{AE11813C-D86A-4235-9704-E52091FE4EEA}"/>
              </a:ext>
            </a:extLst>
          </p:cNvPr>
          <p:cNvSpPr txBox="1"/>
          <p:nvPr/>
        </p:nvSpPr>
        <p:spPr>
          <a:xfrm>
            <a:off x="370983" y="514239"/>
            <a:ext cx="2742947" cy="109645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5"/>
              </a:spcBef>
              <a:buAutoNum type="romanUcPeriod"/>
              <a:tabLst>
                <a:tab pos="192405" algn="l"/>
              </a:tabLst>
            </a:pPr>
            <a:r>
              <a:rPr lang="en-US" sz="800" b="1" dirty="0">
                <a:latin typeface="Calibri"/>
                <a:cs typeface="Calibri"/>
              </a:rPr>
              <a:t>Register Bonus – 5% from BV</a:t>
            </a:r>
          </a:p>
          <a:p>
            <a:pPr marL="298450" indent="-285750">
              <a:lnSpc>
                <a:spcPct val="100000"/>
              </a:lnSpc>
              <a:spcBef>
                <a:spcPts val="75"/>
              </a:spcBef>
              <a:buAutoNum type="romanUcPeriod"/>
              <a:tabLst>
                <a:tab pos="192405" algn="l"/>
              </a:tabLst>
            </a:pPr>
            <a:endParaRPr lang="en-US" sz="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192405" algn="l"/>
              </a:tabLst>
            </a:pPr>
            <a:r>
              <a:rPr lang="en-US" sz="800" b="1" dirty="0">
                <a:latin typeface="Calibri"/>
                <a:cs typeface="Calibri"/>
              </a:rPr>
              <a:t>Example :  Diamond Package USD 2000 = 800 BV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192405" algn="l"/>
              </a:tabLst>
            </a:pPr>
            <a:endParaRPr lang="en-US" sz="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192405" algn="l"/>
              </a:tabLst>
            </a:pPr>
            <a:r>
              <a:rPr lang="en-US" sz="800" b="1" dirty="0">
                <a:latin typeface="Calibri"/>
                <a:cs typeface="Calibri"/>
              </a:rPr>
              <a:t>800 BV x 5% = USD 40</a:t>
            </a:r>
          </a:p>
          <a:p>
            <a:pPr marL="298450" indent="-285750">
              <a:lnSpc>
                <a:spcPct val="100000"/>
              </a:lnSpc>
              <a:spcBef>
                <a:spcPts val="75"/>
              </a:spcBef>
              <a:buAutoNum type="romanUcPeriod"/>
              <a:tabLst>
                <a:tab pos="192405" algn="l"/>
              </a:tabLst>
            </a:pPr>
            <a:endParaRPr lang="en-US" sz="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192405" algn="l"/>
              </a:tabLst>
            </a:pPr>
            <a:endParaRPr lang="en-US" sz="800" dirty="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192405" algn="l"/>
              </a:tabLst>
            </a:pPr>
            <a:endParaRPr sz="800" dirty="0">
              <a:latin typeface="Calibri"/>
              <a:cs typeface="Calibri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45B571-D247-4181-BE2A-67CBF2ABC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03978"/>
              </p:ext>
            </p:extLst>
          </p:nvPr>
        </p:nvGraphicFramePr>
        <p:xfrm>
          <a:off x="3835654" y="4498151"/>
          <a:ext cx="3237864" cy="572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123268164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694540884"/>
                    </a:ext>
                  </a:extLst>
                </a:gridCol>
                <a:gridCol w="1798954">
                  <a:extLst>
                    <a:ext uri="{9D8B030D-6E8A-4147-A177-3AD203B41FA5}">
                      <a16:colId xmlns:a16="http://schemas.microsoft.com/office/drawing/2014/main" val="2071017308"/>
                    </a:ext>
                  </a:extLst>
                </a:gridCol>
              </a:tblGrid>
              <a:tr h="197674"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2000 BV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2000 BV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</a:t>
                      </a:r>
                      <a:r>
                        <a:rPr lang="ru-RU" sz="700" b="1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lang="en-US" sz="700" b="1" dirty="0">
                          <a:latin typeface="Calibri"/>
                          <a:cs typeface="Calibri"/>
                        </a:rPr>
                        <a:t>00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1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UP TO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lang="en-US" sz="700" b="1">
                          <a:latin typeface="Calibri"/>
                          <a:cs typeface="Calibri"/>
                        </a:rPr>
                        <a:t>MAXIMUM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endParaRPr lang="ru-RU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82565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lang="ru-RU" sz="700" b="1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lang="en-US" sz="700" b="1" dirty="0">
                          <a:latin typeface="Calibri"/>
                          <a:cs typeface="Calibri"/>
                        </a:rPr>
                        <a:t>0000 BV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840"/>
                        </a:lnSpc>
                      </a:pPr>
                      <a:r>
                        <a:rPr lang="ru-RU" sz="700" b="1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lang="en-US" sz="700" b="1" dirty="0">
                          <a:latin typeface="Calibri"/>
                          <a:cs typeface="Calibri"/>
                        </a:rPr>
                        <a:t>0000 BV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lang="en-US" sz="700" b="1" dirty="0">
                          <a:latin typeface="Calibri"/>
                          <a:cs typeface="Calibri"/>
                        </a:rPr>
                        <a:t>USD 10000</a:t>
                      </a:r>
                      <a:endParaRPr lang="en-US"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65151"/>
                  </a:ext>
                </a:extLst>
              </a:tr>
            </a:tbl>
          </a:graphicData>
        </a:graphic>
      </p:graphicFrame>
      <p:graphicFrame>
        <p:nvGraphicFramePr>
          <p:cNvPr id="220" name="Table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37087"/>
              </p:ext>
            </p:extLst>
          </p:nvPr>
        </p:nvGraphicFramePr>
        <p:xfrm>
          <a:off x="7328038" y="964961"/>
          <a:ext cx="3146920" cy="125187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29384">
                  <a:extLst>
                    <a:ext uri="{9D8B030D-6E8A-4147-A177-3AD203B41FA5}">
                      <a16:colId xmlns:a16="http://schemas.microsoft.com/office/drawing/2014/main" val="4217668431"/>
                    </a:ext>
                  </a:extLst>
                </a:gridCol>
                <a:gridCol w="629384">
                  <a:extLst>
                    <a:ext uri="{9D8B030D-6E8A-4147-A177-3AD203B41FA5}">
                      <a16:colId xmlns:a16="http://schemas.microsoft.com/office/drawing/2014/main" val="1120526397"/>
                    </a:ext>
                  </a:extLst>
                </a:gridCol>
                <a:gridCol w="629384">
                  <a:extLst>
                    <a:ext uri="{9D8B030D-6E8A-4147-A177-3AD203B41FA5}">
                      <a16:colId xmlns:a16="http://schemas.microsoft.com/office/drawing/2014/main" val="1860734543"/>
                    </a:ext>
                  </a:extLst>
                </a:gridCol>
                <a:gridCol w="629384">
                  <a:extLst>
                    <a:ext uri="{9D8B030D-6E8A-4147-A177-3AD203B41FA5}">
                      <a16:colId xmlns:a16="http://schemas.microsoft.com/office/drawing/2014/main" val="6373899"/>
                    </a:ext>
                  </a:extLst>
                </a:gridCol>
                <a:gridCol w="629384">
                  <a:extLst>
                    <a:ext uri="{9D8B030D-6E8A-4147-A177-3AD203B41FA5}">
                      <a16:colId xmlns:a16="http://schemas.microsoft.com/office/drawing/2014/main" val="3803979135"/>
                    </a:ext>
                  </a:extLst>
                </a:gridCol>
              </a:tblGrid>
              <a:tr h="13909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Level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%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500" dirty="0" err="1"/>
                        <a:t>Banyaknya</a:t>
                      </a:r>
                      <a:r>
                        <a:rPr lang="en-US" sz="500" baseline="0" dirty="0"/>
                        <a:t> Orang yang </a:t>
                      </a:r>
                      <a:r>
                        <a:rPr lang="en-US" sz="500" baseline="0" dirty="0" err="1"/>
                        <a:t>kita</a:t>
                      </a:r>
                      <a:r>
                        <a:rPr lang="en-US" sz="500" baseline="0" dirty="0"/>
                        <a:t> </a:t>
                      </a:r>
                      <a:r>
                        <a:rPr lang="en-US" sz="500" baseline="0" dirty="0" err="1"/>
                        <a:t>Sponsori</a:t>
                      </a:r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830072"/>
                  </a:ext>
                </a:extLst>
              </a:tr>
              <a:tr h="13909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1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5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08636"/>
                  </a:ext>
                </a:extLst>
              </a:tr>
              <a:tr h="13909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2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5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45552"/>
                  </a:ext>
                </a:extLst>
              </a:tr>
              <a:tr h="13909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3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5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1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039936"/>
                  </a:ext>
                </a:extLst>
              </a:tr>
              <a:tr h="13909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4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5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094462"/>
                  </a:ext>
                </a:extLst>
              </a:tr>
              <a:tr h="13909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5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5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753189"/>
                  </a:ext>
                </a:extLst>
              </a:tr>
              <a:tr h="13909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6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5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2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775453"/>
                  </a:ext>
                </a:extLst>
              </a:tr>
              <a:tr h="13909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7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5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84184"/>
                  </a:ext>
                </a:extLst>
              </a:tr>
              <a:tr h="139097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8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5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3</a:t>
                      </a:r>
                    </a:p>
                  </a:txBody>
                  <a:tcPr marL="25076" marR="25076" marT="12538" marB="12538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86242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8839326" y="1093550"/>
            <a:ext cx="135903" cy="31048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/>
          <p:cNvSpPr/>
          <p:nvPr/>
        </p:nvSpPr>
        <p:spPr>
          <a:xfrm>
            <a:off x="9472789" y="1098079"/>
            <a:ext cx="135903" cy="70990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Down Arrow 221"/>
          <p:cNvSpPr/>
          <p:nvPr/>
        </p:nvSpPr>
        <p:spPr>
          <a:xfrm>
            <a:off x="10082961" y="1098079"/>
            <a:ext cx="135903" cy="98888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3" name="Table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59725"/>
              </p:ext>
            </p:extLst>
          </p:nvPr>
        </p:nvGraphicFramePr>
        <p:xfrm>
          <a:off x="7334760" y="2725128"/>
          <a:ext cx="3140197" cy="17856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887">
                  <a:extLst>
                    <a:ext uri="{9D8B030D-6E8A-4147-A177-3AD203B41FA5}">
                      <a16:colId xmlns:a16="http://schemas.microsoft.com/office/drawing/2014/main" val="1990923769"/>
                    </a:ext>
                  </a:extLst>
                </a:gridCol>
                <a:gridCol w="604171">
                  <a:extLst>
                    <a:ext uri="{9D8B030D-6E8A-4147-A177-3AD203B41FA5}">
                      <a16:colId xmlns:a16="http://schemas.microsoft.com/office/drawing/2014/main" val="1586179848"/>
                    </a:ext>
                  </a:extLst>
                </a:gridCol>
                <a:gridCol w="880150">
                  <a:extLst>
                    <a:ext uri="{9D8B030D-6E8A-4147-A177-3AD203B41FA5}">
                      <a16:colId xmlns:a16="http://schemas.microsoft.com/office/drawing/2014/main" val="2479971048"/>
                    </a:ext>
                  </a:extLst>
                </a:gridCol>
                <a:gridCol w="1226989">
                  <a:extLst>
                    <a:ext uri="{9D8B030D-6E8A-4147-A177-3AD203B41FA5}">
                      <a16:colId xmlns:a16="http://schemas.microsoft.com/office/drawing/2014/main" val="3440517991"/>
                    </a:ext>
                  </a:extLst>
                </a:gridCol>
              </a:tblGrid>
              <a:tr h="15216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Stage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Total Sales (BV)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 Month</a:t>
                      </a:r>
                      <a:r>
                        <a:rPr lang="en-US" sz="700" baseline="0" dirty="0"/>
                        <a:t> (Points)</a:t>
                      </a:r>
                      <a:endParaRPr lang="en-US" sz="700" dirty="0"/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Total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3623897214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USD 45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3348702907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USD 90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1874901071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USD 150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1108446770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1500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USD 225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2480733047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USD 300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1254139409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USD 375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2117407217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7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3000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7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USD 450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2275545626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3500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USD 525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1034743026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4000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USD 600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2628123630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4500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USD 675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3999642783"/>
                  </a:ext>
                </a:extLst>
              </a:tr>
              <a:tr h="8633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11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Up to 50000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50</a:t>
                      </a:r>
                    </a:p>
                  </a:txBody>
                  <a:tcPr marL="33238" marR="33238" marT="16619" marB="166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USD 7500</a:t>
                      </a:r>
                    </a:p>
                  </a:txBody>
                  <a:tcPr marL="33238" marR="33238" marT="16619" marB="16619"/>
                </a:tc>
                <a:extLst>
                  <a:ext uri="{0D108BD9-81ED-4DB2-BD59-A6C34878D82A}">
                    <a16:rowId xmlns:a16="http://schemas.microsoft.com/office/drawing/2014/main" val="3377218441"/>
                  </a:ext>
                </a:extLst>
              </a:tr>
            </a:tbl>
          </a:graphicData>
        </a:graphic>
      </p:graphicFrame>
      <p:graphicFrame>
        <p:nvGraphicFramePr>
          <p:cNvPr id="224" name="Table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9984"/>
              </p:ext>
            </p:extLst>
          </p:nvPr>
        </p:nvGraphicFramePr>
        <p:xfrm>
          <a:off x="7287657" y="4865431"/>
          <a:ext cx="3168870" cy="1962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031">
                  <a:extLst>
                    <a:ext uri="{9D8B030D-6E8A-4147-A177-3AD203B41FA5}">
                      <a16:colId xmlns:a16="http://schemas.microsoft.com/office/drawing/2014/main" val="3549160370"/>
                    </a:ext>
                  </a:extLst>
                </a:gridCol>
                <a:gridCol w="548178">
                  <a:extLst>
                    <a:ext uri="{9D8B030D-6E8A-4147-A177-3AD203B41FA5}">
                      <a16:colId xmlns:a16="http://schemas.microsoft.com/office/drawing/2014/main" val="1447149760"/>
                    </a:ext>
                  </a:extLst>
                </a:gridCol>
                <a:gridCol w="408105">
                  <a:extLst>
                    <a:ext uri="{9D8B030D-6E8A-4147-A177-3AD203B41FA5}">
                      <a16:colId xmlns:a16="http://schemas.microsoft.com/office/drawing/2014/main" val="1999354631"/>
                    </a:ext>
                  </a:extLst>
                </a:gridCol>
                <a:gridCol w="702498">
                  <a:extLst>
                    <a:ext uri="{9D8B030D-6E8A-4147-A177-3AD203B41FA5}">
                      <a16:colId xmlns:a16="http://schemas.microsoft.com/office/drawing/2014/main" val="3769241020"/>
                    </a:ext>
                  </a:extLst>
                </a:gridCol>
                <a:gridCol w="478679">
                  <a:extLst>
                    <a:ext uri="{9D8B030D-6E8A-4147-A177-3AD203B41FA5}">
                      <a16:colId xmlns:a16="http://schemas.microsoft.com/office/drawing/2014/main" val="792041548"/>
                    </a:ext>
                  </a:extLst>
                </a:gridCol>
                <a:gridCol w="763379">
                  <a:extLst>
                    <a:ext uri="{9D8B030D-6E8A-4147-A177-3AD203B41FA5}">
                      <a16:colId xmlns:a16="http://schemas.microsoft.com/office/drawing/2014/main" val="2872044763"/>
                    </a:ext>
                  </a:extLst>
                </a:gridCol>
              </a:tblGrid>
              <a:tr h="158137">
                <a:tc rowSpan="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166" marR="47166" marT="23583" marB="23583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Status Group</a:t>
                      </a:r>
                      <a:r>
                        <a:rPr lang="en-US" sz="800" baseline="0" dirty="0"/>
                        <a:t> Sales (BV)</a:t>
                      </a:r>
                      <a:endParaRPr lang="en-US" sz="800" dirty="0"/>
                    </a:p>
                  </a:txBody>
                  <a:tcPr marL="47166" marR="47166" marT="23583" marB="2358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Total</a:t>
                      </a:r>
                      <a:r>
                        <a:rPr lang="en-US" sz="800" baseline="0" dirty="0"/>
                        <a:t> All Legs (BV)</a:t>
                      </a:r>
                      <a:endParaRPr lang="en-US" sz="800" dirty="0"/>
                    </a:p>
                    <a:p>
                      <a:pPr algn="ctr"/>
                      <a:endParaRPr lang="en-US" sz="800" dirty="0"/>
                    </a:p>
                  </a:txBody>
                  <a:tcPr marL="47166" marR="47166" marT="23583" marB="23583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STATUS</a:t>
                      </a:r>
                    </a:p>
                  </a:txBody>
                  <a:tcPr marL="47166" marR="47166" marT="23583" marB="23583"/>
                </a:tc>
                <a:extLst>
                  <a:ext uri="{0D108BD9-81ED-4DB2-BD59-A6C34878D82A}">
                    <a16:rowId xmlns:a16="http://schemas.microsoft.com/office/drawing/2014/main" val="3561172564"/>
                  </a:ext>
                </a:extLst>
              </a:tr>
              <a:tr h="2546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</a:t>
                      </a:r>
                    </a:p>
                  </a:txBody>
                  <a:tcPr marL="47166" marR="47166" marT="23583" marB="23583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32001"/>
                  </a:ext>
                </a:extLst>
              </a:tr>
              <a:tr h="158137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2500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2500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2500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7500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Master</a:t>
                      </a:r>
                    </a:p>
                  </a:txBody>
                  <a:tcPr marL="47166" marR="47166" marT="23583" marB="23583"/>
                </a:tc>
                <a:extLst>
                  <a:ext uri="{0D108BD9-81ED-4DB2-BD59-A6C34878D82A}">
                    <a16:rowId xmlns:a16="http://schemas.microsoft.com/office/drawing/2014/main" val="1490565594"/>
                  </a:ext>
                </a:extLst>
              </a:tr>
              <a:tr h="158137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Royal Master</a:t>
                      </a:r>
                    </a:p>
                  </a:txBody>
                  <a:tcPr marL="47166" marR="47166" marT="23583" marB="23583"/>
                </a:tc>
                <a:extLst>
                  <a:ext uri="{0D108BD9-81ED-4DB2-BD59-A6C34878D82A}">
                    <a16:rowId xmlns:a16="http://schemas.microsoft.com/office/drawing/2014/main" val="1875812755"/>
                  </a:ext>
                </a:extLst>
              </a:tr>
              <a:tr h="158137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32000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32000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32000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96000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Grand Master</a:t>
                      </a:r>
                    </a:p>
                  </a:txBody>
                  <a:tcPr marL="47166" marR="47166" marT="23583" marB="23583"/>
                </a:tc>
                <a:extLst>
                  <a:ext uri="{0D108BD9-81ED-4DB2-BD59-A6C34878D82A}">
                    <a16:rowId xmlns:a16="http://schemas.microsoft.com/office/drawing/2014/main" val="841908405"/>
                  </a:ext>
                </a:extLst>
              </a:tr>
              <a:tr h="158137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65000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65000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65000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195000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Ambasador</a:t>
                      </a:r>
                      <a:endParaRPr lang="en-US" sz="800" dirty="0"/>
                    </a:p>
                  </a:txBody>
                  <a:tcPr marL="47166" marR="47166" marT="23583" marB="23583"/>
                </a:tc>
                <a:extLst>
                  <a:ext uri="{0D108BD9-81ED-4DB2-BD59-A6C34878D82A}">
                    <a16:rowId xmlns:a16="http://schemas.microsoft.com/office/drawing/2014/main" val="2000557351"/>
                  </a:ext>
                </a:extLst>
              </a:tr>
              <a:tr h="158137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510000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Royal </a:t>
                      </a:r>
                      <a:r>
                        <a:rPr lang="en-US" sz="800" dirty="0" err="1"/>
                        <a:t>Ambasador</a:t>
                      </a:r>
                      <a:endParaRPr lang="en-US" sz="800" dirty="0"/>
                    </a:p>
                  </a:txBody>
                  <a:tcPr marL="47166" marR="47166" marT="23583" marB="23583"/>
                </a:tc>
                <a:extLst>
                  <a:ext uri="{0D108BD9-81ED-4DB2-BD59-A6C34878D82A}">
                    <a16:rowId xmlns:a16="http://schemas.microsoft.com/office/drawing/2014/main" val="2803203771"/>
                  </a:ext>
                </a:extLst>
              </a:tr>
              <a:tr h="158137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1020000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Grand </a:t>
                      </a:r>
                      <a:r>
                        <a:rPr lang="en-US" sz="800" dirty="0" err="1"/>
                        <a:t>Ambasador</a:t>
                      </a:r>
                      <a:endParaRPr lang="en-US" sz="800" dirty="0"/>
                    </a:p>
                  </a:txBody>
                  <a:tcPr marL="47166" marR="47166" marT="23583" marB="23583"/>
                </a:tc>
                <a:extLst>
                  <a:ext uri="{0D108BD9-81ED-4DB2-BD59-A6C34878D82A}">
                    <a16:rowId xmlns:a16="http://schemas.microsoft.com/office/drawing/2014/main" val="1280581703"/>
                  </a:ext>
                </a:extLst>
              </a:tr>
              <a:tr h="158137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682000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682000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682000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2046000</a:t>
                      </a:r>
                    </a:p>
                  </a:txBody>
                  <a:tcPr marL="47166" marR="47166" marT="23583" marB="235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Titan</a:t>
                      </a:r>
                    </a:p>
                  </a:txBody>
                  <a:tcPr marL="47166" marR="47166" marT="23583" marB="23583"/>
                </a:tc>
                <a:extLst>
                  <a:ext uri="{0D108BD9-81ED-4DB2-BD59-A6C34878D82A}">
                    <a16:rowId xmlns:a16="http://schemas.microsoft.com/office/drawing/2014/main" val="204846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32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16384</TotalTime>
  <Words>592</Words>
  <Application>Microsoft Office PowerPoint</Application>
  <PresentationFormat>Произвольный</PresentationFormat>
  <Paragraphs>268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Calibri</vt:lpstr>
      <vt:lpstr>Segoe UI Black</vt:lpstr>
      <vt:lpstr>Symbol</vt:lpstr>
      <vt:lpstr>Times New Roman</vt:lpstr>
      <vt:lpstr>Wingdings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CWIG_7</dc:creator>
  <cp:lastModifiedBy>Hp</cp:lastModifiedBy>
  <cp:revision>45</cp:revision>
  <dcterms:created xsi:type="dcterms:W3CDTF">2023-06-20T16:12:02Z</dcterms:created>
  <dcterms:modified xsi:type="dcterms:W3CDTF">2023-08-18T03:27:39Z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2023-06-20T00:00:00Z</vt:filetime>
  </property>
  <property fmtid="{D5CDD505-2E9C-101B-9397-08002B2CF9AE}" pid="5" name="Producer">
    <vt:lpwstr>GPL Ghostscript 9.20</vt:lpwstr>
  </property>
</Properties>
</file>