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256" r:id="rId16"/>
    <p:sldId id="257" r:id="rId17"/>
    <p:sldId id="258" r:id="rId18"/>
    <p:sldId id="259" r:id="rId19"/>
    <p:sldId id="261" r:id="rId20"/>
    <p:sldId id="260" r:id="rId21"/>
    <p:sldId id="262" r:id="rId22"/>
    <p:sldId id="263" r:id="rId23"/>
    <p:sldId id="272" r:id="rId24"/>
    <p:sldId id="273" r:id="rId25"/>
    <p:sldId id="274" r:id="rId26"/>
    <p:sldId id="275" r:id="rId27"/>
    <p:sldId id="276" r:id="rId28"/>
    <p:sldId id="265" r:id="rId29"/>
    <p:sldId id="266" r:id="rId30"/>
    <p:sldId id="345" r:id="rId31"/>
    <p:sldId id="267" r:id="rId32"/>
    <p:sldId id="268" r:id="rId33"/>
    <p:sldId id="269" r:id="rId34"/>
    <p:sldId id="270" r:id="rId35"/>
    <p:sldId id="271"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4" r:id="rId73"/>
    <p:sldId id="315" r:id="rId74"/>
    <p:sldId id="316" r:id="rId75"/>
    <p:sldId id="317" r:id="rId76"/>
    <p:sldId id="318" r:id="rId77"/>
    <p:sldId id="319" r:id="rId78"/>
    <p:sldId id="320" r:id="rId79"/>
    <p:sldId id="321" r:id="rId80"/>
    <p:sldId id="322" r:id="rId81"/>
    <p:sldId id="323" r:id="rId82"/>
    <p:sldId id="324" r:id="rId83"/>
    <p:sldId id="327" r:id="rId84"/>
    <p:sldId id="328" r:id="rId85"/>
    <p:sldId id="325" r:id="rId86"/>
    <p:sldId id="326" r:id="rId87"/>
    <p:sldId id="33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148E6-34BD-4ECE-AB3C-DB5E3DA840F4}" type="datetimeFigureOut">
              <a:rPr lang="en-US" smtClean="0"/>
              <a:t>18-Oct-23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DF9F-D2B6-4A0F-B709-EBDF26E9E90C}" type="slidenum">
              <a:rPr lang="en-US" smtClean="0"/>
              <a:t>‹#›</a:t>
            </a:fld>
            <a:endParaRPr lang="en-US"/>
          </a:p>
        </p:txBody>
      </p:sp>
    </p:spTree>
    <p:extLst>
      <p:ext uri="{BB962C8B-B14F-4D97-AF65-F5344CB8AC3E}">
        <p14:creationId xmlns:p14="http://schemas.microsoft.com/office/powerpoint/2010/main" val="335623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CEDF9F-D2B6-4A0F-B709-EBDF26E9E90C}" type="slidenum">
              <a:rPr lang="en-US" smtClean="0"/>
              <a:t>6</a:t>
            </a:fld>
            <a:endParaRPr lang="en-US"/>
          </a:p>
        </p:txBody>
      </p:sp>
    </p:spTree>
    <p:extLst>
      <p:ext uri="{BB962C8B-B14F-4D97-AF65-F5344CB8AC3E}">
        <p14:creationId xmlns:p14="http://schemas.microsoft.com/office/powerpoint/2010/main" val="119695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6" indent="0" algn="ctr">
              <a:buNone/>
              <a:defRPr sz="2000"/>
            </a:lvl2pPr>
            <a:lvl3pPr marL="914433" indent="0" algn="ctr">
              <a:buNone/>
              <a:defRPr sz="1801"/>
            </a:lvl3pPr>
            <a:lvl4pPr marL="1371653" indent="0" algn="ctr">
              <a:buNone/>
              <a:defRPr sz="1600"/>
            </a:lvl4pPr>
            <a:lvl5pPr marL="1828869" indent="0" algn="ctr">
              <a:buNone/>
              <a:defRPr sz="1600"/>
            </a:lvl5pPr>
            <a:lvl6pPr marL="2286085" indent="0" algn="ctr">
              <a:buNone/>
              <a:defRPr sz="1600"/>
            </a:lvl6pPr>
            <a:lvl7pPr marL="2743302" indent="0" algn="ctr">
              <a:buNone/>
              <a:defRPr sz="1600"/>
            </a:lvl7pPr>
            <a:lvl8pPr marL="3200522" indent="0" algn="ctr">
              <a:buNone/>
              <a:defRPr sz="1600"/>
            </a:lvl8pPr>
            <a:lvl9pPr marL="365773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F4FE3F-E02E-47D5-9C85-AAA16392249A}"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297378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4FE3F-E02E-47D5-9C85-AAA16392249A}"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285072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4" y="365125"/>
            <a:ext cx="262890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4FE3F-E02E-47D5-9C85-AAA16392249A}"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30084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F4FE3F-E02E-47D5-9C85-AAA16392249A}"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390883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3" y="4589468"/>
            <a:ext cx="10515600" cy="1500187"/>
          </a:xfrm>
        </p:spPr>
        <p:txBody>
          <a:bodyPr/>
          <a:lstStyle>
            <a:lvl1pPr marL="0" indent="0">
              <a:buNone/>
              <a:defRPr sz="2400">
                <a:solidFill>
                  <a:schemeClr val="tx1">
                    <a:tint val="75000"/>
                  </a:schemeClr>
                </a:solidFill>
              </a:defRPr>
            </a:lvl1pPr>
            <a:lvl2pPr marL="457216" indent="0">
              <a:buNone/>
              <a:defRPr sz="2000">
                <a:solidFill>
                  <a:schemeClr val="tx1">
                    <a:tint val="75000"/>
                  </a:schemeClr>
                </a:solidFill>
              </a:defRPr>
            </a:lvl2pPr>
            <a:lvl3pPr marL="914433" indent="0">
              <a:buNone/>
              <a:defRPr sz="1801">
                <a:solidFill>
                  <a:schemeClr val="tx1">
                    <a:tint val="75000"/>
                  </a:schemeClr>
                </a:solidFill>
              </a:defRPr>
            </a:lvl3pPr>
            <a:lvl4pPr marL="1371653" indent="0">
              <a:buNone/>
              <a:defRPr sz="1600">
                <a:solidFill>
                  <a:schemeClr val="tx1">
                    <a:tint val="75000"/>
                  </a:schemeClr>
                </a:solidFill>
              </a:defRPr>
            </a:lvl4pPr>
            <a:lvl5pPr marL="1828869" indent="0">
              <a:buNone/>
              <a:defRPr sz="1600">
                <a:solidFill>
                  <a:schemeClr val="tx1">
                    <a:tint val="75000"/>
                  </a:schemeClr>
                </a:solidFill>
              </a:defRPr>
            </a:lvl5pPr>
            <a:lvl6pPr marL="2286085" indent="0">
              <a:buNone/>
              <a:defRPr sz="1600">
                <a:solidFill>
                  <a:schemeClr val="tx1">
                    <a:tint val="75000"/>
                  </a:schemeClr>
                </a:solidFill>
              </a:defRPr>
            </a:lvl6pPr>
            <a:lvl7pPr marL="2743302" indent="0">
              <a:buNone/>
              <a:defRPr sz="1600">
                <a:solidFill>
                  <a:schemeClr val="tx1">
                    <a:tint val="75000"/>
                  </a:schemeClr>
                </a:solidFill>
              </a:defRPr>
            </a:lvl7pPr>
            <a:lvl8pPr marL="3200522" indent="0">
              <a:buNone/>
              <a:defRPr sz="1600">
                <a:solidFill>
                  <a:schemeClr val="tx1">
                    <a:tint val="75000"/>
                  </a:schemeClr>
                </a:solidFill>
              </a:defRPr>
            </a:lvl8pPr>
            <a:lvl9pPr marL="365773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F4FE3F-E02E-47D5-9C85-AAA16392249A}"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231299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F4FE3F-E02E-47D5-9C85-AAA16392249A}"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183368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3" y="1681163"/>
            <a:ext cx="5157787" cy="823912"/>
          </a:xfrm>
        </p:spPr>
        <p:txBody>
          <a:bodyPr anchor="b"/>
          <a:lstStyle>
            <a:lvl1pPr marL="0" indent="0">
              <a:buNone/>
              <a:defRPr sz="2400" b="1"/>
            </a:lvl1pPr>
            <a:lvl2pPr marL="457216" indent="0">
              <a:buNone/>
              <a:defRPr sz="2000" b="1"/>
            </a:lvl2pPr>
            <a:lvl3pPr marL="914433" indent="0">
              <a:buNone/>
              <a:defRPr sz="1801" b="1"/>
            </a:lvl3pPr>
            <a:lvl4pPr marL="1371653" indent="0">
              <a:buNone/>
              <a:defRPr sz="1600" b="1"/>
            </a:lvl4pPr>
            <a:lvl5pPr marL="1828869" indent="0">
              <a:buNone/>
              <a:defRPr sz="1600" b="1"/>
            </a:lvl5pPr>
            <a:lvl6pPr marL="2286085" indent="0">
              <a:buNone/>
              <a:defRPr sz="1600" b="1"/>
            </a:lvl6pPr>
            <a:lvl7pPr marL="2743302" indent="0">
              <a:buNone/>
              <a:defRPr sz="1600" b="1"/>
            </a:lvl7pPr>
            <a:lvl8pPr marL="3200522" indent="0">
              <a:buNone/>
              <a:defRPr sz="1600" b="1"/>
            </a:lvl8pPr>
            <a:lvl9pPr marL="3657738" indent="0">
              <a:buNone/>
              <a:defRPr sz="1600" b="1"/>
            </a:lvl9pPr>
          </a:lstStyle>
          <a:p>
            <a:pPr lvl="0"/>
            <a:r>
              <a:rPr lang="en-US"/>
              <a:t>Edit Master text styles</a:t>
            </a:r>
          </a:p>
        </p:txBody>
      </p:sp>
      <p:sp>
        <p:nvSpPr>
          <p:cNvPr id="4" name="Content Placeholder 3"/>
          <p:cNvSpPr>
            <a:spLocks noGrp="1"/>
          </p:cNvSpPr>
          <p:nvPr>
            <p:ph sz="half" idx="2"/>
          </p:nvPr>
        </p:nvSpPr>
        <p:spPr>
          <a:xfrm>
            <a:off x="839793"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16" indent="0">
              <a:buNone/>
              <a:defRPr sz="2000" b="1"/>
            </a:lvl2pPr>
            <a:lvl3pPr marL="914433" indent="0">
              <a:buNone/>
              <a:defRPr sz="1801" b="1"/>
            </a:lvl3pPr>
            <a:lvl4pPr marL="1371653" indent="0">
              <a:buNone/>
              <a:defRPr sz="1600" b="1"/>
            </a:lvl4pPr>
            <a:lvl5pPr marL="1828869" indent="0">
              <a:buNone/>
              <a:defRPr sz="1600" b="1"/>
            </a:lvl5pPr>
            <a:lvl6pPr marL="2286085" indent="0">
              <a:buNone/>
              <a:defRPr sz="1600" b="1"/>
            </a:lvl6pPr>
            <a:lvl7pPr marL="2743302" indent="0">
              <a:buNone/>
              <a:defRPr sz="1600" b="1"/>
            </a:lvl7pPr>
            <a:lvl8pPr marL="3200522" indent="0">
              <a:buNone/>
              <a:defRPr sz="1600" b="1"/>
            </a:lvl8pPr>
            <a:lvl9pPr marL="3657738"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F4FE3F-E02E-47D5-9C85-AAA16392249A}" type="datetimeFigureOut">
              <a:rPr lang="en-US" smtClean="0"/>
              <a:t>18-Oct-23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20039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F4FE3F-E02E-47D5-9C85-AAA16392249A}" type="datetimeFigureOut">
              <a:rPr lang="en-US" smtClean="0"/>
              <a:t>18-Oct-23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1840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4FE3F-E02E-47D5-9C85-AAA16392249A}" type="datetimeFigureOut">
              <a:rPr lang="en-US" smtClean="0"/>
              <a:t>18-Oct-23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178702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92" y="987429"/>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16" indent="0">
              <a:buNone/>
              <a:defRPr sz="1401"/>
            </a:lvl2pPr>
            <a:lvl3pPr marL="914433" indent="0">
              <a:buNone/>
              <a:defRPr sz="1200"/>
            </a:lvl3pPr>
            <a:lvl4pPr marL="1371653" indent="0">
              <a:buNone/>
              <a:defRPr sz="1001"/>
            </a:lvl4pPr>
            <a:lvl5pPr marL="1828869" indent="0">
              <a:buNone/>
              <a:defRPr sz="1001"/>
            </a:lvl5pPr>
            <a:lvl6pPr marL="2286085" indent="0">
              <a:buNone/>
              <a:defRPr sz="1001"/>
            </a:lvl6pPr>
            <a:lvl7pPr marL="2743302" indent="0">
              <a:buNone/>
              <a:defRPr sz="1001"/>
            </a:lvl7pPr>
            <a:lvl8pPr marL="3200522" indent="0">
              <a:buNone/>
              <a:defRPr sz="1001"/>
            </a:lvl8pPr>
            <a:lvl9pPr marL="3657738"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6AF4FE3F-E02E-47D5-9C85-AAA16392249A}"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392059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92" y="987429"/>
            <a:ext cx="6172201" cy="4873625"/>
          </a:xfrm>
        </p:spPr>
        <p:txBody>
          <a:bodyPr/>
          <a:lstStyle>
            <a:lvl1pPr marL="0" indent="0">
              <a:buNone/>
              <a:defRPr sz="3200"/>
            </a:lvl1pPr>
            <a:lvl2pPr marL="457216" indent="0">
              <a:buNone/>
              <a:defRPr sz="2800"/>
            </a:lvl2pPr>
            <a:lvl3pPr marL="914433" indent="0">
              <a:buNone/>
              <a:defRPr sz="2400"/>
            </a:lvl3pPr>
            <a:lvl4pPr marL="1371653" indent="0">
              <a:buNone/>
              <a:defRPr sz="2000"/>
            </a:lvl4pPr>
            <a:lvl5pPr marL="1828869" indent="0">
              <a:buNone/>
              <a:defRPr sz="2000"/>
            </a:lvl5pPr>
            <a:lvl6pPr marL="2286085" indent="0">
              <a:buNone/>
              <a:defRPr sz="2000"/>
            </a:lvl6pPr>
            <a:lvl7pPr marL="2743302" indent="0">
              <a:buNone/>
              <a:defRPr sz="2000"/>
            </a:lvl7pPr>
            <a:lvl8pPr marL="3200522" indent="0">
              <a:buNone/>
              <a:defRPr sz="2000"/>
            </a:lvl8pPr>
            <a:lvl9pPr marL="3657738" indent="0">
              <a:buNone/>
              <a:defRPr sz="2000"/>
            </a:lvl9pPr>
          </a:lstStyle>
          <a:p>
            <a:endParaRPr lang="en-US"/>
          </a:p>
        </p:txBody>
      </p:sp>
      <p:sp>
        <p:nvSpPr>
          <p:cNvPr id="4" name="Text Placeholder 3"/>
          <p:cNvSpPr>
            <a:spLocks noGrp="1"/>
          </p:cNvSpPr>
          <p:nvPr>
            <p:ph type="body" sz="half" idx="2"/>
          </p:nvPr>
        </p:nvSpPr>
        <p:spPr>
          <a:xfrm>
            <a:off x="839791" y="2057400"/>
            <a:ext cx="3932236" cy="3811588"/>
          </a:xfrm>
        </p:spPr>
        <p:txBody>
          <a:bodyPr/>
          <a:lstStyle>
            <a:lvl1pPr marL="0" indent="0">
              <a:buNone/>
              <a:defRPr sz="1600"/>
            </a:lvl1pPr>
            <a:lvl2pPr marL="457216" indent="0">
              <a:buNone/>
              <a:defRPr sz="1401"/>
            </a:lvl2pPr>
            <a:lvl3pPr marL="914433" indent="0">
              <a:buNone/>
              <a:defRPr sz="1200"/>
            </a:lvl3pPr>
            <a:lvl4pPr marL="1371653" indent="0">
              <a:buNone/>
              <a:defRPr sz="1001"/>
            </a:lvl4pPr>
            <a:lvl5pPr marL="1828869" indent="0">
              <a:buNone/>
              <a:defRPr sz="1001"/>
            </a:lvl5pPr>
            <a:lvl6pPr marL="2286085" indent="0">
              <a:buNone/>
              <a:defRPr sz="1001"/>
            </a:lvl6pPr>
            <a:lvl7pPr marL="2743302" indent="0">
              <a:buNone/>
              <a:defRPr sz="1001"/>
            </a:lvl7pPr>
            <a:lvl8pPr marL="3200522" indent="0">
              <a:buNone/>
              <a:defRPr sz="1001"/>
            </a:lvl8pPr>
            <a:lvl9pPr marL="3657738" indent="0">
              <a:buNone/>
              <a:defRPr sz="1001"/>
            </a:lvl9pPr>
          </a:lstStyle>
          <a:p>
            <a:pPr lvl="0"/>
            <a:r>
              <a:rPr lang="en-US"/>
              <a:t>Edit Master text styles</a:t>
            </a:r>
          </a:p>
        </p:txBody>
      </p:sp>
      <p:sp>
        <p:nvSpPr>
          <p:cNvPr id="5" name="Date Placeholder 4"/>
          <p:cNvSpPr>
            <a:spLocks noGrp="1"/>
          </p:cNvSpPr>
          <p:nvPr>
            <p:ph type="dt" sz="half" idx="10"/>
          </p:nvPr>
        </p:nvSpPr>
        <p:spPr/>
        <p:txBody>
          <a:bodyPr/>
          <a:lstStyle/>
          <a:p>
            <a:fld id="{6AF4FE3F-E02E-47D5-9C85-AAA16392249A}"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D5C52-F010-4F0F-B6C9-6E3A0FD68827}" type="slidenum">
              <a:rPr lang="en-US" smtClean="0"/>
              <a:t>‹#›</a:t>
            </a:fld>
            <a:endParaRPr lang="en-US"/>
          </a:p>
        </p:txBody>
      </p:sp>
    </p:spTree>
    <p:extLst>
      <p:ext uri="{BB962C8B-B14F-4D97-AF65-F5344CB8AC3E}">
        <p14:creationId xmlns:p14="http://schemas.microsoft.com/office/powerpoint/2010/main" val="264319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4"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4FE3F-E02E-47D5-9C85-AAA16392249A}" type="datetimeFigureOut">
              <a:rPr lang="en-US" smtClean="0"/>
              <a:t>18-Oct-23</a:t>
            </a:fld>
            <a:endParaRPr lang="en-US"/>
          </a:p>
        </p:txBody>
      </p:sp>
      <p:sp>
        <p:nvSpPr>
          <p:cNvPr id="5" name="Footer Placeholder 4"/>
          <p:cNvSpPr>
            <a:spLocks noGrp="1"/>
          </p:cNvSpPr>
          <p:nvPr>
            <p:ph type="ftr" sz="quarter" idx="3"/>
          </p:nvPr>
        </p:nvSpPr>
        <p:spPr>
          <a:xfrm>
            <a:off x="4038604"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D5C52-F010-4F0F-B6C9-6E3A0FD68827}" type="slidenum">
              <a:rPr lang="en-US" smtClean="0"/>
              <a:t>‹#›</a:t>
            </a:fld>
            <a:endParaRPr lang="en-US"/>
          </a:p>
        </p:txBody>
      </p:sp>
    </p:spTree>
    <p:extLst>
      <p:ext uri="{BB962C8B-B14F-4D97-AF65-F5344CB8AC3E}">
        <p14:creationId xmlns:p14="http://schemas.microsoft.com/office/powerpoint/2010/main" val="3706472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33" rtl="0" eaLnBrk="1" latinLnBrk="0" hangingPunct="1">
        <a:defRPr sz="1801" kern="1200">
          <a:solidFill>
            <a:schemeClr val="tx1"/>
          </a:solidFill>
          <a:latin typeface="+mn-lt"/>
          <a:ea typeface="+mn-ea"/>
          <a:cs typeface="+mn-cs"/>
        </a:defRPr>
      </a:lvl1pPr>
      <a:lvl2pPr marL="457216" algn="l" defTabSz="914433" rtl="0" eaLnBrk="1" latinLnBrk="0" hangingPunct="1">
        <a:defRPr sz="1801" kern="1200">
          <a:solidFill>
            <a:schemeClr val="tx1"/>
          </a:solidFill>
          <a:latin typeface="+mn-lt"/>
          <a:ea typeface="+mn-ea"/>
          <a:cs typeface="+mn-cs"/>
        </a:defRPr>
      </a:lvl2pPr>
      <a:lvl3pPr marL="914433" algn="l" defTabSz="914433" rtl="0" eaLnBrk="1" latinLnBrk="0" hangingPunct="1">
        <a:defRPr sz="1801" kern="1200">
          <a:solidFill>
            <a:schemeClr val="tx1"/>
          </a:solidFill>
          <a:latin typeface="+mn-lt"/>
          <a:ea typeface="+mn-ea"/>
          <a:cs typeface="+mn-cs"/>
        </a:defRPr>
      </a:lvl3pPr>
      <a:lvl4pPr marL="1371653" algn="l" defTabSz="914433" rtl="0" eaLnBrk="1" latinLnBrk="0" hangingPunct="1">
        <a:defRPr sz="1801" kern="1200">
          <a:solidFill>
            <a:schemeClr val="tx1"/>
          </a:solidFill>
          <a:latin typeface="+mn-lt"/>
          <a:ea typeface="+mn-ea"/>
          <a:cs typeface="+mn-cs"/>
        </a:defRPr>
      </a:lvl4pPr>
      <a:lvl5pPr marL="1828869" algn="l" defTabSz="914433" rtl="0" eaLnBrk="1" latinLnBrk="0" hangingPunct="1">
        <a:defRPr sz="1801" kern="1200">
          <a:solidFill>
            <a:schemeClr val="tx1"/>
          </a:solidFill>
          <a:latin typeface="+mn-lt"/>
          <a:ea typeface="+mn-ea"/>
          <a:cs typeface="+mn-cs"/>
        </a:defRPr>
      </a:lvl5pPr>
      <a:lvl6pPr marL="2286085" algn="l" defTabSz="914433" rtl="0" eaLnBrk="1" latinLnBrk="0" hangingPunct="1">
        <a:defRPr sz="1801" kern="1200">
          <a:solidFill>
            <a:schemeClr val="tx1"/>
          </a:solidFill>
          <a:latin typeface="+mn-lt"/>
          <a:ea typeface="+mn-ea"/>
          <a:cs typeface="+mn-cs"/>
        </a:defRPr>
      </a:lvl6pPr>
      <a:lvl7pPr marL="2743302" algn="l" defTabSz="914433" rtl="0" eaLnBrk="1" latinLnBrk="0" hangingPunct="1">
        <a:defRPr sz="1801" kern="1200">
          <a:solidFill>
            <a:schemeClr val="tx1"/>
          </a:solidFill>
          <a:latin typeface="+mn-lt"/>
          <a:ea typeface="+mn-ea"/>
          <a:cs typeface="+mn-cs"/>
        </a:defRPr>
      </a:lvl7pPr>
      <a:lvl8pPr marL="3200522" algn="l" defTabSz="914433" rtl="0" eaLnBrk="1" latinLnBrk="0" hangingPunct="1">
        <a:defRPr sz="1801" kern="1200">
          <a:solidFill>
            <a:schemeClr val="tx1"/>
          </a:solidFill>
          <a:latin typeface="+mn-lt"/>
          <a:ea typeface="+mn-ea"/>
          <a:cs typeface="+mn-cs"/>
        </a:defRPr>
      </a:lvl8pPr>
      <a:lvl9pPr marL="3657738" algn="l" defTabSz="91443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a:t>
            </a:r>
            <a:endParaRPr lang="en-US" b="1" dirty="0"/>
          </a:p>
        </p:txBody>
      </p:sp>
      <p:sp>
        <p:nvSpPr>
          <p:cNvPr id="3" name="Content Placeholder 2"/>
          <p:cNvSpPr>
            <a:spLocks noGrp="1"/>
          </p:cNvSpPr>
          <p:nvPr>
            <p:ph idx="1"/>
          </p:nvPr>
        </p:nvSpPr>
        <p:spPr>
          <a:xfrm>
            <a:off x="191069" y="1310186"/>
            <a:ext cx="11846256" cy="5390865"/>
          </a:xfrm>
        </p:spPr>
        <p:txBody>
          <a:bodyPr>
            <a:normAutofit fontScale="85000" lnSpcReduction="20000"/>
          </a:bodyPr>
          <a:lstStyle/>
          <a:p>
            <a:pPr marL="0" indent="0" algn="just">
              <a:buNone/>
            </a:pPr>
            <a:r>
              <a:rPr lang="en-US" dirty="0"/>
              <a:t>The object-oriented paradigm is becoming increasingly popular compared to other </a:t>
            </a:r>
            <a:r>
              <a:rPr lang="en-US" dirty="0" smtClean="0"/>
              <a:t>paradigms.</a:t>
            </a:r>
          </a:p>
          <a:p>
            <a:pPr marL="0" indent="0" algn="just">
              <a:buNone/>
            </a:pPr>
            <a:r>
              <a:rPr lang="en-US" dirty="0" smtClean="0"/>
              <a:t>The </a:t>
            </a:r>
            <a:r>
              <a:rPr lang="en-US" dirty="0"/>
              <a:t>Java programming language is perhaps the most popular object-oriented language </a:t>
            </a:r>
            <a:r>
              <a:rPr lang="en-US" dirty="0" smtClean="0"/>
              <a:t>today.</a:t>
            </a:r>
          </a:p>
          <a:p>
            <a:pPr marL="0" indent="0" algn="just">
              <a:buNone/>
            </a:pPr>
            <a:r>
              <a:rPr lang="en-US" dirty="0" smtClean="0"/>
              <a:t>Here </a:t>
            </a:r>
            <a:r>
              <a:rPr lang="en-US" dirty="0"/>
              <a:t>are some reasons why Java is </a:t>
            </a:r>
            <a:r>
              <a:rPr lang="en-US" dirty="0" smtClean="0"/>
              <a:t>popular:</a:t>
            </a:r>
            <a:endParaRPr lang="en-US" dirty="0"/>
          </a:p>
          <a:p>
            <a:pPr marL="514350" indent="-514350">
              <a:buFont typeface="+mj-lt"/>
              <a:buAutoNum type="arabicPeriod"/>
            </a:pPr>
            <a:r>
              <a:rPr lang="en-US" i="1" dirty="0" smtClean="0"/>
              <a:t>Simple</a:t>
            </a:r>
            <a:r>
              <a:rPr lang="en-US" dirty="0" smtClean="0"/>
              <a:t>.</a:t>
            </a:r>
            <a:r>
              <a:rPr lang="en-US" dirty="0"/>
              <a:t> </a:t>
            </a:r>
            <a:r>
              <a:rPr lang="en-US" dirty="0" smtClean="0"/>
              <a:t>Compared </a:t>
            </a:r>
            <a:r>
              <a:rPr lang="en-US" dirty="0"/>
              <a:t>to many modern languages, the core of the Java language is simple to </a:t>
            </a:r>
            <a:r>
              <a:rPr lang="en-US" dirty="0" smtClean="0"/>
              <a:t>master.</a:t>
            </a:r>
            <a:endParaRPr lang="en-US" dirty="0"/>
          </a:p>
          <a:p>
            <a:pPr marL="514350" indent="-514350">
              <a:buFont typeface="+mj-lt"/>
              <a:buAutoNum type="arabicPeriod"/>
            </a:pPr>
            <a:r>
              <a:rPr lang="en-US" i="1" dirty="0" smtClean="0"/>
              <a:t>Object-oriented</a:t>
            </a:r>
            <a:r>
              <a:rPr lang="en-US" dirty="0" smtClean="0"/>
              <a:t>.</a:t>
            </a:r>
            <a:r>
              <a:rPr lang="en-US" dirty="0"/>
              <a:t> </a:t>
            </a:r>
            <a:r>
              <a:rPr lang="en-US" dirty="0" smtClean="0"/>
              <a:t>Java </a:t>
            </a:r>
            <a:r>
              <a:rPr lang="en-US" dirty="0"/>
              <a:t>is an object-oriented language and therefore it has all the benefits of OO languages</a:t>
            </a:r>
            <a:br>
              <a:rPr lang="en-US" dirty="0"/>
            </a:br>
            <a:r>
              <a:rPr lang="en-US" dirty="0"/>
              <a:t>described </a:t>
            </a:r>
            <a:r>
              <a:rPr lang="en-US" dirty="0" smtClean="0"/>
              <a:t>earlier.</a:t>
            </a:r>
            <a:endParaRPr lang="en-US" dirty="0"/>
          </a:p>
          <a:p>
            <a:pPr marL="514350" indent="-514350">
              <a:buFont typeface="+mj-lt"/>
              <a:buAutoNum type="arabicPeriod"/>
            </a:pPr>
            <a:r>
              <a:rPr lang="en-US" i="1" dirty="0" smtClean="0"/>
              <a:t>Secure</a:t>
            </a:r>
            <a:r>
              <a:rPr lang="en-US" dirty="0" smtClean="0"/>
              <a:t>. The </a:t>
            </a:r>
            <a:r>
              <a:rPr lang="en-US" dirty="0"/>
              <a:t>Java system controls what parts of your computer a program </a:t>
            </a:r>
            <a:r>
              <a:rPr lang="en-US" dirty="0" smtClean="0"/>
              <a:t>access.</a:t>
            </a:r>
            <a:endParaRPr lang="en-US" dirty="0"/>
          </a:p>
          <a:p>
            <a:pPr marL="514350" indent="-514350">
              <a:buFont typeface="+mj-lt"/>
              <a:buAutoNum type="arabicPeriod"/>
            </a:pPr>
            <a:r>
              <a:rPr lang="en-US" i="1" dirty="0" smtClean="0"/>
              <a:t>Architecture neutral</a:t>
            </a:r>
            <a:r>
              <a:rPr lang="en-US" dirty="0" smtClean="0"/>
              <a:t>. A </a:t>
            </a:r>
            <a:r>
              <a:rPr lang="en-US" dirty="0"/>
              <a:t>Java program will run identically on every platform. We will explain how Java </a:t>
            </a:r>
            <a:r>
              <a:rPr lang="en-US" dirty="0" smtClean="0"/>
              <a:t>achieves this </a:t>
            </a:r>
            <a:r>
              <a:rPr lang="en-US" dirty="0"/>
              <a:t>portability later in this </a:t>
            </a:r>
            <a:r>
              <a:rPr lang="en-US" dirty="0" smtClean="0"/>
              <a:t>session.</a:t>
            </a:r>
            <a:endParaRPr lang="en-US" dirty="0"/>
          </a:p>
          <a:p>
            <a:pPr marL="514350" indent="-514350">
              <a:buFont typeface="+mj-lt"/>
              <a:buAutoNum type="arabicPeriod"/>
            </a:pPr>
            <a:r>
              <a:rPr lang="en-US" i="1" dirty="0" smtClean="0"/>
              <a:t>Java </a:t>
            </a:r>
            <a:r>
              <a:rPr lang="en-US" i="1" dirty="0"/>
              <a:t>is for Internet </a:t>
            </a:r>
            <a:r>
              <a:rPr lang="en-US" i="1" dirty="0" smtClean="0"/>
              <a:t>applications. </a:t>
            </a:r>
            <a:r>
              <a:rPr lang="en-US" dirty="0" smtClean="0"/>
              <a:t>Java </a:t>
            </a:r>
            <a:r>
              <a:rPr lang="en-US" dirty="0"/>
              <a:t>was designed so that it can download programs over the Internet and execute them. </a:t>
            </a:r>
          </a:p>
        </p:txBody>
      </p:sp>
    </p:spTree>
    <p:extLst>
      <p:ext uri="{BB962C8B-B14F-4D97-AF65-F5344CB8AC3E}">
        <p14:creationId xmlns:p14="http://schemas.microsoft.com/office/powerpoint/2010/main" val="3811558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185738"/>
            <a:ext cx="11815763" cy="6472237"/>
          </a:xfrm>
        </p:spPr>
        <p:txBody>
          <a:bodyPr>
            <a:normAutofit fontScale="85000" lnSpcReduction="20000"/>
          </a:bodyPr>
          <a:lstStyle/>
          <a:p>
            <a:r>
              <a:rPr lang="en-US" dirty="0"/>
              <a:t>The </a:t>
            </a:r>
            <a:r>
              <a:rPr lang="en-US" dirty="0" err="1"/>
              <a:t>println</a:t>
            </a:r>
            <a:r>
              <a:rPr lang="en-US" dirty="0"/>
              <a:t>() method prints a string or a number and then start a new line. For example</a:t>
            </a:r>
          </a:p>
          <a:p>
            <a:r>
              <a:rPr lang="en-US" dirty="0" smtClean="0"/>
              <a:t>The </a:t>
            </a:r>
            <a:r>
              <a:rPr lang="en-US" dirty="0"/>
              <a:t>sequence of statements:</a:t>
            </a:r>
          </a:p>
          <a:p>
            <a:pPr marL="0" indent="0">
              <a:buNone/>
            </a:pP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(“Good”);</a:t>
            </a:r>
          </a:p>
          <a:p>
            <a:pPr marL="0" indent="0">
              <a:buNone/>
            </a:pP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(“Morning.”);</a:t>
            </a:r>
          </a:p>
          <a:p>
            <a:pPr marL="0" indent="0">
              <a:buNone/>
            </a:pPr>
            <a:r>
              <a:rPr lang="en-US" dirty="0"/>
              <a:t>prints two lines of text</a:t>
            </a:r>
          </a:p>
          <a:p>
            <a:pPr marL="0" indent="0">
              <a:buNone/>
            </a:pPr>
            <a:r>
              <a:rPr lang="en-US" dirty="0" smtClean="0"/>
              <a:t>	</a:t>
            </a:r>
            <a:r>
              <a:rPr lang="en-US" dirty="0" smtClean="0">
                <a:solidFill>
                  <a:srgbClr val="FF0000"/>
                </a:solidFill>
              </a:rPr>
              <a:t>Good</a:t>
            </a:r>
          </a:p>
          <a:p>
            <a:pPr marL="0" indent="0">
              <a:buNone/>
            </a:pPr>
            <a:r>
              <a:rPr lang="en-US" dirty="0">
                <a:solidFill>
                  <a:srgbClr val="FF0000"/>
                </a:solidFill>
              </a:rPr>
              <a:t>	</a:t>
            </a:r>
            <a:r>
              <a:rPr lang="en-US" dirty="0" smtClean="0">
                <a:solidFill>
                  <a:srgbClr val="FF0000"/>
                </a:solidFill>
              </a:rPr>
              <a:t>Morning</a:t>
            </a:r>
            <a:r>
              <a:rPr lang="en-US" dirty="0">
                <a:solidFill>
                  <a:srgbClr val="FF0000"/>
                </a:solidFill>
              </a:rPr>
              <a:t>.</a:t>
            </a:r>
          </a:p>
          <a:p>
            <a:r>
              <a:rPr lang="en-US" dirty="0" smtClean="0"/>
              <a:t>The </a:t>
            </a:r>
            <a:r>
              <a:rPr lang="en-US" dirty="0"/>
              <a:t>statement:</a:t>
            </a:r>
          </a:p>
          <a:p>
            <a:pPr marL="0" indent="0">
              <a:buNone/>
            </a:pP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(3 + 4);</a:t>
            </a:r>
          </a:p>
          <a:p>
            <a:pPr marL="0" indent="0">
              <a:buNone/>
            </a:pPr>
            <a:r>
              <a:rPr lang="en-US" dirty="0" smtClean="0"/>
              <a:t>	prints </a:t>
            </a:r>
            <a:r>
              <a:rPr lang="en-US" dirty="0"/>
              <a:t>the </a:t>
            </a:r>
            <a:r>
              <a:rPr lang="en-US" dirty="0" smtClean="0"/>
              <a:t>number </a:t>
            </a:r>
            <a:r>
              <a:rPr lang="en-US" dirty="0" smtClean="0">
                <a:solidFill>
                  <a:srgbClr val="FF0000"/>
                </a:solidFill>
              </a:rPr>
              <a:t>7</a:t>
            </a:r>
            <a:endParaRPr lang="en-US" dirty="0">
              <a:solidFill>
                <a:srgbClr val="FF0000"/>
              </a:solidFill>
            </a:endParaRPr>
          </a:p>
          <a:p>
            <a:r>
              <a:rPr lang="en-US" dirty="0" smtClean="0"/>
              <a:t>There </a:t>
            </a:r>
            <a:r>
              <a:rPr lang="en-US" dirty="0"/>
              <a:t>is a second method called </a:t>
            </a:r>
            <a:r>
              <a:rPr lang="en-US" dirty="0">
                <a:solidFill>
                  <a:srgbClr val="FF0000"/>
                </a:solidFill>
              </a:rPr>
              <a:t>print()</a:t>
            </a:r>
            <a:r>
              <a:rPr lang="en-US" dirty="0"/>
              <a:t>, which print an item without starting a new line.</a:t>
            </a:r>
          </a:p>
          <a:p>
            <a:r>
              <a:rPr lang="en-US" dirty="0"/>
              <a:t>For example</a:t>
            </a:r>
          </a:p>
          <a:p>
            <a:pPr marL="0" indent="0">
              <a:buNone/>
            </a:pPr>
            <a:r>
              <a:rPr lang="en-US" dirty="0" smtClean="0">
                <a:solidFill>
                  <a:srgbClr val="FF0000"/>
                </a:solidFill>
              </a:rPr>
              <a:t>	</a:t>
            </a:r>
            <a:r>
              <a:rPr lang="en-US" dirty="0" err="1" smtClean="0">
                <a:solidFill>
                  <a:srgbClr val="FF0000"/>
                </a:solidFill>
              </a:rPr>
              <a:t>System.out.print</a:t>
            </a:r>
            <a:r>
              <a:rPr lang="en-US" dirty="0" smtClean="0">
                <a:solidFill>
                  <a:srgbClr val="FF0000"/>
                </a:solidFill>
              </a:rPr>
              <a:t> </a:t>
            </a:r>
            <a:r>
              <a:rPr lang="en-US" dirty="0">
                <a:solidFill>
                  <a:srgbClr val="FF0000"/>
                </a:solidFill>
              </a:rPr>
              <a:t>(“Good”);</a:t>
            </a:r>
          </a:p>
          <a:p>
            <a:pPr marL="0" indent="0">
              <a:buNone/>
            </a:pP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 Morning.”);</a:t>
            </a:r>
          </a:p>
          <a:p>
            <a:r>
              <a:rPr lang="en-US" dirty="0"/>
              <a:t>prints a single </a:t>
            </a:r>
            <a:r>
              <a:rPr lang="en-US" dirty="0" smtClean="0"/>
              <a:t>line </a:t>
            </a:r>
            <a:r>
              <a:rPr lang="en-US" dirty="0" smtClean="0">
                <a:solidFill>
                  <a:srgbClr val="FF0000"/>
                </a:solidFill>
              </a:rPr>
              <a:t>Good </a:t>
            </a:r>
            <a:r>
              <a:rPr lang="en-US" dirty="0">
                <a:solidFill>
                  <a:srgbClr val="FF0000"/>
                </a:solidFill>
              </a:rPr>
              <a:t>Morning.</a:t>
            </a:r>
          </a:p>
        </p:txBody>
      </p:sp>
    </p:spTree>
    <p:extLst>
      <p:ext uri="{BB962C8B-B14F-4D97-AF65-F5344CB8AC3E}">
        <p14:creationId xmlns:p14="http://schemas.microsoft.com/office/powerpoint/2010/main" val="239929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19" y="0"/>
            <a:ext cx="10515600" cy="692146"/>
          </a:xfrm>
        </p:spPr>
        <p:txBody>
          <a:bodyPr>
            <a:normAutofit fontScale="90000"/>
          </a:bodyPr>
          <a:lstStyle/>
          <a:p>
            <a:pPr algn="ctr"/>
            <a:r>
              <a:rPr lang="en-US" b="1" dirty="0" smtClean="0"/>
              <a:t>Java Escape Sequence</a:t>
            </a:r>
            <a:endParaRPr lang="en-US" b="1" dirty="0"/>
          </a:p>
        </p:txBody>
      </p:sp>
      <p:sp>
        <p:nvSpPr>
          <p:cNvPr id="3" name="Content Placeholder 2"/>
          <p:cNvSpPr>
            <a:spLocks noGrp="1"/>
          </p:cNvSpPr>
          <p:nvPr>
            <p:ph idx="1"/>
          </p:nvPr>
        </p:nvSpPr>
        <p:spPr>
          <a:xfrm>
            <a:off x="171450" y="692147"/>
            <a:ext cx="11844338" cy="5937254"/>
          </a:xfrm>
        </p:spPr>
        <p:txBody>
          <a:bodyPr>
            <a:normAutofit/>
          </a:bodyPr>
          <a:lstStyle/>
          <a:p>
            <a:r>
              <a:rPr lang="en-US" dirty="0"/>
              <a:t>An escape sequence is a special two-character sequence representing another character.</a:t>
            </a:r>
            <a:br>
              <a:rPr lang="en-US" dirty="0"/>
            </a:br>
            <a:r>
              <a:rPr lang="en-US" dirty="0"/>
              <a:t>Suppose you want to display a string containing quotation marks, such </a:t>
            </a:r>
            <a:r>
              <a:rPr lang="en-US" dirty="0" smtClean="0"/>
              <a:t>as </a:t>
            </a:r>
            <a:r>
              <a:rPr lang="en-US" dirty="0" smtClean="0">
                <a:solidFill>
                  <a:srgbClr val="FF0000"/>
                </a:solidFill>
              </a:rPr>
              <a:t>Hello</a:t>
            </a:r>
            <a:r>
              <a:rPr lang="en-US" dirty="0">
                <a:solidFill>
                  <a:srgbClr val="FF0000"/>
                </a:solidFill>
              </a:rPr>
              <a:t>, “World</a:t>
            </a:r>
            <a:r>
              <a:rPr lang="en-US" dirty="0" smtClean="0">
                <a:solidFill>
                  <a:srgbClr val="FF0000"/>
                </a:solidFill>
              </a:rPr>
              <a:t>”!</a:t>
            </a:r>
            <a:endParaRPr lang="en-US" dirty="0"/>
          </a:p>
          <a:p>
            <a:r>
              <a:rPr lang="en-US" dirty="0" smtClean="0"/>
              <a:t>you </a:t>
            </a:r>
            <a:r>
              <a:rPr lang="en-US" dirty="0"/>
              <a:t>can’t use</a:t>
            </a:r>
            <a:br>
              <a:rPr lang="en-US" dirty="0"/>
            </a:br>
            <a:r>
              <a:rPr lang="en-US" dirty="0" smtClean="0"/>
              <a:t>	</a:t>
            </a:r>
            <a:r>
              <a:rPr lang="en-US" dirty="0" err="1" smtClean="0">
                <a:solidFill>
                  <a:srgbClr val="FF0000"/>
                </a:solidFill>
              </a:rPr>
              <a:t>System.out.println</a:t>
            </a:r>
            <a:r>
              <a:rPr lang="en-US" dirty="0">
                <a:solidFill>
                  <a:srgbClr val="FF0000"/>
                </a:solidFill>
              </a:rPr>
              <a:t>(“Hello, “World</a:t>
            </a:r>
            <a:r>
              <a:rPr lang="en-US" dirty="0" smtClean="0">
                <a:solidFill>
                  <a:srgbClr val="FF0000"/>
                </a:solidFill>
              </a:rPr>
              <a:t>”!“);</a:t>
            </a:r>
            <a:endParaRPr lang="en-US" dirty="0">
              <a:solidFill>
                <a:srgbClr val="FF0000"/>
              </a:solidFill>
            </a:endParaRPr>
          </a:p>
          <a:p>
            <a:r>
              <a:rPr lang="en-US" dirty="0" smtClean="0"/>
              <a:t>To </a:t>
            </a:r>
            <a:r>
              <a:rPr lang="en-US" dirty="0"/>
              <a:t>display quotation marks in the above example, you should </a:t>
            </a:r>
            <a:r>
              <a:rPr lang="en-US" dirty="0" smtClean="0"/>
              <a:t>write: </a:t>
            </a:r>
            <a:r>
              <a:rPr lang="en-US" dirty="0" err="1" smtClean="0">
                <a:solidFill>
                  <a:srgbClr val="FF0000"/>
                </a:solidFill>
              </a:rPr>
              <a:t>System.out.println</a:t>
            </a:r>
            <a:r>
              <a:rPr lang="en-US" dirty="0">
                <a:solidFill>
                  <a:srgbClr val="FF0000"/>
                </a:solidFill>
              </a:rPr>
              <a:t>(“Hello, \“World</a:t>
            </a:r>
            <a:r>
              <a:rPr lang="en-US" dirty="0" smtClean="0">
                <a:solidFill>
                  <a:srgbClr val="FF0000"/>
                </a:solidFill>
              </a:rPr>
              <a:t>\”!“);</a:t>
            </a:r>
            <a:endParaRPr lang="en-US" dirty="0"/>
          </a:p>
          <a:p>
            <a:r>
              <a:rPr lang="en-US" dirty="0" err="1" smtClean="0"/>
              <a:t>i.e</a:t>
            </a:r>
            <a:r>
              <a:rPr lang="en-US" dirty="0" smtClean="0"/>
              <a:t>, </a:t>
            </a:r>
            <a:r>
              <a:rPr lang="en-US" dirty="0">
                <a:solidFill>
                  <a:srgbClr val="FF0000"/>
                </a:solidFill>
              </a:rPr>
              <a:t>\” </a:t>
            </a:r>
            <a:r>
              <a:rPr lang="en-US" dirty="0"/>
              <a:t>is an escape sequence representing quotation mark </a:t>
            </a:r>
            <a:r>
              <a:rPr lang="en-US" dirty="0">
                <a:solidFill>
                  <a:srgbClr val="FF0000"/>
                </a:solidFill>
              </a:rPr>
              <a:t>“ </a:t>
            </a:r>
            <a:r>
              <a:rPr lang="en-US" dirty="0" smtClean="0"/>
              <a:t>.</a:t>
            </a:r>
            <a:endParaRPr lang="en-US" dirty="0"/>
          </a:p>
          <a:p>
            <a:r>
              <a:rPr lang="en-US" dirty="0" smtClean="0"/>
              <a:t>Similarly</a:t>
            </a:r>
            <a:r>
              <a:rPr lang="en-US" dirty="0"/>
              <a:t>, </a:t>
            </a:r>
            <a:r>
              <a:rPr lang="en-US" dirty="0">
                <a:solidFill>
                  <a:srgbClr val="FF0000"/>
                </a:solidFill>
              </a:rPr>
              <a:t>\n</a:t>
            </a:r>
            <a:r>
              <a:rPr lang="en-US" dirty="0"/>
              <a:t> an escape sequence representing a new line or line feed character. </a:t>
            </a:r>
            <a:r>
              <a:rPr lang="en-US" dirty="0" smtClean="0"/>
              <a:t>Printing a </a:t>
            </a:r>
            <a:r>
              <a:rPr lang="en-US" dirty="0"/>
              <a:t>new line starts of a new line on </a:t>
            </a:r>
            <a:r>
              <a:rPr lang="en-US" dirty="0" smtClean="0"/>
              <a:t>the display</a:t>
            </a:r>
            <a:r>
              <a:rPr lang="en-US" dirty="0"/>
              <a:t>. For example the statement:</a:t>
            </a:r>
            <a:br>
              <a:rPr lang="en-US" dirty="0"/>
            </a:br>
            <a:r>
              <a:rPr lang="en-US" dirty="0" smtClean="0"/>
              <a:t>	</a:t>
            </a:r>
            <a:r>
              <a:rPr lang="en-US" dirty="0" err="1" smtClean="0">
                <a:solidFill>
                  <a:srgbClr val="FF0000"/>
                </a:solidFill>
              </a:rPr>
              <a:t>System.out.println</a:t>
            </a:r>
            <a:r>
              <a:rPr lang="en-US" dirty="0">
                <a:solidFill>
                  <a:srgbClr val="FF0000"/>
                </a:solidFill>
              </a:rPr>
              <a:t>(“*\n ** \n *** \n); </a:t>
            </a:r>
          </a:p>
        </p:txBody>
      </p:sp>
    </p:spTree>
    <p:extLst>
      <p:ext uri="{BB962C8B-B14F-4D97-AF65-F5344CB8AC3E}">
        <p14:creationId xmlns:p14="http://schemas.microsoft.com/office/powerpoint/2010/main" val="182481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7" y="185738"/>
            <a:ext cx="11801475" cy="6486525"/>
          </a:xfrm>
        </p:spPr>
        <p:txBody>
          <a:bodyPr>
            <a:normAutofit fontScale="92500" lnSpcReduction="10000"/>
          </a:bodyPr>
          <a:lstStyle/>
          <a:p>
            <a:r>
              <a:rPr lang="en-US" dirty="0"/>
              <a:t>An escape sequence is a special two-character sequence representing </a:t>
            </a:r>
            <a:r>
              <a:rPr lang="en-US" dirty="0" smtClean="0"/>
              <a:t>another character</a:t>
            </a:r>
            <a:r>
              <a:rPr lang="en-US" dirty="0"/>
              <a:t>. Suppose you want to display a string containing quotation marks, such as</a:t>
            </a:r>
            <a:br>
              <a:rPr lang="en-US" dirty="0"/>
            </a:br>
            <a:r>
              <a:rPr lang="en-US" dirty="0">
                <a:solidFill>
                  <a:srgbClr val="FF0000"/>
                </a:solidFill>
              </a:rPr>
              <a:t>Hello, “World</a:t>
            </a:r>
            <a:r>
              <a:rPr lang="en-US" dirty="0" smtClean="0">
                <a:solidFill>
                  <a:srgbClr val="FF0000"/>
                </a:solidFill>
              </a:rPr>
              <a:t>”!</a:t>
            </a:r>
            <a:endParaRPr lang="en-US" dirty="0">
              <a:solidFill>
                <a:srgbClr val="FF0000"/>
              </a:solidFill>
            </a:endParaRPr>
          </a:p>
          <a:p>
            <a:r>
              <a:rPr lang="en-US" dirty="0" smtClean="0"/>
              <a:t>You </a:t>
            </a:r>
            <a:r>
              <a:rPr lang="en-US" dirty="0"/>
              <a:t>shouldn’t use</a:t>
            </a:r>
            <a:br>
              <a:rPr lang="en-US" dirty="0"/>
            </a:br>
            <a:r>
              <a:rPr lang="en-US" dirty="0" smtClean="0"/>
              <a:t>	</a:t>
            </a:r>
            <a:r>
              <a:rPr lang="en-US" dirty="0" err="1" smtClean="0">
                <a:solidFill>
                  <a:srgbClr val="FF0000"/>
                </a:solidFill>
              </a:rPr>
              <a:t>System.out.println</a:t>
            </a:r>
            <a:r>
              <a:rPr lang="en-US" dirty="0">
                <a:solidFill>
                  <a:srgbClr val="FF0000"/>
                </a:solidFill>
              </a:rPr>
              <a:t>(“Hello, “World</a:t>
            </a:r>
            <a:r>
              <a:rPr lang="en-US" dirty="0" smtClean="0">
                <a:solidFill>
                  <a:srgbClr val="FF0000"/>
                </a:solidFill>
              </a:rPr>
              <a:t>”!“);</a:t>
            </a:r>
            <a:endParaRPr lang="en-US" dirty="0">
              <a:solidFill>
                <a:srgbClr val="FF0000"/>
              </a:solidFill>
            </a:endParaRPr>
          </a:p>
          <a:p>
            <a:r>
              <a:rPr lang="en-US" dirty="0" smtClean="0"/>
              <a:t>To </a:t>
            </a:r>
            <a:r>
              <a:rPr lang="en-US" dirty="0"/>
              <a:t>display quotation marks in the above example, you should write:</a:t>
            </a:r>
            <a:br>
              <a:rPr lang="en-US" dirty="0"/>
            </a:br>
            <a:r>
              <a:rPr lang="en-US" dirty="0" smtClean="0"/>
              <a:t>	</a:t>
            </a:r>
            <a:r>
              <a:rPr lang="en-US" dirty="0" err="1" smtClean="0">
                <a:solidFill>
                  <a:srgbClr val="FF0000"/>
                </a:solidFill>
              </a:rPr>
              <a:t>System.out.println</a:t>
            </a:r>
            <a:r>
              <a:rPr lang="en-US" dirty="0">
                <a:solidFill>
                  <a:srgbClr val="FF0000"/>
                </a:solidFill>
              </a:rPr>
              <a:t>(“Hello, \“World</a:t>
            </a:r>
            <a:r>
              <a:rPr lang="en-US" dirty="0" smtClean="0">
                <a:solidFill>
                  <a:srgbClr val="FF0000"/>
                </a:solidFill>
              </a:rPr>
              <a:t>\”!“);</a:t>
            </a:r>
            <a:endParaRPr lang="en-US" dirty="0">
              <a:solidFill>
                <a:srgbClr val="FF0000"/>
              </a:solidFill>
            </a:endParaRPr>
          </a:p>
          <a:p>
            <a:r>
              <a:rPr lang="en-US" dirty="0" smtClean="0"/>
              <a:t>Therefore</a:t>
            </a:r>
            <a:r>
              <a:rPr lang="en-US" dirty="0"/>
              <a:t>, </a:t>
            </a:r>
            <a:r>
              <a:rPr lang="en-US" dirty="0">
                <a:solidFill>
                  <a:srgbClr val="FF0000"/>
                </a:solidFill>
              </a:rPr>
              <a:t>\”</a:t>
            </a:r>
            <a:r>
              <a:rPr lang="en-US" dirty="0"/>
              <a:t> is an escape sequence representing quotation mark </a:t>
            </a:r>
            <a:r>
              <a:rPr lang="en-US" dirty="0">
                <a:solidFill>
                  <a:srgbClr val="FF0000"/>
                </a:solidFill>
              </a:rPr>
              <a:t>“ </a:t>
            </a:r>
            <a:r>
              <a:rPr lang="en-US" dirty="0"/>
              <a:t>.</a:t>
            </a:r>
            <a:br>
              <a:rPr lang="en-US" dirty="0"/>
            </a:br>
            <a:r>
              <a:rPr lang="en-US" dirty="0"/>
              <a:t> Similarly, </a:t>
            </a:r>
            <a:r>
              <a:rPr lang="en-US" dirty="0">
                <a:solidFill>
                  <a:srgbClr val="FF0000"/>
                </a:solidFill>
              </a:rPr>
              <a:t>\n </a:t>
            </a:r>
            <a:r>
              <a:rPr lang="en-US" dirty="0"/>
              <a:t>an escape sequence representing a new line or line feed character.</a:t>
            </a:r>
            <a:br>
              <a:rPr lang="en-US" dirty="0"/>
            </a:br>
            <a:r>
              <a:rPr lang="en-US" dirty="0"/>
              <a:t>Printing a new line starts of a new line on the </a:t>
            </a:r>
            <a:r>
              <a:rPr lang="en-US" dirty="0" smtClean="0"/>
              <a:t>display.</a:t>
            </a:r>
            <a:endParaRPr lang="en-US" dirty="0"/>
          </a:p>
          <a:p>
            <a:r>
              <a:rPr lang="en-US" dirty="0" smtClean="0"/>
              <a:t>For </a:t>
            </a:r>
            <a:r>
              <a:rPr lang="en-US" dirty="0"/>
              <a:t>example the statement:</a:t>
            </a:r>
            <a:br>
              <a:rPr lang="en-US" dirty="0"/>
            </a:br>
            <a:r>
              <a:rPr lang="en-US" dirty="0" smtClean="0"/>
              <a:t>	</a:t>
            </a:r>
            <a:r>
              <a:rPr lang="en-US" dirty="0" err="1" smtClean="0">
                <a:solidFill>
                  <a:srgbClr val="FF0000"/>
                </a:solidFill>
              </a:rPr>
              <a:t>System.out.println</a:t>
            </a:r>
            <a:r>
              <a:rPr lang="en-US" dirty="0">
                <a:solidFill>
                  <a:srgbClr val="FF0000"/>
                </a:solidFill>
              </a:rPr>
              <a:t>(“*\n ** \n *** \n);</a:t>
            </a:r>
            <a:br>
              <a:rPr lang="en-US" dirty="0">
                <a:solidFill>
                  <a:srgbClr val="FF0000"/>
                </a:solidFill>
              </a:rPr>
            </a:br>
            <a:r>
              <a:rPr lang="en-US" dirty="0"/>
              <a:t>prints the following</a:t>
            </a:r>
            <a:br>
              <a:rPr lang="en-US" dirty="0"/>
            </a:br>
            <a:r>
              <a:rPr lang="en-US" dirty="0" smtClean="0"/>
              <a:t>	</a:t>
            </a:r>
            <a:r>
              <a:rPr lang="en-US" dirty="0" smtClean="0">
                <a:solidFill>
                  <a:srgbClr val="FF0000"/>
                </a:solidFill>
              </a:rPr>
              <a:t>*</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	*** </a:t>
            </a:r>
            <a:endParaRPr lang="en-US" dirty="0">
              <a:solidFill>
                <a:srgbClr val="FF0000"/>
              </a:solidFill>
            </a:endParaRPr>
          </a:p>
        </p:txBody>
      </p:sp>
    </p:spTree>
    <p:extLst>
      <p:ext uri="{BB962C8B-B14F-4D97-AF65-F5344CB8AC3E}">
        <p14:creationId xmlns:p14="http://schemas.microsoft.com/office/powerpoint/2010/main" val="4020232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0"/>
            <a:ext cx="10515600" cy="663571"/>
          </a:xfrm>
        </p:spPr>
        <p:txBody>
          <a:bodyPr>
            <a:normAutofit fontScale="90000"/>
          </a:bodyPr>
          <a:lstStyle/>
          <a:p>
            <a:pPr algn="ctr"/>
            <a:r>
              <a:rPr lang="en-US" b="1" dirty="0" smtClean="0"/>
              <a:t>EXAMPLE 2</a:t>
            </a:r>
            <a:endParaRPr lang="en-US" b="1" dirty="0"/>
          </a:p>
        </p:txBody>
      </p:sp>
      <p:sp>
        <p:nvSpPr>
          <p:cNvPr id="3" name="Content Placeholder 2"/>
          <p:cNvSpPr>
            <a:spLocks noGrp="1"/>
          </p:cNvSpPr>
          <p:nvPr>
            <p:ph idx="1"/>
          </p:nvPr>
        </p:nvSpPr>
        <p:spPr>
          <a:xfrm>
            <a:off x="171450" y="663571"/>
            <a:ext cx="11844338" cy="6008692"/>
          </a:xfrm>
        </p:spPr>
        <p:txBody>
          <a:bodyPr>
            <a:normAutofit/>
          </a:bodyPr>
          <a:lstStyle/>
          <a:p>
            <a:pPr algn="just"/>
            <a:r>
              <a:rPr lang="en-US" dirty="0"/>
              <a:t>An agent sold a property worth N50000. If the buyer pays the agent 7% of </a:t>
            </a:r>
            <a:r>
              <a:rPr lang="en-US" dirty="0" smtClean="0"/>
              <a:t>the sale </a:t>
            </a:r>
            <a:r>
              <a:rPr lang="en-US" dirty="0"/>
              <a:t>amount, find the agent’s commission and the total amount that the </a:t>
            </a:r>
            <a:r>
              <a:rPr lang="en-US" dirty="0" smtClean="0"/>
              <a:t>buyer must </a:t>
            </a:r>
            <a:r>
              <a:rPr lang="en-US" dirty="0"/>
              <a:t>pay. The following program computes the agent’s commission and </a:t>
            </a:r>
            <a:r>
              <a:rPr lang="en-US" dirty="0" smtClean="0"/>
              <a:t>the total </a:t>
            </a:r>
            <a:r>
              <a:rPr lang="en-US" dirty="0"/>
              <a:t>amount the buyer must pay. Study the program and try to relate it </a:t>
            </a:r>
            <a:r>
              <a:rPr lang="en-US" dirty="0" smtClean="0"/>
              <a:t>with the </a:t>
            </a:r>
            <a:r>
              <a:rPr lang="en-US" dirty="0"/>
              <a:t>above java </a:t>
            </a:r>
            <a:r>
              <a:rPr lang="en-US" dirty="0" smtClean="0"/>
              <a:t>fundamentals you </a:t>
            </a:r>
            <a:r>
              <a:rPr lang="en-US" dirty="0"/>
              <a:t>learned so far. What would be the output of the </a:t>
            </a:r>
            <a:r>
              <a:rPr lang="en-US" dirty="0" smtClean="0"/>
              <a:t>program?</a:t>
            </a:r>
            <a:endParaRPr lang="en-US" dirty="0"/>
          </a:p>
          <a:p>
            <a:pPr marL="0" indent="0">
              <a:buNone/>
            </a:pPr>
            <a:r>
              <a:rPr lang="en-US" dirty="0">
                <a:solidFill>
                  <a:srgbClr val="FF0000"/>
                </a:solidFill>
              </a:rPr>
              <a:t>	</a:t>
            </a:r>
            <a:r>
              <a:rPr lang="en-US" dirty="0" smtClean="0">
                <a:solidFill>
                  <a:srgbClr val="FF0000"/>
                </a:solidFill>
              </a:rPr>
              <a:t>public </a:t>
            </a:r>
            <a:r>
              <a:rPr lang="en-US" dirty="0">
                <a:solidFill>
                  <a:srgbClr val="FF0000"/>
                </a:solidFill>
              </a:rPr>
              <a:t>class Interest{</a:t>
            </a:r>
            <a:br>
              <a:rPr lang="en-US" dirty="0">
                <a:solidFill>
                  <a:srgbClr val="FF0000"/>
                </a:solidFill>
              </a:rPr>
            </a:br>
            <a:r>
              <a:rPr lang="en-US" dirty="0" smtClean="0">
                <a:solidFill>
                  <a:srgbClr val="FF0000"/>
                </a:solidFill>
              </a:rPr>
              <a:t>	public </a:t>
            </a:r>
            <a:r>
              <a:rPr lang="en-US" dirty="0">
                <a:solidFill>
                  <a:srgbClr val="FF0000"/>
                </a:solidFill>
              </a:rPr>
              <a:t>static void main (String[] </a:t>
            </a:r>
            <a:r>
              <a:rPr lang="en-US" dirty="0" err="1">
                <a:solidFill>
                  <a:srgbClr val="FF0000"/>
                </a:solidFill>
              </a:rPr>
              <a:t>args</a:t>
            </a:r>
            <a:r>
              <a:rPr lang="en-US" dirty="0">
                <a:solidFill>
                  <a:srgbClr val="FF0000"/>
                </a:solidFill>
              </a:rPr>
              <a:t>) {</a:t>
            </a:r>
            <a:br>
              <a:rPr lang="en-US" dirty="0">
                <a:solidFill>
                  <a:srgbClr val="FF0000"/>
                </a:solidFill>
              </a:rPr>
            </a:br>
            <a:r>
              <a:rPr lang="en-US" dirty="0" smtClean="0">
                <a:solidFill>
                  <a:srgbClr val="FF0000"/>
                </a:solidFill>
              </a:rPr>
              <a:t>	</a:t>
            </a:r>
            <a:r>
              <a:rPr lang="en-US" dirty="0" err="1" smtClean="0">
                <a:solidFill>
                  <a:srgbClr val="FF0000"/>
                </a:solidFill>
              </a:rPr>
              <a:t>System.out.print</a:t>
            </a:r>
            <a:r>
              <a:rPr lang="en-US" dirty="0" smtClean="0">
                <a:solidFill>
                  <a:srgbClr val="FF0000"/>
                </a:solidFill>
              </a:rPr>
              <a:t> </a:t>
            </a:r>
            <a:r>
              <a:rPr lang="en-US" dirty="0">
                <a:solidFill>
                  <a:srgbClr val="FF0000"/>
                </a:solidFill>
              </a:rPr>
              <a:t>(“The agent’s commission is: ” );</a:t>
            </a:r>
            <a:br>
              <a:rPr lang="en-US" dirty="0">
                <a:solidFill>
                  <a:srgbClr val="FF0000"/>
                </a:solidFill>
              </a:rPr>
            </a:b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(50000 * 0.07 );</a:t>
            </a:r>
            <a:br>
              <a:rPr lang="en-US" dirty="0">
                <a:solidFill>
                  <a:srgbClr val="FF0000"/>
                </a:solidFill>
              </a:rPr>
            </a:br>
            <a:r>
              <a:rPr lang="en-US" dirty="0" smtClean="0">
                <a:solidFill>
                  <a:srgbClr val="FF0000"/>
                </a:solidFill>
              </a:rPr>
              <a:t>	</a:t>
            </a:r>
            <a:r>
              <a:rPr lang="en-US" dirty="0" err="1" smtClean="0">
                <a:solidFill>
                  <a:srgbClr val="FF0000"/>
                </a:solidFill>
              </a:rPr>
              <a:t>System.out.print</a:t>
            </a:r>
            <a:r>
              <a:rPr lang="en-US" dirty="0" smtClean="0">
                <a:solidFill>
                  <a:srgbClr val="FF0000"/>
                </a:solidFill>
              </a:rPr>
              <a:t> </a:t>
            </a:r>
            <a:r>
              <a:rPr lang="en-US" dirty="0">
                <a:solidFill>
                  <a:srgbClr val="FF0000"/>
                </a:solidFill>
              </a:rPr>
              <a:t>(“Total amount the buyer pays is: ”);</a:t>
            </a:r>
            <a:br>
              <a:rPr lang="en-US" dirty="0">
                <a:solidFill>
                  <a:srgbClr val="FF0000"/>
                </a:solidFill>
              </a:rPr>
            </a:br>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 </a:t>
            </a:r>
            <a:r>
              <a:rPr lang="en-US" dirty="0">
                <a:solidFill>
                  <a:srgbClr val="FF0000"/>
                </a:solidFill>
              </a:rPr>
              <a:t>(50000 + 50000*0.07);</a:t>
            </a:r>
            <a:br>
              <a:rPr lang="en-US" dirty="0">
                <a:solidFill>
                  <a:srgbClr val="FF0000"/>
                </a:solidFill>
              </a:rPr>
            </a:br>
            <a:r>
              <a:rPr lang="en-US" dirty="0" smtClean="0">
                <a:solidFill>
                  <a:srgbClr val="FF0000"/>
                </a:solidFill>
              </a:rPr>
              <a:t>	}</a:t>
            </a:r>
            <a:r>
              <a:rPr lang="en-US" dirty="0">
                <a:solidFill>
                  <a:srgbClr val="FF0000"/>
                </a:solidFill>
              </a:rPr>
              <a:t/>
            </a:r>
            <a:br>
              <a:rPr lang="en-US" dirty="0">
                <a:solidFill>
                  <a:srgbClr val="FF0000"/>
                </a:solidFill>
              </a:rPr>
            </a:br>
            <a:r>
              <a:rPr lang="en-US" dirty="0">
                <a:solidFill>
                  <a:srgbClr val="FF0000"/>
                </a:solidFill>
              </a:rPr>
              <a:t>} </a:t>
            </a:r>
          </a:p>
        </p:txBody>
      </p:sp>
    </p:spTree>
    <p:extLst>
      <p:ext uri="{BB962C8B-B14F-4D97-AF65-F5344CB8AC3E}">
        <p14:creationId xmlns:p14="http://schemas.microsoft.com/office/powerpoint/2010/main" val="2140223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0"/>
            <a:ext cx="10515600" cy="577846"/>
          </a:xfrm>
        </p:spPr>
        <p:txBody>
          <a:bodyPr>
            <a:normAutofit fontScale="90000"/>
          </a:bodyPr>
          <a:lstStyle/>
          <a:p>
            <a:pPr algn="ctr"/>
            <a:r>
              <a:rPr lang="en-US" b="1" dirty="0" smtClean="0"/>
              <a:t>DATA TYPE</a:t>
            </a:r>
            <a:endParaRPr lang="en-US" b="1" dirty="0"/>
          </a:p>
        </p:txBody>
      </p:sp>
      <p:sp>
        <p:nvSpPr>
          <p:cNvPr id="3" name="Content Placeholder 2"/>
          <p:cNvSpPr>
            <a:spLocks noGrp="1"/>
          </p:cNvSpPr>
          <p:nvPr>
            <p:ph idx="1"/>
          </p:nvPr>
        </p:nvSpPr>
        <p:spPr>
          <a:xfrm>
            <a:off x="157163" y="577846"/>
            <a:ext cx="11830050" cy="6094417"/>
          </a:xfrm>
        </p:spPr>
        <p:txBody>
          <a:bodyPr/>
          <a:lstStyle/>
          <a:p>
            <a:r>
              <a:rPr lang="en-US" dirty="0"/>
              <a:t>Java has eight primitive data types as described below. </a:t>
            </a:r>
            <a:endParaRPr lang="en-US" dirty="0" smtClean="0"/>
          </a:p>
          <a:p>
            <a:pPr marL="0" indent="0">
              <a:buNone/>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62122322"/>
              </p:ext>
            </p:extLst>
          </p:nvPr>
        </p:nvGraphicFramePr>
        <p:xfrm>
          <a:off x="3226596" y="1155692"/>
          <a:ext cx="5691184" cy="5426502"/>
        </p:xfrm>
        <a:graphic>
          <a:graphicData uri="http://schemas.openxmlformats.org/drawingml/2006/table">
            <a:tbl>
              <a:tblPr>
                <a:tableStyleId>{284E427A-3D55-4303-BF80-6455036E1DE7}</a:tableStyleId>
              </a:tblPr>
              <a:tblGrid>
                <a:gridCol w="1233484"/>
                <a:gridCol w="1243012"/>
                <a:gridCol w="3214688"/>
              </a:tblGrid>
              <a:tr h="401674">
                <a:tc>
                  <a:txBody>
                    <a:bodyPr/>
                    <a:lstStyle/>
                    <a:p>
                      <a:r>
                        <a:rPr lang="en-US" sz="1800" b="1" dirty="0">
                          <a:effectLst/>
                        </a:rPr>
                        <a:t>Type </a:t>
                      </a:r>
                    </a:p>
                  </a:txBody>
                  <a:tcPr marL="90653" marR="90653" marT="45326" marB="45326"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en-US" sz="1800" b="1" dirty="0">
                          <a:effectLst/>
                        </a:rPr>
                        <a:t>Size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en-US" sz="1800" b="1" dirty="0">
                          <a:effectLst/>
                        </a:rPr>
                        <a:t>Range</a:t>
                      </a:r>
                    </a:p>
                  </a:txBody>
                  <a:tcPr marL="90653" marR="90653" marT="45326" marB="45326"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r>
              <a:tr h="401674">
                <a:tc>
                  <a:txBody>
                    <a:bodyPr/>
                    <a:lstStyle/>
                    <a:p>
                      <a:r>
                        <a:rPr lang="en-US" sz="1800" b="1" dirty="0">
                          <a:effectLst/>
                        </a:rPr>
                        <a:t>byte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1 byte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-128 to 127</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a:effectLst/>
                        </a:rPr>
                        <a:t>short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2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-32,768 to 32,767</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err="1">
                          <a:effectLst/>
                        </a:rPr>
                        <a:t>int</a:t>
                      </a:r>
                      <a:r>
                        <a:rPr lang="en-US" sz="1800" b="1" dirty="0">
                          <a:effectLst/>
                        </a:rPr>
                        <a:t>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4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about –2 billion to 2billion</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a:effectLst/>
                        </a:rPr>
                        <a:t>long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8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about –10E18 to +10E18</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a:effectLst/>
                        </a:rPr>
                        <a:t>float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4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-3.4E38 to +3.4E38</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a:effectLst/>
                        </a:rPr>
                        <a:t>double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8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1.7E308 to 1.7E308</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703580">
                <a:tc>
                  <a:txBody>
                    <a:bodyPr/>
                    <a:lstStyle/>
                    <a:p>
                      <a:r>
                        <a:rPr lang="en-US" sz="1800" b="1" dirty="0">
                          <a:effectLst/>
                        </a:rPr>
                        <a:t>char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2 bytes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1800" b="1" dirty="0">
                          <a:effectLst/>
                        </a:rPr>
                        <a:t>A single character</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01674">
                <a:tc>
                  <a:txBody>
                    <a:bodyPr/>
                    <a:lstStyle/>
                    <a:p>
                      <a:r>
                        <a:rPr lang="en-US" sz="1800" b="1">
                          <a:effectLst/>
                        </a:rPr>
                        <a:t>boolean </a:t>
                      </a:r>
                    </a:p>
                  </a:txBody>
                  <a:tcPr marL="90653" marR="90653" marT="45326" marB="45326"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en-US" sz="1800" b="1">
                          <a:effectLst/>
                        </a:rPr>
                        <a:t>1 byte </a:t>
                      </a:r>
                    </a:p>
                  </a:txBody>
                  <a:tcPr marL="90653" marR="90653" marT="45326" marB="45326"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en-US" sz="1800" b="1" dirty="0">
                          <a:effectLst/>
                        </a:rPr>
                        <a:t>true or false</a:t>
                      </a:r>
                    </a:p>
                  </a:txBody>
                  <a:tcPr marL="90653" marR="90653" marT="45326" marB="45326"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r>
            </a:tbl>
          </a:graphicData>
        </a:graphic>
      </p:graphicFrame>
      <p:sp>
        <p:nvSpPr>
          <p:cNvPr id="10" name="Rectangle 3"/>
          <p:cNvSpPr>
            <a:spLocks noChangeArrowheads="1"/>
          </p:cNvSpPr>
          <p:nvPr/>
        </p:nvSpPr>
        <p:spPr bwMode="auto">
          <a:xfrm>
            <a:off x="3262313" y="14865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normalizeH="0" baseline="0" smtClean="0">
                <a:ln w="0"/>
                <a:effectLst>
                  <a:outerShdw blurRad="38100" dist="19050" dir="2700000" algn="tl" rotWithShape="0">
                    <a:schemeClr val="dk1">
                      <a:alpha val="40000"/>
                    </a:schemeClr>
                  </a:outerShdw>
                </a:effectLst>
                <a:latin typeface="Arial" panose="020B0604020202020204" pitchFamily="34" charset="0"/>
              </a:rPr>
              <a:t/>
            </a:r>
            <a:br>
              <a:rPr kumimoji="0" lang="en-US" altLang="en-US" sz="1800" i="0" u="none" strike="noStrike" normalizeH="0" baseline="0" smtClean="0">
                <a:ln w="0"/>
                <a:effectLst>
                  <a:outerShdw blurRad="38100" dist="19050" dir="2700000" algn="tl" rotWithShape="0">
                    <a:schemeClr val="dk1">
                      <a:alpha val="40000"/>
                    </a:schemeClr>
                  </a:outerShdw>
                </a:effectLst>
                <a:latin typeface="Arial" panose="020B0604020202020204" pitchFamily="34" charset="0"/>
              </a:rPr>
            </a:br>
            <a:endParaRPr kumimoji="0" lang="en-US" altLang="en-US" sz="1800" i="0" u="none" strike="noStrike" normalizeH="0" baseline="0" smtClean="0">
              <a:ln w="0"/>
              <a:effectLst>
                <a:outerShdw blurRad="38100" dist="19050" dir="2700000" algn="tl" rotWithShape="0">
                  <a:schemeClr val="dk1">
                    <a:alpha val="40000"/>
                  </a:schemeClr>
                </a:outerShdw>
              </a:effectLst>
              <a:latin typeface="Arial" panose="020B0604020202020204" pitchFamily="34" charset="0"/>
            </a:endParaRPr>
          </a:p>
        </p:txBody>
      </p:sp>
    </p:spTree>
    <p:extLst>
      <p:ext uri="{BB962C8B-B14F-4D97-AF65-F5344CB8AC3E}">
        <p14:creationId xmlns:p14="http://schemas.microsoft.com/office/powerpoint/2010/main" val="219112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Variables in Java</a:t>
            </a:r>
          </a:p>
        </p:txBody>
      </p:sp>
      <p:sp>
        <p:nvSpPr>
          <p:cNvPr id="5" name="Content Placeholder 4"/>
          <p:cNvSpPr>
            <a:spLocks noGrp="1"/>
          </p:cNvSpPr>
          <p:nvPr>
            <p:ph idx="1"/>
          </p:nvPr>
        </p:nvSpPr>
        <p:spPr>
          <a:xfrm>
            <a:off x="132736" y="737427"/>
            <a:ext cx="11946194" cy="5810866"/>
          </a:xfrm>
        </p:spPr>
        <p:txBody>
          <a:bodyPr>
            <a:noAutofit/>
          </a:bodyPr>
          <a:lstStyle/>
          <a:p>
            <a:pPr marL="0" indent="0">
              <a:buNone/>
            </a:pPr>
            <a:r>
              <a:rPr lang="en-US" sz="3200" b="1" u="sng" dirty="0"/>
              <a:t>Variable: </a:t>
            </a:r>
            <a:r>
              <a:rPr lang="en-US" sz="3200" dirty="0"/>
              <a:t>these are names of storage locations. They are temporary storage space used during program execution. </a:t>
            </a:r>
          </a:p>
          <a:p>
            <a:pPr marL="0" indent="0">
              <a:buNone/>
            </a:pPr>
            <a:r>
              <a:rPr lang="en-US" sz="3200" dirty="0"/>
              <a:t>After </a:t>
            </a:r>
            <a:r>
              <a:rPr lang="en-US" sz="3200" dirty="0" smtClean="0"/>
              <a:t>giving </a:t>
            </a:r>
            <a:r>
              <a:rPr lang="en-US" sz="3200" dirty="0"/>
              <a:t>our variable a name, we must declare them to the compiler. </a:t>
            </a:r>
          </a:p>
          <a:p>
            <a:pPr marL="0" indent="0">
              <a:buNone/>
            </a:pPr>
            <a:r>
              <a:rPr lang="en-US" sz="3200" b="1" u="sng" dirty="0"/>
              <a:t>Declaring a variable achieve three things:</a:t>
            </a:r>
            <a:r>
              <a:rPr lang="en-US" sz="3200" dirty="0"/>
              <a:t/>
            </a:r>
            <a:br>
              <a:rPr lang="en-US" sz="3200" dirty="0"/>
            </a:br>
            <a:r>
              <a:rPr lang="en-US" sz="3200" dirty="0"/>
              <a:t>1. It tells the compiler what the variable name is.</a:t>
            </a:r>
            <a:br>
              <a:rPr lang="en-US" sz="3200" dirty="0"/>
            </a:br>
            <a:r>
              <a:rPr lang="en-US" sz="3200" dirty="0"/>
              <a:t>2. It specifies what type of data the variable will hold.</a:t>
            </a:r>
            <a:br>
              <a:rPr lang="en-US" sz="3200" dirty="0"/>
            </a:br>
            <a:r>
              <a:rPr lang="en-US" sz="3200" dirty="0"/>
              <a:t>3. The place of declaration (in the program) decides the scope of the variable.</a:t>
            </a:r>
            <a:br>
              <a:rPr lang="en-US" sz="3200" dirty="0"/>
            </a:br>
            <a:r>
              <a:rPr lang="en-US" sz="3200" dirty="0"/>
              <a:t>A variable </a:t>
            </a:r>
            <a:r>
              <a:rPr lang="en-US" sz="3200" b="1" i="1" u="sng" dirty="0"/>
              <a:t>must be declared </a:t>
            </a:r>
            <a:r>
              <a:rPr lang="en-US" sz="3200" dirty="0"/>
              <a:t>before it is used. The general format of </a:t>
            </a:r>
            <a:r>
              <a:rPr lang="en-US" sz="3200" b="1" u="sng" dirty="0"/>
              <a:t>variable declaration</a:t>
            </a:r>
            <a:r>
              <a:rPr lang="en-US" sz="3200" dirty="0"/>
              <a:t> is:</a:t>
            </a:r>
            <a:br>
              <a:rPr lang="en-US" sz="3200" dirty="0"/>
            </a:br>
            <a:r>
              <a:rPr lang="en-US" sz="3200" i="1" dirty="0"/>
              <a:t>type variable1</a:t>
            </a:r>
            <a:r>
              <a:rPr lang="en-US" sz="3200" dirty="0"/>
              <a:t>, </a:t>
            </a:r>
            <a:r>
              <a:rPr lang="en-US" sz="3200" i="1" dirty="0"/>
              <a:t>variable2</a:t>
            </a:r>
            <a:r>
              <a:rPr lang="en-US" sz="3200" dirty="0"/>
              <a:t>, </a:t>
            </a:r>
            <a:r>
              <a:rPr lang="en-US" sz="3200" i="1" dirty="0"/>
              <a:t>variable3</a:t>
            </a:r>
            <a:r>
              <a:rPr lang="en-US" sz="3200" dirty="0"/>
              <a:t>, </a:t>
            </a:r>
            <a:r>
              <a:rPr lang="en-US" sz="3200" i="1" dirty="0"/>
              <a:t>…..</a:t>
            </a:r>
            <a:r>
              <a:rPr lang="en-US" sz="3200" dirty="0"/>
              <a:t>, </a:t>
            </a:r>
            <a:r>
              <a:rPr lang="en-US" sz="3200" i="1" dirty="0" err="1"/>
              <a:t>variableN</a:t>
            </a:r>
            <a:r>
              <a:rPr lang="en-US" sz="3200" dirty="0"/>
              <a:t>; </a:t>
            </a:r>
            <a:br>
              <a:rPr lang="en-US" sz="3200" dirty="0"/>
            </a:br>
            <a:r>
              <a:rPr lang="en-US" sz="3200" b="1" u="sng" dirty="0"/>
              <a:t>Example: </a:t>
            </a:r>
            <a:r>
              <a:rPr lang="en-US" sz="3200" dirty="0" err="1"/>
              <a:t>int</a:t>
            </a:r>
            <a:r>
              <a:rPr lang="en-US" sz="3200" dirty="0"/>
              <a:t> number;	String name;	double pi;	float temp; </a:t>
            </a:r>
            <a:r>
              <a:rPr lang="en-US" sz="3200" dirty="0" err="1"/>
              <a:t>etc</a:t>
            </a:r>
            <a:endParaRPr lang="en-US" sz="3200" dirty="0"/>
          </a:p>
        </p:txBody>
      </p:sp>
    </p:spTree>
    <p:extLst>
      <p:ext uri="{BB962C8B-B14F-4D97-AF65-F5344CB8AC3E}">
        <p14:creationId xmlns:p14="http://schemas.microsoft.com/office/powerpoint/2010/main" val="161300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36" y="176981"/>
            <a:ext cx="11872452" cy="6548284"/>
          </a:xfrm>
        </p:spPr>
        <p:txBody>
          <a:bodyPr>
            <a:normAutofit/>
          </a:bodyPr>
          <a:lstStyle/>
          <a:p>
            <a:pPr marL="0" indent="0" algn="ctr">
              <a:buNone/>
            </a:pPr>
            <a:r>
              <a:rPr lang="en-US" sz="3200" b="1" u="sng" dirty="0"/>
              <a:t>ASSIGNING (GIVING) VALUE TO VARIABLE</a:t>
            </a:r>
            <a:endParaRPr lang="en-US" sz="3200" dirty="0"/>
          </a:p>
          <a:p>
            <a:pPr marL="0" indent="0">
              <a:buNone/>
            </a:pPr>
            <a:r>
              <a:rPr lang="en-US" sz="3200" i="1" dirty="0" err="1"/>
              <a:t>variableName</a:t>
            </a:r>
            <a:r>
              <a:rPr lang="en-US" sz="3200" i="1" dirty="0"/>
              <a:t> = value</a:t>
            </a:r>
            <a:r>
              <a:rPr lang="en-US" sz="3200" dirty="0"/>
              <a:t>;</a:t>
            </a:r>
            <a:br>
              <a:rPr lang="en-US" sz="3200" dirty="0"/>
            </a:br>
            <a:r>
              <a:rPr lang="en-US" sz="3200" b="1" u="sng" dirty="0"/>
              <a:t>For example: </a:t>
            </a:r>
            <a:r>
              <a:rPr lang="en-US" sz="3200" dirty="0"/>
              <a:t>sum = 0;	product = 1;	x = ‘</a:t>
            </a:r>
            <a:r>
              <a:rPr lang="en-US" sz="3200" dirty="0" err="1"/>
              <a:t>i</a:t>
            </a:r>
            <a:r>
              <a:rPr lang="en-US" sz="3200" dirty="0"/>
              <a:t>’;</a:t>
            </a:r>
            <a:br>
              <a:rPr lang="en-US" sz="3200" dirty="0"/>
            </a:br>
            <a:r>
              <a:rPr lang="en-US" sz="3200" dirty="0"/>
              <a:t>A variable can also be assigned a value the moment it is declared as follows:</a:t>
            </a:r>
            <a:br>
              <a:rPr lang="en-US" sz="3200" dirty="0"/>
            </a:br>
            <a:r>
              <a:rPr lang="en-US" sz="3200" b="1" i="1" dirty="0"/>
              <a:t>type </a:t>
            </a:r>
            <a:r>
              <a:rPr lang="en-US" sz="3200" b="1" i="1" dirty="0" err="1"/>
              <a:t>variableName</a:t>
            </a:r>
            <a:r>
              <a:rPr lang="en-US" sz="3200" b="1" i="1" dirty="0"/>
              <a:t> = value</a:t>
            </a:r>
            <a:r>
              <a:rPr lang="en-US" sz="3200" b="1" dirty="0"/>
              <a:t>;</a:t>
            </a:r>
            <a:br>
              <a:rPr lang="en-US" sz="3200" b="1" dirty="0"/>
            </a:br>
            <a:r>
              <a:rPr lang="en-US" sz="3200" b="1" u="sng" dirty="0"/>
              <a:t>Example:</a:t>
            </a:r>
            <a:r>
              <a:rPr lang="en-US" sz="3200" dirty="0"/>
              <a:t> </a:t>
            </a:r>
            <a:r>
              <a:rPr lang="en-US" sz="3200" dirty="0" err="1"/>
              <a:t>int</a:t>
            </a:r>
            <a:r>
              <a:rPr lang="en-US" sz="3200" b="1" dirty="0"/>
              <a:t> </a:t>
            </a:r>
            <a:r>
              <a:rPr lang="en-US" sz="3200" dirty="0"/>
              <a:t>sum = 0;	</a:t>
            </a:r>
            <a:r>
              <a:rPr lang="en-US" sz="3200" b="1" dirty="0"/>
              <a:t>double </a:t>
            </a:r>
            <a:r>
              <a:rPr lang="en-US" sz="3200" dirty="0"/>
              <a:t>product = 1.0;	</a:t>
            </a:r>
            <a:r>
              <a:rPr lang="en-US" sz="3200" b="1" dirty="0"/>
              <a:t>char </a:t>
            </a:r>
            <a:r>
              <a:rPr lang="en-US" sz="3200" dirty="0"/>
              <a:t>x = ‘</a:t>
            </a:r>
            <a:r>
              <a:rPr lang="en-US" sz="3200" dirty="0" err="1"/>
              <a:t>i</a:t>
            </a:r>
            <a:r>
              <a:rPr lang="en-US" sz="3200" dirty="0"/>
              <a:t>’;</a:t>
            </a:r>
            <a:br>
              <a:rPr lang="en-US" sz="3200" dirty="0"/>
            </a:br>
            <a:r>
              <a:rPr lang="en-US" sz="3200" dirty="0"/>
              <a:t>Assigning values to variables the moment they are declared is called </a:t>
            </a:r>
            <a:r>
              <a:rPr lang="en-US" sz="3200" b="1" i="1" dirty="0" err="1"/>
              <a:t>initialisation</a:t>
            </a:r>
            <a:r>
              <a:rPr lang="en-US" sz="3200" dirty="0"/>
              <a:t>. </a:t>
            </a:r>
          </a:p>
          <a:p>
            <a:pPr marL="0" indent="0">
              <a:buNone/>
            </a:pPr>
            <a:r>
              <a:rPr lang="en-US" sz="3200" dirty="0" err="1"/>
              <a:t>Numericvariables</a:t>
            </a:r>
            <a:r>
              <a:rPr lang="en-US" sz="3200" dirty="0"/>
              <a:t> that are not </a:t>
            </a:r>
            <a:r>
              <a:rPr lang="en-US" sz="3200" dirty="0" err="1"/>
              <a:t>initialised</a:t>
            </a:r>
            <a:r>
              <a:rPr lang="en-US" sz="3200" dirty="0"/>
              <a:t> are automatically set to zero. The following are all valid Java statements:</a:t>
            </a:r>
            <a:br>
              <a:rPr lang="en-US" sz="3200" dirty="0"/>
            </a:br>
            <a:r>
              <a:rPr lang="en-US" sz="3200" b="1" dirty="0" err="1"/>
              <a:t>int</a:t>
            </a:r>
            <a:r>
              <a:rPr lang="en-US" sz="3200" b="1" dirty="0"/>
              <a:t> </a:t>
            </a:r>
            <a:r>
              <a:rPr lang="en-US" sz="3200" dirty="0"/>
              <a:t>a, b, c; </a:t>
            </a:r>
            <a:r>
              <a:rPr lang="en-US" sz="3200" i="1" dirty="0"/>
              <a:t>//declare three </a:t>
            </a:r>
            <a:r>
              <a:rPr lang="en-US" sz="3200" i="1" dirty="0" err="1"/>
              <a:t>int</a:t>
            </a:r>
            <a:r>
              <a:rPr lang="en-US" sz="3200" i="1" dirty="0"/>
              <a:t> variables</a:t>
            </a:r>
            <a:br>
              <a:rPr lang="en-US" sz="3200" i="1" dirty="0"/>
            </a:br>
            <a:r>
              <a:rPr lang="en-US" sz="3200" b="1" dirty="0"/>
              <a:t>double </a:t>
            </a:r>
            <a:r>
              <a:rPr lang="en-US" sz="3200" dirty="0"/>
              <a:t>x1=1.2, x2=</a:t>
            </a:r>
            <a:r>
              <a:rPr lang="en-US" sz="3200" i="1" dirty="0"/>
              <a:t>¡</a:t>
            </a:r>
            <a:r>
              <a:rPr lang="en-US" sz="3200" dirty="0"/>
              <a:t>3.5; </a:t>
            </a:r>
            <a:r>
              <a:rPr lang="en-US" sz="3200" i="1" dirty="0"/>
              <a:t>//declares &amp; initializes 2 doubles</a:t>
            </a:r>
            <a:br>
              <a:rPr lang="en-US" sz="3200" i="1" dirty="0"/>
            </a:br>
            <a:r>
              <a:rPr lang="en-US" sz="3200" b="1" dirty="0"/>
              <a:t>float </a:t>
            </a:r>
            <a:r>
              <a:rPr lang="en-US" sz="3200" dirty="0"/>
              <a:t>a, b = 2.3f; </a:t>
            </a:r>
            <a:r>
              <a:rPr lang="en-US" sz="3200" i="1" dirty="0"/>
              <a:t>//declares a and b and initializes b</a:t>
            </a:r>
            <a:endParaRPr lang="en-US" sz="3200" dirty="0"/>
          </a:p>
        </p:txBody>
      </p:sp>
    </p:spTree>
    <p:extLst>
      <p:ext uri="{BB962C8B-B14F-4D97-AF65-F5344CB8AC3E}">
        <p14:creationId xmlns:p14="http://schemas.microsoft.com/office/powerpoint/2010/main" val="379580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70169"/>
            <a:ext cx="10515600" cy="578764"/>
          </a:xfrm>
        </p:spPr>
        <p:txBody>
          <a:bodyPr>
            <a:normAutofit fontScale="90000"/>
          </a:bodyPr>
          <a:lstStyle/>
          <a:p>
            <a:pPr algn="ctr"/>
            <a:r>
              <a:rPr lang="en-US" b="1" dirty="0"/>
              <a:t>Scope of Variables</a:t>
            </a:r>
            <a:endParaRPr lang="en-US" dirty="0"/>
          </a:p>
        </p:txBody>
      </p:sp>
      <p:sp>
        <p:nvSpPr>
          <p:cNvPr id="3" name="Content Placeholder 2"/>
          <p:cNvSpPr>
            <a:spLocks noGrp="1"/>
          </p:cNvSpPr>
          <p:nvPr>
            <p:ph idx="1"/>
          </p:nvPr>
        </p:nvSpPr>
        <p:spPr>
          <a:xfrm>
            <a:off x="103241" y="648932"/>
            <a:ext cx="11946194" cy="6091084"/>
          </a:xfrm>
        </p:spPr>
        <p:txBody>
          <a:bodyPr>
            <a:normAutofit fontScale="85000" lnSpcReduction="20000"/>
          </a:bodyPr>
          <a:lstStyle/>
          <a:p>
            <a:pPr marL="0" indent="0">
              <a:buNone/>
            </a:pPr>
            <a:r>
              <a:rPr lang="en-US" sz="3100" b="1" u="sng" dirty="0"/>
              <a:t>Scope of a variable: </a:t>
            </a:r>
            <a:r>
              <a:rPr lang="en-US" sz="3100" dirty="0"/>
              <a:t>in simple terms, it indicates the territory where that variable can operate or work. Say for instance, the class rep of CSE cannot work in CHT.</a:t>
            </a:r>
          </a:p>
          <a:p>
            <a:pPr marL="0" indent="0" algn="ctr">
              <a:buNone/>
            </a:pPr>
            <a:r>
              <a:rPr lang="en-US" sz="3100" b="1" u="sng" dirty="0"/>
              <a:t>Java variables are classified into three kinds</a:t>
            </a:r>
            <a:endParaRPr lang="en-US" sz="3100" u="sng" dirty="0"/>
          </a:p>
          <a:p>
            <a:pPr marL="0" indent="0">
              <a:buNone/>
            </a:pPr>
            <a:r>
              <a:rPr lang="en-US" sz="3100" b="1" dirty="0"/>
              <a:t>1. Instance variables: </a:t>
            </a:r>
            <a:r>
              <a:rPr lang="en-US" sz="3100" dirty="0"/>
              <a:t>are declared inside a class. Instance variables are</a:t>
            </a:r>
            <a:br>
              <a:rPr lang="en-US" sz="3100" dirty="0"/>
            </a:br>
            <a:r>
              <a:rPr lang="en-US" sz="3100" dirty="0"/>
              <a:t>created when the objects of the class are instantiated and therefore can be associated with the objects. They take different values for each object. </a:t>
            </a:r>
            <a:br>
              <a:rPr lang="en-US" sz="3100" dirty="0"/>
            </a:br>
            <a:r>
              <a:rPr lang="en-US" sz="3100" b="1" dirty="0"/>
              <a:t>2. Class variables:</a:t>
            </a:r>
            <a:r>
              <a:rPr lang="en-US" sz="3100" dirty="0"/>
              <a:t> are global to a class and belong to the entire set of objects that the class creates. Only one memory is created for each class variable. </a:t>
            </a:r>
            <a:br>
              <a:rPr lang="en-US" sz="3100" dirty="0"/>
            </a:br>
            <a:r>
              <a:rPr lang="en-US" sz="3100" b="1" dirty="0"/>
              <a:t>3.</a:t>
            </a:r>
            <a:r>
              <a:rPr lang="en-US" sz="3100" dirty="0"/>
              <a:t> </a:t>
            </a:r>
            <a:r>
              <a:rPr lang="en-US" sz="3100" b="1" dirty="0"/>
              <a:t>Local variables:</a:t>
            </a:r>
            <a:r>
              <a:rPr lang="en-US" sz="3100" dirty="0"/>
              <a:t> are declared and used inside methods. they are not available for use outside the method definition. Local variables can</a:t>
            </a:r>
            <a:br>
              <a:rPr lang="en-US" sz="3100" dirty="0"/>
            </a:br>
            <a:r>
              <a:rPr lang="en-US" sz="3100" dirty="0"/>
              <a:t>also be declared inside program blocks that are defined between an opening brace ‘{’ and a closing brace ‘}’. These variables are visible from where they are declared in a program block to the end of the block. When a program control leaves a block, all the variables in the block will cease to exist. The area of the program where the variable is accessible (</a:t>
            </a:r>
            <a:r>
              <a:rPr lang="en-US" sz="3100" dirty="0" err="1"/>
              <a:t>i.e</a:t>
            </a:r>
            <a:r>
              <a:rPr lang="en-US" sz="3100" dirty="0"/>
              <a:t> usable) is called </a:t>
            </a:r>
            <a:r>
              <a:rPr lang="en-US" sz="3100" b="1" i="1" dirty="0"/>
              <a:t>its scope</a:t>
            </a:r>
            <a:r>
              <a:rPr lang="en-US" sz="3100" dirty="0"/>
              <a:t>. </a:t>
            </a:r>
            <a:endParaRPr lang="en-US" dirty="0"/>
          </a:p>
        </p:txBody>
      </p:sp>
    </p:spTree>
    <p:extLst>
      <p:ext uri="{BB962C8B-B14F-4D97-AF65-F5344CB8AC3E}">
        <p14:creationId xmlns:p14="http://schemas.microsoft.com/office/powerpoint/2010/main" val="279731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42" y="103243"/>
            <a:ext cx="5191433" cy="6636773"/>
          </a:xfrm>
          <a:solidFill>
            <a:schemeClr val="tx2">
              <a:lumMod val="20000"/>
              <a:lumOff val="80000"/>
            </a:schemeClr>
          </a:solidFill>
        </p:spPr>
        <p:txBody>
          <a:bodyPr>
            <a:normAutofit lnSpcReduction="10000"/>
          </a:bodyPr>
          <a:lstStyle/>
          <a:p>
            <a:pPr marL="0" indent="0">
              <a:buNone/>
            </a:pPr>
            <a:r>
              <a:rPr lang="en-US" b="1" dirty="0"/>
              <a:t>Local Variables</a:t>
            </a:r>
            <a:r>
              <a:rPr lang="en-US" dirty="0"/>
              <a:t>: A variable defined within a block or method or constructor is called local variable. These variable are created when the block in entered or the </a:t>
            </a:r>
            <a:r>
              <a:rPr lang="en-US" dirty="0" smtClean="0"/>
              <a:t>method is </a:t>
            </a:r>
            <a:r>
              <a:rPr lang="en-US" dirty="0"/>
              <a:t>called and destroyed after exiting from the block or when the call returns from the </a:t>
            </a:r>
            <a:r>
              <a:rPr lang="en-US" dirty="0" smtClean="0"/>
              <a:t>method.</a:t>
            </a:r>
            <a:endParaRPr lang="en-US" dirty="0"/>
          </a:p>
          <a:p>
            <a:pPr marL="0" indent="0">
              <a:buNone/>
            </a:pPr>
            <a:r>
              <a:rPr lang="en-US" dirty="0"/>
              <a:t>The scope of these variables exists only within the block in which the variable is declared. i.e. we can access these variable only within that block. Initialization of Local Variable is Mandatory.</a:t>
            </a:r>
          </a:p>
          <a:p>
            <a:pPr marL="0" indent="0">
              <a:buNone/>
            </a:pPr>
            <a:endParaRPr lang="en-US" dirty="0"/>
          </a:p>
        </p:txBody>
      </p:sp>
      <p:sp>
        <p:nvSpPr>
          <p:cNvPr id="14" name="Content Placeholder 2"/>
          <p:cNvSpPr txBox="1">
            <a:spLocks/>
          </p:cNvSpPr>
          <p:nvPr/>
        </p:nvSpPr>
        <p:spPr>
          <a:xfrm>
            <a:off x="6474548" y="108164"/>
            <a:ext cx="5579804" cy="6636773"/>
          </a:xfrm>
          <a:prstGeom prst="rect">
            <a:avLst/>
          </a:prstGeom>
          <a:solidFill>
            <a:schemeClr val="tx2">
              <a:lumMod val="20000"/>
              <a:lumOff val="80000"/>
            </a:schemeClr>
          </a:solidFill>
        </p:spPr>
        <p:txBody>
          <a:bodyPr vert="horz" lIns="91440" tIns="45721" rIns="91440" bIns="45721"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public </a:t>
            </a:r>
            <a:r>
              <a:rPr lang="en-US" b="1" dirty="0"/>
              <a:t>class </a:t>
            </a:r>
            <a:r>
              <a:rPr lang="en-US" b="1" dirty="0" err="1"/>
              <a:t>StudentDetails</a:t>
            </a:r>
            <a:r>
              <a:rPr lang="en-US" b="1" dirty="0"/>
              <a:t> </a:t>
            </a:r>
            <a:r>
              <a:rPr lang="en-US" dirty="0"/>
              <a:t>{ </a:t>
            </a:r>
          </a:p>
          <a:p>
            <a:pPr marL="0" indent="0">
              <a:buNone/>
            </a:pPr>
            <a:r>
              <a:rPr lang="en-US" dirty="0"/>
              <a:t>public void </a:t>
            </a:r>
            <a:r>
              <a:rPr lang="en-US" b="1" dirty="0" err="1"/>
              <a:t>StudentAge</a:t>
            </a:r>
            <a:r>
              <a:rPr lang="en-US" b="1" dirty="0"/>
              <a:t>()</a:t>
            </a:r>
            <a:r>
              <a:rPr lang="en-US" dirty="0"/>
              <a:t>  {   </a:t>
            </a:r>
          </a:p>
          <a:p>
            <a:pPr marL="0" indent="0">
              <a:buNone/>
            </a:pPr>
            <a:r>
              <a:rPr lang="en-US" dirty="0"/>
              <a:t>//local variable age </a:t>
            </a:r>
          </a:p>
          <a:p>
            <a:pPr marL="0" indent="0">
              <a:buNone/>
            </a:pPr>
            <a:r>
              <a:rPr lang="en-US" b="1" dirty="0"/>
              <a:t>        </a:t>
            </a:r>
            <a:r>
              <a:rPr lang="en-US" b="1" dirty="0" err="1"/>
              <a:t>int</a:t>
            </a:r>
            <a:r>
              <a:rPr lang="en-US" b="1" dirty="0"/>
              <a:t> age </a:t>
            </a:r>
            <a:r>
              <a:rPr lang="en-US" dirty="0"/>
              <a:t>= 0; </a:t>
            </a:r>
          </a:p>
          <a:p>
            <a:pPr marL="0" indent="0">
              <a:buNone/>
            </a:pPr>
            <a:r>
              <a:rPr lang="en-US" dirty="0"/>
              <a:t>        age = age + 5; </a:t>
            </a:r>
          </a:p>
          <a:p>
            <a:pPr marL="0" indent="0">
              <a:buNone/>
            </a:pPr>
            <a:r>
              <a:rPr lang="en-US" dirty="0" err="1"/>
              <a:t>System.out.println</a:t>
            </a:r>
            <a:r>
              <a:rPr lang="en-US" dirty="0"/>
              <a:t>("Student age is : " + age); </a:t>
            </a:r>
          </a:p>
          <a:p>
            <a:pPr marL="0" indent="0">
              <a:buNone/>
            </a:pPr>
            <a:r>
              <a:rPr lang="en-US" dirty="0"/>
              <a:t>    } </a:t>
            </a:r>
          </a:p>
          <a:p>
            <a:pPr marL="0" indent="0">
              <a:buNone/>
            </a:pPr>
            <a:r>
              <a:rPr lang="en-US" dirty="0"/>
              <a:t>public static void </a:t>
            </a:r>
            <a:r>
              <a:rPr lang="en-US" b="1" dirty="0"/>
              <a:t>main</a:t>
            </a:r>
            <a:r>
              <a:rPr lang="en-US" dirty="0"/>
              <a:t>(String </a:t>
            </a:r>
            <a:r>
              <a:rPr lang="en-US" dirty="0" err="1"/>
              <a:t>args</a:t>
            </a:r>
            <a:r>
              <a:rPr lang="en-US" dirty="0"/>
              <a:t>[]) { </a:t>
            </a:r>
          </a:p>
          <a:p>
            <a:pPr marL="0" indent="0">
              <a:buNone/>
            </a:pPr>
            <a:r>
              <a:rPr lang="en-US" dirty="0"/>
              <a:t>        </a:t>
            </a:r>
            <a:r>
              <a:rPr lang="en-US" dirty="0" err="1"/>
              <a:t>StudentDetails</a:t>
            </a:r>
            <a:r>
              <a:rPr lang="en-US" dirty="0"/>
              <a:t> </a:t>
            </a:r>
            <a:r>
              <a:rPr lang="en-US" dirty="0" err="1"/>
              <a:t>obj</a:t>
            </a:r>
            <a:r>
              <a:rPr lang="en-US" dirty="0"/>
              <a:t> = new </a:t>
            </a:r>
            <a:r>
              <a:rPr lang="en-US" dirty="0" err="1"/>
              <a:t>StudentDetails</a:t>
            </a:r>
            <a:r>
              <a:rPr lang="en-US" dirty="0"/>
              <a:t>(); </a:t>
            </a:r>
          </a:p>
          <a:p>
            <a:pPr marL="0" indent="0">
              <a:buNone/>
            </a:pPr>
            <a:r>
              <a:rPr lang="en-US" dirty="0"/>
              <a:t>        </a:t>
            </a:r>
            <a:r>
              <a:rPr lang="en-US" dirty="0" err="1"/>
              <a:t>obj.StudentAge</a:t>
            </a:r>
            <a:r>
              <a:rPr lang="en-US" dirty="0"/>
              <a:t>(); </a:t>
            </a:r>
          </a:p>
          <a:p>
            <a:pPr marL="0" indent="0">
              <a:buNone/>
            </a:pPr>
            <a:r>
              <a:rPr lang="en-US" dirty="0"/>
              <a:t>    } </a:t>
            </a:r>
          </a:p>
          <a:p>
            <a:pPr marL="0" indent="0">
              <a:buNone/>
            </a:pPr>
            <a:r>
              <a:rPr lang="en-US" dirty="0"/>
              <a:t>} </a:t>
            </a:r>
          </a:p>
          <a:p>
            <a:pPr marL="0" indent="0">
              <a:buNone/>
            </a:pPr>
            <a:r>
              <a:rPr lang="en-US" b="1" dirty="0"/>
              <a:t>Output:</a:t>
            </a:r>
          </a:p>
          <a:p>
            <a:pPr marL="0" indent="0">
              <a:buNone/>
            </a:pPr>
            <a:r>
              <a:rPr lang="en-US" dirty="0"/>
              <a:t>Student age is : 5</a:t>
            </a:r>
          </a:p>
        </p:txBody>
      </p:sp>
    </p:spTree>
    <p:extLst>
      <p:ext uri="{BB962C8B-B14F-4D97-AF65-F5344CB8AC3E}">
        <p14:creationId xmlns:p14="http://schemas.microsoft.com/office/powerpoint/2010/main" val="92981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39" y="103243"/>
            <a:ext cx="5265173" cy="6636773"/>
          </a:xfrm>
          <a:solidFill>
            <a:schemeClr val="tx2">
              <a:lumMod val="20000"/>
              <a:lumOff val="80000"/>
            </a:schemeClr>
          </a:solidFill>
        </p:spPr>
        <p:txBody>
          <a:bodyPr>
            <a:normAutofit fontScale="85000" lnSpcReduction="20000"/>
          </a:bodyPr>
          <a:lstStyle/>
          <a:p>
            <a:r>
              <a:rPr lang="en-US" b="1" dirty="0"/>
              <a:t>Instance Variables</a:t>
            </a:r>
            <a:r>
              <a:rPr lang="en-US" dirty="0"/>
              <a:t>: Instance variables are non-static variables and are declared in a class outside any method, constructor or block. As instance variables are declared in a class, these variables are created when an object of the class is created and destroyed when the object is destroyed.</a:t>
            </a:r>
          </a:p>
          <a:p>
            <a:r>
              <a:rPr lang="en-US" dirty="0"/>
              <a:t>Unlike local variables, we may use access specifiers for instance variables. If we do not specify any access specifier then the default access specifier will be used.</a:t>
            </a:r>
          </a:p>
          <a:p>
            <a:r>
              <a:rPr lang="en-US" dirty="0"/>
              <a:t>Initialization of Instance Variable is not Mandatory. Its default value is 0</a:t>
            </a:r>
          </a:p>
          <a:p>
            <a:r>
              <a:rPr lang="en-US" dirty="0"/>
              <a:t>Instance Variable can be accessed only by creating objects.</a:t>
            </a:r>
          </a:p>
        </p:txBody>
      </p:sp>
      <p:sp>
        <p:nvSpPr>
          <p:cNvPr id="14" name="Content Placeholder 2"/>
          <p:cNvSpPr txBox="1">
            <a:spLocks/>
          </p:cNvSpPr>
          <p:nvPr/>
        </p:nvSpPr>
        <p:spPr>
          <a:xfrm>
            <a:off x="5417570" y="103243"/>
            <a:ext cx="6685939" cy="6636774"/>
          </a:xfrm>
          <a:prstGeom prst="rect">
            <a:avLst/>
          </a:prstGeom>
          <a:solidFill>
            <a:schemeClr val="tx2">
              <a:lumMod val="20000"/>
              <a:lumOff val="80000"/>
            </a:schemeClr>
          </a:solidFill>
        </p:spPr>
        <p:txBody>
          <a:bodyPr vert="horz" lIns="91440" tIns="45721" rIns="91440" bIns="45721"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import java.io.*; class Marks {       //These variables are instance variables. </a:t>
            </a:r>
          </a:p>
          <a:p>
            <a:pPr marL="0" indent="0">
              <a:buNone/>
            </a:pPr>
            <a:r>
              <a:rPr lang="en-US" dirty="0"/>
              <a:t> //These variables are in a class and are not inside any function </a:t>
            </a:r>
          </a:p>
          <a:p>
            <a:pPr marL="0" indent="0">
              <a:buNone/>
            </a:pPr>
            <a:r>
              <a:rPr lang="en-US" dirty="0"/>
              <a:t>    </a:t>
            </a:r>
            <a:r>
              <a:rPr lang="en-US" dirty="0" err="1"/>
              <a:t>int</a:t>
            </a:r>
            <a:r>
              <a:rPr lang="en-US" dirty="0"/>
              <a:t> </a:t>
            </a:r>
            <a:r>
              <a:rPr lang="en-US" dirty="0" err="1"/>
              <a:t>engMarks</a:t>
            </a:r>
            <a:r>
              <a:rPr lang="en-US" dirty="0"/>
              <a:t>;  </a:t>
            </a:r>
            <a:r>
              <a:rPr lang="en-US" dirty="0" err="1"/>
              <a:t>int</a:t>
            </a:r>
            <a:r>
              <a:rPr lang="en-US" dirty="0"/>
              <a:t> </a:t>
            </a:r>
            <a:r>
              <a:rPr lang="en-US" dirty="0" err="1"/>
              <a:t>mathsMarks</a:t>
            </a:r>
            <a:r>
              <a:rPr lang="en-US" dirty="0"/>
              <a:t>;   </a:t>
            </a:r>
            <a:r>
              <a:rPr lang="en-US" dirty="0" err="1"/>
              <a:t>int</a:t>
            </a:r>
            <a:r>
              <a:rPr lang="en-US" dirty="0"/>
              <a:t> </a:t>
            </a:r>
            <a:r>
              <a:rPr lang="en-US" dirty="0" err="1"/>
              <a:t>phyMarks</a:t>
            </a:r>
            <a:r>
              <a:rPr lang="en-US" dirty="0"/>
              <a:t>; } </a:t>
            </a:r>
          </a:p>
          <a:p>
            <a:pPr marL="0" indent="0">
              <a:buNone/>
            </a:pPr>
            <a:r>
              <a:rPr lang="en-US" dirty="0"/>
              <a:t>  class </a:t>
            </a:r>
            <a:r>
              <a:rPr lang="en-US" dirty="0" err="1"/>
              <a:t>MarksDemo</a:t>
            </a:r>
            <a:r>
              <a:rPr lang="en-US" dirty="0"/>
              <a:t> { </a:t>
            </a:r>
          </a:p>
          <a:p>
            <a:pPr marL="0" indent="0">
              <a:buNone/>
            </a:pPr>
            <a:r>
              <a:rPr lang="en-US" dirty="0"/>
              <a:t>    public static void main(String </a:t>
            </a:r>
            <a:r>
              <a:rPr lang="en-US" dirty="0" err="1"/>
              <a:t>args</a:t>
            </a:r>
            <a:r>
              <a:rPr lang="en-US" dirty="0"/>
              <a:t>[])   {   //first object </a:t>
            </a:r>
          </a:p>
          <a:p>
            <a:pPr marL="0" indent="0">
              <a:buNone/>
            </a:pPr>
            <a:r>
              <a:rPr lang="en-US" dirty="0"/>
              <a:t>Marks obj1 = new Marks(); obj1.engMarks = 50; obj1.mathsMarks = 80;  obj1.phyMarks = 90; </a:t>
            </a:r>
          </a:p>
          <a:p>
            <a:pPr marL="0" indent="0">
              <a:buNone/>
            </a:pPr>
            <a:r>
              <a:rPr lang="en-US" dirty="0"/>
              <a:t>//second object </a:t>
            </a:r>
          </a:p>
          <a:p>
            <a:pPr marL="0" indent="0">
              <a:buNone/>
            </a:pPr>
            <a:r>
              <a:rPr lang="en-US" dirty="0"/>
              <a:t>Marks obj2 = new Marks();   obj2.engMarks = 80; obj2.mathsMarks = 60; obj2.phyMarks = 85;  //displaying marks for first object </a:t>
            </a:r>
          </a:p>
          <a:p>
            <a:pPr marL="0" indent="0">
              <a:buNone/>
            </a:pPr>
            <a:r>
              <a:rPr lang="en-US" dirty="0" err="1"/>
              <a:t>System.out.println</a:t>
            </a:r>
            <a:r>
              <a:rPr lang="en-US" dirty="0"/>
              <a:t>("Marks for first object:"); </a:t>
            </a:r>
            <a:r>
              <a:rPr lang="en-US" dirty="0" err="1"/>
              <a:t>System.out.println</a:t>
            </a:r>
            <a:r>
              <a:rPr lang="en-US" dirty="0"/>
              <a:t>(obj1.engMarks);</a:t>
            </a:r>
          </a:p>
          <a:p>
            <a:pPr marL="0" indent="0">
              <a:buNone/>
            </a:pPr>
            <a:r>
              <a:rPr lang="en-US" dirty="0" err="1"/>
              <a:t>System.out.println</a:t>
            </a:r>
            <a:r>
              <a:rPr lang="en-US" dirty="0"/>
              <a:t>(obj1.mathsMarks); </a:t>
            </a:r>
            <a:r>
              <a:rPr lang="en-US" dirty="0" err="1"/>
              <a:t>System.out.println</a:t>
            </a:r>
            <a:r>
              <a:rPr lang="en-US" dirty="0"/>
              <a:t>(obj1.phyMarks);  //displaying marks for second object </a:t>
            </a:r>
          </a:p>
          <a:p>
            <a:pPr marL="0" indent="0">
              <a:buNone/>
            </a:pPr>
            <a:r>
              <a:rPr lang="en-US" dirty="0" err="1"/>
              <a:t>System.out.println</a:t>
            </a:r>
            <a:r>
              <a:rPr lang="en-US" dirty="0"/>
              <a:t>("Marks for second object:"); </a:t>
            </a:r>
            <a:r>
              <a:rPr lang="en-US" dirty="0" err="1"/>
              <a:t>System.out.println</a:t>
            </a:r>
            <a:r>
              <a:rPr lang="en-US" dirty="0"/>
              <a:t>(obj2.engMarks); </a:t>
            </a:r>
            <a:r>
              <a:rPr lang="en-US" dirty="0" err="1"/>
              <a:t>System.out.println</a:t>
            </a:r>
            <a:r>
              <a:rPr lang="en-US" dirty="0"/>
              <a:t>(obj2.mathsMarks); </a:t>
            </a:r>
          </a:p>
          <a:p>
            <a:pPr marL="0" indent="0">
              <a:buNone/>
            </a:pPr>
            <a:r>
              <a:rPr lang="en-US" dirty="0" err="1"/>
              <a:t>System.out.println</a:t>
            </a:r>
            <a:r>
              <a:rPr lang="en-US" dirty="0"/>
              <a:t>(obj2.phyMarks); </a:t>
            </a:r>
          </a:p>
          <a:p>
            <a:pPr marL="0" indent="0">
              <a:buNone/>
            </a:pPr>
            <a:r>
              <a:rPr lang="en-US" dirty="0"/>
              <a:t> } } </a:t>
            </a:r>
          </a:p>
        </p:txBody>
      </p:sp>
    </p:spTree>
    <p:extLst>
      <p:ext uri="{BB962C8B-B14F-4D97-AF65-F5344CB8AC3E}">
        <p14:creationId xmlns:p14="http://schemas.microsoft.com/office/powerpoint/2010/main" val="152482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74" y="627738"/>
            <a:ext cx="10515600" cy="740340"/>
          </a:xfrm>
        </p:spPr>
        <p:txBody>
          <a:bodyPr/>
          <a:lstStyle/>
          <a:p>
            <a:pPr algn="ctr"/>
            <a:r>
              <a:rPr lang="en-US" b="1" dirty="0" smtClean="0">
                <a:latin typeface="Century Gothic" panose="020B0502020202020204" pitchFamily="34" charset="0"/>
              </a:rPr>
              <a:t>JAVA COMPILATION PROCESS</a:t>
            </a:r>
            <a:endParaRPr lang="en-US" b="1" dirty="0">
              <a:latin typeface="Century Gothic" panose="020B0502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4534523" y="2321491"/>
            <a:ext cx="7457430" cy="3481489"/>
          </a:xfrm>
          <a:prstGeom prst="rect">
            <a:avLst/>
          </a:prstGeom>
        </p:spPr>
      </p:pic>
      <p:pic>
        <p:nvPicPr>
          <p:cNvPr id="5" name="Picture 4"/>
          <p:cNvPicPr>
            <a:picLocks noChangeAspect="1"/>
          </p:cNvPicPr>
          <p:nvPr/>
        </p:nvPicPr>
        <p:blipFill>
          <a:blip r:embed="rId3"/>
          <a:stretch>
            <a:fillRect/>
          </a:stretch>
        </p:blipFill>
        <p:spPr>
          <a:xfrm>
            <a:off x="0" y="2847133"/>
            <a:ext cx="4565287" cy="2657953"/>
          </a:xfrm>
          <a:prstGeom prst="rect">
            <a:avLst/>
          </a:prstGeom>
        </p:spPr>
      </p:pic>
      <p:sp>
        <p:nvSpPr>
          <p:cNvPr id="6" name="Rectangle 5"/>
          <p:cNvSpPr/>
          <p:nvPr/>
        </p:nvSpPr>
        <p:spPr>
          <a:xfrm>
            <a:off x="766734" y="5652533"/>
            <a:ext cx="2876211" cy="559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Century Gothic" panose="020B0502020202020204" pitchFamily="34" charset="0"/>
              </a:rPr>
              <a:t>Traditional Compilation</a:t>
            </a:r>
            <a:endParaRPr lang="en-US" b="1" dirty="0">
              <a:solidFill>
                <a:srgbClr val="FF0000"/>
              </a:solidFill>
              <a:latin typeface="Century Gothic" panose="020B0502020202020204" pitchFamily="34" charset="0"/>
            </a:endParaRPr>
          </a:p>
        </p:txBody>
      </p:sp>
      <p:sp>
        <p:nvSpPr>
          <p:cNvPr id="7" name="Rectangle 6"/>
          <p:cNvSpPr/>
          <p:nvPr/>
        </p:nvSpPr>
        <p:spPr>
          <a:xfrm>
            <a:off x="6802064" y="5650014"/>
            <a:ext cx="3053052" cy="559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Century Gothic" panose="020B0502020202020204" pitchFamily="34" charset="0"/>
              </a:rPr>
              <a:t>Java Compilation</a:t>
            </a:r>
            <a:endParaRPr lang="en-US" b="1" dirty="0">
              <a:solidFill>
                <a:srgbClr val="FF0000"/>
              </a:solidFill>
              <a:latin typeface="Century Gothic" panose="020B0502020202020204" pitchFamily="34" charset="0"/>
            </a:endParaRPr>
          </a:p>
        </p:txBody>
      </p:sp>
      <p:sp>
        <p:nvSpPr>
          <p:cNvPr id="8" name="Rectangle 7"/>
          <p:cNvSpPr/>
          <p:nvPr/>
        </p:nvSpPr>
        <p:spPr>
          <a:xfrm>
            <a:off x="99000" y="2343033"/>
            <a:ext cx="4435523" cy="3798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9" name="Rectangle 8"/>
          <p:cNvSpPr/>
          <p:nvPr/>
        </p:nvSpPr>
        <p:spPr>
          <a:xfrm>
            <a:off x="4776716" y="2321491"/>
            <a:ext cx="7103749" cy="38200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Tree>
    <p:extLst>
      <p:ext uri="{BB962C8B-B14F-4D97-AF65-F5344CB8AC3E}">
        <p14:creationId xmlns:p14="http://schemas.microsoft.com/office/powerpoint/2010/main" val="1944912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103239"/>
            <a:ext cx="11931445" cy="6622026"/>
          </a:xfrm>
        </p:spPr>
        <p:txBody>
          <a:bodyPr>
            <a:normAutofit fontScale="92500" lnSpcReduction="10000"/>
          </a:bodyPr>
          <a:lstStyle/>
          <a:p>
            <a:r>
              <a:rPr lang="en-US" b="1" dirty="0"/>
              <a:t>Static Variables</a:t>
            </a:r>
            <a:r>
              <a:rPr lang="en-US" dirty="0"/>
              <a:t>: Static variables are also known as Class variables. These variables are declared similarly as instance variables, the difference is that static variables are declared using the static keyword within a class outside any method constructor or block. </a:t>
            </a:r>
          </a:p>
          <a:p>
            <a:r>
              <a:rPr lang="en-US" dirty="0"/>
              <a:t>Unlike instance variables, we can only have one copy of a static variable per class irrespective of how many objects we create.</a:t>
            </a:r>
          </a:p>
          <a:p>
            <a:r>
              <a:rPr lang="en-US" dirty="0"/>
              <a:t>Static variables are created at start of program execution and destroyed automatically when execution ends. </a:t>
            </a:r>
          </a:p>
          <a:p>
            <a:r>
              <a:rPr lang="en-US" dirty="0"/>
              <a:t>Initialization of Static Variable is not Mandatory. Its default value is 0</a:t>
            </a:r>
          </a:p>
          <a:p>
            <a:r>
              <a:rPr lang="en-US" dirty="0"/>
              <a:t>If we access the static variable like Instance variable (through object), compiler will show the warning message and it wont </a:t>
            </a:r>
            <a:r>
              <a:rPr lang="en-US" dirty="0" err="1"/>
              <a:t>hault</a:t>
            </a:r>
            <a:r>
              <a:rPr lang="en-US" dirty="0"/>
              <a:t> the program. Compiler will replace the object name to class name automatically.</a:t>
            </a:r>
          </a:p>
          <a:p>
            <a:r>
              <a:rPr lang="en-US" dirty="0"/>
              <a:t>If we access the static variable without </a:t>
            </a:r>
            <a:r>
              <a:rPr lang="en-US" dirty="0" err="1"/>
              <a:t>classname</a:t>
            </a:r>
            <a:r>
              <a:rPr lang="en-US" dirty="0"/>
              <a:t>, Compiler will automatically append the class name.</a:t>
            </a:r>
          </a:p>
          <a:p>
            <a:r>
              <a:rPr lang="en-US" dirty="0"/>
              <a:t>To access static variables, we need not to create any object of that class, we can simply access the variable as: </a:t>
            </a:r>
            <a:r>
              <a:rPr lang="en-US" b="1" dirty="0" err="1" smtClean="0"/>
              <a:t>class_name.variable_name</a:t>
            </a:r>
            <a:r>
              <a:rPr lang="en-US" b="1" dirty="0"/>
              <a:t>;</a:t>
            </a:r>
          </a:p>
        </p:txBody>
      </p:sp>
    </p:spTree>
    <p:extLst>
      <p:ext uri="{BB962C8B-B14F-4D97-AF65-F5344CB8AC3E}">
        <p14:creationId xmlns:p14="http://schemas.microsoft.com/office/powerpoint/2010/main" val="387477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39" y="103238"/>
            <a:ext cx="11931445" cy="6607277"/>
          </a:xfrm>
        </p:spPr>
        <p:txBody>
          <a:bodyPr>
            <a:normAutofit fontScale="92500" lnSpcReduction="10000"/>
          </a:bodyPr>
          <a:lstStyle/>
          <a:p>
            <a:pPr marL="0" indent="0">
              <a:buNone/>
            </a:pPr>
            <a:r>
              <a:rPr lang="en-US" dirty="0"/>
              <a:t>    import java.io.*; </a:t>
            </a:r>
          </a:p>
          <a:p>
            <a:pPr marL="0" indent="0">
              <a:buNone/>
            </a:pPr>
            <a:r>
              <a:rPr lang="en-US" dirty="0"/>
              <a:t>    class </a:t>
            </a:r>
            <a:r>
              <a:rPr lang="en-US" dirty="0" err="1"/>
              <a:t>Emp</a:t>
            </a:r>
            <a:r>
              <a:rPr lang="en-US" dirty="0"/>
              <a:t> { </a:t>
            </a:r>
          </a:p>
          <a:p>
            <a:pPr marL="0" indent="0">
              <a:buNone/>
            </a:pPr>
            <a:r>
              <a:rPr lang="en-US" dirty="0"/>
              <a:t>      // static variable salary </a:t>
            </a:r>
          </a:p>
          <a:p>
            <a:pPr marL="0" indent="0">
              <a:buNone/>
            </a:pPr>
            <a:r>
              <a:rPr lang="en-US" dirty="0"/>
              <a:t>       public static double salary; </a:t>
            </a:r>
          </a:p>
          <a:p>
            <a:pPr marL="0" indent="0">
              <a:buNone/>
            </a:pPr>
            <a:r>
              <a:rPr lang="en-US" dirty="0"/>
              <a:t>       public static String name = "Harsh"; </a:t>
            </a:r>
          </a:p>
          <a:p>
            <a:pPr marL="0" indent="0">
              <a:buNone/>
            </a:pPr>
            <a:r>
              <a:rPr lang="en-US" dirty="0"/>
              <a:t>    }  </a:t>
            </a:r>
          </a:p>
          <a:p>
            <a:pPr marL="0" indent="0">
              <a:buNone/>
            </a:pPr>
            <a:r>
              <a:rPr lang="en-US" dirty="0"/>
              <a:t>    public class </a:t>
            </a:r>
            <a:r>
              <a:rPr lang="en-US" dirty="0" err="1"/>
              <a:t>EmpDemo</a:t>
            </a:r>
            <a:r>
              <a:rPr lang="en-US" dirty="0"/>
              <a:t> </a:t>
            </a:r>
          </a:p>
          <a:p>
            <a:pPr marL="0" indent="0">
              <a:buNone/>
            </a:pPr>
            <a:r>
              <a:rPr lang="en-US" dirty="0"/>
              <a:t>    { </a:t>
            </a:r>
          </a:p>
          <a:p>
            <a:pPr marL="0" indent="0">
              <a:buNone/>
            </a:pPr>
            <a:r>
              <a:rPr lang="en-US" dirty="0"/>
              <a:t>         public static void main(String </a:t>
            </a:r>
            <a:r>
              <a:rPr lang="en-US" dirty="0" err="1"/>
              <a:t>args</a:t>
            </a:r>
            <a:r>
              <a:rPr lang="en-US" dirty="0"/>
              <a:t>[]) { </a:t>
            </a:r>
          </a:p>
          <a:p>
            <a:pPr marL="0" indent="0">
              <a:buNone/>
            </a:pPr>
            <a:r>
              <a:rPr lang="en-US" dirty="0"/>
              <a:t>            //accessing static variable without object          </a:t>
            </a:r>
          </a:p>
          <a:p>
            <a:pPr marL="0" indent="0">
              <a:buNone/>
            </a:pPr>
            <a:r>
              <a:rPr lang="en-US" dirty="0"/>
              <a:t>          </a:t>
            </a:r>
            <a:r>
              <a:rPr lang="en-US" dirty="0" err="1"/>
              <a:t>Emp.salary</a:t>
            </a:r>
            <a:r>
              <a:rPr lang="en-US" dirty="0"/>
              <a:t> = 1000; </a:t>
            </a:r>
          </a:p>
          <a:p>
            <a:pPr marL="0" indent="0">
              <a:buNone/>
            </a:pPr>
            <a:r>
              <a:rPr lang="en-US" dirty="0"/>
              <a:t>          </a:t>
            </a:r>
            <a:r>
              <a:rPr lang="en-US" dirty="0" err="1"/>
              <a:t>System.out.println</a:t>
            </a:r>
            <a:r>
              <a:rPr lang="en-US" dirty="0"/>
              <a:t>(Emp.name + "'s average salary:" + </a:t>
            </a:r>
            <a:r>
              <a:rPr lang="en-US" dirty="0" err="1"/>
              <a:t>Emp.salary</a:t>
            </a:r>
            <a:r>
              <a:rPr lang="en-US" dirty="0"/>
              <a:t>);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350122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365129"/>
            <a:ext cx="10515600" cy="564019"/>
          </a:xfrm>
        </p:spPr>
        <p:txBody>
          <a:bodyPr>
            <a:normAutofit fontScale="90000"/>
          </a:bodyPr>
          <a:lstStyle/>
          <a:p>
            <a:pPr algn="ctr"/>
            <a:r>
              <a:rPr lang="en-US" dirty="0"/>
              <a:t>Instance variable Vs Static variable</a:t>
            </a:r>
          </a:p>
        </p:txBody>
      </p:sp>
      <p:sp>
        <p:nvSpPr>
          <p:cNvPr id="3" name="Content Placeholder 2"/>
          <p:cNvSpPr>
            <a:spLocks noGrp="1"/>
          </p:cNvSpPr>
          <p:nvPr>
            <p:ph idx="1"/>
          </p:nvPr>
        </p:nvSpPr>
        <p:spPr>
          <a:xfrm>
            <a:off x="191729" y="1106129"/>
            <a:ext cx="11828205" cy="5619136"/>
          </a:xfrm>
        </p:spPr>
        <p:txBody>
          <a:bodyPr>
            <a:normAutofit fontScale="92500" lnSpcReduction="20000"/>
          </a:bodyPr>
          <a:lstStyle/>
          <a:p>
            <a:pPr marL="0" indent="0">
              <a:buNone/>
            </a:pPr>
            <a:r>
              <a:rPr lang="en-US" dirty="0"/>
              <a:t>Each object will have its own copy of instance variable whereas We can only have one copy of a static variable per class irrespective of how many objects we create.</a:t>
            </a:r>
          </a:p>
          <a:p>
            <a:pPr marL="0" indent="0">
              <a:buNone/>
            </a:pPr>
            <a:r>
              <a:rPr lang="en-US" dirty="0"/>
              <a:t>Changes made in an instance variable using one object will not be reflected in other objects as each object has its own copy of instance variable. In case of static, changes will be reflected in other objects as static variables are common to all object of a class.</a:t>
            </a:r>
          </a:p>
          <a:p>
            <a:pPr marL="0" indent="0">
              <a:buNone/>
            </a:pPr>
            <a:r>
              <a:rPr lang="en-US" dirty="0"/>
              <a:t>We can access instance variables through object references and Static Variables can be accessed directly using class name.</a:t>
            </a:r>
          </a:p>
          <a:p>
            <a:pPr marL="0" indent="0">
              <a:buNone/>
            </a:pPr>
            <a:r>
              <a:rPr lang="en-US" dirty="0"/>
              <a:t>Syntax for static and instance variables:</a:t>
            </a:r>
          </a:p>
          <a:p>
            <a:pPr marL="0" indent="0">
              <a:buNone/>
            </a:pPr>
            <a:r>
              <a:rPr lang="en-US" dirty="0"/>
              <a:t>    class Example</a:t>
            </a:r>
          </a:p>
          <a:p>
            <a:pPr marL="0" indent="0">
              <a:buNone/>
            </a:pPr>
            <a:r>
              <a:rPr lang="en-US" dirty="0"/>
              <a:t>        {</a:t>
            </a:r>
          </a:p>
          <a:p>
            <a:pPr marL="0" indent="0">
              <a:buNone/>
            </a:pPr>
            <a:r>
              <a:rPr lang="en-US" dirty="0"/>
              <a:t>            static </a:t>
            </a:r>
            <a:r>
              <a:rPr lang="en-US" dirty="0" err="1"/>
              <a:t>int</a:t>
            </a:r>
            <a:r>
              <a:rPr lang="en-US" dirty="0"/>
              <a:t> a; //static variable</a:t>
            </a:r>
          </a:p>
          <a:p>
            <a:pPr marL="0" indent="0">
              <a:buNone/>
            </a:pPr>
            <a:r>
              <a:rPr lang="en-US" dirty="0"/>
              <a:t>            </a:t>
            </a:r>
            <a:r>
              <a:rPr lang="en-US" dirty="0" err="1"/>
              <a:t>int</a:t>
            </a:r>
            <a:r>
              <a:rPr lang="en-US" dirty="0"/>
              <a:t> b;        //instance variable</a:t>
            </a:r>
          </a:p>
          <a:p>
            <a:pPr marL="0" indent="0">
              <a:buNone/>
            </a:pPr>
            <a:r>
              <a:rPr lang="en-US" dirty="0"/>
              <a:t>        }</a:t>
            </a:r>
          </a:p>
        </p:txBody>
      </p:sp>
    </p:spTree>
    <p:extLst>
      <p:ext uri="{BB962C8B-B14F-4D97-AF65-F5344CB8AC3E}">
        <p14:creationId xmlns:p14="http://schemas.microsoft.com/office/powerpoint/2010/main" val="59167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Operators</a:t>
            </a:r>
            <a:endParaRPr lang="en-US" dirty="0"/>
          </a:p>
        </p:txBody>
      </p:sp>
      <p:sp>
        <p:nvSpPr>
          <p:cNvPr id="3" name="Content Placeholder 2"/>
          <p:cNvSpPr>
            <a:spLocks noGrp="1"/>
          </p:cNvSpPr>
          <p:nvPr>
            <p:ph idx="1"/>
          </p:nvPr>
        </p:nvSpPr>
        <p:spPr/>
        <p:txBody>
          <a:bodyPr>
            <a:normAutofit lnSpcReduction="10000"/>
          </a:bodyPr>
          <a:lstStyle/>
          <a:p>
            <a:r>
              <a:rPr lang="en-US" dirty="0"/>
              <a:t>Operators are used to perform operations on variables and values.</a:t>
            </a:r>
          </a:p>
          <a:p>
            <a:r>
              <a:rPr lang="en-US" dirty="0"/>
              <a:t>The value is called an operand, while the operation (to be performed between the two operands) is defined by an </a:t>
            </a:r>
            <a:r>
              <a:rPr lang="en-US" b="1" dirty="0"/>
              <a:t>operator</a:t>
            </a:r>
            <a:endParaRPr lang="en-US" dirty="0"/>
          </a:p>
          <a:p>
            <a:pPr marL="514350" indent="-514350">
              <a:buFont typeface="+mj-lt"/>
              <a:buAutoNum type="arabicPeriod"/>
            </a:pPr>
            <a:r>
              <a:rPr lang="en-US" dirty="0"/>
              <a:t>Arithmetic operators</a:t>
            </a:r>
          </a:p>
          <a:p>
            <a:pPr marL="514350" indent="-514350">
              <a:buFont typeface="+mj-lt"/>
              <a:buAutoNum type="arabicPeriod"/>
            </a:pPr>
            <a:r>
              <a:rPr lang="en-US" dirty="0"/>
              <a:t>Assignment operators</a:t>
            </a:r>
          </a:p>
          <a:p>
            <a:pPr marL="514350" indent="-514350">
              <a:buFont typeface="+mj-lt"/>
              <a:buAutoNum type="arabicPeriod"/>
            </a:pPr>
            <a:r>
              <a:rPr lang="en-US" dirty="0"/>
              <a:t>Comparison operators</a:t>
            </a:r>
          </a:p>
          <a:p>
            <a:pPr marL="514350" indent="-514350">
              <a:buFont typeface="+mj-lt"/>
              <a:buAutoNum type="arabicPeriod"/>
            </a:pPr>
            <a:r>
              <a:rPr lang="en-US" dirty="0"/>
              <a:t>Logical operators</a:t>
            </a:r>
          </a:p>
          <a:p>
            <a:pPr marL="514350" indent="-514350">
              <a:buFont typeface="+mj-lt"/>
              <a:buAutoNum type="arabicPeriod"/>
            </a:pPr>
            <a:r>
              <a:rPr lang="en-US" dirty="0"/>
              <a:t>Bitwise operators</a:t>
            </a:r>
          </a:p>
          <a:p>
            <a:pPr marL="0" indent="0">
              <a:buNone/>
            </a:pPr>
            <a:endParaRPr lang="en-US" dirty="0"/>
          </a:p>
        </p:txBody>
      </p:sp>
    </p:spTree>
    <p:extLst>
      <p:ext uri="{BB962C8B-B14F-4D97-AF65-F5344CB8AC3E}">
        <p14:creationId xmlns:p14="http://schemas.microsoft.com/office/powerpoint/2010/main" val="314267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Arithmetic Operators</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r>
              <a:rPr lang="en-US" dirty="0"/>
              <a:t>Arithmetic operators are used to perform common mathematical operations.</a:t>
            </a:r>
          </a:p>
          <a:p>
            <a:pPr marL="400050" indent="0">
              <a:buNone/>
            </a:pPr>
            <a:r>
              <a:rPr lang="en-US" b="1" dirty="0"/>
              <a:t>Operator</a:t>
            </a:r>
            <a:r>
              <a:rPr lang="en-US" dirty="0"/>
              <a:t> 	</a:t>
            </a:r>
            <a:r>
              <a:rPr lang="en-US" b="1" dirty="0"/>
              <a:t>Name</a:t>
            </a:r>
            <a:r>
              <a:rPr lang="en-US" dirty="0"/>
              <a:t> 		</a:t>
            </a:r>
            <a:r>
              <a:rPr lang="en-US" b="1" dirty="0"/>
              <a:t>Description</a:t>
            </a:r>
            <a:r>
              <a:rPr lang="en-US" dirty="0"/>
              <a:t> 				</a:t>
            </a:r>
            <a:r>
              <a:rPr lang="en-US" dirty="0" smtClean="0"/>
              <a:t>	</a:t>
            </a:r>
            <a:r>
              <a:rPr lang="en-US" b="1" dirty="0" smtClean="0"/>
              <a:t>Example </a:t>
            </a:r>
            <a:endParaRPr lang="en-US" b="1" dirty="0"/>
          </a:p>
          <a:p>
            <a:pPr marL="0" indent="0">
              <a:buNone/>
            </a:pPr>
            <a:r>
              <a:rPr lang="en-US" dirty="0" smtClean="0"/>
              <a:t>	+ </a:t>
            </a:r>
            <a:r>
              <a:rPr lang="en-US" dirty="0"/>
              <a:t>	Addition 	Adds </a:t>
            </a:r>
            <a:r>
              <a:rPr lang="en-US" dirty="0" smtClean="0"/>
              <a:t>together values </a:t>
            </a:r>
            <a:r>
              <a:rPr lang="en-US" dirty="0"/>
              <a:t>			x + y 	</a:t>
            </a:r>
          </a:p>
          <a:p>
            <a:pPr marL="0" indent="0">
              <a:buNone/>
            </a:pPr>
            <a:r>
              <a:rPr lang="en-US" dirty="0"/>
              <a:t>	- 	Subtraction 	Subtracts one value from another 	x - y 	</a:t>
            </a:r>
          </a:p>
          <a:p>
            <a:pPr marL="0" indent="0">
              <a:buNone/>
            </a:pPr>
            <a:r>
              <a:rPr lang="en-US" dirty="0"/>
              <a:t>	* 	Multiplication 	Multiplies </a:t>
            </a:r>
            <a:r>
              <a:rPr lang="en-US" dirty="0" smtClean="0"/>
              <a:t>values </a:t>
            </a:r>
            <a:r>
              <a:rPr lang="en-US" dirty="0"/>
              <a:t>		</a:t>
            </a:r>
            <a:r>
              <a:rPr lang="en-US" dirty="0" smtClean="0"/>
              <a:t>	x </a:t>
            </a:r>
            <a:r>
              <a:rPr lang="en-US" dirty="0"/>
              <a:t>* y 	</a:t>
            </a:r>
          </a:p>
          <a:p>
            <a:pPr marL="0" indent="0">
              <a:buNone/>
            </a:pPr>
            <a:r>
              <a:rPr lang="en-US" dirty="0"/>
              <a:t>	/ 	Division 	Divides one value </a:t>
            </a:r>
            <a:r>
              <a:rPr lang="en-US" dirty="0" smtClean="0"/>
              <a:t>by another </a:t>
            </a:r>
            <a:r>
              <a:rPr lang="en-US" dirty="0"/>
              <a:t>		x / y 	</a:t>
            </a:r>
          </a:p>
          <a:p>
            <a:pPr marL="0" indent="0">
              <a:buNone/>
            </a:pPr>
            <a:r>
              <a:rPr lang="en-US" dirty="0"/>
              <a:t>	% 	Modulus 	Returns the division remainder 		x % y 	</a:t>
            </a:r>
          </a:p>
          <a:p>
            <a:pPr marL="0" indent="0">
              <a:buNone/>
            </a:pPr>
            <a:r>
              <a:rPr lang="en-US" dirty="0"/>
              <a:t>	++ 	Increment 	Increases the value of a variable by 1 	++x 	</a:t>
            </a:r>
          </a:p>
          <a:p>
            <a:pPr marL="0" indent="0">
              <a:buNone/>
            </a:pPr>
            <a:r>
              <a:rPr lang="en-US" dirty="0"/>
              <a:t>	-- 	Decrement 	Decreases the value of a variable by 1 	--x</a:t>
            </a:r>
          </a:p>
        </p:txBody>
      </p:sp>
    </p:spTree>
    <p:extLst>
      <p:ext uri="{BB962C8B-B14F-4D97-AF65-F5344CB8AC3E}">
        <p14:creationId xmlns:p14="http://schemas.microsoft.com/office/powerpoint/2010/main" val="285094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60"/>
            <a:ext cx="10515600" cy="416536"/>
          </a:xfrm>
        </p:spPr>
        <p:txBody>
          <a:bodyPr>
            <a:normAutofit fontScale="90000"/>
          </a:bodyPr>
          <a:lstStyle/>
          <a:p>
            <a:pPr algn="ctr"/>
            <a:r>
              <a:rPr lang="en-US" dirty="0"/>
              <a:t>Java Assignment Operators</a:t>
            </a:r>
          </a:p>
        </p:txBody>
      </p:sp>
      <p:sp>
        <p:nvSpPr>
          <p:cNvPr id="3" name="Content Placeholder 2"/>
          <p:cNvSpPr>
            <a:spLocks noGrp="1"/>
          </p:cNvSpPr>
          <p:nvPr>
            <p:ph idx="1"/>
          </p:nvPr>
        </p:nvSpPr>
        <p:spPr>
          <a:xfrm>
            <a:off x="191729" y="678426"/>
            <a:ext cx="11887200" cy="6179574"/>
          </a:xfrm>
        </p:spPr>
        <p:txBody>
          <a:bodyPr>
            <a:normAutofit lnSpcReduction="10000"/>
          </a:bodyPr>
          <a:lstStyle/>
          <a:p>
            <a:pPr marL="0" indent="0">
              <a:buNone/>
            </a:pPr>
            <a:r>
              <a:rPr lang="en-US" dirty="0"/>
              <a:t>Assignment operators are used to assign values to variables.</a:t>
            </a:r>
          </a:p>
          <a:p>
            <a:pPr marL="0" indent="0">
              <a:buNone/>
            </a:pPr>
            <a:r>
              <a:rPr lang="en-US" dirty="0"/>
              <a:t>In the example below, we use the assignment operator (=) to assign the value 10 to a variable called x. </a:t>
            </a:r>
            <a:r>
              <a:rPr lang="en-US" b="1" dirty="0"/>
              <a:t>Example: </a:t>
            </a:r>
            <a:r>
              <a:rPr lang="en-US" dirty="0" err="1"/>
              <a:t>int</a:t>
            </a:r>
            <a:r>
              <a:rPr lang="en-US" dirty="0"/>
              <a:t> x = 10; </a:t>
            </a:r>
          </a:p>
          <a:p>
            <a:pPr marL="0" indent="0">
              <a:buNone/>
            </a:pPr>
            <a:r>
              <a:rPr lang="en-US" dirty="0"/>
              <a:t>A list of all assignment operators:</a:t>
            </a:r>
          </a:p>
          <a:p>
            <a:pPr marL="457218" lvl="1" indent="0">
              <a:buNone/>
            </a:pPr>
            <a:r>
              <a:rPr lang="en-US" b="1" dirty="0"/>
              <a:t>Operator 	Example 	Same As </a:t>
            </a:r>
            <a:r>
              <a:rPr lang="en-US" dirty="0"/>
              <a:t>	</a:t>
            </a:r>
          </a:p>
          <a:p>
            <a:pPr marL="457218" lvl="1" indent="0">
              <a:buNone/>
            </a:pPr>
            <a:r>
              <a:rPr lang="en-US" dirty="0"/>
              <a:t>= 		</a:t>
            </a:r>
            <a:r>
              <a:rPr lang="en-US" dirty="0" smtClean="0"/>
              <a:t>	x </a:t>
            </a:r>
            <a:r>
              <a:rPr lang="en-US" dirty="0"/>
              <a:t>= 5 		x = 5 	</a:t>
            </a:r>
          </a:p>
          <a:p>
            <a:pPr marL="457218" lvl="1" indent="0">
              <a:buNone/>
            </a:pPr>
            <a:r>
              <a:rPr lang="en-US" dirty="0"/>
              <a:t>+= 		</a:t>
            </a:r>
            <a:r>
              <a:rPr lang="en-US" dirty="0" smtClean="0"/>
              <a:t>	x </a:t>
            </a:r>
            <a:r>
              <a:rPr lang="en-US" dirty="0"/>
              <a:t>+= 3 	</a:t>
            </a:r>
            <a:r>
              <a:rPr lang="en-US" dirty="0" smtClean="0"/>
              <a:t>x </a:t>
            </a:r>
            <a:r>
              <a:rPr lang="en-US" dirty="0"/>
              <a:t>= x + 3 	</a:t>
            </a:r>
          </a:p>
          <a:p>
            <a:pPr marL="457218" lvl="1" indent="0">
              <a:buNone/>
            </a:pPr>
            <a:r>
              <a:rPr lang="en-US" dirty="0"/>
              <a:t>-= 		</a:t>
            </a:r>
            <a:r>
              <a:rPr lang="en-US" dirty="0" smtClean="0"/>
              <a:t>	x </a:t>
            </a:r>
            <a:r>
              <a:rPr lang="en-US" dirty="0"/>
              <a:t>-= 3 		x = x - 3 	</a:t>
            </a:r>
          </a:p>
          <a:p>
            <a:pPr marL="457218" lvl="1" indent="0">
              <a:buNone/>
            </a:pPr>
            <a:r>
              <a:rPr lang="en-US" dirty="0"/>
              <a:t>*= 		</a:t>
            </a:r>
            <a:r>
              <a:rPr lang="en-US" dirty="0" smtClean="0"/>
              <a:t>	x </a:t>
            </a:r>
            <a:r>
              <a:rPr lang="en-US" dirty="0"/>
              <a:t>*= 3 		x = x * 3 	</a:t>
            </a:r>
          </a:p>
          <a:p>
            <a:pPr marL="457218" lvl="1" indent="0">
              <a:buNone/>
            </a:pPr>
            <a:r>
              <a:rPr lang="en-US" dirty="0"/>
              <a:t>/= 		</a:t>
            </a:r>
            <a:r>
              <a:rPr lang="en-US" dirty="0" smtClean="0"/>
              <a:t>	x </a:t>
            </a:r>
            <a:r>
              <a:rPr lang="en-US" dirty="0"/>
              <a:t>/= 3 		x = x / 3 	</a:t>
            </a:r>
          </a:p>
          <a:p>
            <a:pPr marL="457218" lvl="1" indent="0">
              <a:buNone/>
            </a:pPr>
            <a:r>
              <a:rPr lang="en-US" dirty="0"/>
              <a:t>%= 		x %= 3 	</a:t>
            </a:r>
            <a:r>
              <a:rPr lang="en-US" dirty="0" smtClean="0"/>
              <a:t>x </a:t>
            </a:r>
            <a:r>
              <a:rPr lang="en-US" dirty="0"/>
              <a:t>= x % 3 	</a:t>
            </a:r>
          </a:p>
          <a:p>
            <a:pPr marL="457218" lvl="1" indent="0">
              <a:buNone/>
            </a:pPr>
            <a:r>
              <a:rPr lang="en-US" dirty="0"/>
              <a:t>&amp;= 		x &amp;= 3 	x = x &amp; 3 	</a:t>
            </a:r>
          </a:p>
          <a:p>
            <a:pPr marL="457218" lvl="1" indent="0">
              <a:buNone/>
            </a:pPr>
            <a:r>
              <a:rPr lang="en-US" dirty="0"/>
              <a:t>|= 		x |= 3 	x = x | 3 	</a:t>
            </a:r>
          </a:p>
          <a:p>
            <a:pPr marL="457218" lvl="1" indent="0">
              <a:buNone/>
            </a:pPr>
            <a:r>
              <a:rPr lang="en-US" dirty="0"/>
              <a:t>^= 		x ^= 3 	x = x ^ 3 	</a:t>
            </a:r>
          </a:p>
          <a:p>
            <a:pPr marL="457218" lvl="1" indent="0">
              <a:buNone/>
            </a:pPr>
            <a:r>
              <a:rPr lang="en-US" dirty="0"/>
              <a:t>&gt;&gt;= 	</a:t>
            </a:r>
            <a:r>
              <a:rPr lang="en-US" dirty="0" smtClean="0"/>
              <a:t>	x </a:t>
            </a:r>
            <a:r>
              <a:rPr lang="en-US" dirty="0"/>
              <a:t>&gt;&gt;= 3 	x = x &gt;&gt; 3 	</a:t>
            </a:r>
          </a:p>
          <a:p>
            <a:pPr marL="457218" lvl="1" indent="0">
              <a:buNone/>
            </a:pPr>
            <a:r>
              <a:rPr lang="en-US" dirty="0"/>
              <a:t>&lt;&lt;= 	</a:t>
            </a:r>
            <a:r>
              <a:rPr lang="en-US" dirty="0" smtClean="0"/>
              <a:t>	x </a:t>
            </a:r>
            <a:r>
              <a:rPr lang="en-US" dirty="0"/>
              <a:t>&lt;&lt;= 3 	x = x &lt;&lt; 3</a:t>
            </a:r>
          </a:p>
        </p:txBody>
      </p:sp>
    </p:spTree>
    <p:extLst>
      <p:ext uri="{BB962C8B-B14F-4D97-AF65-F5344CB8AC3E}">
        <p14:creationId xmlns:p14="http://schemas.microsoft.com/office/powerpoint/2010/main" val="161336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 Comparison Operators</a:t>
            </a:r>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Comparison operators are used to compare two values:</a:t>
            </a:r>
          </a:p>
          <a:p>
            <a:pPr marL="0" indent="0">
              <a:buNone/>
            </a:pPr>
            <a:r>
              <a:rPr lang="en-US" dirty="0"/>
              <a:t>Operator 	Name 				Example 	</a:t>
            </a:r>
          </a:p>
          <a:p>
            <a:pPr marL="0" indent="0">
              <a:buNone/>
            </a:pPr>
            <a:r>
              <a:rPr lang="en-US" dirty="0"/>
              <a:t>	== 	Equal to 				x == y 	</a:t>
            </a:r>
          </a:p>
          <a:p>
            <a:pPr marL="0" indent="0">
              <a:buNone/>
            </a:pPr>
            <a:r>
              <a:rPr lang="en-US" dirty="0"/>
              <a:t>	!= 	Not equal 				x != y 	</a:t>
            </a:r>
          </a:p>
          <a:p>
            <a:pPr marL="0" indent="0">
              <a:buNone/>
            </a:pPr>
            <a:r>
              <a:rPr lang="en-US" dirty="0"/>
              <a:t>	&gt; 	Greater than 			x &gt; y 	</a:t>
            </a:r>
          </a:p>
          <a:p>
            <a:pPr marL="0" indent="0">
              <a:buNone/>
            </a:pPr>
            <a:r>
              <a:rPr lang="en-US" dirty="0"/>
              <a:t>	&lt; 	Less than 				x &lt; y 	</a:t>
            </a:r>
          </a:p>
          <a:p>
            <a:pPr marL="0" indent="0">
              <a:buNone/>
            </a:pPr>
            <a:r>
              <a:rPr lang="en-US" dirty="0"/>
              <a:t>	&gt;= 	Greater than or equal to 		x &gt;= y 	</a:t>
            </a:r>
          </a:p>
          <a:p>
            <a:pPr marL="0" indent="0">
              <a:buNone/>
            </a:pPr>
            <a:r>
              <a:rPr lang="en-US" dirty="0"/>
              <a:t>	&lt;= 	Less than or equal to 		x &lt;= y</a:t>
            </a:r>
          </a:p>
        </p:txBody>
      </p:sp>
    </p:spTree>
    <p:extLst>
      <p:ext uri="{BB962C8B-B14F-4D97-AF65-F5344CB8AC3E}">
        <p14:creationId xmlns:p14="http://schemas.microsoft.com/office/powerpoint/2010/main" val="36922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Java Logical Operators</a:t>
            </a:r>
          </a:p>
        </p:txBody>
      </p:sp>
      <p:sp>
        <p:nvSpPr>
          <p:cNvPr id="3" name="Content Placeholder 2"/>
          <p:cNvSpPr>
            <a:spLocks noGrp="1"/>
          </p:cNvSpPr>
          <p:nvPr>
            <p:ph idx="1"/>
          </p:nvPr>
        </p:nvSpPr>
        <p:spPr>
          <a:xfrm>
            <a:off x="191729" y="1415844"/>
            <a:ext cx="11887200" cy="5294671"/>
          </a:xfrm>
        </p:spPr>
        <p:txBody>
          <a:bodyPr>
            <a:normAutofit/>
          </a:bodyPr>
          <a:lstStyle/>
          <a:p>
            <a:pPr marL="0" indent="0">
              <a:buNone/>
            </a:pPr>
            <a:r>
              <a:rPr lang="en-US" sz="2400" dirty="0"/>
              <a:t>Logical operators are used to determine the logic between variables or values:</a:t>
            </a:r>
          </a:p>
          <a:p>
            <a:pPr marL="0" indent="0">
              <a:buNone/>
            </a:pPr>
            <a:r>
              <a:rPr lang="en-US" sz="2400" dirty="0"/>
              <a:t>Operator Name 		Description 					Example 	</a:t>
            </a:r>
          </a:p>
          <a:p>
            <a:pPr marL="0" indent="0">
              <a:buNone/>
            </a:pPr>
            <a:r>
              <a:rPr lang="en-US" sz="2400" dirty="0"/>
              <a:t>&amp;&amp;  	Logical and 	Returns true if both statements are true 		x &lt; 5 &amp;&amp;  x &lt; 10 </a:t>
            </a:r>
          </a:p>
          <a:p>
            <a:pPr marL="0" indent="0">
              <a:buNone/>
            </a:pPr>
            <a:r>
              <a:rPr lang="en-US" sz="2400" dirty="0"/>
              <a:t>||  	Logical or 	Returns true if one of the statements is true 	x &lt; 5 || x &lt; 4 	</a:t>
            </a:r>
          </a:p>
          <a:p>
            <a:pPr marL="0" indent="0">
              <a:buNone/>
            </a:pPr>
            <a:r>
              <a:rPr lang="en-US" sz="2400" dirty="0"/>
              <a:t>! 	Logical not 	Reverse the result, returns false if the result is true 	!(x &lt; 5 &amp;&amp; x &lt; 10)</a:t>
            </a:r>
          </a:p>
        </p:txBody>
      </p:sp>
    </p:spTree>
    <p:extLst>
      <p:ext uri="{BB962C8B-B14F-4D97-AF65-F5344CB8AC3E}">
        <p14:creationId xmlns:p14="http://schemas.microsoft.com/office/powerpoint/2010/main" val="168547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Java Methods</a:t>
            </a:r>
          </a:p>
        </p:txBody>
      </p:sp>
      <p:sp>
        <p:nvSpPr>
          <p:cNvPr id="5" name="Content Placeholder 4"/>
          <p:cNvSpPr>
            <a:spLocks noGrp="1"/>
          </p:cNvSpPr>
          <p:nvPr>
            <p:ph idx="1"/>
          </p:nvPr>
        </p:nvSpPr>
        <p:spPr>
          <a:xfrm>
            <a:off x="132736" y="737427"/>
            <a:ext cx="11946194" cy="5810866"/>
          </a:xfrm>
        </p:spPr>
        <p:txBody>
          <a:bodyPr>
            <a:noAutofit/>
          </a:bodyPr>
          <a:lstStyle/>
          <a:p>
            <a:r>
              <a:rPr lang="en-US" sz="3200" dirty="0"/>
              <a:t>A </a:t>
            </a:r>
            <a:r>
              <a:rPr lang="en-US" sz="3200" b="1" dirty="0"/>
              <a:t>method</a:t>
            </a:r>
            <a:r>
              <a:rPr lang="en-US" sz="3200" dirty="0"/>
              <a:t> is a block of code which only runs when it is called.</a:t>
            </a:r>
          </a:p>
          <a:p>
            <a:r>
              <a:rPr lang="en-US" sz="3200" dirty="0"/>
              <a:t>You can pass data, known as parameters, into a method.</a:t>
            </a:r>
          </a:p>
          <a:p>
            <a:r>
              <a:rPr lang="en-US" sz="3200" dirty="0"/>
              <a:t>Methods are used to perform certain actions, and they are also known as </a:t>
            </a:r>
            <a:r>
              <a:rPr lang="en-US" sz="3200" b="1" dirty="0"/>
              <a:t>functions</a:t>
            </a:r>
            <a:r>
              <a:rPr lang="en-US" sz="3200" dirty="0"/>
              <a:t>.</a:t>
            </a:r>
          </a:p>
          <a:p>
            <a:r>
              <a:rPr lang="en-US" sz="3200" b="1" dirty="0"/>
              <a:t>Question</a:t>
            </a:r>
            <a:r>
              <a:rPr lang="en-US" sz="3200" dirty="0"/>
              <a:t>: Why use methods? </a:t>
            </a:r>
          </a:p>
          <a:p>
            <a:r>
              <a:rPr lang="en-US" sz="3200" b="1" dirty="0"/>
              <a:t>Answer: </a:t>
            </a:r>
            <a:r>
              <a:rPr lang="en-US" sz="3200" dirty="0"/>
              <a:t>To reuse code: define the code once, and use it many times.</a:t>
            </a:r>
          </a:p>
        </p:txBody>
      </p:sp>
    </p:spTree>
    <p:extLst>
      <p:ext uri="{BB962C8B-B14F-4D97-AF65-F5344CB8AC3E}">
        <p14:creationId xmlns:p14="http://schemas.microsoft.com/office/powerpoint/2010/main" val="2254126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Creating a Method</a:t>
            </a:r>
          </a:p>
        </p:txBody>
      </p:sp>
      <p:sp>
        <p:nvSpPr>
          <p:cNvPr id="5" name="Content Placeholder 4"/>
          <p:cNvSpPr>
            <a:spLocks noGrp="1"/>
          </p:cNvSpPr>
          <p:nvPr>
            <p:ph idx="1"/>
          </p:nvPr>
        </p:nvSpPr>
        <p:spPr>
          <a:xfrm>
            <a:off x="132736" y="737427"/>
            <a:ext cx="11946194" cy="5810866"/>
          </a:xfrm>
        </p:spPr>
        <p:txBody>
          <a:bodyPr>
            <a:noAutofit/>
          </a:bodyPr>
          <a:lstStyle/>
          <a:p>
            <a:r>
              <a:rPr lang="en-US" sz="3200" dirty="0"/>
              <a:t>A method must be declared within a class. It is defined with the name of the method, followed by parentheses (). Java provides some pre-defined methods, such as </a:t>
            </a:r>
            <a:r>
              <a:rPr lang="en-US" sz="3200" dirty="0" err="1"/>
              <a:t>System.out.println</a:t>
            </a:r>
            <a:r>
              <a:rPr lang="en-US" sz="3200" dirty="0"/>
              <a:t>(), but you can also create your own methods to perform certain actions:</a:t>
            </a:r>
          </a:p>
          <a:p>
            <a:pPr marL="0" indent="0" algn="ctr">
              <a:buNone/>
            </a:pPr>
            <a:r>
              <a:rPr lang="en-US" sz="3200" b="1" dirty="0"/>
              <a:t>Example</a:t>
            </a:r>
          </a:p>
          <a:p>
            <a:pPr marL="0" indent="0">
              <a:buNone/>
            </a:pPr>
            <a:r>
              <a:rPr lang="en-US" sz="3200" b="1" dirty="0"/>
              <a:t>Creating a method inside </a:t>
            </a:r>
            <a:r>
              <a:rPr lang="en-US" sz="3200" b="1" dirty="0" err="1"/>
              <a:t>MyClass</a:t>
            </a:r>
            <a:r>
              <a:rPr lang="en-US" sz="3200" b="1" dirty="0"/>
              <a:t>:</a:t>
            </a:r>
          </a:p>
          <a:p>
            <a:pPr marL="0" indent="0">
              <a:buNone/>
            </a:pPr>
            <a:r>
              <a:rPr lang="en-US" sz="3200" dirty="0"/>
              <a:t>public class </a:t>
            </a:r>
            <a:r>
              <a:rPr lang="en-US" sz="3200" dirty="0" err="1"/>
              <a:t>MyClass</a:t>
            </a:r>
            <a:r>
              <a:rPr lang="en-US" sz="3200" dirty="0"/>
              <a:t> {</a:t>
            </a:r>
          </a:p>
          <a:p>
            <a:pPr marL="0" indent="0">
              <a:buNone/>
            </a:pPr>
            <a:r>
              <a:rPr lang="en-US" sz="3200" dirty="0"/>
              <a:t>  static void </a:t>
            </a:r>
            <a:r>
              <a:rPr lang="en-US" sz="3200" dirty="0" err="1"/>
              <a:t>myMethod</a:t>
            </a:r>
            <a:r>
              <a:rPr lang="en-US" sz="3200" dirty="0"/>
              <a:t>() {</a:t>
            </a:r>
          </a:p>
          <a:p>
            <a:pPr marL="0" indent="0">
              <a:buNone/>
            </a:pPr>
            <a:r>
              <a:rPr lang="en-US" sz="3200" dirty="0"/>
              <a:t>    // code to be executed</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225556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Java Virtual Machine (JVM)</a:t>
            </a:r>
            <a:endParaRPr lang="en-US" b="1" dirty="0"/>
          </a:p>
        </p:txBody>
      </p:sp>
      <p:sp>
        <p:nvSpPr>
          <p:cNvPr id="3" name="Content Placeholder 2"/>
          <p:cNvSpPr>
            <a:spLocks noGrp="1"/>
          </p:cNvSpPr>
          <p:nvPr>
            <p:ph idx="1"/>
          </p:nvPr>
        </p:nvSpPr>
        <p:spPr>
          <a:xfrm>
            <a:off x="191068" y="1825625"/>
            <a:ext cx="11818961" cy="4351338"/>
          </a:xfrm>
        </p:spPr>
        <p:txBody>
          <a:bodyPr>
            <a:normAutofit fontScale="85000" lnSpcReduction="20000"/>
          </a:bodyPr>
          <a:lstStyle/>
          <a:p>
            <a:pPr algn="just"/>
            <a:r>
              <a:rPr lang="en-US" dirty="0"/>
              <a:t>Instead of producing a processor-specific code, Java compilers produce an </a:t>
            </a:r>
            <a:r>
              <a:rPr lang="en-US" dirty="0" smtClean="0"/>
              <a:t>intermediate code </a:t>
            </a:r>
            <a:r>
              <a:rPr lang="en-US" dirty="0"/>
              <a:t>called </a:t>
            </a:r>
            <a:r>
              <a:rPr lang="en-US" i="1" dirty="0" smtClean="0"/>
              <a:t>bytecode.</a:t>
            </a:r>
            <a:endParaRPr lang="en-US" i="1" dirty="0"/>
          </a:p>
          <a:p>
            <a:pPr algn="just"/>
            <a:r>
              <a:rPr lang="en-US" i="1" dirty="0" smtClean="0"/>
              <a:t>The </a:t>
            </a:r>
            <a:r>
              <a:rPr lang="en-US" i="1" dirty="0"/>
              <a:t>bytecode is also a binary code but is not specific to a particular </a:t>
            </a:r>
            <a:r>
              <a:rPr lang="en-US" i="1" dirty="0" smtClean="0"/>
              <a:t>CPU.</a:t>
            </a:r>
            <a:endParaRPr lang="en-US" i="1" dirty="0"/>
          </a:p>
          <a:p>
            <a:pPr algn="just"/>
            <a:r>
              <a:rPr lang="en-US" dirty="0" smtClean="0"/>
              <a:t>A </a:t>
            </a:r>
            <a:r>
              <a:rPr lang="en-US" dirty="0"/>
              <a:t>Java compiler will produce exactly the same bytecode no matter what computer system </a:t>
            </a:r>
            <a:r>
              <a:rPr lang="en-US" dirty="0" smtClean="0"/>
              <a:t>is used.</a:t>
            </a:r>
            <a:endParaRPr lang="en-US" dirty="0"/>
          </a:p>
          <a:p>
            <a:pPr algn="just"/>
            <a:r>
              <a:rPr lang="en-US" dirty="0" smtClean="0"/>
              <a:t>The </a:t>
            </a:r>
            <a:r>
              <a:rPr lang="en-US" dirty="0"/>
              <a:t>Java bytecode is then interpreted by the Java Virtual Machine (</a:t>
            </a:r>
            <a:r>
              <a:rPr lang="en-US" dirty="0" smtClean="0"/>
              <a:t>JVM) interpreter</a:t>
            </a:r>
            <a:r>
              <a:rPr lang="en-US" dirty="0"/>
              <a:t>. </a:t>
            </a:r>
            <a:endParaRPr lang="en-US" dirty="0" smtClean="0"/>
          </a:p>
          <a:p>
            <a:pPr algn="just"/>
            <a:r>
              <a:rPr lang="en-US" dirty="0"/>
              <a:t>Notice that each type of computer system has its own Java interpreter that can run on </a:t>
            </a:r>
            <a:r>
              <a:rPr lang="en-US" dirty="0" smtClean="0"/>
              <a:t>that system.</a:t>
            </a:r>
            <a:endParaRPr lang="en-US" dirty="0"/>
          </a:p>
          <a:p>
            <a:pPr algn="just"/>
            <a:r>
              <a:rPr lang="en-US" dirty="0" smtClean="0"/>
              <a:t>This </a:t>
            </a:r>
            <a:r>
              <a:rPr lang="en-US" dirty="0"/>
              <a:t>is how Java achieves </a:t>
            </a:r>
            <a:r>
              <a:rPr lang="en-US" dirty="0" smtClean="0"/>
              <a:t>compatibility.</a:t>
            </a:r>
            <a:endParaRPr lang="en-US" dirty="0"/>
          </a:p>
          <a:p>
            <a:pPr algn="just"/>
            <a:r>
              <a:rPr lang="en-US" dirty="0" smtClean="0"/>
              <a:t>It </a:t>
            </a:r>
            <a:r>
              <a:rPr lang="en-US" dirty="0"/>
              <a:t>does not matter on what computer system a Java program is compiled, provided the </a:t>
            </a:r>
            <a:r>
              <a:rPr lang="en-US" dirty="0" smtClean="0"/>
              <a:t>target computer </a:t>
            </a:r>
            <a:r>
              <a:rPr lang="en-US" dirty="0"/>
              <a:t>has a Java Virtual machine. </a:t>
            </a:r>
          </a:p>
        </p:txBody>
      </p:sp>
    </p:spTree>
    <p:extLst>
      <p:ext uri="{BB962C8B-B14F-4D97-AF65-F5344CB8AC3E}">
        <p14:creationId xmlns:p14="http://schemas.microsoft.com/office/powerpoint/2010/main" val="574586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1BA91-B863-4266-B785-8247F38C9D99}"/>
              </a:ext>
            </a:extLst>
          </p:cNvPr>
          <p:cNvSpPr>
            <a:spLocks noGrp="1"/>
          </p:cNvSpPr>
          <p:nvPr>
            <p:ph type="title"/>
          </p:nvPr>
        </p:nvSpPr>
        <p:spPr>
          <a:xfrm>
            <a:off x="838204" y="84913"/>
            <a:ext cx="10515600" cy="315908"/>
          </a:xfrm>
        </p:spPr>
        <p:txBody>
          <a:bodyPr>
            <a:normAutofit fontScale="90000"/>
          </a:bodyPr>
          <a:lstStyle/>
          <a:p>
            <a:pPr algn="ctr"/>
            <a:r>
              <a:rPr lang="en-US" dirty="0"/>
              <a:t>Static</a:t>
            </a:r>
          </a:p>
        </p:txBody>
      </p:sp>
      <p:sp>
        <p:nvSpPr>
          <p:cNvPr id="3" name="Content Placeholder 2">
            <a:extLst>
              <a:ext uri="{FF2B5EF4-FFF2-40B4-BE49-F238E27FC236}">
                <a16:creationId xmlns:a16="http://schemas.microsoft.com/office/drawing/2014/main" xmlns="" id="{4E498CED-E2B1-4652-BF42-BF6B2A753F93}"/>
              </a:ext>
            </a:extLst>
          </p:cNvPr>
          <p:cNvSpPr>
            <a:spLocks noGrp="1"/>
          </p:cNvSpPr>
          <p:nvPr>
            <p:ph idx="1"/>
          </p:nvPr>
        </p:nvSpPr>
        <p:spPr>
          <a:xfrm>
            <a:off x="265471" y="400820"/>
            <a:ext cx="11754464" cy="6221205"/>
          </a:xfrm>
        </p:spPr>
        <p:txBody>
          <a:bodyPr>
            <a:normAutofit lnSpcReduction="10000"/>
          </a:bodyPr>
          <a:lstStyle/>
          <a:p>
            <a:pPr marL="0" indent="0">
              <a:buNone/>
            </a:pPr>
            <a:r>
              <a:rPr lang="en-US" sz="2000" dirty="0"/>
              <a:t>A static method means that it can be accessed without creating an object of the class, unlike public:</a:t>
            </a:r>
          </a:p>
          <a:p>
            <a:pPr marL="0" indent="0">
              <a:buNone/>
            </a:pPr>
            <a:r>
              <a:rPr lang="en-US" sz="2000" b="1" u="sng" dirty="0"/>
              <a:t>Example</a:t>
            </a:r>
          </a:p>
          <a:p>
            <a:pPr marL="0" indent="0">
              <a:buNone/>
            </a:pPr>
            <a:r>
              <a:rPr lang="en-US" sz="2000" dirty="0"/>
              <a:t>public class </a:t>
            </a:r>
            <a:r>
              <a:rPr lang="en-US" sz="2000" dirty="0" err="1"/>
              <a:t>MyClass</a:t>
            </a:r>
            <a:r>
              <a:rPr lang="en-US" sz="2000" dirty="0"/>
              <a:t> { // Static method</a:t>
            </a:r>
          </a:p>
          <a:p>
            <a:pPr marL="0" indent="0">
              <a:buNone/>
            </a:pPr>
            <a:r>
              <a:rPr lang="en-US" sz="2000" dirty="0"/>
              <a:t>  static void </a:t>
            </a:r>
            <a:r>
              <a:rPr lang="en-US" sz="2000" dirty="0" err="1"/>
              <a:t>myStaticMethod</a:t>
            </a:r>
            <a:r>
              <a:rPr lang="en-US" sz="2000" dirty="0"/>
              <a:t>() {</a:t>
            </a:r>
          </a:p>
          <a:p>
            <a:pPr marL="0" indent="0">
              <a:buNone/>
            </a:pPr>
            <a:r>
              <a:rPr lang="en-US" sz="2000" dirty="0"/>
              <a:t>    </a:t>
            </a:r>
            <a:r>
              <a:rPr lang="en-US" sz="2000" dirty="0" err="1"/>
              <a:t>System.out.println</a:t>
            </a:r>
            <a:r>
              <a:rPr lang="en-US" sz="2000" dirty="0"/>
              <a:t>("Static methods can be called without creating objects");</a:t>
            </a:r>
          </a:p>
          <a:p>
            <a:pPr marL="0" indent="0">
              <a:buNone/>
            </a:pPr>
            <a:r>
              <a:rPr lang="en-US" sz="2000" dirty="0"/>
              <a:t>  }  // Public method</a:t>
            </a:r>
          </a:p>
          <a:p>
            <a:pPr marL="0" indent="0">
              <a:buNone/>
            </a:pPr>
            <a:r>
              <a:rPr lang="en-US" sz="2000" dirty="0"/>
              <a:t>  public void </a:t>
            </a:r>
            <a:r>
              <a:rPr lang="en-US" sz="2000" dirty="0" err="1"/>
              <a:t>myPublicMethod</a:t>
            </a:r>
            <a:r>
              <a:rPr lang="en-US" sz="2000" dirty="0"/>
              <a:t>() {</a:t>
            </a:r>
          </a:p>
          <a:p>
            <a:pPr marL="0" indent="0">
              <a:buNone/>
            </a:pPr>
            <a:r>
              <a:rPr lang="en-US" sz="2000" dirty="0"/>
              <a:t>    </a:t>
            </a:r>
            <a:r>
              <a:rPr lang="en-US" sz="2000" dirty="0" err="1"/>
              <a:t>System.out.println</a:t>
            </a:r>
            <a:r>
              <a:rPr lang="en-US" sz="2000" dirty="0"/>
              <a:t>("Public methods must be called by creating objects");</a:t>
            </a:r>
          </a:p>
          <a:p>
            <a:pPr marL="0" indent="0">
              <a:buNone/>
            </a:pPr>
            <a:r>
              <a:rPr lang="en-US" sz="2000" dirty="0"/>
              <a:t>  }  // Main method</a:t>
            </a:r>
          </a:p>
          <a:p>
            <a:pPr marL="0" indent="0">
              <a:buNone/>
            </a:pPr>
            <a:r>
              <a:rPr lang="en-US" sz="2000" dirty="0"/>
              <a:t>  public static void main(String[ ] </a:t>
            </a:r>
            <a:r>
              <a:rPr lang="en-US" sz="2000" dirty="0" err="1"/>
              <a:t>args</a:t>
            </a:r>
            <a:r>
              <a:rPr lang="en-US" sz="2000" dirty="0"/>
              <a:t>) {</a:t>
            </a:r>
          </a:p>
          <a:p>
            <a:pPr marL="0" indent="0">
              <a:buNone/>
            </a:pPr>
            <a:r>
              <a:rPr lang="en-US" sz="2000" dirty="0"/>
              <a:t>    </a:t>
            </a:r>
            <a:r>
              <a:rPr lang="en-US" sz="2000" dirty="0" err="1"/>
              <a:t>myStaticMethod</a:t>
            </a:r>
            <a:r>
              <a:rPr lang="en-US" sz="2000" dirty="0"/>
              <a:t>(); // Call the static method</a:t>
            </a:r>
          </a:p>
          <a:p>
            <a:pPr marL="0" indent="0">
              <a:buNone/>
            </a:pPr>
            <a:r>
              <a:rPr lang="en-US" sz="2000" dirty="0"/>
              <a:t>    // </a:t>
            </a:r>
            <a:r>
              <a:rPr lang="en-US" sz="2000" dirty="0" err="1"/>
              <a:t>myPublicMethod</a:t>
            </a:r>
            <a:r>
              <a:rPr lang="en-US" sz="2000" dirty="0"/>
              <a:t>(); This would output an error</a:t>
            </a:r>
          </a:p>
          <a:p>
            <a:pPr marL="0" indent="0">
              <a:buNone/>
            </a:pPr>
            <a:r>
              <a:rPr lang="en-US" sz="2000" dirty="0"/>
              <a:t>    </a:t>
            </a:r>
            <a:r>
              <a:rPr lang="en-US" sz="2000" dirty="0" err="1"/>
              <a:t>MyClass</a:t>
            </a:r>
            <a:r>
              <a:rPr lang="en-US" sz="2000" dirty="0"/>
              <a:t> </a:t>
            </a:r>
            <a:r>
              <a:rPr lang="en-US" sz="2000" dirty="0" err="1"/>
              <a:t>myObj</a:t>
            </a:r>
            <a:r>
              <a:rPr lang="en-US" sz="2000" dirty="0"/>
              <a:t> = new </a:t>
            </a:r>
            <a:r>
              <a:rPr lang="en-US" sz="2000" dirty="0" err="1"/>
              <a:t>MyClass</a:t>
            </a:r>
            <a:r>
              <a:rPr lang="en-US" sz="2000" dirty="0"/>
              <a:t>(); // Create an object of </a:t>
            </a:r>
            <a:r>
              <a:rPr lang="en-US" sz="2000" dirty="0" err="1"/>
              <a:t>MyClass</a:t>
            </a:r>
            <a:endParaRPr lang="en-US" sz="2000" dirty="0"/>
          </a:p>
          <a:p>
            <a:pPr marL="0" indent="0">
              <a:buNone/>
            </a:pPr>
            <a:r>
              <a:rPr lang="en-US" sz="2000" dirty="0"/>
              <a:t>    </a:t>
            </a:r>
            <a:r>
              <a:rPr lang="en-US" sz="2000" dirty="0" err="1"/>
              <a:t>myObj.myPublicMethod</a:t>
            </a:r>
            <a:r>
              <a:rPr lang="en-US" sz="2000" dirty="0"/>
              <a:t>(); // Call the public method</a:t>
            </a:r>
          </a:p>
          <a:p>
            <a:pPr marL="0" indent="0">
              <a:buNone/>
            </a:pPr>
            <a:r>
              <a:rPr lang="en-US" sz="2000" dirty="0"/>
              <a:t>  } }</a:t>
            </a:r>
          </a:p>
        </p:txBody>
      </p:sp>
    </p:spTree>
    <p:extLst>
      <p:ext uri="{BB962C8B-B14F-4D97-AF65-F5344CB8AC3E}">
        <p14:creationId xmlns:p14="http://schemas.microsoft.com/office/powerpoint/2010/main" val="4177757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Creating a Method</a:t>
            </a:r>
          </a:p>
        </p:txBody>
      </p:sp>
      <p:sp>
        <p:nvSpPr>
          <p:cNvPr id="5" name="Content Placeholder 4"/>
          <p:cNvSpPr>
            <a:spLocks noGrp="1"/>
          </p:cNvSpPr>
          <p:nvPr>
            <p:ph idx="1"/>
          </p:nvPr>
        </p:nvSpPr>
        <p:spPr>
          <a:xfrm>
            <a:off x="132736" y="737427"/>
            <a:ext cx="11946194" cy="5810866"/>
          </a:xfrm>
        </p:spPr>
        <p:txBody>
          <a:bodyPr>
            <a:noAutofit/>
          </a:bodyPr>
          <a:lstStyle/>
          <a:p>
            <a:r>
              <a:rPr lang="en-US" sz="2400" dirty="0"/>
              <a:t>A method must be declared within a class. It is defined with the name of the method, followed by parentheses (). Java provides some pre-defined methods, such as </a:t>
            </a:r>
            <a:r>
              <a:rPr lang="en-US" sz="2400" dirty="0" err="1"/>
              <a:t>System.out.println</a:t>
            </a:r>
            <a:r>
              <a:rPr lang="en-US" sz="2400" dirty="0"/>
              <a:t>(), but you can also create your own methods to perform certain actions:</a:t>
            </a:r>
          </a:p>
          <a:p>
            <a:pPr marL="0" indent="0" algn="ctr">
              <a:buNone/>
            </a:pPr>
            <a:r>
              <a:rPr lang="en-US" sz="2400" b="1" dirty="0"/>
              <a:t>Example</a:t>
            </a:r>
          </a:p>
          <a:p>
            <a:pPr marL="0" indent="0">
              <a:buNone/>
            </a:pPr>
            <a:r>
              <a:rPr lang="en-US" sz="2400" dirty="0">
                <a:solidFill>
                  <a:schemeClr val="accent6">
                    <a:lumMod val="75000"/>
                  </a:schemeClr>
                </a:solidFill>
              </a:rPr>
              <a:t>public class </a:t>
            </a:r>
            <a:r>
              <a:rPr lang="en-US" sz="2400" dirty="0" err="1">
                <a:solidFill>
                  <a:schemeClr val="accent6">
                    <a:lumMod val="75000"/>
                  </a:schemeClr>
                </a:solidFill>
              </a:rPr>
              <a:t>MyClass</a:t>
            </a:r>
            <a:r>
              <a:rPr lang="en-US" sz="2400" dirty="0">
                <a:solidFill>
                  <a:schemeClr val="accent6">
                    <a:lumMod val="75000"/>
                  </a:schemeClr>
                </a:solidFill>
              </a:rPr>
              <a:t> {</a:t>
            </a:r>
          </a:p>
          <a:p>
            <a:pPr marL="0" indent="0">
              <a:buNone/>
            </a:pPr>
            <a:r>
              <a:rPr lang="en-US" sz="2400" dirty="0">
                <a:solidFill>
                  <a:schemeClr val="accent6">
                    <a:lumMod val="75000"/>
                  </a:schemeClr>
                </a:solidFill>
              </a:rPr>
              <a:t>  static void </a:t>
            </a:r>
            <a:r>
              <a:rPr lang="en-US" sz="2400" dirty="0" err="1">
                <a:solidFill>
                  <a:schemeClr val="accent6">
                    <a:lumMod val="75000"/>
                  </a:schemeClr>
                </a:solidFill>
              </a:rPr>
              <a:t>myMethod</a:t>
            </a:r>
            <a:r>
              <a:rPr lang="en-US" sz="2400" dirty="0">
                <a:solidFill>
                  <a:schemeClr val="accent6">
                    <a:lumMod val="75000"/>
                  </a:schemeClr>
                </a:solidFill>
              </a:rPr>
              <a:t>() {</a:t>
            </a:r>
          </a:p>
          <a:p>
            <a:pPr marL="0" indent="0">
              <a:buNone/>
            </a:pPr>
            <a:r>
              <a:rPr lang="en-US" sz="2400" dirty="0">
                <a:solidFill>
                  <a:schemeClr val="accent6">
                    <a:lumMod val="75000"/>
                  </a:schemeClr>
                </a:solidFill>
              </a:rPr>
              <a:t>    // code to be executed</a:t>
            </a:r>
          </a:p>
          <a:p>
            <a:pPr marL="0" indent="0">
              <a:buNone/>
            </a:pPr>
            <a:r>
              <a:rPr lang="en-US" sz="2400" dirty="0">
                <a:solidFill>
                  <a:schemeClr val="accent6">
                    <a:lumMod val="75000"/>
                  </a:schemeClr>
                </a:solidFill>
              </a:rPr>
              <a:t>  }</a:t>
            </a:r>
          </a:p>
          <a:p>
            <a:pPr marL="0" indent="0">
              <a:buNone/>
            </a:pPr>
            <a:r>
              <a:rPr lang="en-US" sz="2400" dirty="0">
                <a:solidFill>
                  <a:schemeClr val="accent6">
                    <a:lumMod val="75000"/>
                  </a:schemeClr>
                </a:solidFill>
              </a:rPr>
              <a:t>}</a:t>
            </a:r>
          </a:p>
          <a:p>
            <a:pPr marL="0" indent="0" algn="ctr">
              <a:buNone/>
            </a:pPr>
            <a:r>
              <a:rPr lang="en-US" sz="2400" b="1" u="sng" dirty="0"/>
              <a:t>Explanation</a:t>
            </a:r>
          </a:p>
          <a:p>
            <a:pPr marL="0" indent="0">
              <a:buNone/>
            </a:pPr>
            <a:r>
              <a:rPr lang="en-US" sz="2400" b="1" dirty="0" err="1"/>
              <a:t>myMethod</a:t>
            </a:r>
            <a:r>
              <a:rPr lang="en-US" sz="2400" b="1" dirty="0"/>
              <a:t>()</a:t>
            </a:r>
            <a:r>
              <a:rPr lang="en-US" sz="2400" dirty="0"/>
              <a:t> is the name of the method</a:t>
            </a:r>
          </a:p>
          <a:p>
            <a:pPr marL="0" indent="0">
              <a:buNone/>
            </a:pPr>
            <a:r>
              <a:rPr lang="en-US" sz="2400" b="1" dirty="0"/>
              <a:t>static</a:t>
            </a:r>
            <a:r>
              <a:rPr lang="en-US" sz="2400" dirty="0"/>
              <a:t> means that the method belongs to the </a:t>
            </a:r>
            <a:r>
              <a:rPr lang="en-US" sz="2400" dirty="0" err="1"/>
              <a:t>MyClass</a:t>
            </a:r>
            <a:r>
              <a:rPr lang="en-US" sz="2400" dirty="0"/>
              <a:t> class and not an object of the </a:t>
            </a:r>
            <a:r>
              <a:rPr lang="en-US" sz="2400" dirty="0" err="1"/>
              <a:t>MyClass</a:t>
            </a:r>
            <a:r>
              <a:rPr lang="en-US" sz="2400" dirty="0"/>
              <a:t> class. </a:t>
            </a:r>
          </a:p>
          <a:p>
            <a:pPr marL="0" indent="0">
              <a:buNone/>
            </a:pPr>
            <a:r>
              <a:rPr lang="en-US" sz="2400" b="1" dirty="0"/>
              <a:t>void</a:t>
            </a:r>
            <a:r>
              <a:rPr lang="en-US" sz="2400" dirty="0"/>
              <a:t> means that this method does not have a return value. </a:t>
            </a:r>
          </a:p>
        </p:txBody>
      </p:sp>
    </p:spTree>
    <p:extLst>
      <p:ext uri="{BB962C8B-B14F-4D97-AF65-F5344CB8AC3E}">
        <p14:creationId xmlns:p14="http://schemas.microsoft.com/office/powerpoint/2010/main" val="3344447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Calling a Method</a:t>
            </a:r>
          </a:p>
        </p:txBody>
      </p:sp>
      <p:sp>
        <p:nvSpPr>
          <p:cNvPr id="5" name="Content Placeholder 4"/>
          <p:cNvSpPr>
            <a:spLocks noGrp="1"/>
          </p:cNvSpPr>
          <p:nvPr>
            <p:ph idx="1"/>
          </p:nvPr>
        </p:nvSpPr>
        <p:spPr>
          <a:xfrm>
            <a:off x="132736" y="737427"/>
            <a:ext cx="11946194" cy="5810866"/>
          </a:xfrm>
        </p:spPr>
        <p:txBody>
          <a:bodyPr>
            <a:noAutofit/>
          </a:bodyPr>
          <a:lstStyle/>
          <a:p>
            <a:pPr marL="0" indent="0">
              <a:buNone/>
            </a:pPr>
            <a:r>
              <a:rPr lang="en-US" sz="2400" dirty="0"/>
              <a:t>To call a method in Java, write the method's name followed by two parentheses () and a semicolon;</a:t>
            </a:r>
          </a:p>
          <a:p>
            <a:pPr marL="0" indent="0" algn="ctr">
              <a:buNone/>
            </a:pPr>
            <a:r>
              <a:rPr lang="en-US" sz="2400" b="1" u="sng" dirty="0"/>
              <a:t>Example</a:t>
            </a:r>
          </a:p>
          <a:p>
            <a:pPr marL="0" indent="0">
              <a:buNone/>
            </a:pPr>
            <a:r>
              <a:rPr lang="en-US" sz="2400" dirty="0"/>
              <a:t>public class </a:t>
            </a:r>
            <a:r>
              <a:rPr lang="en-US" sz="2400" dirty="0" err="1"/>
              <a:t>MyClass</a:t>
            </a:r>
            <a:r>
              <a:rPr lang="en-US" sz="2400" dirty="0"/>
              <a:t> {</a:t>
            </a:r>
          </a:p>
          <a:p>
            <a:pPr marL="0" indent="0">
              <a:buNone/>
            </a:pPr>
            <a:r>
              <a:rPr lang="en-US" sz="2400" dirty="0"/>
              <a:t>  static void </a:t>
            </a:r>
            <a:r>
              <a:rPr lang="en-US" sz="2400" dirty="0" err="1"/>
              <a:t>myMethod</a:t>
            </a:r>
            <a:r>
              <a:rPr lang="en-US" sz="2400" dirty="0"/>
              <a:t>() {</a:t>
            </a:r>
          </a:p>
          <a:p>
            <a:pPr marL="0" indent="0">
              <a:buNone/>
            </a:pPr>
            <a:r>
              <a:rPr lang="en-US" sz="2400" dirty="0"/>
              <a:t>    </a:t>
            </a:r>
            <a:r>
              <a:rPr lang="en-US" sz="2400" dirty="0" err="1"/>
              <a:t>System.out.println</a:t>
            </a:r>
            <a:r>
              <a:rPr lang="en-US" sz="2400" dirty="0"/>
              <a:t>("I just got executed!");</a:t>
            </a:r>
          </a:p>
          <a:p>
            <a:pPr marL="0" indent="0">
              <a:buNone/>
            </a:pPr>
            <a:r>
              <a:rPr lang="en-US" sz="2400" dirty="0"/>
              <a:t>  }</a:t>
            </a:r>
          </a:p>
          <a:p>
            <a:pPr marL="0" indent="0">
              <a:buNone/>
            </a:pPr>
            <a:r>
              <a:rPr lang="en-US" sz="2400" dirty="0"/>
              <a:t>  public static void main(String[] </a:t>
            </a:r>
            <a:r>
              <a:rPr lang="en-US" sz="2400" dirty="0" err="1"/>
              <a:t>args</a:t>
            </a:r>
            <a:r>
              <a:rPr lang="en-US" sz="2400" dirty="0"/>
              <a:t>) {</a:t>
            </a:r>
          </a:p>
          <a:p>
            <a:pPr marL="0" indent="0">
              <a:buNone/>
            </a:pPr>
            <a:r>
              <a:rPr lang="en-US" sz="2400" dirty="0"/>
              <a:t>    </a:t>
            </a:r>
            <a:r>
              <a:rPr lang="en-US" sz="2400" dirty="0" err="1"/>
              <a:t>myMethod</a:t>
            </a:r>
            <a:r>
              <a:rPr lang="en-US" sz="2400" dirty="0"/>
              <a:t>();</a:t>
            </a:r>
          </a:p>
          <a:p>
            <a:pPr marL="0" indent="0">
              <a:buNone/>
            </a:pPr>
            <a:r>
              <a:rPr lang="en-US" sz="2400" dirty="0"/>
              <a:t>  }</a:t>
            </a:r>
          </a:p>
          <a:p>
            <a:pPr marL="0" indent="0">
              <a:buNone/>
            </a:pPr>
            <a:r>
              <a:rPr lang="en-US" sz="2400" dirty="0"/>
              <a:t>}</a:t>
            </a:r>
          </a:p>
          <a:p>
            <a:pPr marL="0" indent="0" algn="ctr">
              <a:buNone/>
            </a:pPr>
            <a:r>
              <a:rPr lang="en-US" sz="2400" b="1" u="sng" dirty="0"/>
              <a:t>Outputs</a:t>
            </a:r>
          </a:p>
          <a:p>
            <a:pPr marL="0" indent="0" algn="ctr">
              <a:buNone/>
            </a:pPr>
            <a:r>
              <a:rPr lang="en-US" sz="2400" dirty="0"/>
              <a:t> I just got executed!</a:t>
            </a:r>
          </a:p>
        </p:txBody>
      </p:sp>
    </p:spTree>
    <p:extLst>
      <p:ext uri="{BB962C8B-B14F-4D97-AF65-F5344CB8AC3E}">
        <p14:creationId xmlns:p14="http://schemas.microsoft.com/office/powerpoint/2010/main" val="3869736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Method Parameters</a:t>
            </a:r>
          </a:p>
        </p:txBody>
      </p:sp>
      <p:sp>
        <p:nvSpPr>
          <p:cNvPr id="5" name="Content Placeholder 4"/>
          <p:cNvSpPr>
            <a:spLocks noGrp="1"/>
          </p:cNvSpPr>
          <p:nvPr>
            <p:ph idx="1"/>
          </p:nvPr>
        </p:nvSpPr>
        <p:spPr>
          <a:xfrm>
            <a:off x="132736" y="737427"/>
            <a:ext cx="11946194" cy="5810866"/>
          </a:xfrm>
        </p:spPr>
        <p:txBody>
          <a:bodyPr>
            <a:noAutofit/>
          </a:bodyPr>
          <a:lstStyle/>
          <a:p>
            <a:r>
              <a:rPr lang="en-US" sz="2400" dirty="0"/>
              <a:t>Information can be passed to functions as parameter. Parameters act as variables inside the method.</a:t>
            </a:r>
          </a:p>
          <a:p>
            <a:r>
              <a:rPr lang="en-US" sz="2400" dirty="0"/>
              <a:t>Parameters are specified after the method name, inside the parentheses. You can add as many parameters as you want, just separate them with a comma.</a:t>
            </a:r>
          </a:p>
          <a:p>
            <a:pPr marL="0" indent="0" algn="ctr">
              <a:buNone/>
            </a:pPr>
            <a:r>
              <a:rPr lang="en-US" sz="2400" b="1" u="sng" dirty="0"/>
              <a:t>Example</a:t>
            </a:r>
          </a:p>
          <a:p>
            <a:pPr marL="0" indent="0">
              <a:buNone/>
            </a:pPr>
            <a:r>
              <a:rPr lang="en-US" dirty="0"/>
              <a:t>public class </a:t>
            </a:r>
            <a:r>
              <a:rPr lang="en-US" dirty="0" err="1"/>
              <a:t>MyClass</a:t>
            </a:r>
            <a:r>
              <a:rPr lang="en-US" dirty="0"/>
              <a:t> {</a:t>
            </a:r>
            <a:br>
              <a:rPr lang="en-US" dirty="0"/>
            </a:br>
            <a:r>
              <a:rPr lang="en-US" dirty="0"/>
              <a:t>  static void </a:t>
            </a:r>
            <a:r>
              <a:rPr lang="en-US" dirty="0" err="1"/>
              <a:t>myMethod</a:t>
            </a:r>
            <a:r>
              <a:rPr lang="en-US" dirty="0"/>
              <a:t>(</a:t>
            </a:r>
            <a:r>
              <a:rPr lang="en-US" b="1" dirty="0"/>
              <a:t>String </a:t>
            </a:r>
            <a:r>
              <a:rPr lang="en-US" b="1" dirty="0" err="1"/>
              <a:t>fname</a:t>
            </a:r>
            <a:r>
              <a:rPr lang="en-US" dirty="0"/>
              <a:t>) {</a:t>
            </a:r>
            <a:br>
              <a:rPr lang="en-US" dirty="0"/>
            </a:br>
            <a:r>
              <a:rPr lang="en-US" dirty="0"/>
              <a:t>    </a:t>
            </a:r>
            <a:r>
              <a:rPr lang="en-US" dirty="0" err="1"/>
              <a:t>System.out.println</a:t>
            </a:r>
            <a:r>
              <a:rPr lang="en-US" dirty="0"/>
              <a:t>(</a:t>
            </a:r>
            <a:r>
              <a:rPr lang="en-US" dirty="0" err="1"/>
              <a:t>fname</a:t>
            </a:r>
            <a:r>
              <a:rPr lang="en-US" dirty="0"/>
              <a:t> + " Welcome");</a:t>
            </a:r>
            <a:br>
              <a:rPr lang="en-US" dirty="0"/>
            </a:br>
            <a:r>
              <a:rPr lang="en-US" dirty="0"/>
              <a:t>  }</a:t>
            </a:r>
            <a:br>
              <a:rPr lang="en-US" dirty="0"/>
            </a:br>
            <a:r>
              <a:rPr lang="en-US" dirty="0"/>
              <a:t>  public static void main(String[] </a:t>
            </a:r>
            <a:r>
              <a:rPr lang="en-US" dirty="0" err="1"/>
              <a:t>args</a:t>
            </a:r>
            <a:r>
              <a:rPr lang="en-US" dirty="0"/>
              <a:t>) {</a:t>
            </a:r>
            <a:br>
              <a:rPr lang="en-US" dirty="0"/>
            </a:br>
            <a:r>
              <a:rPr lang="en-US" dirty="0"/>
              <a:t>    </a:t>
            </a:r>
            <a:r>
              <a:rPr lang="en-US" dirty="0" err="1"/>
              <a:t>myMethod</a:t>
            </a:r>
            <a:r>
              <a:rPr lang="en-US" dirty="0"/>
              <a:t>("Liam");</a:t>
            </a:r>
            <a:br>
              <a:rPr lang="en-US" dirty="0"/>
            </a:br>
            <a:r>
              <a:rPr lang="en-US" dirty="0"/>
              <a:t>    </a:t>
            </a:r>
            <a:r>
              <a:rPr lang="en-US" dirty="0" err="1"/>
              <a:t>myMethod</a:t>
            </a:r>
            <a:r>
              <a:rPr lang="en-US" dirty="0"/>
              <a:t>("Jenny");</a:t>
            </a:r>
            <a:br>
              <a:rPr lang="en-US" dirty="0"/>
            </a:br>
            <a:r>
              <a:rPr lang="en-US" dirty="0"/>
              <a:t>    </a:t>
            </a:r>
            <a:r>
              <a:rPr lang="en-US" dirty="0" err="1"/>
              <a:t>myMethod</a:t>
            </a:r>
            <a:r>
              <a:rPr lang="en-US" dirty="0"/>
              <a:t>("Anja");</a:t>
            </a:r>
            <a:br>
              <a:rPr lang="en-US" dirty="0"/>
            </a:br>
            <a:r>
              <a:rPr lang="en-US" dirty="0"/>
              <a:t>  }</a:t>
            </a:r>
            <a:br>
              <a:rPr lang="en-US" dirty="0"/>
            </a:br>
            <a:r>
              <a:rPr lang="en-US" dirty="0"/>
              <a:t>}</a:t>
            </a:r>
            <a:endParaRPr lang="en-US" sz="2400" dirty="0"/>
          </a:p>
        </p:txBody>
      </p:sp>
      <p:sp>
        <p:nvSpPr>
          <p:cNvPr id="2" name="Rectangle 1"/>
          <p:cNvSpPr/>
          <p:nvPr/>
        </p:nvSpPr>
        <p:spPr>
          <a:xfrm>
            <a:off x="6563032" y="3274142"/>
            <a:ext cx="5132439" cy="2300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rPr>
              <a:t>OUTPUT</a:t>
            </a:r>
          </a:p>
          <a:p>
            <a:pPr algn="ctr"/>
            <a:r>
              <a:rPr lang="en-US" sz="3600" dirty="0">
                <a:solidFill>
                  <a:schemeClr val="tx1"/>
                </a:solidFill>
              </a:rPr>
              <a:t>// Liam </a:t>
            </a:r>
            <a:r>
              <a:rPr lang="en-US" sz="3600" dirty="0" err="1">
                <a:solidFill>
                  <a:schemeClr val="tx1"/>
                </a:solidFill>
              </a:rPr>
              <a:t>Refsnes</a:t>
            </a:r>
            <a:r>
              <a:rPr lang="en-US" sz="3600" dirty="0">
                <a:solidFill>
                  <a:schemeClr val="tx1"/>
                </a:solidFill>
              </a:rPr>
              <a:t/>
            </a:r>
            <a:br>
              <a:rPr lang="en-US" sz="3600" dirty="0">
                <a:solidFill>
                  <a:schemeClr val="tx1"/>
                </a:solidFill>
              </a:rPr>
            </a:br>
            <a:r>
              <a:rPr lang="en-US" sz="3600" dirty="0">
                <a:solidFill>
                  <a:schemeClr val="tx1"/>
                </a:solidFill>
              </a:rPr>
              <a:t>// Jenny </a:t>
            </a:r>
            <a:r>
              <a:rPr lang="en-US" sz="3600" dirty="0" err="1">
                <a:solidFill>
                  <a:schemeClr val="tx1"/>
                </a:solidFill>
              </a:rPr>
              <a:t>Refsnes</a:t>
            </a:r>
            <a:r>
              <a:rPr lang="en-US" sz="3600" dirty="0">
                <a:solidFill>
                  <a:schemeClr val="tx1"/>
                </a:solidFill>
              </a:rPr>
              <a:t/>
            </a:r>
            <a:br>
              <a:rPr lang="en-US" sz="3600" dirty="0">
                <a:solidFill>
                  <a:schemeClr val="tx1"/>
                </a:solidFill>
              </a:rPr>
            </a:br>
            <a:r>
              <a:rPr lang="en-US" sz="3600" dirty="0">
                <a:solidFill>
                  <a:schemeClr val="tx1"/>
                </a:solidFill>
              </a:rPr>
              <a:t>// Anja </a:t>
            </a:r>
            <a:r>
              <a:rPr lang="en-US" sz="3600" dirty="0" err="1">
                <a:solidFill>
                  <a:schemeClr val="tx1"/>
                </a:solidFill>
              </a:rPr>
              <a:t>Refsnes</a:t>
            </a:r>
            <a:endParaRPr lang="en-US" sz="3600" dirty="0">
              <a:solidFill>
                <a:schemeClr val="tx1"/>
              </a:solidFill>
            </a:endParaRPr>
          </a:p>
        </p:txBody>
      </p:sp>
    </p:spTree>
    <p:extLst>
      <p:ext uri="{BB962C8B-B14F-4D97-AF65-F5344CB8AC3E}">
        <p14:creationId xmlns:p14="http://schemas.microsoft.com/office/powerpoint/2010/main" val="1185045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Method’s Return Values</a:t>
            </a:r>
          </a:p>
        </p:txBody>
      </p:sp>
      <p:sp>
        <p:nvSpPr>
          <p:cNvPr id="5" name="Content Placeholder 4"/>
          <p:cNvSpPr>
            <a:spLocks noGrp="1"/>
          </p:cNvSpPr>
          <p:nvPr>
            <p:ph idx="1"/>
          </p:nvPr>
        </p:nvSpPr>
        <p:spPr>
          <a:xfrm>
            <a:off x="132736" y="737427"/>
            <a:ext cx="11946194" cy="5810866"/>
          </a:xfrm>
        </p:spPr>
        <p:txBody>
          <a:bodyPr>
            <a:noAutofit/>
          </a:bodyPr>
          <a:lstStyle/>
          <a:p>
            <a:pPr marL="0" indent="0">
              <a:buNone/>
            </a:pPr>
            <a:r>
              <a:rPr lang="en-US" sz="2400" dirty="0"/>
              <a:t>The void keyword, used in the examples above, indicates that the method should not return a value. If you want the method to return a value, you can use a primitive data type (such as </a:t>
            </a:r>
            <a:r>
              <a:rPr lang="en-US" sz="2400" dirty="0" err="1"/>
              <a:t>int</a:t>
            </a:r>
            <a:r>
              <a:rPr lang="en-US" sz="2400" dirty="0"/>
              <a:t>, char, etc.) instead of void, and use the return keyword inside the method.</a:t>
            </a:r>
          </a:p>
          <a:p>
            <a:r>
              <a:rPr lang="en-US" sz="2400" b="1" dirty="0"/>
              <a:t>Example</a:t>
            </a:r>
          </a:p>
          <a:p>
            <a:r>
              <a:rPr lang="en-US" dirty="0"/>
              <a:t>public class </a:t>
            </a:r>
            <a:r>
              <a:rPr lang="en-US" dirty="0" err="1"/>
              <a:t>MyClass</a:t>
            </a:r>
            <a:r>
              <a:rPr lang="en-US" dirty="0"/>
              <a:t> {</a:t>
            </a:r>
            <a:br>
              <a:rPr lang="en-US" dirty="0"/>
            </a:br>
            <a:r>
              <a:rPr lang="en-US" dirty="0"/>
              <a:t>  static </a:t>
            </a:r>
            <a:r>
              <a:rPr lang="en-US" b="1" dirty="0" err="1"/>
              <a:t>int</a:t>
            </a:r>
            <a:r>
              <a:rPr lang="en-US" dirty="0"/>
              <a:t> </a:t>
            </a:r>
            <a:r>
              <a:rPr lang="en-US" dirty="0" err="1"/>
              <a:t>myMethod</a:t>
            </a:r>
            <a:r>
              <a:rPr lang="en-US" dirty="0"/>
              <a:t>(</a:t>
            </a:r>
            <a:r>
              <a:rPr lang="en-US" dirty="0" err="1"/>
              <a:t>int</a:t>
            </a:r>
            <a:r>
              <a:rPr lang="en-US" dirty="0"/>
              <a:t> x) {</a:t>
            </a:r>
            <a:br>
              <a:rPr lang="en-US" dirty="0"/>
            </a:br>
            <a:r>
              <a:rPr lang="en-US" dirty="0"/>
              <a:t>    </a:t>
            </a:r>
            <a:r>
              <a:rPr lang="en-US" b="1" dirty="0"/>
              <a:t>return</a:t>
            </a:r>
            <a:r>
              <a:rPr lang="en-US" dirty="0"/>
              <a:t> 5 + x;</a:t>
            </a:r>
            <a:br>
              <a:rPr lang="en-US" dirty="0"/>
            </a:br>
            <a:r>
              <a:rPr lang="en-US" dirty="0"/>
              <a:t>  }</a:t>
            </a:r>
            <a:br>
              <a:rPr lang="en-US" dirty="0"/>
            </a:br>
            <a:r>
              <a:rPr lang="en-US" dirty="0"/>
              <a:t/>
            </a:r>
            <a:br>
              <a:rPr lang="en-US" dirty="0"/>
            </a:br>
            <a:r>
              <a:rPr lang="en-US" dirty="0"/>
              <a:t>  public static void main(String[] </a:t>
            </a:r>
            <a:r>
              <a:rPr lang="en-US" dirty="0" err="1"/>
              <a:t>args</a:t>
            </a:r>
            <a:r>
              <a:rPr lang="en-US" dirty="0"/>
              <a:t>) {</a:t>
            </a:r>
            <a:br>
              <a:rPr lang="en-US" dirty="0"/>
            </a:br>
            <a:r>
              <a:rPr lang="en-US" dirty="0"/>
              <a:t>    </a:t>
            </a:r>
            <a:r>
              <a:rPr lang="en-US" dirty="0" err="1"/>
              <a:t>System.out.println</a:t>
            </a:r>
            <a:r>
              <a:rPr lang="en-US" dirty="0"/>
              <a:t>(</a:t>
            </a:r>
            <a:r>
              <a:rPr lang="en-US" dirty="0" err="1"/>
              <a:t>myMethod</a:t>
            </a:r>
            <a:r>
              <a:rPr lang="en-US" dirty="0"/>
              <a:t>(3));</a:t>
            </a:r>
            <a:br>
              <a:rPr lang="en-US" dirty="0"/>
            </a:br>
            <a:r>
              <a:rPr lang="en-US" dirty="0"/>
              <a:t>  }</a:t>
            </a:r>
            <a:br>
              <a:rPr lang="en-US" dirty="0"/>
            </a:br>
            <a:r>
              <a:rPr lang="en-US" dirty="0"/>
              <a:t>}</a:t>
            </a:r>
            <a:br>
              <a:rPr lang="en-US" dirty="0"/>
            </a:br>
            <a:r>
              <a:rPr lang="en-US" dirty="0"/>
              <a:t>// Outputs 8 (5 + 3)</a:t>
            </a:r>
            <a:endParaRPr lang="en-US" sz="2400" dirty="0"/>
          </a:p>
        </p:txBody>
      </p:sp>
      <p:sp>
        <p:nvSpPr>
          <p:cNvPr id="2" name="Rectangle 1"/>
          <p:cNvSpPr/>
          <p:nvPr/>
        </p:nvSpPr>
        <p:spPr>
          <a:xfrm>
            <a:off x="6563032" y="3274142"/>
            <a:ext cx="5132439" cy="23007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rPr>
              <a:t>OUTPUT</a:t>
            </a:r>
          </a:p>
          <a:p>
            <a:pPr algn="ctr"/>
            <a:r>
              <a:rPr lang="en-US" sz="3600" dirty="0">
                <a:solidFill>
                  <a:schemeClr val="tx1"/>
                </a:solidFill>
              </a:rPr>
              <a:t>8</a:t>
            </a:r>
          </a:p>
        </p:txBody>
      </p:sp>
    </p:spTree>
    <p:extLst>
      <p:ext uri="{BB962C8B-B14F-4D97-AF65-F5344CB8AC3E}">
        <p14:creationId xmlns:p14="http://schemas.microsoft.com/office/powerpoint/2010/main" val="2162688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5176686" y="889827"/>
            <a:ext cx="6921906" cy="5810866"/>
          </a:xfrm>
          <a:prstGeom prst="rect">
            <a:avLst/>
          </a:prstGeom>
        </p:spPr>
        <p:txBody>
          <a:bodyPr vert="horz" lIns="91440" tIns="45720" rIns="91440" bIns="45720" rtlCol="0">
            <a:noAutofit/>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lgn="just">
              <a:buNone/>
            </a:pPr>
            <a:r>
              <a:rPr lang="en-US" sz="1800" b="1" dirty="0"/>
              <a:t>Example 3</a:t>
            </a:r>
          </a:p>
          <a:p>
            <a:pPr marL="0" indent="0" algn="just">
              <a:buNone/>
            </a:pPr>
            <a:r>
              <a:rPr lang="en-US" sz="1800" dirty="0"/>
              <a:t>public class </a:t>
            </a:r>
            <a:r>
              <a:rPr lang="en-US" sz="1800" dirty="0" err="1"/>
              <a:t>MyClass</a:t>
            </a:r>
            <a:r>
              <a:rPr lang="en-US" sz="1800" dirty="0"/>
              <a:t> {</a:t>
            </a:r>
          </a:p>
          <a:p>
            <a:pPr marL="0" indent="0" algn="just">
              <a:buNone/>
            </a:pPr>
            <a:r>
              <a:rPr lang="en-US" sz="1800" dirty="0"/>
              <a:t>  // Create a </a:t>
            </a:r>
            <a:r>
              <a:rPr lang="en-US" sz="1800" dirty="0" err="1"/>
              <a:t>checkAge</a:t>
            </a:r>
            <a:r>
              <a:rPr lang="en-US" sz="1800" dirty="0"/>
              <a:t>() method with an integer variable called age</a:t>
            </a:r>
          </a:p>
          <a:p>
            <a:pPr marL="0" indent="0" algn="just">
              <a:buNone/>
            </a:pPr>
            <a:r>
              <a:rPr lang="en-US" sz="1800" dirty="0"/>
              <a:t>  static void </a:t>
            </a:r>
            <a:r>
              <a:rPr lang="en-US" sz="1800" dirty="0" err="1"/>
              <a:t>checkAge</a:t>
            </a:r>
            <a:r>
              <a:rPr lang="en-US" sz="1800" dirty="0"/>
              <a:t>(</a:t>
            </a:r>
            <a:r>
              <a:rPr lang="en-US" sz="1800" dirty="0" err="1"/>
              <a:t>int</a:t>
            </a:r>
            <a:r>
              <a:rPr lang="en-US" sz="1800" dirty="0"/>
              <a:t> age) {</a:t>
            </a:r>
          </a:p>
          <a:p>
            <a:pPr marL="0" indent="0" algn="just">
              <a:buNone/>
            </a:pPr>
            <a:r>
              <a:rPr lang="en-US" sz="1800" dirty="0"/>
              <a:t>    // If age is less than 18, print "access denied"</a:t>
            </a:r>
          </a:p>
          <a:p>
            <a:pPr marL="0" indent="0" algn="just">
              <a:buNone/>
            </a:pPr>
            <a:r>
              <a:rPr lang="en-US" sz="1800" dirty="0"/>
              <a:t>    if (age &lt; 18) {</a:t>
            </a:r>
          </a:p>
          <a:p>
            <a:pPr marL="0" indent="0" algn="just">
              <a:buNone/>
            </a:pPr>
            <a:r>
              <a:rPr lang="en-US" sz="1800" dirty="0"/>
              <a:t>      </a:t>
            </a:r>
            <a:r>
              <a:rPr lang="en-US" sz="1800" dirty="0" err="1"/>
              <a:t>System.out.println</a:t>
            </a:r>
            <a:r>
              <a:rPr lang="en-US" sz="1800" dirty="0"/>
              <a:t>("Access denied - You are not old enough!");</a:t>
            </a:r>
          </a:p>
          <a:p>
            <a:pPr marL="0" indent="0" algn="just">
              <a:buNone/>
            </a:pPr>
            <a:endParaRPr lang="en-US" sz="1800" dirty="0"/>
          </a:p>
          <a:p>
            <a:pPr marL="0" indent="0" algn="just">
              <a:buNone/>
            </a:pPr>
            <a:r>
              <a:rPr lang="en-US" sz="1800" dirty="0"/>
              <a:t>    // If age is greater than 18, print "access granted"</a:t>
            </a:r>
          </a:p>
          <a:p>
            <a:pPr marL="0" indent="0" algn="just">
              <a:buNone/>
            </a:pPr>
            <a:r>
              <a:rPr lang="en-US" sz="1800" dirty="0"/>
              <a:t>    } else {</a:t>
            </a:r>
          </a:p>
          <a:p>
            <a:pPr marL="0" indent="0" algn="just">
              <a:buNone/>
            </a:pPr>
            <a:r>
              <a:rPr lang="en-US" sz="1800" dirty="0"/>
              <a:t>      </a:t>
            </a:r>
            <a:r>
              <a:rPr lang="en-US" sz="1800" dirty="0" err="1"/>
              <a:t>System.out.println</a:t>
            </a:r>
            <a:r>
              <a:rPr lang="en-US" sz="1800" dirty="0"/>
              <a:t>("Access granted - You are old enough!");</a:t>
            </a:r>
          </a:p>
          <a:p>
            <a:pPr marL="0" indent="0" algn="just">
              <a:buNone/>
            </a:pPr>
            <a:r>
              <a:rPr lang="en-US" sz="1800" dirty="0"/>
              <a:t>    }  }</a:t>
            </a:r>
          </a:p>
          <a:p>
            <a:pPr marL="0" indent="0" algn="just">
              <a:buNone/>
            </a:pPr>
            <a:r>
              <a:rPr lang="en-US" sz="1800" dirty="0"/>
              <a:t> public static void main(String[] </a:t>
            </a:r>
            <a:r>
              <a:rPr lang="en-US" sz="1800" dirty="0" err="1"/>
              <a:t>args</a:t>
            </a:r>
            <a:r>
              <a:rPr lang="en-US" sz="1800" dirty="0"/>
              <a:t>) {</a:t>
            </a:r>
          </a:p>
          <a:p>
            <a:pPr marL="0" indent="0" algn="just">
              <a:buNone/>
            </a:pPr>
            <a:r>
              <a:rPr lang="en-US" sz="1800" dirty="0"/>
              <a:t> </a:t>
            </a:r>
            <a:r>
              <a:rPr lang="en-US" sz="1800" dirty="0" err="1"/>
              <a:t>checkAge</a:t>
            </a:r>
            <a:r>
              <a:rPr lang="en-US" sz="1800" dirty="0"/>
              <a:t>(20); // Call the </a:t>
            </a:r>
            <a:r>
              <a:rPr lang="en-US" sz="1800" dirty="0" err="1"/>
              <a:t>checkAge</a:t>
            </a:r>
            <a:r>
              <a:rPr lang="en-US" sz="1800" dirty="0"/>
              <a:t> method and pass along an age of 20</a:t>
            </a:r>
          </a:p>
          <a:p>
            <a:pPr marL="0" indent="0" algn="just">
              <a:buNone/>
            </a:pPr>
            <a:r>
              <a:rPr lang="en-US" sz="1800" dirty="0"/>
              <a:t>  }}</a:t>
            </a:r>
          </a:p>
        </p:txBody>
      </p:sp>
      <p:sp>
        <p:nvSpPr>
          <p:cNvPr id="4" name="Title 3"/>
          <p:cNvSpPr>
            <a:spLocks noGrp="1"/>
          </p:cNvSpPr>
          <p:nvPr>
            <p:ph type="title"/>
          </p:nvPr>
        </p:nvSpPr>
        <p:spPr>
          <a:xfrm>
            <a:off x="838204" y="247145"/>
            <a:ext cx="10515600" cy="446036"/>
          </a:xfrm>
        </p:spPr>
        <p:txBody>
          <a:bodyPr>
            <a:normAutofit fontScale="90000"/>
          </a:bodyPr>
          <a:lstStyle/>
          <a:p>
            <a:pPr algn="ctr"/>
            <a:r>
              <a:rPr lang="en-US" b="1" dirty="0"/>
              <a:t>Method with 2 parameters</a:t>
            </a:r>
          </a:p>
        </p:txBody>
      </p:sp>
      <p:sp>
        <p:nvSpPr>
          <p:cNvPr id="5" name="Content Placeholder 4"/>
          <p:cNvSpPr>
            <a:spLocks noGrp="1"/>
          </p:cNvSpPr>
          <p:nvPr>
            <p:ph idx="1"/>
          </p:nvPr>
        </p:nvSpPr>
        <p:spPr>
          <a:xfrm>
            <a:off x="132737" y="737427"/>
            <a:ext cx="5043948" cy="5810866"/>
          </a:xfrm>
        </p:spPr>
        <p:txBody>
          <a:bodyPr>
            <a:noAutofit/>
          </a:bodyPr>
          <a:lstStyle/>
          <a:p>
            <a:pPr marL="0" indent="0" algn="ctr">
              <a:buNone/>
            </a:pPr>
            <a:r>
              <a:rPr lang="en-US" sz="2400" b="1" u="sng" dirty="0"/>
              <a:t>Example 2</a:t>
            </a:r>
          </a:p>
          <a:p>
            <a:pPr marL="0" indent="0">
              <a:buNone/>
            </a:pPr>
            <a:r>
              <a:rPr lang="en-US" sz="2400" dirty="0"/>
              <a:t>public class </a:t>
            </a:r>
            <a:r>
              <a:rPr lang="en-US" sz="2400" dirty="0" err="1"/>
              <a:t>MyClass</a:t>
            </a:r>
            <a:r>
              <a:rPr lang="en-US" sz="2400" dirty="0"/>
              <a:t> {</a:t>
            </a:r>
            <a:br>
              <a:rPr lang="en-US" sz="2400" dirty="0"/>
            </a:br>
            <a:r>
              <a:rPr lang="en-US" sz="2400" dirty="0"/>
              <a:t>  static </a:t>
            </a:r>
            <a:r>
              <a:rPr lang="en-US" sz="2400" dirty="0" err="1"/>
              <a:t>int</a:t>
            </a:r>
            <a:r>
              <a:rPr lang="en-US" sz="2400" dirty="0"/>
              <a:t> </a:t>
            </a:r>
            <a:r>
              <a:rPr lang="en-US" sz="2400" dirty="0" err="1"/>
              <a:t>myMethod</a:t>
            </a:r>
            <a:r>
              <a:rPr lang="en-US" sz="2400" dirty="0"/>
              <a:t>(</a:t>
            </a:r>
            <a:r>
              <a:rPr lang="en-US" sz="2400" dirty="0" err="1"/>
              <a:t>int</a:t>
            </a:r>
            <a:r>
              <a:rPr lang="en-US" sz="2400" dirty="0"/>
              <a:t> x, </a:t>
            </a:r>
            <a:r>
              <a:rPr lang="en-US" sz="2400" dirty="0" err="1"/>
              <a:t>int</a:t>
            </a:r>
            <a:r>
              <a:rPr lang="en-US" sz="2400" dirty="0"/>
              <a:t> y) {</a:t>
            </a:r>
            <a:br>
              <a:rPr lang="en-US" sz="2400" dirty="0"/>
            </a:br>
            <a:r>
              <a:rPr lang="en-US" sz="2400" dirty="0"/>
              <a:t>    return x + y;</a:t>
            </a:r>
            <a:br>
              <a:rPr lang="en-US" sz="2400" dirty="0"/>
            </a:br>
            <a:r>
              <a:rPr lang="en-US" sz="2400" dirty="0"/>
              <a:t>  }</a:t>
            </a:r>
            <a:br>
              <a:rPr lang="en-US" sz="2400" dirty="0"/>
            </a:br>
            <a:r>
              <a:rPr lang="en-US" sz="2400" dirty="0"/>
              <a:t/>
            </a:r>
            <a:br>
              <a:rPr lang="en-US" sz="2400" dirty="0"/>
            </a:br>
            <a:r>
              <a:rPr lang="en-US" sz="2400" dirty="0"/>
              <a:t>  public static void main(String[] </a:t>
            </a:r>
            <a:r>
              <a:rPr lang="en-US" sz="2400" dirty="0" err="1"/>
              <a:t>args</a:t>
            </a:r>
            <a:r>
              <a:rPr lang="en-US" sz="2400" dirty="0"/>
              <a:t>) {</a:t>
            </a:r>
            <a:br>
              <a:rPr lang="en-US" sz="2400" dirty="0"/>
            </a:br>
            <a:r>
              <a:rPr lang="en-US" sz="2400" dirty="0"/>
              <a:t>    </a:t>
            </a:r>
            <a:r>
              <a:rPr lang="en-US" sz="2400" dirty="0" err="1"/>
              <a:t>System.out.println</a:t>
            </a:r>
            <a:r>
              <a:rPr lang="en-US" sz="2400" dirty="0"/>
              <a:t>(</a:t>
            </a:r>
            <a:r>
              <a:rPr lang="en-US" sz="2400" dirty="0" err="1"/>
              <a:t>myMethod</a:t>
            </a:r>
            <a:r>
              <a:rPr lang="en-US" sz="2400" dirty="0"/>
              <a:t>(5, 3));</a:t>
            </a:r>
            <a:br>
              <a:rPr lang="en-US" sz="2400" dirty="0"/>
            </a:br>
            <a:r>
              <a:rPr lang="en-US" sz="2400" dirty="0"/>
              <a:t>  }</a:t>
            </a:r>
            <a:br>
              <a:rPr lang="en-US" sz="2400" dirty="0"/>
            </a:br>
            <a:r>
              <a:rPr lang="en-US" sz="2400" dirty="0"/>
              <a:t>}</a:t>
            </a:r>
            <a:endParaRPr lang="en-US" sz="2000" dirty="0"/>
          </a:p>
        </p:txBody>
      </p:sp>
    </p:spTree>
    <p:extLst>
      <p:ext uri="{BB962C8B-B14F-4D97-AF65-F5344CB8AC3E}">
        <p14:creationId xmlns:p14="http://schemas.microsoft.com/office/powerpoint/2010/main" val="422999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09"/>
            <a:ext cx="10515600" cy="475529"/>
          </a:xfrm>
        </p:spPr>
        <p:txBody>
          <a:bodyPr>
            <a:normAutofit fontScale="90000"/>
          </a:bodyPr>
          <a:lstStyle/>
          <a:p>
            <a:pPr algn="ctr"/>
            <a:r>
              <a:rPr lang="en-US" dirty="0"/>
              <a:t>Java Conditional Statements</a:t>
            </a:r>
            <a:endParaRPr lang="en-US" b="1" dirty="0"/>
          </a:p>
        </p:txBody>
      </p:sp>
      <p:sp>
        <p:nvSpPr>
          <p:cNvPr id="3" name="Content Placeholder 2"/>
          <p:cNvSpPr>
            <a:spLocks noGrp="1"/>
          </p:cNvSpPr>
          <p:nvPr>
            <p:ph idx="1"/>
          </p:nvPr>
        </p:nvSpPr>
        <p:spPr>
          <a:xfrm>
            <a:off x="147483" y="589938"/>
            <a:ext cx="11931445" cy="6164823"/>
          </a:xfrm>
        </p:spPr>
        <p:txBody>
          <a:bodyPr/>
          <a:lstStyle/>
          <a:p>
            <a:pPr marL="514350" indent="-514350">
              <a:buFont typeface="+mj-lt"/>
              <a:buAutoNum type="arabicPeriod"/>
            </a:pPr>
            <a:r>
              <a:rPr lang="en-US" dirty="0"/>
              <a:t>IF: Use if to specify a block of code to be executed, if a specified condition is true</a:t>
            </a:r>
          </a:p>
          <a:p>
            <a:pPr marL="514350" indent="-514350">
              <a:buFont typeface="+mj-lt"/>
              <a:buAutoNum type="arabicPeriod"/>
            </a:pPr>
            <a:r>
              <a:rPr lang="en-US" dirty="0"/>
              <a:t>ELSE: Use else to specify a block of code to be executed, if the same condition is false</a:t>
            </a:r>
          </a:p>
          <a:p>
            <a:pPr marL="514350" indent="-514350">
              <a:buFont typeface="+mj-lt"/>
              <a:buAutoNum type="arabicPeriod"/>
            </a:pPr>
            <a:r>
              <a:rPr lang="en-US" dirty="0"/>
              <a:t>ELSE IF: Use else if to specify a new condition to test, if the first condition is false</a:t>
            </a:r>
          </a:p>
          <a:p>
            <a:pPr marL="514350" indent="-514350">
              <a:buFont typeface="+mj-lt"/>
              <a:buAutoNum type="arabicPeriod"/>
            </a:pPr>
            <a:r>
              <a:rPr lang="en-US" dirty="0"/>
              <a:t>SWITCH: Use switch to specify many alternative blocks of code to be executed</a:t>
            </a:r>
          </a:p>
        </p:txBody>
      </p:sp>
    </p:spTree>
    <p:extLst>
      <p:ext uri="{BB962C8B-B14F-4D97-AF65-F5344CB8AC3E}">
        <p14:creationId xmlns:p14="http://schemas.microsoft.com/office/powerpoint/2010/main" val="2505959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61"/>
            <a:ext cx="10515600" cy="475529"/>
          </a:xfrm>
        </p:spPr>
        <p:txBody>
          <a:bodyPr>
            <a:normAutofit fontScale="90000"/>
          </a:bodyPr>
          <a:lstStyle/>
          <a:p>
            <a:pPr algn="ctr"/>
            <a:r>
              <a:rPr lang="en-US" b="1" dirty="0"/>
              <a:t>if Statement</a:t>
            </a:r>
            <a:endParaRPr lang="en-US" dirty="0"/>
          </a:p>
        </p:txBody>
      </p:sp>
      <p:sp>
        <p:nvSpPr>
          <p:cNvPr id="3" name="Content Placeholder 2"/>
          <p:cNvSpPr>
            <a:spLocks noGrp="1"/>
          </p:cNvSpPr>
          <p:nvPr>
            <p:ph idx="1"/>
          </p:nvPr>
        </p:nvSpPr>
        <p:spPr>
          <a:xfrm>
            <a:off x="250723" y="604690"/>
            <a:ext cx="11798709" cy="6105826"/>
          </a:xfrm>
        </p:spPr>
        <p:txBody>
          <a:bodyPr/>
          <a:lstStyle/>
          <a:p>
            <a:pPr marL="0" indent="0">
              <a:buNone/>
            </a:pPr>
            <a:r>
              <a:rPr lang="en-US" dirty="0"/>
              <a:t>Use the if statement to specify a block of Java code to be executed if a condition is true.</a:t>
            </a:r>
          </a:p>
          <a:p>
            <a:pPr marL="0" indent="0">
              <a:buNone/>
            </a:pPr>
            <a:r>
              <a:rPr lang="en-US" b="1" u="sng" dirty="0"/>
              <a:t>Syntax</a:t>
            </a:r>
          </a:p>
          <a:p>
            <a:pPr marL="0" indent="0">
              <a:buNone/>
            </a:pPr>
            <a:r>
              <a:rPr lang="en-US" dirty="0"/>
              <a:t>if (condition) {</a:t>
            </a:r>
          </a:p>
          <a:p>
            <a:pPr marL="0" indent="0">
              <a:buNone/>
            </a:pPr>
            <a:r>
              <a:rPr lang="en-US" dirty="0"/>
              <a:t>  // block of code to be executed if the condition is true</a:t>
            </a:r>
          </a:p>
          <a:p>
            <a:pPr marL="0" indent="0">
              <a:buNone/>
            </a:pPr>
            <a:r>
              <a:rPr lang="en-US" dirty="0"/>
              <a:t>}</a:t>
            </a:r>
          </a:p>
          <a:p>
            <a:pPr marL="0" indent="0">
              <a:buNone/>
            </a:pPr>
            <a:r>
              <a:rPr lang="en-US" b="1" u="sng" dirty="0"/>
              <a:t>Example</a:t>
            </a:r>
          </a:p>
          <a:p>
            <a:pPr marL="0" indent="0">
              <a:buNone/>
            </a:pPr>
            <a:r>
              <a:rPr lang="en-US" dirty="0"/>
              <a:t>if (20 &gt; 18) {</a:t>
            </a:r>
            <a:br>
              <a:rPr lang="en-US" dirty="0"/>
            </a:br>
            <a:r>
              <a:rPr lang="en-US" dirty="0"/>
              <a:t>  </a:t>
            </a:r>
            <a:r>
              <a:rPr lang="en-US" dirty="0" err="1"/>
              <a:t>System.out.println</a:t>
            </a:r>
            <a:r>
              <a:rPr lang="en-US" dirty="0"/>
              <a:t>("20 is greater than 18");</a:t>
            </a:r>
            <a:br>
              <a:rPr lang="en-US" dirty="0"/>
            </a:br>
            <a:r>
              <a:rPr lang="en-US" dirty="0"/>
              <a:t>} </a:t>
            </a:r>
          </a:p>
        </p:txBody>
      </p:sp>
    </p:spTree>
    <p:extLst>
      <p:ext uri="{BB962C8B-B14F-4D97-AF65-F5344CB8AC3E}">
        <p14:creationId xmlns:p14="http://schemas.microsoft.com/office/powerpoint/2010/main" val="1809753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43899"/>
            <a:ext cx="10515600" cy="505026"/>
          </a:xfrm>
        </p:spPr>
        <p:txBody>
          <a:bodyPr>
            <a:normAutofit fontScale="90000"/>
          </a:bodyPr>
          <a:lstStyle/>
          <a:p>
            <a:pPr algn="ctr"/>
            <a:r>
              <a:rPr lang="en-US" b="1" dirty="0"/>
              <a:t>else Statement</a:t>
            </a:r>
            <a:endParaRPr lang="en-US" dirty="0"/>
          </a:p>
        </p:txBody>
      </p:sp>
      <p:sp>
        <p:nvSpPr>
          <p:cNvPr id="3" name="Content Placeholder 2"/>
          <p:cNvSpPr>
            <a:spLocks noGrp="1"/>
          </p:cNvSpPr>
          <p:nvPr>
            <p:ph idx="1"/>
          </p:nvPr>
        </p:nvSpPr>
        <p:spPr>
          <a:xfrm>
            <a:off x="117987" y="648924"/>
            <a:ext cx="11946194" cy="6209075"/>
          </a:xfrm>
        </p:spPr>
        <p:txBody>
          <a:bodyPr>
            <a:normAutofit fontScale="77500" lnSpcReduction="20000"/>
          </a:bodyPr>
          <a:lstStyle/>
          <a:p>
            <a:pPr marL="0" indent="0">
              <a:buNone/>
            </a:pPr>
            <a:r>
              <a:rPr lang="en-US" dirty="0"/>
              <a:t>Use the else statement to specify a block of code to be executed if the condition is false.</a:t>
            </a:r>
          </a:p>
          <a:p>
            <a:pPr marL="0" indent="0">
              <a:buNone/>
            </a:pPr>
            <a:r>
              <a:rPr lang="en-US" b="1" u="sng" dirty="0"/>
              <a:t>Syntax</a:t>
            </a:r>
          </a:p>
          <a:p>
            <a:pPr marL="0" indent="0">
              <a:buNone/>
            </a:pPr>
            <a:r>
              <a:rPr lang="en-US" dirty="0"/>
              <a:t>if (condition) {</a:t>
            </a:r>
          </a:p>
          <a:p>
            <a:pPr marL="0" indent="0">
              <a:buNone/>
            </a:pPr>
            <a:r>
              <a:rPr lang="en-US" dirty="0"/>
              <a:t>  // block of code to be executed if the condition is true</a:t>
            </a:r>
          </a:p>
          <a:p>
            <a:pPr marL="0" indent="0">
              <a:buNone/>
            </a:pPr>
            <a:r>
              <a:rPr lang="en-US" dirty="0"/>
              <a:t>} else {</a:t>
            </a:r>
          </a:p>
          <a:p>
            <a:pPr marL="0" indent="0">
              <a:buNone/>
            </a:pPr>
            <a:r>
              <a:rPr lang="en-US" dirty="0"/>
              <a:t>  // block of code to be executed if the condition is false</a:t>
            </a:r>
          </a:p>
          <a:p>
            <a:pPr marL="0" indent="0">
              <a:buNone/>
            </a:pPr>
            <a:r>
              <a:rPr lang="en-US" dirty="0"/>
              <a:t>}</a:t>
            </a:r>
          </a:p>
          <a:p>
            <a:pPr marL="0" indent="0">
              <a:buNone/>
            </a:pPr>
            <a:r>
              <a:rPr lang="en-US" b="1" u="sng" dirty="0"/>
              <a:t>Example</a:t>
            </a:r>
          </a:p>
          <a:p>
            <a:pPr marL="0" indent="0">
              <a:buNone/>
            </a:pPr>
            <a:r>
              <a:rPr lang="en-US" dirty="0" err="1"/>
              <a:t>int</a:t>
            </a:r>
            <a:r>
              <a:rPr lang="en-US" dirty="0"/>
              <a:t> time = 20;</a:t>
            </a:r>
          </a:p>
          <a:p>
            <a:pPr marL="0" indent="0">
              <a:buNone/>
            </a:pPr>
            <a:r>
              <a:rPr lang="en-US" dirty="0"/>
              <a:t>if (time &lt; 18) {</a:t>
            </a:r>
          </a:p>
          <a:p>
            <a:pPr marL="0" indent="0">
              <a:buNone/>
            </a:pPr>
            <a:r>
              <a:rPr lang="en-US" dirty="0"/>
              <a:t>  </a:t>
            </a:r>
            <a:r>
              <a:rPr lang="en-US" dirty="0" err="1"/>
              <a:t>System.out.println</a:t>
            </a:r>
            <a:r>
              <a:rPr lang="en-US" dirty="0"/>
              <a:t>("Good day.");</a:t>
            </a:r>
          </a:p>
          <a:p>
            <a:pPr marL="0" indent="0">
              <a:buNone/>
            </a:pPr>
            <a:r>
              <a:rPr lang="en-US" dirty="0"/>
              <a:t>} else {</a:t>
            </a:r>
          </a:p>
          <a:p>
            <a:pPr marL="0" indent="0">
              <a:buNone/>
            </a:pPr>
            <a:r>
              <a:rPr lang="en-US" dirty="0"/>
              <a:t>  </a:t>
            </a:r>
            <a:r>
              <a:rPr lang="en-US" dirty="0" err="1"/>
              <a:t>System.out.println</a:t>
            </a:r>
            <a:r>
              <a:rPr lang="en-US" dirty="0"/>
              <a:t>("Good evening.");</a:t>
            </a:r>
          </a:p>
          <a:p>
            <a:pPr marL="0" indent="0">
              <a:buNone/>
            </a:pPr>
            <a:r>
              <a:rPr lang="en-US" dirty="0"/>
              <a:t>}</a:t>
            </a:r>
          </a:p>
          <a:p>
            <a:pPr marL="0" indent="0">
              <a:buNone/>
            </a:pPr>
            <a:r>
              <a:rPr lang="en-US" b="1" u="sng" dirty="0"/>
              <a:t>Outputs</a:t>
            </a:r>
          </a:p>
          <a:p>
            <a:pPr marL="0" indent="0">
              <a:buNone/>
            </a:pPr>
            <a:r>
              <a:rPr lang="en-US" dirty="0"/>
              <a:t>"Good evening." </a:t>
            </a:r>
          </a:p>
        </p:txBody>
      </p:sp>
    </p:spTree>
    <p:extLst>
      <p:ext uri="{BB962C8B-B14F-4D97-AF65-F5344CB8AC3E}">
        <p14:creationId xmlns:p14="http://schemas.microsoft.com/office/powerpoint/2010/main" val="1250981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84911"/>
            <a:ext cx="10515600" cy="490277"/>
          </a:xfrm>
        </p:spPr>
        <p:txBody>
          <a:bodyPr>
            <a:normAutofit fontScale="90000"/>
          </a:bodyPr>
          <a:lstStyle/>
          <a:p>
            <a:pPr algn="ctr"/>
            <a:r>
              <a:rPr lang="en-US" b="1" dirty="0"/>
              <a:t>else if Statement</a:t>
            </a:r>
            <a:endParaRPr lang="en-US" dirty="0"/>
          </a:p>
        </p:txBody>
      </p:sp>
      <p:sp>
        <p:nvSpPr>
          <p:cNvPr id="3" name="Content Placeholder 2"/>
          <p:cNvSpPr>
            <a:spLocks noGrp="1"/>
          </p:cNvSpPr>
          <p:nvPr>
            <p:ph idx="1"/>
          </p:nvPr>
        </p:nvSpPr>
        <p:spPr>
          <a:xfrm>
            <a:off x="103239" y="575188"/>
            <a:ext cx="11975690" cy="6282812"/>
          </a:xfrm>
        </p:spPr>
        <p:txBody>
          <a:bodyPr>
            <a:normAutofit fontScale="55000" lnSpcReduction="20000"/>
          </a:bodyPr>
          <a:lstStyle/>
          <a:p>
            <a:pPr marL="0" indent="0">
              <a:buNone/>
            </a:pPr>
            <a:r>
              <a:rPr lang="en-US" dirty="0"/>
              <a:t>Use the else if statement to specify a new condition if the first condition is false.</a:t>
            </a:r>
          </a:p>
          <a:p>
            <a:pPr marL="0" indent="0">
              <a:buNone/>
            </a:pPr>
            <a:r>
              <a:rPr lang="en-US" b="1" u="sng" dirty="0"/>
              <a:t>Syntax</a:t>
            </a:r>
          </a:p>
          <a:p>
            <a:pPr marL="0" indent="0">
              <a:buNone/>
            </a:pPr>
            <a:r>
              <a:rPr lang="en-US" dirty="0"/>
              <a:t>if (condition1) {</a:t>
            </a:r>
          </a:p>
          <a:p>
            <a:pPr marL="0" indent="0">
              <a:buNone/>
            </a:pPr>
            <a:r>
              <a:rPr lang="en-US" dirty="0"/>
              <a:t>  // block of code to be executed if condition1 is true</a:t>
            </a:r>
          </a:p>
          <a:p>
            <a:pPr marL="0" indent="0">
              <a:buNone/>
            </a:pPr>
            <a:r>
              <a:rPr lang="en-US" dirty="0"/>
              <a:t>} else if (condition2) {</a:t>
            </a:r>
          </a:p>
          <a:p>
            <a:pPr marL="0" indent="0">
              <a:buNone/>
            </a:pPr>
            <a:r>
              <a:rPr lang="en-US" dirty="0"/>
              <a:t>  // block of code to be executed if the condition1 is false and condition2 is true</a:t>
            </a:r>
          </a:p>
          <a:p>
            <a:pPr marL="0" indent="0">
              <a:buNone/>
            </a:pPr>
            <a:r>
              <a:rPr lang="en-US" dirty="0"/>
              <a:t>} else {</a:t>
            </a:r>
          </a:p>
          <a:p>
            <a:pPr marL="0" indent="0">
              <a:buNone/>
            </a:pPr>
            <a:r>
              <a:rPr lang="en-US" dirty="0"/>
              <a:t> // block of code to be executed if the condition1 is false and condition2 is false</a:t>
            </a:r>
          </a:p>
          <a:p>
            <a:pPr marL="0" indent="0">
              <a:buNone/>
            </a:pPr>
            <a:r>
              <a:rPr lang="en-US" dirty="0"/>
              <a:t>}</a:t>
            </a:r>
          </a:p>
          <a:p>
            <a:pPr marL="0" indent="0">
              <a:buNone/>
            </a:pPr>
            <a:r>
              <a:rPr lang="en-US" b="1" u="sng" dirty="0"/>
              <a:t>Example</a:t>
            </a:r>
          </a:p>
          <a:p>
            <a:pPr marL="0" indent="0">
              <a:buNone/>
            </a:pPr>
            <a:r>
              <a:rPr lang="en-US" dirty="0" err="1"/>
              <a:t>int</a:t>
            </a:r>
            <a:r>
              <a:rPr lang="en-US" dirty="0"/>
              <a:t> time = 22;</a:t>
            </a:r>
          </a:p>
          <a:p>
            <a:pPr marL="0" indent="0">
              <a:buNone/>
            </a:pPr>
            <a:r>
              <a:rPr lang="en-US" dirty="0"/>
              <a:t>if (time &lt; 10) {</a:t>
            </a:r>
          </a:p>
          <a:p>
            <a:pPr marL="0" indent="0">
              <a:buNone/>
            </a:pPr>
            <a:r>
              <a:rPr lang="en-US" dirty="0"/>
              <a:t>  </a:t>
            </a:r>
            <a:r>
              <a:rPr lang="en-US" dirty="0" err="1"/>
              <a:t>System.out.println</a:t>
            </a:r>
            <a:r>
              <a:rPr lang="en-US" dirty="0"/>
              <a:t>("Good morning.");</a:t>
            </a:r>
          </a:p>
          <a:p>
            <a:pPr marL="0" indent="0">
              <a:buNone/>
            </a:pPr>
            <a:r>
              <a:rPr lang="en-US" dirty="0"/>
              <a:t>} else if (time &lt; 20) {</a:t>
            </a:r>
          </a:p>
          <a:p>
            <a:pPr marL="0" indent="0">
              <a:buNone/>
            </a:pPr>
            <a:r>
              <a:rPr lang="en-US" dirty="0"/>
              <a:t>  </a:t>
            </a:r>
            <a:r>
              <a:rPr lang="en-US" dirty="0" err="1"/>
              <a:t>System.out.println</a:t>
            </a:r>
            <a:r>
              <a:rPr lang="en-US" dirty="0"/>
              <a:t>("Good day.");</a:t>
            </a:r>
          </a:p>
          <a:p>
            <a:pPr marL="0" indent="0">
              <a:buNone/>
            </a:pPr>
            <a:r>
              <a:rPr lang="en-US" dirty="0"/>
              <a:t>} else {</a:t>
            </a:r>
          </a:p>
          <a:p>
            <a:pPr marL="0" indent="0">
              <a:buNone/>
            </a:pPr>
            <a:r>
              <a:rPr lang="en-US" dirty="0"/>
              <a:t>  </a:t>
            </a:r>
            <a:r>
              <a:rPr lang="en-US" dirty="0" err="1"/>
              <a:t>System.out.println</a:t>
            </a:r>
            <a:r>
              <a:rPr lang="en-US" dirty="0"/>
              <a:t>("Good evening.");</a:t>
            </a:r>
          </a:p>
          <a:p>
            <a:pPr marL="0" indent="0">
              <a:buNone/>
            </a:pPr>
            <a:r>
              <a:rPr lang="en-US" dirty="0"/>
              <a:t>}</a:t>
            </a:r>
          </a:p>
          <a:p>
            <a:pPr marL="0" indent="0">
              <a:buNone/>
            </a:pPr>
            <a:r>
              <a:rPr lang="en-US" b="1" u="sng" dirty="0"/>
              <a:t>Outputs</a:t>
            </a:r>
            <a:r>
              <a:rPr lang="en-US" dirty="0"/>
              <a:t> </a:t>
            </a:r>
          </a:p>
          <a:p>
            <a:pPr marL="0" indent="0">
              <a:buNone/>
            </a:pPr>
            <a:r>
              <a:rPr lang="en-US" dirty="0"/>
              <a:t>"Good evening." </a:t>
            </a:r>
          </a:p>
        </p:txBody>
      </p:sp>
    </p:spTree>
    <p:extLst>
      <p:ext uri="{BB962C8B-B14F-4D97-AF65-F5344CB8AC3E}">
        <p14:creationId xmlns:p14="http://schemas.microsoft.com/office/powerpoint/2010/main" val="323031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Structure of a Java Program</a:t>
            </a:r>
            <a:endParaRPr lang="en-US" b="1" dirty="0"/>
          </a:p>
        </p:txBody>
      </p:sp>
      <p:sp>
        <p:nvSpPr>
          <p:cNvPr id="3" name="Content Placeholder 2"/>
          <p:cNvSpPr>
            <a:spLocks noGrp="1"/>
          </p:cNvSpPr>
          <p:nvPr>
            <p:ph idx="1"/>
          </p:nvPr>
        </p:nvSpPr>
        <p:spPr>
          <a:xfrm>
            <a:off x="163773" y="1825625"/>
            <a:ext cx="11873552" cy="4351338"/>
          </a:xfrm>
        </p:spPr>
        <p:txBody>
          <a:bodyPr>
            <a:normAutofit lnSpcReduction="10000"/>
          </a:bodyPr>
          <a:lstStyle/>
          <a:p>
            <a:pPr marL="2800350" indent="0">
              <a:buNone/>
            </a:pPr>
            <a:r>
              <a:rPr lang="en-US" dirty="0">
                <a:solidFill>
                  <a:srgbClr val="FF0000"/>
                </a:solidFill>
              </a:rPr>
              <a:t>public class </a:t>
            </a:r>
            <a:r>
              <a:rPr lang="en-US" i="1" dirty="0" err="1">
                <a:solidFill>
                  <a:srgbClr val="FF0000"/>
                </a:solidFill>
              </a:rPr>
              <a:t>ClassName</a:t>
            </a:r>
            <a:r>
              <a:rPr lang="en-US" i="1" dirty="0">
                <a:solidFill>
                  <a:srgbClr val="FF0000"/>
                </a:solidFill>
              </a:rPr>
              <a:t> </a:t>
            </a:r>
            <a:r>
              <a:rPr lang="en-US" dirty="0">
                <a:solidFill>
                  <a:srgbClr val="FF0000"/>
                </a:solidFill>
              </a:rPr>
              <a:t>{</a:t>
            </a:r>
            <a:br>
              <a:rPr lang="en-US" dirty="0">
                <a:solidFill>
                  <a:srgbClr val="FF0000"/>
                </a:solidFill>
              </a:rPr>
            </a:br>
            <a:r>
              <a:rPr lang="en-US" dirty="0">
                <a:solidFill>
                  <a:srgbClr val="FF0000"/>
                </a:solidFill>
              </a:rPr>
              <a:t>public static void main(String[] </a:t>
            </a:r>
            <a:r>
              <a:rPr lang="en-US" dirty="0" err="1">
                <a:solidFill>
                  <a:srgbClr val="FF0000"/>
                </a:solidFill>
              </a:rPr>
              <a:t>args</a:t>
            </a:r>
            <a:r>
              <a:rPr lang="en-US" dirty="0">
                <a:solidFill>
                  <a:srgbClr val="FF0000"/>
                </a:solidFill>
              </a:rPr>
              <a:t> ){</a:t>
            </a:r>
            <a:br>
              <a:rPr lang="en-US" dirty="0">
                <a:solidFill>
                  <a:srgbClr val="FF0000"/>
                </a:solidFill>
              </a:rPr>
            </a:br>
            <a:r>
              <a:rPr lang="en-US" i="1" dirty="0">
                <a:solidFill>
                  <a:srgbClr val="FF0000"/>
                </a:solidFill>
              </a:rPr>
              <a:t>statement 1</a:t>
            </a:r>
            <a:br>
              <a:rPr lang="en-US" i="1" dirty="0">
                <a:solidFill>
                  <a:srgbClr val="FF0000"/>
                </a:solidFill>
              </a:rPr>
            </a:br>
            <a:r>
              <a:rPr lang="en-US" i="1" dirty="0">
                <a:solidFill>
                  <a:srgbClr val="FF0000"/>
                </a:solidFill>
              </a:rPr>
              <a:t>statement 2</a:t>
            </a:r>
            <a:br>
              <a:rPr lang="en-US" i="1" dirty="0">
                <a:solidFill>
                  <a:srgbClr val="FF0000"/>
                </a:solidFill>
              </a:rPr>
            </a:br>
            <a:r>
              <a:rPr lang="en-US" i="1" dirty="0">
                <a:solidFill>
                  <a:srgbClr val="FF0000"/>
                </a:solidFill>
              </a:rPr>
              <a:t>* * *</a:t>
            </a:r>
            <a:br>
              <a:rPr lang="en-US" i="1" dirty="0">
                <a:solidFill>
                  <a:srgbClr val="FF0000"/>
                </a:solidFill>
              </a:rPr>
            </a:br>
            <a:r>
              <a:rPr lang="en-US" i="1" dirty="0">
                <a:solidFill>
                  <a:srgbClr val="FF0000"/>
                </a:solidFill>
              </a:rPr>
              <a:t>statement N</a:t>
            </a:r>
            <a:br>
              <a:rPr lang="en-US" i="1" dirty="0">
                <a:solidFill>
                  <a:srgbClr val="FF0000"/>
                </a:solidFill>
              </a:rPr>
            </a:br>
            <a:r>
              <a:rPr lang="en-US" dirty="0">
                <a:solidFill>
                  <a:srgbClr val="FF0000"/>
                </a:solidFill>
              </a:rPr>
              <a:t>}</a:t>
            </a:r>
            <a:br>
              <a:rPr lang="en-US" dirty="0">
                <a:solidFill>
                  <a:srgbClr val="FF0000"/>
                </a:solidFill>
              </a:rPr>
            </a:br>
            <a:r>
              <a:rPr lang="en-US" dirty="0" smtClean="0">
                <a:solidFill>
                  <a:srgbClr val="FF0000"/>
                </a:solidFill>
              </a:rPr>
              <a:t>}</a:t>
            </a:r>
            <a:endParaRPr lang="en-US" dirty="0">
              <a:solidFill>
                <a:srgbClr val="FF0000"/>
              </a:solidFill>
            </a:endParaRPr>
          </a:p>
          <a:p>
            <a:pPr algn="just"/>
            <a:r>
              <a:rPr lang="en-US" dirty="0" smtClean="0"/>
              <a:t>A </a:t>
            </a:r>
            <a:r>
              <a:rPr lang="en-US" dirty="0"/>
              <a:t>Java program consists of essential elements called classes. The</a:t>
            </a:r>
            <a:br>
              <a:rPr lang="en-US" dirty="0"/>
            </a:br>
            <a:r>
              <a:rPr lang="en-US" dirty="0"/>
              <a:t>classes in a program are used to create specific things called objects. </a:t>
            </a:r>
            <a:br>
              <a:rPr lang="en-US" dirty="0"/>
            </a:br>
            <a:endParaRPr lang="en-US" dirty="0"/>
          </a:p>
        </p:txBody>
      </p:sp>
    </p:spTree>
    <p:extLst>
      <p:ext uri="{BB962C8B-B14F-4D97-AF65-F5344CB8AC3E}">
        <p14:creationId xmlns:p14="http://schemas.microsoft.com/office/powerpoint/2010/main" val="3625101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08"/>
            <a:ext cx="10515600" cy="475529"/>
          </a:xfrm>
        </p:spPr>
        <p:txBody>
          <a:bodyPr>
            <a:normAutofit fontScale="90000"/>
          </a:bodyPr>
          <a:lstStyle/>
          <a:p>
            <a:pPr algn="ctr"/>
            <a:r>
              <a:rPr lang="en-US" b="1" dirty="0"/>
              <a:t>Short Hand If...Else (Ternary Operator)</a:t>
            </a:r>
            <a:endParaRPr lang="en-US" dirty="0"/>
          </a:p>
        </p:txBody>
      </p:sp>
      <p:sp>
        <p:nvSpPr>
          <p:cNvPr id="3" name="Content Placeholder 2"/>
          <p:cNvSpPr>
            <a:spLocks noGrp="1"/>
          </p:cNvSpPr>
          <p:nvPr>
            <p:ph idx="1"/>
          </p:nvPr>
        </p:nvSpPr>
        <p:spPr>
          <a:xfrm>
            <a:off x="147483" y="589937"/>
            <a:ext cx="11916697" cy="6135328"/>
          </a:xfrm>
        </p:spPr>
        <p:txBody>
          <a:bodyPr>
            <a:normAutofit fontScale="85000" lnSpcReduction="20000"/>
          </a:bodyPr>
          <a:lstStyle/>
          <a:p>
            <a:pPr marL="0" indent="0">
              <a:buNone/>
            </a:pPr>
            <a:r>
              <a:rPr lang="en-US" dirty="0"/>
              <a:t>If you have only one statement to execute, one for if, and one for else, you can put it all on the same line:</a:t>
            </a:r>
          </a:p>
          <a:p>
            <a:pPr marL="0" indent="0">
              <a:buNone/>
            </a:pPr>
            <a:r>
              <a:rPr lang="en-US" b="1" u="sng" dirty="0"/>
              <a:t>Syntax</a:t>
            </a:r>
          </a:p>
          <a:p>
            <a:pPr marL="0" indent="0">
              <a:buNone/>
            </a:pPr>
            <a:r>
              <a:rPr lang="en-US" dirty="0"/>
              <a:t>variable = (condition) ? </a:t>
            </a:r>
            <a:r>
              <a:rPr lang="en-US" dirty="0" err="1"/>
              <a:t>expressionTrue</a:t>
            </a:r>
            <a:r>
              <a:rPr lang="en-US" dirty="0"/>
              <a:t> : </a:t>
            </a:r>
            <a:r>
              <a:rPr lang="en-US" dirty="0" err="1"/>
              <a:t>expressionFalse</a:t>
            </a:r>
            <a:r>
              <a:rPr lang="en-US" dirty="0"/>
              <a:t>;</a:t>
            </a:r>
          </a:p>
          <a:p>
            <a:pPr marL="0" indent="0">
              <a:buNone/>
            </a:pPr>
            <a:r>
              <a:rPr lang="en-US" dirty="0"/>
              <a:t>Instead of writing:</a:t>
            </a:r>
          </a:p>
          <a:p>
            <a:pPr marL="0" indent="0">
              <a:buNone/>
            </a:pPr>
            <a:r>
              <a:rPr lang="en-US" b="1" u="sng" dirty="0"/>
              <a:t>Example</a:t>
            </a:r>
          </a:p>
          <a:p>
            <a:pPr marL="0" indent="0">
              <a:buNone/>
            </a:pPr>
            <a:r>
              <a:rPr lang="en-US" dirty="0" err="1"/>
              <a:t>int</a:t>
            </a:r>
            <a:r>
              <a:rPr lang="en-US" dirty="0"/>
              <a:t> time = 20;</a:t>
            </a:r>
          </a:p>
          <a:p>
            <a:pPr marL="0" indent="0">
              <a:buNone/>
            </a:pPr>
            <a:r>
              <a:rPr lang="en-US" dirty="0"/>
              <a:t>if (time &lt; 18) {</a:t>
            </a:r>
          </a:p>
          <a:p>
            <a:pPr marL="0" indent="0">
              <a:buNone/>
            </a:pPr>
            <a:r>
              <a:rPr lang="en-US" dirty="0"/>
              <a:t>  </a:t>
            </a:r>
            <a:r>
              <a:rPr lang="en-US" dirty="0" err="1"/>
              <a:t>System.out.println</a:t>
            </a:r>
            <a:r>
              <a:rPr lang="en-US" dirty="0"/>
              <a:t>("Good day.");</a:t>
            </a:r>
          </a:p>
          <a:p>
            <a:pPr marL="0" indent="0">
              <a:buNone/>
            </a:pPr>
            <a:r>
              <a:rPr lang="en-US" dirty="0"/>
              <a:t>} else {</a:t>
            </a:r>
          </a:p>
          <a:p>
            <a:pPr marL="0" indent="0">
              <a:buNone/>
            </a:pPr>
            <a:r>
              <a:rPr lang="en-US" dirty="0"/>
              <a:t>  </a:t>
            </a:r>
            <a:r>
              <a:rPr lang="en-US" dirty="0" err="1"/>
              <a:t>System.out.println</a:t>
            </a:r>
            <a:r>
              <a:rPr lang="en-US" dirty="0"/>
              <a:t>("Good evening.");</a:t>
            </a:r>
          </a:p>
          <a:p>
            <a:pPr marL="0" indent="0">
              <a:buNone/>
            </a:pPr>
            <a:r>
              <a:rPr lang="en-US" dirty="0"/>
              <a:t>}</a:t>
            </a:r>
          </a:p>
          <a:p>
            <a:pPr marL="0" indent="0">
              <a:buNone/>
            </a:pPr>
            <a:r>
              <a:rPr lang="en-US" b="1" u="sng" dirty="0"/>
              <a:t>You can simply write:</a:t>
            </a:r>
          </a:p>
          <a:p>
            <a:pPr marL="0" indent="0">
              <a:buNone/>
            </a:pPr>
            <a:r>
              <a:rPr lang="en-US" dirty="0" err="1"/>
              <a:t>int</a:t>
            </a:r>
            <a:r>
              <a:rPr lang="en-US" dirty="0"/>
              <a:t> time = 20;</a:t>
            </a:r>
          </a:p>
          <a:p>
            <a:pPr marL="0" indent="0">
              <a:buNone/>
            </a:pPr>
            <a:r>
              <a:rPr lang="en-US" dirty="0"/>
              <a:t>String result = (time &lt; 18) ? "Good day." : "Good evening.";</a:t>
            </a:r>
          </a:p>
          <a:p>
            <a:pPr marL="0" indent="0">
              <a:buNone/>
            </a:pPr>
            <a:r>
              <a:rPr lang="en-US" dirty="0" err="1"/>
              <a:t>System.out.println</a:t>
            </a:r>
            <a:r>
              <a:rPr lang="en-US" dirty="0"/>
              <a:t>(result); </a:t>
            </a:r>
          </a:p>
        </p:txBody>
      </p:sp>
    </p:spTree>
    <p:extLst>
      <p:ext uri="{BB962C8B-B14F-4D97-AF65-F5344CB8AC3E}">
        <p14:creationId xmlns:p14="http://schemas.microsoft.com/office/powerpoint/2010/main" val="3187636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49"/>
            <a:ext cx="10515600" cy="549271"/>
          </a:xfrm>
        </p:spPr>
        <p:txBody>
          <a:bodyPr>
            <a:normAutofit fontScale="90000"/>
          </a:bodyPr>
          <a:lstStyle/>
          <a:p>
            <a:pPr algn="ctr"/>
            <a:r>
              <a:rPr lang="en-US" b="1" dirty="0"/>
              <a:t>Java Switch statement</a:t>
            </a:r>
            <a:endParaRPr lang="en-US" dirty="0"/>
          </a:p>
        </p:txBody>
      </p:sp>
      <p:sp>
        <p:nvSpPr>
          <p:cNvPr id="3" name="Content Placeholder 2"/>
          <p:cNvSpPr>
            <a:spLocks noGrp="1"/>
          </p:cNvSpPr>
          <p:nvPr>
            <p:ph idx="1"/>
          </p:nvPr>
        </p:nvSpPr>
        <p:spPr>
          <a:xfrm>
            <a:off x="176982" y="678420"/>
            <a:ext cx="5869858" cy="6046845"/>
          </a:xfrm>
          <a:solidFill>
            <a:schemeClr val="accent1">
              <a:lumMod val="40000"/>
              <a:lumOff val="60000"/>
            </a:schemeClr>
          </a:solidFill>
        </p:spPr>
        <p:txBody>
          <a:bodyPr>
            <a:normAutofit fontScale="62500" lnSpcReduction="20000"/>
          </a:bodyPr>
          <a:lstStyle/>
          <a:p>
            <a:pPr marL="0" indent="0">
              <a:buNone/>
            </a:pPr>
            <a:r>
              <a:rPr lang="en-US" dirty="0"/>
              <a:t>Use the switch statement to select one of many code blocks to be executed.</a:t>
            </a:r>
          </a:p>
          <a:p>
            <a:pPr marL="0" indent="0">
              <a:buNone/>
            </a:pPr>
            <a:r>
              <a:rPr lang="en-US" b="1" dirty="0"/>
              <a:t>Syntax</a:t>
            </a:r>
          </a:p>
          <a:p>
            <a:pPr marL="0" indent="0">
              <a:buNone/>
            </a:pPr>
            <a:r>
              <a:rPr lang="en-US" dirty="0"/>
              <a:t>switch(expression) {</a:t>
            </a:r>
          </a:p>
          <a:p>
            <a:pPr marL="0" indent="0">
              <a:buNone/>
            </a:pPr>
            <a:r>
              <a:rPr lang="en-US" dirty="0"/>
              <a:t>  case x:</a:t>
            </a:r>
          </a:p>
          <a:p>
            <a:pPr marL="0" indent="0">
              <a:buNone/>
            </a:pPr>
            <a:r>
              <a:rPr lang="en-US" dirty="0"/>
              <a:t>    // code block</a:t>
            </a:r>
          </a:p>
          <a:p>
            <a:pPr marL="0" indent="0">
              <a:buNone/>
            </a:pPr>
            <a:r>
              <a:rPr lang="en-US" dirty="0"/>
              <a:t>    break;</a:t>
            </a:r>
          </a:p>
          <a:p>
            <a:pPr marL="0" indent="0">
              <a:buNone/>
            </a:pPr>
            <a:r>
              <a:rPr lang="en-US" dirty="0"/>
              <a:t>  case y:</a:t>
            </a:r>
          </a:p>
          <a:p>
            <a:pPr marL="0" indent="0">
              <a:buNone/>
            </a:pPr>
            <a:r>
              <a:rPr lang="en-US" dirty="0"/>
              <a:t>    // code block</a:t>
            </a:r>
          </a:p>
          <a:p>
            <a:pPr marL="0" indent="0">
              <a:buNone/>
            </a:pPr>
            <a:r>
              <a:rPr lang="en-US" dirty="0"/>
              <a:t>    break;</a:t>
            </a:r>
          </a:p>
          <a:p>
            <a:pPr marL="0" indent="0">
              <a:buNone/>
            </a:pPr>
            <a:r>
              <a:rPr lang="en-US" dirty="0"/>
              <a:t>  default:</a:t>
            </a:r>
          </a:p>
          <a:p>
            <a:pPr marL="0" indent="0">
              <a:buNone/>
            </a:pPr>
            <a:r>
              <a:rPr lang="en-US" dirty="0"/>
              <a:t>    // code block</a:t>
            </a:r>
          </a:p>
          <a:p>
            <a:pPr marL="0" indent="0">
              <a:buNone/>
            </a:pPr>
            <a:r>
              <a:rPr lang="en-US" dirty="0"/>
              <a:t>}</a:t>
            </a:r>
          </a:p>
          <a:p>
            <a:pPr marL="514350" indent="-514350">
              <a:buFont typeface="+mj-lt"/>
              <a:buAutoNum type="arabicPeriod"/>
            </a:pPr>
            <a:r>
              <a:rPr lang="en-US" dirty="0"/>
              <a:t>The switch expression is evaluated once.</a:t>
            </a:r>
          </a:p>
          <a:p>
            <a:pPr marL="514350" indent="-514350">
              <a:buFont typeface="+mj-lt"/>
              <a:buAutoNum type="arabicPeriod"/>
            </a:pPr>
            <a:r>
              <a:rPr lang="en-US" dirty="0"/>
              <a:t> The value of the expression is compared with the values of each case.</a:t>
            </a:r>
          </a:p>
          <a:p>
            <a:pPr marL="514350" indent="-514350">
              <a:buFont typeface="+mj-lt"/>
              <a:buAutoNum type="arabicPeriod"/>
            </a:pPr>
            <a:r>
              <a:rPr lang="en-US" dirty="0"/>
              <a:t> If there is a match, the associated block of code is executed.</a:t>
            </a:r>
          </a:p>
          <a:p>
            <a:pPr marL="514350" indent="-514350">
              <a:buFont typeface="+mj-lt"/>
              <a:buAutoNum type="arabicPeriod"/>
            </a:pPr>
            <a:r>
              <a:rPr lang="en-US" dirty="0"/>
              <a:t> The break and default keywords are optional, and will be described later in this chapter</a:t>
            </a:r>
          </a:p>
        </p:txBody>
      </p:sp>
      <p:sp>
        <p:nvSpPr>
          <p:cNvPr id="4" name="Content Placeholder 2"/>
          <p:cNvSpPr txBox="1">
            <a:spLocks/>
          </p:cNvSpPr>
          <p:nvPr/>
        </p:nvSpPr>
        <p:spPr>
          <a:xfrm>
            <a:off x="6199236" y="712836"/>
            <a:ext cx="5869858" cy="6046845"/>
          </a:xfrm>
          <a:prstGeom prst="rect">
            <a:avLst/>
          </a:prstGeom>
          <a:solidFill>
            <a:schemeClr val="accent1">
              <a:lumMod val="40000"/>
              <a:lumOff val="60000"/>
            </a:schemeClr>
          </a:solidFill>
        </p:spPr>
        <p:txBody>
          <a:bodyPr vert="horz" lIns="91440" tIns="45720" rIns="91440" bIns="45720" rtlCol="0">
            <a:normAutofit fontScale="62500" lnSpcReduction="2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b="1" u="sng" dirty="0"/>
              <a:t>Example</a:t>
            </a:r>
          </a:p>
          <a:p>
            <a:pPr marL="0" indent="0">
              <a:buNone/>
            </a:pPr>
            <a:r>
              <a:rPr lang="en-US" dirty="0" err="1"/>
              <a:t>int</a:t>
            </a:r>
            <a:r>
              <a:rPr lang="en-US" dirty="0"/>
              <a:t> day = 4;</a:t>
            </a:r>
          </a:p>
          <a:p>
            <a:pPr marL="0" indent="0">
              <a:buNone/>
            </a:pPr>
            <a:r>
              <a:rPr lang="en-US" dirty="0"/>
              <a:t>switch (day) {</a:t>
            </a:r>
          </a:p>
          <a:p>
            <a:pPr marL="0" indent="0">
              <a:buNone/>
            </a:pPr>
            <a:r>
              <a:rPr lang="en-US" dirty="0"/>
              <a:t>  case 1:</a:t>
            </a:r>
          </a:p>
          <a:p>
            <a:pPr marL="0" indent="0">
              <a:buNone/>
            </a:pPr>
            <a:r>
              <a:rPr lang="en-US" dirty="0"/>
              <a:t>    </a:t>
            </a:r>
            <a:r>
              <a:rPr lang="en-US" dirty="0" err="1"/>
              <a:t>System.out.println</a:t>
            </a:r>
            <a:r>
              <a:rPr lang="en-US" dirty="0"/>
              <a:t>("Monday");  break;</a:t>
            </a:r>
          </a:p>
          <a:p>
            <a:pPr marL="0" indent="0">
              <a:buNone/>
            </a:pPr>
            <a:r>
              <a:rPr lang="en-US" dirty="0"/>
              <a:t>  case 2:</a:t>
            </a:r>
          </a:p>
          <a:p>
            <a:pPr marL="0" indent="0">
              <a:buNone/>
            </a:pPr>
            <a:r>
              <a:rPr lang="en-US" dirty="0"/>
              <a:t>    </a:t>
            </a:r>
            <a:r>
              <a:rPr lang="en-US" dirty="0" err="1"/>
              <a:t>System.out.println</a:t>
            </a:r>
            <a:r>
              <a:rPr lang="en-US" dirty="0"/>
              <a:t>("Tuesday"); break;</a:t>
            </a:r>
          </a:p>
          <a:p>
            <a:pPr marL="0" indent="0">
              <a:buNone/>
            </a:pPr>
            <a:r>
              <a:rPr lang="en-US" dirty="0"/>
              <a:t>  case 3:</a:t>
            </a:r>
          </a:p>
          <a:p>
            <a:pPr marL="0" indent="0">
              <a:buNone/>
            </a:pPr>
            <a:r>
              <a:rPr lang="en-US" dirty="0"/>
              <a:t>    </a:t>
            </a:r>
            <a:r>
              <a:rPr lang="en-US" dirty="0" err="1"/>
              <a:t>System.out.println</a:t>
            </a:r>
            <a:r>
              <a:rPr lang="en-US" dirty="0"/>
              <a:t>("Wednesday");  break;</a:t>
            </a:r>
          </a:p>
          <a:p>
            <a:pPr marL="0" indent="0">
              <a:buNone/>
            </a:pPr>
            <a:r>
              <a:rPr lang="en-US" dirty="0"/>
              <a:t>  case 4:</a:t>
            </a:r>
          </a:p>
          <a:p>
            <a:pPr marL="0" indent="0">
              <a:buNone/>
            </a:pPr>
            <a:r>
              <a:rPr lang="en-US" dirty="0"/>
              <a:t>    </a:t>
            </a:r>
            <a:r>
              <a:rPr lang="en-US" dirty="0" err="1"/>
              <a:t>System.out.println</a:t>
            </a:r>
            <a:r>
              <a:rPr lang="en-US" dirty="0"/>
              <a:t>("Thursday"); break;</a:t>
            </a:r>
          </a:p>
          <a:p>
            <a:pPr marL="0" indent="0">
              <a:buNone/>
            </a:pPr>
            <a:r>
              <a:rPr lang="en-US" dirty="0"/>
              <a:t>  case 5:</a:t>
            </a:r>
          </a:p>
          <a:p>
            <a:pPr marL="0" indent="0">
              <a:buNone/>
            </a:pPr>
            <a:r>
              <a:rPr lang="en-US" dirty="0"/>
              <a:t>    </a:t>
            </a:r>
            <a:r>
              <a:rPr lang="en-US" dirty="0" err="1"/>
              <a:t>System.out.println</a:t>
            </a:r>
            <a:r>
              <a:rPr lang="en-US" dirty="0"/>
              <a:t>("Friday");  break;</a:t>
            </a:r>
          </a:p>
          <a:p>
            <a:pPr marL="0" indent="0">
              <a:buNone/>
            </a:pPr>
            <a:r>
              <a:rPr lang="en-US" dirty="0"/>
              <a:t>  case 6:</a:t>
            </a:r>
          </a:p>
          <a:p>
            <a:pPr marL="0" indent="0">
              <a:buNone/>
            </a:pPr>
            <a:r>
              <a:rPr lang="en-US" dirty="0"/>
              <a:t>    </a:t>
            </a:r>
            <a:r>
              <a:rPr lang="en-US" dirty="0" err="1"/>
              <a:t>System.out.println</a:t>
            </a:r>
            <a:r>
              <a:rPr lang="en-US" dirty="0"/>
              <a:t>("Saturday");  break;</a:t>
            </a:r>
          </a:p>
          <a:p>
            <a:pPr marL="0" indent="0">
              <a:buNone/>
            </a:pPr>
            <a:r>
              <a:rPr lang="en-US" dirty="0"/>
              <a:t>  case 7:</a:t>
            </a:r>
          </a:p>
          <a:p>
            <a:pPr marL="0" indent="0">
              <a:buNone/>
            </a:pPr>
            <a:r>
              <a:rPr lang="en-US" dirty="0"/>
              <a:t>    </a:t>
            </a:r>
            <a:r>
              <a:rPr lang="en-US" dirty="0" err="1"/>
              <a:t>System.out.println</a:t>
            </a:r>
            <a:r>
              <a:rPr lang="en-US" dirty="0"/>
              <a:t>("Sunday"); break;</a:t>
            </a:r>
          </a:p>
          <a:p>
            <a:pPr marL="0" indent="0">
              <a:buNone/>
            </a:pPr>
            <a:r>
              <a:rPr lang="en-US" dirty="0"/>
              <a:t>}</a:t>
            </a:r>
          </a:p>
        </p:txBody>
      </p:sp>
    </p:spTree>
    <p:extLst>
      <p:ext uri="{BB962C8B-B14F-4D97-AF65-F5344CB8AC3E}">
        <p14:creationId xmlns:p14="http://schemas.microsoft.com/office/powerpoint/2010/main" val="2316732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56"/>
            <a:ext cx="10515600" cy="475529"/>
          </a:xfrm>
        </p:spPr>
        <p:txBody>
          <a:bodyPr>
            <a:normAutofit fontScale="90000"/>
          </a:bodyPr>
          <a:lstStyle/>
          <a:p>
            <a:pPr algn="ctr"/>
            <a:r>
              <a:rPr lang="en-US" b="1" dirty="0"/>
              <a:t>While Loop</a:t>
            </a:r>
            <a:endParaRPr lang="en-US" dirty="0"/>
          </a:p>
        </p:txBody>
      </p:sp>
      <p:sp>
        <p:nvSpPr>
          <p:cNvPr id="3" name="Content Placeholder 2"/>
          <p:cNvSpPr>
            <a:spLocks noGrp="1"/>
          </p:cNvSpPr>
          <p:nvPr>
            <p:ph idx="1"/>
          </p:nvPr>
        </p:nvSpPr>
        <p:spPr>
          <a:xfrm>
            <a:off x="176981" y="604685"/>
            <a:ext cx="11887200" cy="6150076"/>
          </a:xfrm>
        </p:spPr>
        <p:txBody>
          <a:bodyPr>
            <a:normAutofit fontScale="92500" lnSpcReduction="20000"/>
          </a:bodyPr>
          <a:lstStyle/>
          <a:p>
            <a:pPr marL="0" indent="0">
              <a:buNone/>
            </a:pPr>
            <a:r>
              <a:rPr lang="en-US" b="1" dirty="0"/>
              <a:t>Loops: </a:t>
            </a:r>
            <a:r>
              <a:rPr lang="en-US" dirty="0"/>
              <a:t>Loops can execute a block of code as long as a specified condition is reached.</a:t>
            </a:r>
          </a:p>
          <a:p>
            <a:pPr marL="0" indent="0">
              <a:buNone/>
            </a:pPr>
            <a:r>
              <a:rPr lang="en-US" b="1" dirty="0"/>
              <a:t>While Loop: </a:t>
            </a:r>
            <a:r>
              <a:rPr lang="en-US" dirty="0"/>
              <a:t>The while loop loops through a block of code as long as a specified condition is true:</a:t>
            </a:r>
          </a:p>
          <a:p>
            <a:pPr marL="0" indent="0">
              <a:buNone/>
            </a:pPr>
            <a:r>
              <a:rPr lang="en-US" b="1" u="sng" dirty="0"/>
              <a:t>Syntax</a:t>
            </a:r>
          </a:p>
          <a:p>
            <a:pPr marL="0" indent="0">
              <a:buNone/>
            </a:pPr>
            <a:r>
              <a:rPr lang="en-US" dirty="0"/>
              <a:t>while (condition) {</a:t>
            </a:r>
          </a:p>
          <a:p>
            <a:pPr marL="0" indent="0">
              <a:buNone/>
            </a:pPr>
            <a:r>
              <a:rPr lang="en-US" dirty="0"/>
              <a:t>  // code block to be executed</a:t>
            </a:r>
          </a:p>
          <a:p>
            <a:pPr marL="0" indent="0">
              <a:buNone/>
            </a:pPr>
            <a:r>
              <a:rPr lang="en-US" dirty="0"/>
              <a:t>}</a:t>
            </a:r>
          </a:p>
          <a:p>
            <a:pPr marL="0" indent="0">
              <a:buNone/>
            </a:pPr>
            <a:r>
              <a:rPr lang="en-US" dirty="0"/>
              <a:t>In the example below, the code in the loop will run, over and over again, as long as a variable (</a:t>
            </a:r>
            <a:r>
              <a:rPr lang="en-US" dirty="0" err="1"/>
              <a:t>i</a:t>
            </a:r>
            <a:r>
              <a:rPr lang="en-US" dirty="0"/>
              <a:t>) is less than 5:</a:t>
            </a:r>
          </a:p>
          <a:p>
            <a:pPr marL="0" indent="0">
              <a:buNone/>
            </a:pPr>
            <a:r>
              <a:rPr lang="en-US" b="1" u="sng" dirty="0"/>
              <a:t>Example</a:t>
            </a:r>
          </a:p>
          <a:p>
            <a:pPr marL="0" indent="0">
              <a:buNone/>
            </a:pPr>
            <a:r>
              <a:rPr lang="en-US" dirty="0" err="1"/>
              <a:t>int</a:t>
            </a:r>
            <a:r>
              <a:rPr lang="en-US" dirty="0"/>
              <a:t> </a:t>
            </a:r>
            <a:r>
              <a:rPr lang="en-US" dirty="0" err="1"/>
              <a:t>i</a:t>
            </a:r>
            <a:r>
              <a:rPr lang="en-US" dirty="0"/>
              <a:t> = 0;</a:t>
            </a:r>
          </a:p>
          <a:p>
            <a:pPr marL="0" indent="0">
              <a:buNone/>
            </a:pPr>
            <a:r>
              <a:rPr lang="en-US" dirty="0"/>
              <a:t>while (</a:t>
            </a:r>
            <a:r>
              <a:rPr lang="en-US" dirty="0" err="1"/>
              <a:t>i</a:t>
            </a:r>
            <a:r>
              <a:rPr lang="en-US" dirty="0"/>
              <a:t> &lt; 5)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706605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43905"/>
            <a:ext cx="10515600" cy="534523"/>
          </a:xfrm>
        </p:spPr>
        <p:txBody>
          <a:bodyPr>
            <a:normAutofit fontScale="90000"/>
          </a:bodyPr>
          <a:lstStyle/>
          <a:p>
            <a:pPr algn="ctr"/>
            <a:r>
              <a:rPr lang="en-US" dirty="0"/>
              <a:t>The Do/While Loop</a:t>
            </a:r>
          </a:p>
        </p:txBody>
      </p:sp>
      <p:sp>
        <p:nvSpPr>
          <p:cNvPr id="3" name="Content Placeholder 2"/>
          <p:cNvSpPr>
            <a:spLocks noGrp="1"/>
          </p:cNvSpPr>
          <p:nvPr>
            <p:ph idx="1"/>
          </p:nvPr>
        </p:nvSpPr>
        <p:spPr>
          <a:xfrm>
            <a:off x="147484" y="678428"/>
            <a:ext cx="11887200" cy="6032088"/>
          </a:xfrm>
        </p:spPr>
        <p:txBody>
          <a:bodyPr>
            <a:normAutofit fontScale="77500" lnSpcReduction="20000"/>
          </a:bodyPr>
          <a:lstStyle/>
          <a:p>
            <a:pPr marL="0" indent="0">
              <a:buNone/>
            </a:pPr>
            <a:r>
              <a:rPr lang="en-US" dirty="0"/>
              <a:t>The do/while loop is a variant of the while loop. This loop will execute the code block once, before checking if the condition is true, then it will repeat the loop as long as the condition is true.</a:t>
            </a:r>
          </a:p>
          <a:p>
            <a:pPr marL="0" indent="0">
              <a:buNone/>
            </a:pPr>
            <a:r>
              <a:rPr lang="en-US" b="1" u="sng" dirty="0"/>
              <a:t>Syntax</a:t>
            </a:r>
          </a:p>
          <a:p>
            <a:pPr marL="0" indent="0">
              <a:buNone/>
            </a:pPr>
            <a:r>
              <a:rPr lang="en-US" dirty="0"/>
              <a:t>do {</a:t>
            </a:r>
          </a:p>
          <a:p>
            <a:pPr marL="0" indent="0">
              <a:buNone/>
            </a:pPr>
            <a:r>
              <a:rPr lang="en-US" dirty="0"/>
              <a:t>  // code block to be executed</a:t>
            </a:r>
          </a:p>
          <a:p>
            <a:pPr marL="0" indent="0">
              <a:buNone/>
            </a:pPr>
            <a:r>
              <a:rPr lang="en-US" dirty="0"/>
              <a:t>}</a:t>
            </a:r>
          </a:p>
          <a:p>
            <a:pPr marL="0" indent="0">
              <a:buNone/>
            </a:pPr>
            <a:r>
              <a:rPr lang="en-US" dirty="0"/>
              <a:t>while (condition);</a:t>
            </a:r>
          </a:p>
          <a:p>
            <a:pPr marL="0" indent="0">
              <a:buNone/>
            </a:pPr>
            <a:r>
              <a:rPr lang="en-US" dirty="0"/>
              <a:t>The loop will always be executed at least once, even if the condition is false, because the code block is executed before the condition is tested:</a:t>
            </a:r>
          </a:p>
          <a:p>
            <a:pPr marL="0" indent="0">
              <a:buNone/>
            </a:pPr>
            <a:r>
              <a:rPr lang="en-US" b="1" u="sng" dirty="0"/>
              <a:t>Example</a:t>
            </a:r>
          </a:p>
          <a:p>
            <a:pPr marL="0" indent="0">
              <a:buNone/>
            </a:pPr>
            <a:r>
              <a:rPr lang="en-US" dirty="0" err="1"/>
              <a:t>int</a:t>
            </a:r>
            <a:r>
              <a:rPr lang="en-US" dirty="0"/>
              <a:t> </a:t>
            </a:r>
            <a:r>
              <a:rPr lang="en-US" dirty="0" err="1"/>
              <a:t>i</a:t>
            </a:r>
            <a:r>
              <a:rPr lang="en-US" dirty="0"/>
              <a:t> = 0;</a:t>
            </a:r>
          </a:p>
          <a:p>
            <a:pPr marL="0" indent="0">
              <a:buNone/>
            </a:pPr>
            <a:r>
              <a:rPr lang="en-US" dirty="0"/>
              <a:t>do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r>
              <a:rPr lang="en-US" dirty="0"/>
              <a:t>while (</a:t>
            </a:r>
            <a:r>
              <a:rPr lang="en-US" dirty="0" err="1"/>
              <a:t>i</a:t>
            </a:r>
            <a:r>
              <a:rPr lang="en-US" dirty="0"/>
              <a:t> &lt; 5);</a:t>
            </a:r>
          </a:p>
        </p:txBody>
      </p:sp>
    </p:spTree>
    <p:extLst>
      <p:ext uri="{BB962C8B-B14F-4D97-AF65-F5344CB8AC3E}">
        <p14:creationId xmlns:p14="http://schemas.microsoft.com/office/powerpoint/2010/main" val="3686810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1"/>
            <a:ext cx="10515600" cy="505026"/>
          </a:xfrm>
        </p:spPr>
        <p:txBody>
          <a:bodyPr>
            <a:normAutofit fontScale="90000"/>
          </a:bodyPr>
          <a:lstStyle/>
          <a:p>
            <a:pPr algn="ctr"/>
            <a:r>
              <a:rPr lang="en-US" dirty="0"/>
              <a:t>Java For Loop</a:t>
            </a:r>
          </a:p>
        </p:txBody>
      </p:sp>
      <p:sp>
        <p:nvSpPr>
          <p:cNvPr id="3" name="Content Placeholder 2"/>
          <p:cNvSpPr>
            <a:spLocks noGrp="1"/>
          </p:cNvSpPr>
          <p:nvPr>
            <p:ph idx="1"/>
          </p:nvPr>
        </p:nvSpPr>
        <p:spPr>
          <a:xfrm>
            <a:off x="162231" y="604687"/>
            <a:ext cx="11916697" cy="6120578"/>
          </a:xfrm>
        </p:spPr>
        <p:txBody>
          <a:bodyPr>
            <a:normAutofit fontScale="92500" lnSpcReduction="20000"/>
          </a:bodyPr>
          <a:lstStyle/>
          <a:p>
            <a:pPr marL="0" indent="0">
              <a:buNone/>
            </a:pPr>
            <a:r>
              <a:rPr lang="en-US" dirty="0"/>
              <a:t>When you know exactly how many times you want to loop through a block of code, use the for loop instead of a while loop:</a:t>
            </a:r>
          </a:p>
          <a:p>
            <a:pPr marL="0" indent="0">
              <a:buNone/>
            </a:pPr>
            <a:r>
              <a:rPr lang="en-US" b="1" u="sng" dirty="0"/>
              <a:t>Syntax</a:t>
            </a:r>
          </a:p>
          <a:p>
            <a:pPr marL="0" indent="0">
              <a:buNone/>
            </a:pPr>
            <a:r>
              <a:rPr lang="en-US" dirty="0"/>
              <a:t>for (statement 1; statement 2; statement 3) {</a:t>
            </a:r>
          </a:p>
          <a:p>
            <a:pPr marL="0" indent="0">
              <a:buNone/>
            </a:pPr>
            <a:r>
              <a:rPr lang="en-US" dirty="0"/>
              <a:t>  // code block to be executed</a:t>
            </a:r>
          </a:p>
          <a:p>
            <a:pPr marL="0" indent="0">
              <a:buNone/>
            </a:pPr>
            <a:r>
              <a:rPr lang="en-US" dirty="0"/>
              <a:t>}</a:t>
            </a:r>
          </a:p>
          <a:p>
            <a:pPr marL="0" indent="0">
              <a:buNone/>
            </a:pPr>
            <a:r>
              <a:rPr lang="en-US" dirty="0"/>
              <a:t>Statement 1 is executed (one time) before the execution of the code block.</a:t>
            </a:r>
          </a:p>
          <a:p>
            <a:pPr marL="0" indent="0">
              <a:buNone/>
            </a:pPr>
            <a:r>
              <a:rPr lang="en-US" dirty="0"/>
              <a:t>Statement 2 defines the condition for executing the code block.</a:t>
            </a:r>
          </a:p>
          <a:p>
            <a:pPr marL="0" indent="0">
              <a:buNone/>
            </a:pPr>
            <a:r>
              <a:rPr lang="en-US" dirty="0"/>
              <a:t>Statement 3 is executed (every time) after the code block has been executed.</a:t>
            </a:r>
          </a:p>
          <a:p>
            <a:pPr marL="0" indent="0">
              <a:buNone/>
            </a:pPr>
            <a:r>
              <a:rPr lang="en-US" b="1" u="sng" dirty="0"/>
              <a:t>Example</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342145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58657"/>
            <a:ext cx="10515600" cy="475529"/>
          </a:xfrm>
        </p:spPr>
        <p:txBody>
          <a:bodyPr>
            <a:normAutofit fontScale="90000"/>
          </a:bodyPr>
          <a:lstStyle/>
          <a:p>
            <a:pPr algn="ctr"/>
            <a:r>
              <a:rPr lang="en-US" dirty="0"/>
              <a:t>For-Each Loop</a:t>
            </a:r>
          </a:p>
        </p:txBody>
      </p:sp>
      <p:sp>
        <p:nvSpPr>
          <p:cNvPr id="3" name="Content Placeholder 2"/>
          <p:cNvSpPr>
            <a:spLocks noGrp="1"/>
          </p:cNvSpPr>
          <p:nvPr>
            <p:ph idx="1"/>
          </p:nvPr>
        </p:nvSpPr>
        <p:spPr>
          <a:xfrm>
            <a:off x="132735" y="634186"/>
            <a:ext cx="11946194" cy="6105827"/>
          </a:xfrm>
        </p:spPr>
        <p:txBody>
          <a:bodyPr>
            <a:normAutofit/>
          </a:bodyPr>
          <a:lstStyle/>
          <a:p>
            <a:pPr marL="0" indent="0">
              <a:buNone/>
            </a:pPr>
            <a:r>
              <a:rPr lang="en-US" dirty="0"/>
              <a:t>There is also a "for-each" loop, which is used exclusively to loop through elements in an array:</a:t>
            </a:r>
          </a:p>
          <a:p>
            <a:pPr marL="0" indent="0">
              <a:buNone/>
            </a:pPr>
            <a:r>
              <a:rPr lang="en-US" b="1" u="sng" dirty="0"/>
              <a:t>Syntax</a:t>
            </a:r>
          </a:p>
          <a:p>
            <a:pPr marL="0" indent="0">
              <a:buNone/>
            </a:pPr>
            <a:r>
              <a:rPr lang="en-US" dirty="0"/>
              <a:t>for (type variable : </a:t>
            </a:r>
            <a:r>
              <a:rPr lang="en-US" dirty="0" err="1"/>
              <a:t>arrayname</a:t>
            </a:r>
            <a:r>
              <a:rPr lang="en-US" dirty="0"/>
              <a:t>) {</a:t>
            </a:r>
          </a:p>
          <a:p>
            <a:pPr marL="0" indent="0">
              <a:buNone/>
            </a:pPr>
            <a:r>
              <a:rPr lang="en-US" dirty="0"/>
              <a:t>  // code block to be executed</a:t>
            </a:r>
          </a:p>
          <a:p>
            <a:pPr marL="0" indent="0">
              <a:buNone/>
            </a:pPr>
            <a:r>
              <a:rPr lang="en-US" dirty="0"/>
              <a:t>}</a:t>
            </a:r>
          </a:p>
          <a:p>
            <a:pPr marL="0" indent="0">
              <a:buNone/>
            </a:pPr>
            <a:r>
              <a:rPr lang="en-US" b="1" u="sng" dirty="0"/>
              <a:t>Example</a:t>
            </a:r>
          </a:p>
          <a:p>
            <a:pPr marL="0" indent="0">
              <a:buNone/>
            </a:pPr>
            <a:r>
              <a:rPr lang="en-US" dirty="0"/>
              <a:t>String[] cars = {"Volvo", "BMW", "Ford", "Mazda"};</a:t>
            </a:r>
          </a:p>
          <a:p>
            <a:pPr marL="0" indent="0">
              <a:buNone/>
            </a:pPr>
            <a:r>
              <a:rPr lang="en-US" dirty="0"/>
              <a:t>for (String </a:t>
            </a:r>
            <a:r>
              <a:rPr lang="en-US" dirty="0" err="1"/>
              <a:t>i</a:t>
            </a:r>
            <a:r>
              <a:rPr lang="en-US" dirty="0"/>
              <a:t> : cars)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2296303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60"/>
            <a:ext cx="10515600" cy="490277"/>
          </a:xfrm>
        </p:spPr>
        <p:txBody>
          <a:bodyPr>
            <a:normAutofit fontScale="90000"/>
          </a:bodyPr>
          <a:lstStyle/>
          <a:p>
            <a:pPr algn="ctr"/>
            <a:r>
              <a:rPr lang="en-US" dirty="0"/>
              <a:t>Java Break</a:t>
            </a:r>
          </a:p>
        </p:txBody>
      </p:sp>
      <p:sp>
        <p:nvSpPr>
          <p:cNvPr id="3" name="Content Placeholder 2"/>
          <p:cNvSpPr>
            <a:spLocks noGrp="1"/>
          </p:cNvSpPr>
          <p:nvPr>
            <p:ph idx="1"/>
          </p:nvPr>
        </p:nvSpPr>
        <p:spPr>
          <a:xfrm>
            <a:off x="176981" y="619436"/>
            <a:ext cx="11887200" cy="6091079"/>
          </a:xfrm>
        </p:spPr>
        <p:txBody>
          <a:bodyPr>
            <a:normAutofit/>
          </a:bodyPr>
          <a:lstStyle/>
          <a:p>
            <a:pPr marL="0" indent="0">
              <a:buNone/>
            </a:pPr>
            <a:r>
              <a:rPr lang="en-US" dirty="0"/>
              <a:t>The break statement is used to jump out of a loop.</a:t>
            </a:r>
          </a:p>
          <a:p>
            <a:pPr marL="0" indent="0">
              <a:buNone/>
            </a:pPr>
            <a:r>
              <a:rPr lang="en-US" b="1" u="sng" dirty="0"/>
              <a:t>Example</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4) {</a:t>
            </a:r>
          </a:p>
          <a:p>
            <a:pPr marL="0" indent="0">
              <a:buNone/>
            </a:pPr>
            <a:r>
              <a:rPr lang="en-US" dirty="0"/>
              <a:t>    break;</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p>
        </p:txBody>
      </p:sp>
    </p:spTree>
    <p:extLst>
      <p:ext uri="{BB962C8B-B14F-4D97-AF65-F5344CB8AC3E}">
        <p14:creationId xmlns:p14="http://schemas.microsoft.com/office/powerpoint/2010/main" val="3614062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43905"/>
            <a:ext cx="10515600" cy="534523"/>
          </a:xfrm>
        </p:spPr>
        <p:txBody>
          <a:bodyPr>
            <a:normAutofit fontScale="90000"/>
          </a:bodyPr>
          <a:lstStyle/>
          <a:p>
            <a:pPr algn="ctr"/>
            <a:r>
              <a:rPr lang="en-US" dirty="0"/>
              <a:t>Java Continue</a:t>
            </a:r>
          </a:p>
        </p:txBody>
      </p:sp>
      <p:sp>
        <p:nvSpPr>
          <p:cNvPr id="3" name="Content Placeholder 2"/>
          <p:cNvSpPr>
            <a:spLocks noGrp="1"/>
          </p:cNvSpPr>
          <p:nvPr>
            <p:ph idx="1"/>
          </p:nvPr>
        </p:nvSpPr>
        <p:spPr>
          <a:xfrm>
            <a:off x="191729" y="678428"/>
            <a:ext cx="11887200" cy="6061585"/>
          </a:xfrm>
        </p:spPr>
        <p:txBody>
          <a:bodyPr>
            <a:normAutofit/>
          </a:bodyPr>
          <a:lstStyle/>
          <a:p>
            <a:pPr marL="0" indent="0">
              <a:buNone/>
            </a:pPr>
            <a:r>
              <a:rPr lang="en-US" dirty="0"/>
              <a:t>The continue statement breaks one iteration (in the loop), if a specified condition occurs, and continues with the next iteration in the loop.</a:t>
            </a:r>
          </a:p>
          <a:p>
            <a:pPr marL="0" indent="0">
              <a:buNone/>
            </a:pPr>
            <a:r>
              <a:rPr lang="en-US" b="1" u="sng" dirty="0"/>
              <a:t>Example</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4) {</a:t>
            </a:r>
          </a:p>
          <a:p>
            <a:pPr marL="0" indent="0">
              <a:buNone/>
            </a:pPr>
            <a:r>
              <a:rPr lang="en-US" dirty="0"/>
              <a:t>    continue;</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p>
        </p:txBody>
      </p:sp>
    </p:spTree>
    <p:extLst>
      <p:ext uri="{BB962C8B-B14F-4D97-AF65-F5344CB8AC3E}">
        <p14:creationId xmlns:p14="http://schemas.microsoft.com/office/powerpoint/2010/main" val="721609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4"/>
            <a:ext cx="10515600" cy="416536"/>
          </a:xfrm>
        </p:spPr>
        <p:txBody>
          <a:bodyPr>
            <a:normAutofit fontScale="90000"/>
          </a:bodyPr>
          <a:lstStyle/>
          <a:p>
            <a:pPr algn="ctr"/>
            <a:r>
              <a:rPr lang="en-US" dirty="0"/>
              <a:t>Break and Continue in While Loop</a:t>
            </a:r>
          </a:p>
        </p:txBody>
      </p:sp>
      <p:sp>
        <p:nvSpPr>
          <p:cNvPr id="3" name="Content Placeholder 2"/>
          <p:cNvSpPr>
            <a:spLocks noGrp="1"/>
          </p:cNvSpPr>
          <p:nvPr>
            <p:ph idx="1"/>
          </p:nvPr>
        </p:nvSpPr>
        <p:spPr>
          <a:xfrm>
            <a:off x="117987" y="516200"/>
            <a:ext cx="5560142" cy="6238561"/>
          </a:xfrm>
          <a:solidFill>
            <a:schemeClr val="accent1">
              <a:lumMod val="40000"/>
              <a:lumOff val="60000"/>
            </a:schemeClr>
          </a:solidFill>
        </p:spPr>
        <p:txBody>
          <a:bodyPr>
            <a:normAutofit/>
          </a:bodyPr>
          <a:lstStyle/>
          <a:p>
            <a:pPr marL="0" indent="0">
              <a:buNone/>
            </a:pPr>
            <a:r>
              <a:rPr lang="en-US" b="1" u="sng" dirty="0"/>
              <a:t>Break Example</a:t>
            </a:r>
          </a:p>
          <a:p>
            <a:pPr marL="0" indent="0">
              <a:buNone/>
            </a:pPr>
            <a:r>
              <a:rPr lang="en-US" dirty="0" err="1"/>
              <a:t>int</a:t>
            </a:r>
            <a:r>
              <a:rPr lang="en-US" dirty="0"/>
              <a: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if (</a:t>
            </a:r>
            <a:r>
              <a:rPr lang="en-US" dirty="0" err="1"/>
              <a:t>i</a:t>
            </a:r>
            <a:r>
              <a:rPr lang="en-US" dirty="0"/>
              <a:t> == 4) {</a:t>
            </a:r>
          </a:p>
          <a:p>
            <a:pPr marL="0" indent="0">
              <a:buNone/>
            </a:pPr>
            <a:r>
              <a:rPr lang="en-US" dirty="0"/>
              <a:t>    break;</a:t>
            </a:r>
          </a:p>
          <a:p>
            <a:pPr marL="0" indent="0">
              <a:buNone/>
            </a:pPr>
            <a:r>
              <a:rPr lang="en-US" dirty="0"/>
              <a:t>  }</a:t>
            </a:r>
          </a:p>
          <a:p>
            <a:pPr marL="0" indent="0">
              <a:buNone/>
            </a:pPr>
            <a:r>
              <a:rPr lang="en-US" dirty="0"/>
              <a:t>} </a:t>
            </a:r>
          </a:p>
        </p:txBody>
      </p:sp>
      <p:sp>
        <p:nvSpPr>
          <p:cNvPr id="4" name="Content Placeholder 2"/>
          <p:cNvSpPr txBox="1">
            <a:spLocks/>
          </p:cNvSpPr>
          <p:nvPr/>
        </p:nvSpPr>
        <p:spPr>
          <a:xfrm>
            <a:off x="6464706" y="521118"/>
            <a:ext cx="5560142" cy="6238561"/>
          </a:xfrm>
          <a:prstGeom prst="rect">
            <a:avLst/>
          </a:prstGeom>
          <a:solidFill>
            <a:schemeClr val="accent1">
              <a:lumMod val="40000"/>
              <a:lumOff val="60000"/>
            </a:schemeClr>
          </a:solidFill>
        </p:spPr>
        <p:txBody>
          <a:bodyPr vert="horz" lIns="91440" tIns="45720" rIns="91440" bIns="45720" rtlCol="0">
            <a:normAutofit/>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b="1" u="sng" dirty="0"/>
              <a:t>Continue Example</a:t>
            </a:r>
          </a:p>
          <a:p>
            <a:pPr marL="0" indent="0">
              <a:buNone/>
            </a:pPr>
            <a:r>
              <a:rPr lang="en-US" dirty="0" err="1"/>
              <a:t>int</a:t>
            </a:r>
            <a:r>
              <a:rPr lang="en-US" dirty="0"/>
              <a:t> </a:t>
            </a:r>
            <a:r>
              <a:rPr lang="en-US" dirty="0" err="1"/>
              <a:t>i</a:t>
            </a:r>
            <a:r>
              <a:rPr lang="en-US" dirty="0"/>
              <a:t> = 0;</a:t>
            </a:r>
            <a:br>
              <a:rPr lang="en-US" dirty="0"/>
            </a:br>
            <a:r>
              <a:rPr lang="en-US" dirty="0"/>
              <a:t>while (</a:t>
            </a:r>
            <a:r>
              <a:rPr lang="en-US" dirty="0" err="1"/>
              <a:t>i</a:t>
            </a:r>
            <a:r>
              <a:rPr lang="en-US" dirty="0"/>
              <a:t> &lt; 10) {</a:t>
            </a:r>
            <a:br>
              <a:rPr lang="en-US" dirty="0"/>
            </a:br>
            <a:r>
              <a:rPr lang="en-US" dirty="0"/>
              <a:t>  if (</a:t>
            </a:r>
            <a:r>
              <a:rPr lang="en-US" dirty="0" err="1"/>
              <a:t>i</a:t>
            </a:r>
            <a:r>
              <a:rPr lang="en-US" dirty="0"/>
              <a:t> == 4) {</a:t>
            </a:r>
            <a:br>
              <a:rPr lang="en-US" dirty="0"/>
            </a:br>
            <a:r>
              <a:rPr lang="en-US" dirty="0"/>
              <a:t>    </a:t>
            </a:r>
            <a:r>
              <a:rPr lang="en-US" dirty="0" err="1"/>
              <a:t>i</a:t>
            </a:r>
            <a:r>
              <a:rPr lang="en-US" dirty="0"/>
              <a:t>++;</a:t>
            </a:r>
            <a:br>
              <a:rPr lang="en-US" dirty="0"/>
            </a:br>
            <a:r>
              <a:rPr lang="en-US" dirty="0"/>
              <a:t>    continue;</a:t>
            </a:r>
            <a:br>
              <a:rPr lang="en-US" dirty="0"/>
            </a:br>
            <a:r>
              <a:rPr lang="en-US" dirty="0"/>
              <a:t>  }</a:t>
            </a:r>
            <a:br>
              <a:rPr lang="en-US" dirty="0"/>
            </a:br>
            <a:r>
              <a:rPr lang="en-US" dirty="0"/>
              <a:t>  </a:t>
            </a:r>
            <a:r>
              <a:rPr lang="en-US" dirty="0" err="1"/>
              <a:t>System.out.println</a:t>
            </a:r>
            <a:r>
              <a:rPr lang="en-US" dirty="0"/>
              <a:t>(</a:t>
            </a:r>
            <a:r>
              <a:rPr lang="en-US" dirty="0" err="1"/>
              <a:t>i</a:t>
            </a:r>
            <a:r>
              <a:rPr lang="en-US" dirty="0"/>
              <a:t>);</a:t>
            </a:r>
            <a:br>
              <a:rPr lang="en-US" dirty="0"/>
            </a:br>
            <a:r>
              <a:rPr lang="en-US" dirty="0"/>
              <a:t>  </a:t>
            </a:r>
            <a:r>
              <a:rPr lang="en-US" dirty="0" err="1"/>
              <a:t>i</a:t>
            </a:r>
            <a:r>
              <a:rPr lang="en-US" dirty="0"/>
              <a:t>++;</a:t>
            </a:r>
            <a:br>
              <a:rPr lang="en-US" dirty="0"/>
            </a:br>
            <a:r>
              <a:rPr lang="en-US" dirty="0"/>
              <a:t>} </a:t>
            </a:r>
          </a:p>
        </p:txBody>
      </p:sp>
    </p:spTree>
    <p:extLst>
      <p:ext uri="{BB962C8B-B14F-4D97-AF65-F5344CB8AC3E}">
        <p14:creationId xmlns:p14="http://schemas.microsoft.com/office/powerpoint/2010/main" val="1753546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84914"/>
            <a:ext cx="10515600" cy="357542"/>
          </a:xfrm>
        </p:spPr>
        <p:txBody>
          <a:bodyPr>
            <a:normAutofit fontScale="90000"/>
          </a:bodyPr>
          <a:lstStyle/>
          <a:p>
            <a:pPr algn="ctr"/>
            <a:r>
              <a:rPr lang="en-US" dirty="0"/>
              <a:t>Java Arrays</a:t>
            </a:r>
          </a:p>
        </p:txBody>
      </p:sp>
      <p:sp>
        <p:nvSpPr>
          <p:cNvPr id="3" name="Content Placeholder 2"/>
          <p:cNvSpPr>
            <a:spLocks noGrp="1"/>
          </p:cNvSpPr>
          <p:nvPr>
            <p:ph idx="1"/>
          </p:nvPr>
        </p:nvSpPr>
        <p:spPr>
          <a:xfrm>
            <a:off x="132735" y="442456"/>
            <a:ext cx="11916697" cy="6268060"/>
          </a:xfrm>
        </p:spPr>
        <p:txBody>
          <a:bodyPr/>
          <a:lstStyle/>
          <a:p>
            <a:pPr marL="0" indent="0">
              <a:buNone/>
            </a:pPr>
            <a:r>
              <a:rPr lang="en-US" b="1" dirty="0"/>
              <a:t>Arrays</a:t>
            </a:r>
            <a:r>
              <a:rPr lang="en-US" dirty="0"/>
              <a:t> are used to store multiple values in a single variable, instead of declaring separate variables for each value.</a:t>
            </a:r>
          </a:p>
          <a:p>
            <a:pPr marL="0" indent="0">
              <a:buNone/>
            </a:pPr>
            <a:r>
              <a:rPr lang="en-US" dirty="0"/>
              <a:t>To declare an array, define the variable type with square brackets: </a:t>
            </a:r>
            <a:r>
              <a:rPr lang="en-US" b="1" dirty="0"/>
              <a:t>String[] cars;</a:t>
            </a:r>
          </a:p>
          <a:p>
            <a:r>
              <a:rPr lang="en-US" dirty="0"/>
              <a:t>To insert values to it, we can use an array literal - place the values in a comma-separated list, inside curly braces: </a:t>
            </a:r>
          </a:p>
          <a:p>
            <a:pPr marL="514350" indent="-514350">
              <a:buFont typeface="+mj-lt"/>
              <a:buAutoNum type="arabicPeriod"/>
            </a:pPr>
            <a:r>
              <a:rPr lang="en-US" dirty="0"/>
              <a:t>String[] cars = {"Volvo", "BMW", "Ford", "Mazda"};</a:t>
            </a:r>
          </a:p>
          <a:p>
            <a:pPr marL="514350" indent="-514350">
              <a:buFont typeface="+mj-lt"/>
              <a:buAutoNum type="arabicPeriod"/>
            </a:pPr>
            <a:r>
              <a:rPr lang="en-US" dirty="0" err="1"/>
              <a:t>int</a:t>
            </a:r>
            <a:r>
              <a:rPr lang="en-US" dirty="0"/>
              <a:t>[] </a:t>
            </a:r>
            <a:r>
              <a:rPr lang="en-US" dirty="0" err="1"/>
              <a:t>myNum</a:t>
            </a:r>
            <a:r>
              <a:rPr lang="en-US" dirty="0"/>
              <a:t> = {10, 20, 30, 40};</a:t>
            </a:r>
          </a:p>
          <a:p>
            <a:pPr marL="0" indent="0">
              <a:buNone/>
            </a:pPr>
            <a:endParaRPr lang="en-US" dirty="0"/>
          </a:p>
        </p:txBody>
      </p:sp>
    </p:spTree>
    <p:extLst>
      <p:ext uri="{BB962C8B-B14F-4D97-AF65-F5344CB8AC3E}">
        <p14:creationId xmlns:p14="http://schemas.microsoft.com/office/powerpoint/2010/main" val="138745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 of a Java Program</a:t>
            </a:r>
            <a:endParaRPr lang="en-US" b="1" dirty="0"/>
          </a:p>
        </p:txBody>
      </p:sp>
      <p:sp>
        <p:nvSpPr>
          <p:cNvPr id="3" name="Content Placeholder 2"/>
          <p:cNvSpPr>
            <a:spLocks noGrp="1"/>
          </p:cNvSpPr>
          <p:nvPr>
            <p:ph idx="1"/>
          </p:nvPr>
        </p:nvSpPr>
        <p:spPr>
          <a:xfrm>
            <a:off x="171449" y="1825625"/>
            <a:ext cx="11858625" cy="4846638"/>
          </a:xfrm>
        </p:spPr>
        <p:txBody>
          <a:bodyPr>
            <a:normAutofit fontScale="92500" lnSpcReduction="10000"/>
          </a:bodyPr>
          <a:lstStyle/>
          <a:p>
            <a:r>
              <a:rPr lang="en-US" dirty="0"/>
              <a:t>This is an example of a Java source </a:t>
            </a:r>
            <a:r>
              <a:rPr lang="en-US" dirty="0" smtClean="0"/>
              <a:t>program</a:t>
            </a:r>
          </a:p>
          <a:p>
            <a:pPr marL="2857500" indent="0">
              <a:buNone/>
            </a:pPr>
            <a:r>
              <a:rPr lang="en-US" dirty="0">
                <a:solidFill>
                  <a:srgbClr val="FF0000"/>
                </a:solidFill>
              </a:rPr>
              <a:t>public class </a:t>
            </a:r>
            <a:r>
              <a:rPr lang="en-US" i="1" dirty="0">
                <a:solidFill>
                  <a:srgbClr val="FF0000"/>
                </a:solidFill>
              </a:rPr>
              <a:t>Greeting </a:t>
            </a:r>
            <a:r>
              <a:rPr lang="en-US" dirty="0">
                <a:solidFill>
                  <a:srgbClr val="FF0000"/>
                </a:solidFill>
              </a:rPr>
              <a:t>{</a:t>
            </a:r>
            <a:br>
              <a:rPr lang="en-US" dirty="0">
                <a:solidFill>
                  <a:srgbClr val="FF0000"/>
                </a:solidFill>
              </a:rPr>
            </a:br>
            <a:r>
              <a:rPr lang="en-US" dirty="0">
                <a:solidFill>
                  <a:srgbClr val="FF0000"/>
                </a:solidFill>
              </a:rPr>
              <a:t>public static void main(String[] </a:t>
            </a:r>
            <a:r>
              <a:rPr lang="en-US" dirty="0" err="1">
                <a:solidFill>
                  <a:srgbClr val="FF0000"/>
                </a:solidFill>
              </a:rPr>
              <a:t>args</a:t>
            </a:r>
            <a:r>
              <a:rPr lang="en-US" dirty="0">
                <a:solidFill>
                  <a:srgbClr val="FF0000"/>
                </a:solidFill>
              </a:rPr>
              <a:t/>
            </a:r>
            <a:br>
              <a:rPr lang="en-US" dirty="0">
                <a:solidFill>
                  <a:srgbClr val="FF0000"/>
                </a:solidFill>
              </a:rPr>
            </a:br>
            <a:r>
              <a:rPr lang="en-US" dirty="0">
                <a:solidFill>
                  <a:srgbClr val="FF0000"/>
                </a:solidFill>
              </a:rPr>
              <a:t>){</a:t>
            </a:r>
            <a:r>
              <a:rPr lang="en-US" dirty="0" err="1">
                <a:solidFill>
                  <a:srgbClr val="FF0000"/>
                </a:solidFill>
              </a:rPr>
              <a:t>System.out.println</a:t>
            </a:r>
            <a:r>
              <a:rPr lang="en-US" dirty="0">
                <a:solidFill>
                  <a:srgbClr val="FF0000"/>
                </a:solidFill>
              </a:rPr>
              <a:t>(“Good Morning.”);</a:t>
            </a:r>
            <a:br>
              <a:rPr lang="en-US" dirty="0">
                <a:solidFill>
                  <a:srgbClr val="FF0000"/>
                </a:solidFill>
              </a:rPr>
            </a:br>
            <a:r>
              <a:rPr lang="en-US" dirty="0">
                <a:solidFill>
                  <a:srgbClr val="FF0000"/>
                </a:solidFill>
              </a:rPr>
              <a:t>}</a:t>
            </a:r>
            <a:br>
              <a:rPr lang="en-US" dirty="0">
                <a:solidFill>
                  <a:srgbClr val="FF0000"/>
                </a:solidFill>
              </a:rPr>
            </a:br>
            <a:r>
              <a:rPr lang="en-US" dirty="0">
                <a:solidFill>
                  <a:srgbClr val="FF0000"/>
                </a:solidFill>
              </a:rPr>
              <a:t>} </a:t>
            </a:r>
          </a:p>
          <a:p>
            <a:r>
              <a:rPr lang="en-US" dirty="0" smtClean="0"/>
              <a:t>You </a:t>
            </a:r>
            <a:r>
              <a:rPr lang="en-US" dirty="0"/>
              <a:t>must type this program and save it in a file named </a:t>
            </a:r>
            <a:r>
              <a:rPr lang="en-US" dirty="0" smtClean="0"/>
              <a:t>Greeting.java</a:t>
            </a:r>
            <a:endParaRPr lang="en-US" dirty="0"/>
          </a:p>
          <a:p>
            <a:r>
              <a:rPr lang="en-US" dirty="0" smtClean="0"/>
              <a:t>Java </a:t>
            </a:r>
            <a:r>
              <a:rPr lang="en-US" dirty="0"/>
              <a:t>is case sensitive and has a free-form </a:t>
            </a:r>
            <a:r>
              <a:rPr lang="en-US" dirty="0" smtClean="0"/>
              <a:t>layout</a:t>
            </a:r>
            <a:endParaRPr lang="en-US" dirty="0"/>
          </a:p>
          <a:p>
            <a:r>
              <a:rPr lang="en-US" i="1" dirty="0" smtClean="0"/>
              <a:t>The </a:t>
            </a:r>
            <a:r>
              <a:rPr lang="en-US" i="1" dirty="0"/>
              <a:t>words public, class, static, void, main and </a:t>
            </a:r>
            <a:r>
              <a:rPr lang="en-US" i="1" dirty="0" err="1"/>
              <a:t>etc</a:t>
            </a:r>
            <a:r>
              <a:rPr lang="en-US" i="1" dirty="0"/>
              <a:t> are called </a:t>
            </a:r>
            <a:r>
              <a:rPr lang="en-US" dirty="0"/>
              <a:t>reserved </a:t>
            </a:r>
            <a:r>
              <a:rPr lang="en-US" dirty="0" smtClean="0"/>
              <a:t>or keyword words</a:t>
            </a:r>
            <a:endParaRPr lang="en-US" dirty="0"/>
          </a:p>
          <a:p>
            <a:r>
              <a:rPr lang="en-US" dirty="0" smtClean="0"/>
              <a:t>The </a:t>
            </a:r>
            <a:r>
              <a:rPr lang="en-US" dirty="0"/>
              <a:t>meaning of the words is fixed by the language. For now, they must</a:t>
            </a:r>
            <a:br>
              <a:rPr lang="en-US" dirty="0"/>
            </a:br>
            <a:r>
              <a:rPr lang="en-US" dirty="0"/>
              <a:t>appear in the places shown. </a:t>
            </a:r>
          </a:p>
        </p:txBody>
      </p:sp>
    </p:spTree>
    <p:extLst>
      <p:ext uri="{BB962C8B-B14F-4D97-AF65-F5344CB8AC3E}">
        <p14:creationId xmlns:p14="http://schemas.microsoft.com/office/powerpoint/2010/main" val="10004737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09"/>
            <a:ext cx="10515600" cy="534523"/>
          </a:xfrm>
        </p:spPr>
        <p:txBody>
          <a:bodyPr>
            <a:normAutofit fontScale="90000"/>
          </a:bodyPr>
          <a:lstStyle/>
          <a:p>
            <a:pPr algn="ctr"/>
            <a:r>
              <a:rPr lang="en-US" dirty="0"/>
              <a:t>Access the Elements of an Array</a:t>
            </a:r>
          </a:p>
        </p:txBody>
      </p:sp>
      <p:sp>
        <p:nvSpPr>
          <p:cNvPr id="3" name="Content Placeholder 2"/>
          <p:cNvSpPr>
            <a:spLocks noGrp="1"/>
          </p:cNvSpPr>
          <p:nvPr>
            <p:ph idx="1"/>
          </p:nvPr>
        </p:nvSpPr>
        <p:spPr>
          <a:xfrm>
            <a:off x="235973" y="766916"/>
            <a:ext cx="11754465" cy="5869858"/>
          </a:xfrm>
        </p:spPr>
        <p:txBody>
          <a:bodyPr>
            <a:normAutofit/>
          </a:bodyPr>
          <a:lstStyle/>
          <a:p>
            <a:pPr marL="0" indent="0">
              <a:buNone/>
            </a:pPr>
            <a:r>
              <a:rPr lang="en-US" dirty="0"/>
              <a:t>You access an array element by referring to the index number.</a:t>
            </a:r>
          </a:p>
          <a:p>
            <a:pPr marL="0" indent="0">
              <a:buNone/>
            </a:pPr>
            <a:r>
              <a:rPr lang="en-US" b="1" u="sng" dirty="0"/>
              <a:t>Example</a:t>
            </a:r>
          </a:p>
          <a:p>
            <a:pPr marL="0" indent="0">
              <a:buNone/>
            </a:pPr>
            <a:r>
              <a:rPr lang="en-US" dirty="0"/>
              <a:t>String[] cars = {"Volvo", "BMW", "Ford", "Mazda"};</a:t>
            </a:r>
          </a:p>
          <a:p>
            <a:pPr marL="0" indent="0">
              <a:buNone/>
            </a:pPr>
            <a:r>
              <a:rPr lang="en-US" dirty="0" err="1"/>
              <a:t>System.out.println</a:t>
            </a:r>
            <a:r>
              <a:rPr lang="en-US" dirty="0"/>
              <a:t>(cars[0]);</a:t>
            </a:r>
          </a:p>
          <a:p>
            <a:pPr marL="0" indent="0">
              <a:buNone/>
            </a:pPr>
            <a:r>
              <a:rPr lang="en-US" b="1" u="sng" dirty="0"/>
              <a:t>Outputs</a:t>
            </a:r>
          </a:p>
          <a:p>
            <a:pPr marL="0" indent="0">
              <a:buNone/>
            </a:pPr>
            <a:r>
              <a:rPr lang="en-US" dirty="0"/>
              <a:t> Volvo</a:t>
            </a:r>
          </a:p>
          <a:p>
            <a:pPr marL="0" indent="0">
              <a:buNone/>
            </a:pPr>
            <a:endParaRPr lang="en-US" dirty="0"/>
          </a:p>
          <a:p>
            <a:pPr marL="0" indent="0">
              <a:buNone/>
            </a:pPr>
            <a:r>
              <a:rPr lang="en-US" b="1" dirty="0"/>
              <a:t>Note:</a:t>
            </a:r>
            <a:r>
              <a:rPr lang="en-US" dirty="0"/>
              <a:t> Array indexes start with 0: [0] is the first element. [1] is the second element, etc.</a:t>
            </a:r>
          </a:p>
        </p:txBody>
      </p:sp>
    </p:spTree>
    <p:extLst>
      <p:ext uri="{BB962C8B-B14F-4D97-AF65-F5344CB8AC3E}">
        <p14:creationId xmlns:p14="http://schemas.microsoft.com/office/powerpoint/2010/main" val="3731334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84914"/>
            <a:ext cx="10515600" cy="534523"/>
          </a:xfrm>
        </p:spPr>
        <p:txBody>
          <a:bodyPr>
            <a:normAutofit fontScale="90000"/>
          </a:bodyPr>
          <a:lstStyle/>
          <a:p>
            <a:pPr algn="ctr"/>
            <a:r>
              <a:rPr lang="en-US" b="1" dirty="0"/>
              <a:t>Change an Array Element</a:t>
            </a:r>
          </a:p>
        </p:txBody>
      </p:sp>
      <p:sp>
        <p:nvSpPr>
          <p:cNvPr id="3" name="Content Placeholder 2"/>
          <p:cNvSpPr>
            <a:spLocks noGrp="1"/>
          </p:cNvSpPr>
          <p:nvPr>
            <p:ph idx="1"/>
          </p:nvPr>
        </p:nvSpPr>
        <p:spPr>
          <a:xfrm>
            <a:off x="235973" y="619436"/>
            <a:ext cx="11754465" cy="6076331"/>
          </a:xfrm>
        </p:spPr>
        <p:txBody>
          <a:bodyPr>
            <a:normAutofit/>
          </a:bodyPr>
          <a:lstStyle/>
          <a:p>
            <a:pPr marL="0" indent="0">
              <a:buNone/>
            </a:pPr>
            <a:r>
              <a:rPr lang="en-US" dirty="0"/>
              <a:t>To change the value of a specific element, refer to the index number:</a:t>
            </a:r>
          </a:p>
          <a:p>
            <a:pPr marL="0" indent="0">
              <a:buNone/>
            </a:pPr>
            <a:r>
              <a:rPr lang="en-US" b="1" u="sng" dirty="0"/>
              <a:t>Example</a:t>
            </a:r>
          </a:p>
          <a:p>
            <a:pPr marL="0" indent="0">
              <a:buNone/>
            </a:pPr>
            <a:r>
              <a:rPr lang="en-US" dirty="0"/>
              <a:t>cars[0] = "Opel";</a:t>
            </a:r>
          </a:p>
          <a:p>
            <a:pPr marL="0" indent="0">
              <a:buNone/>
            </a:pPr>
            <a:r>
              <a:rPr lang="en-US" b="1" u="sng" dirty="0"/>
              <a:t>Example</a:t>
            </a:r>
          </a:p>
          <a:p>
            <a:pPr marL="0" indent="0">
              <a:buNone/>
            </a:pPr>
            <a:r>
              <a:rPr lang="en-US" dirty="0"/>
              <a:t>String[] cars = {"Volvo", "BMW", "Ford", "Mazda"};</a:t>
            </a:r>
          </a:p>
          <a:p>
            <a:pPr marL="0" indent="0">
              <a:buNone/>
            </a:pPr>
            <a:r>
              <a:rPr lang="en-US" dirty="0"/>
              <a:t>cars[0] = "Opel";</a:t>
            </a:r>
          </a:p>
          <a:p>
            <a:pPr marL="0" indent="0">
              <a:buNone/>
            </a:pPr>
            <a:r>
              <a:rPr lang="en-US" dirty="0" err="1"/>
              <a:t>System.out.println</a:t>
            </a:r>
            <a:r>
              <a:rPr lang="en-US" dirty="0"/>
              <a:t>(cars[0]);</a:t>
            </a:r>
          </a:p>
          <a:p>
            <a:pPr marL="0" indent="0">
              <a:buNone/>
            </a:pPr>
            <a:r>
              <a:rPr lang="en-US" b="1" u="sng" dirty="0"/>
              <a:t>outputs</a:t>
            </a:r>
            <a:r>
              <a:rPr lang="en-US" dirty="0"/>
              <a:t> </a:t>
            </a:r>
          </a:p>
          <a:p>
            <a:pPr marL="0" indent="0">
              <a:buNone/>
            </a:pPr>
            <a:r>
              <a:rPr lang="en-US" dirty="0"/>
              <a:t>Opel</a:t>
            </a:r>
          </a:p>
        </p:txBody>
      </p:sp>
    </p:spTree>
    <p:extLst>
      <p:ext uri="{BB962C8B-B14F-4D97-AF65-F5344CB8AC3E}">
        <p14:creationId xmlns:p14="http://schemas.microsoft.com/office/powerpoint/2010/main" val="4250909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29158"/>
            <a:ext cx="10515600" cy="431284"/>
          </a:xfrm>
        </p:spPr>
        <p:txBody>
          <a:bodyPr>
            <a:normAutofit fontScale="90000"/>
          </a:bodyPr>
          <a:lstStyle/>
          <a:p>
            <a:pPr algn="ctr"/>
            <a:r>
              <a:rPr lang="en-US" b="1" dirty="0"/>
              <a:t>Array Length</a:t>
            </a:r>
          </a:p>
        </p:txBody>
      </p:sp>
      <p:sp>
        <p:nvSpPr>
          <p:cNvPr id="3" name="Content Placeholder 2"/>
          <p:cNvSpPr>
            <a:spLocks noGrp="1"/>
          </p:cNvSpPr>
          <p:nvPr>
            <p:ph idx="1"/>
          </p:nvPr>
        </p:nvSpPr>
        <p:spPr>
          <a:xfrm>
            <a:off x="162232" y="707922"/>
            <a:ext cx="11872452" cy="5987845"/>
          </a:xfrm>
        </p:spPr>
        <p:txBody>
          <a:bodyPr/>
          <a:lstStyle/>
          <a:p>
            <a:pPr marL="0" indent="0">
              <a:buNone/>
            </a:pPr>
            <a:r>
              <a:rPr lang="en-US" dirty="0"/>
              <a:t>To find out how many elements an array has, use the length property.</a:t>
            </a:r>
          </a:p>
          <a:p>
            <a:pPr marL="0" indent="0">
              <a:buNone/>
            </a:pPr>
            <a:r>
              <a:rPr lang="en-US" b="1" u="sng" dirty="0"/>
              <a:t>Example</a:t>
            </a:r>
          </a:p>
          <a:p>
            <a:pPr marL="0" indent="0">
              <a:buNone/>
            </a:pPr>
            <a:r>
              <a:rPr lang="en-US" dirty="0"/>
              <a:t>String[] cars = {"Volvo", "BMW", "Ford", "Mazda"};</a:t>
            </a:r>
          </a:p>
          <a:p>
            <a:pPr marL="0" indent="0">
              <a:buNone/>
            </a:pPr>
            <a:r>
              <a:rPr lang="en-US" dirty="0" err="1"/>
              <a:t>System.out.println</a:t>
            </a:r>
            <a:r>
              <a:rPr lang="en-US" dirty="0"/>
              <a:t>(</a:t>
            </a:r>
            <a:r>
              <a:rPr lang="en-US" dirty="0" err="1"/>
              <a:t>cars.length</a:t>
            </a:r>
            <a:r>
              <a:rPr lang="en-US" dirty="0"/>
              <a:t>);</a:t>
            </a:r>
          </a:p>
          <a:p>
            <a:pPr marL="0" indent="0">
              <a:buNone/>
            </a:pPr>
            <a:r>
              <a:rPr lang="en-US" b="1" u="sng" dirty="0"/>
              <a:t>Outputs</a:t>
            </a:r>
          </a:p>
          <a:p>
            <a:pPr marL="0" indent="0">
              <a:buNone/>
            </a:pPr>
            <a:r>
              <a:rPr lang="en-US" dirty="0"/>
              <a:t> 4</a:t>
            </a:r>
          </a:p>
        </p:txBody>
      </p:sp>
    </p:spTree>
    <p:extLst>
      <p:ext uri="{BB962C8B-B14F-4D97-AF65-F5344CB8AC3E}">
        <p14:creationId xmlns:p14="http://schemas.microsoft.com/office/powerpoint/2010/main" val="962875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10"/>
            <a:ext cx="10515600" cy="505026"/>
          </a:xfrm>
        </p:spPr>
        <p:txBody>
          <a:bodyPr>
            <a:normAutofit fontScale="90000"/>
          </a:bodyPr>
          <a:lstStyle/>
          <a:p>
            <a:pPr algn="ctr"/>
            <a:r>
              <a:rPr lang="en-US" b="1" dirty="0"/>
              <a:t>Loop Through an Array</a:t>
            </a:r>
          </a:p>
        </p:txBody>
      </p:sp>
      <p:sp>
        <p:nvSpPr>
          <p:cNvPr id="3" name="Content Placeholder 2"/>
          <p:cNvSpPr>
            <a:spLocks noGrp="1"/>
          </p:cNvSpPr>
          <p:nvPr>
            <p:ph idx="1"/>
          </p:nvPr>
        </p:nvSpPr>
        <p:spPr>
          <a:xfrm>
            <a:off x="191729" y="619436"/>
            <a:ext cx="11857703" cy="6032087"/>
          </a:xfrm>
        </p:spPr>
        <p:txBody>
          <a:bodyPr>
            <a:normAutofit/>
          </a:bodyPr>
          <a:lstStyle/>
          <a:p>
            <a:pPr marL="0" indent="0">
              <a:buNone/>
            </a:pPr>
            <a:r>
              <a:rPr lang="en-US" dirty="0"/>
              <a:t>You can loop through the array elements with the for loop, and use the length property to specify how many times the loop should run.</a:t>
            </a:r>
          </a:p>
          <a:p>
            <a:pPr marL="0" indent="0">
              <a:buNone/>
            </a:pPr>
            <a:r>
              <a:rPr lang="en-US" b="1" u="sng" dirty="0"/>
              <a:t>Example</a:t>
            </a:r>
          </a:p>
          <a:p>
            <a:pPr marL="0" indent="0">
              <a:buNone/>
            </a:pPr>
            <a:r>
              <a:rPr lang="en-US" dirty="0"/>
              <a:t>String[] cars = {"Volvo", "BMW", "Ford", "Mazda"};</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cars.length</a:t>
            </a:r>
            <a:r>
              <a:rPr lang="en-US" dirty="0"/>
              <a:t>; </a:t>
            </a:r>
            <a:r>
              <a:rPr lang="en-US" dirty="0" err="1"/>
              <a:t>i</a:t>
            </a:r>
            <a:r>
              <a:rPr lang="en-US" dirty="0"/>
              <a:t>++) {</a:t>
            </a:r>
          </a:p>
          <a:p>
            <a:pPr marL="0" indent="0">
              <a:buNone/>
            </a:pPr>
            <a:r>
              <a:rPr lang="en-US" dirty="0"/>
              <a:t>  </a:t>
            </a:r>
            <a:r>
              <a:rPr lang="en-US" dirty="0" err="1"/>
              <a:t>System.out.println</a:t>
            </a:r>
            <a:r>
              <a:rPr lang="en-US" dirty="0"/>
              <a:t>(cars[</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405006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4"/>
            <a:ext cx="10515600" cy="505026"/>
          </a:xfrm>
        </p:spPr>
        <p:txBody>
          <a:bodyPr>
            <a:normAutofit fontScale="90000"/>
          </a:bodyPr>
          <a:lstStyle/>
          <a:p>
            <a:pPr algn="ctr"/>
            <a:r>
              <a:rPr lang="en-US" b="1" dirty="0"/>
              <a:t>Loop Through an Array with For-Each</a:t>
            </a:r>
          </a:p>
        </p:txBody>
      </p:sp>
      <p:sp>
        <p:nvSpPr>
          <p:cNvPr id="3" name="Content Placeholder 2"/>
          <p:cNvSpPr>
            <a:spLocks noGrp="1"/>
          </p:cNvSpPr>
          <p:nvPr>
            <p:ph idx="1"/>
          </p:nvPr>
        </p:nvSpPr>
        <p:spPr>
          <a:xfrm>
            <a:off x="206477" y="604690"/>
            <a:ext cx="11842955" cy="6105826"/>
          </a:xfrm>
        </p:spPr>
        <p:txBody>
          <a:bodyPr>
            <a:normAutofit/>
          </a:bodyPr>
          <a:lstStyle/>
          <a:p>
            <a:pPr marL="0" indent="0">
              <a:buNone/>
            </a:pPr>
            <a:r>
              <a:rPr lang="en-US" dirty="0"/>
              <a:t>There is also a "for-each" loop, which is used exclusively to loop through elements in arrays:</a:t>
            </a:r>
          </a:p>
          <a:p>
            <a:pPr marL="0" indent="0">
              <a:buNone/>
            </a:pPr>
            <a:r>
              <a:rPr lang="en-US" b="1" u="sng" dirty="0"/>
              <a:t>Syntax</a:t>
            </a:r>
          </a:p>
          <a:p>
            <a:pPr marL="0" indent="0">
              <a:buNone/>
            </a:pPr>
            <a:r>
              <a:rPr lang="en-US" dirty="0"/>
              <a:t>for (type variable : </a:t>
            </a:r>
            <a:r>
              <a:rPr lang="en-US" dirty="0" err="1"/>
              <a:t>arrayname</a:t>
            </a:r>
            <a:r>
              <a:rPr lang="en-US" dirty="0"/>
              <a:t>) {</a:t>
            </a:r>
          </a:p>
          <a:p>
            <a:pPr marL="0" indent="0">
              <a:buNone/>
            </a:pPr>
            <a:r>
              <a:rPr lang="en-US" dirty="0"/>
              <a:t>  ...</a:t>
            </a:r>
          </a:p>
          <a:p>
            <a:pPr marL="0" indent="0">
              <a:buNone/>
            </a:pPr>
            <a:r>
              <a:rPr lang="en-US" dirty="0"/>
              <a:t>}</a:t>
            </a:r>
          </a:p>
          <a:p>
            <a:pPr marL="0" indent="0">
              <a:buNone/>
            </a:pPr>
            <a:r>
              <a:rPr lang="en-US" b="1" u="sng" dirty="0"/>
              <a:t>Example</a:t>
            </a:r>
          </a:p>
          <a:p>
            <a:pPr marL="0" indent="0">
              <a:buNone/>
            </a:pPr>
            <a:r>
              <a:rPr lang="en-US" dirty="0"/>
              <a:t>String[] cars = {"Volvo", "BMW", "Ford", "Mazda"};</a:t>
            </a:r>
          </a:p>
          <a:p>
            <a:pPr marL="0" indent="0">
              <a:buNone/>
            </a:pPr>
            <a:r>
              <a:rPr lang="en-US" dirty="0"/>
              <a:t>for (String </a:t>
            </a:r>
            <a:r>
              <a:rPr lang="en-US" dirty="0" err="1"/>
              <a:t>i</a:t>
            </a:r>
            <a:r>
              <a:rPr lang="en-US" dirty="0"/>
              <a:t> : cars)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2366668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4"/>
            <a:ext cx="10515600" cy="431284"/>
          </a:xfrm>
        </p:spPr>
        <p:txBody>
          <a:bodyPr>
            <a:normAutofit fontScale="90000"/>
          </a:bodyPr>
          <a:lstStyle/>
          <a:p>
            <a:pPr algn="ctr"/>
            <a:r>
              <a:rPr lang="en-US" b="1" dirty="0"/>
              <a:t>Multidimensional Arrays</a:t>
            </a:r>
          </a:p>
        </p:txBody>
      </p:sp>
      <p:sp>
        <p:nvSpPr>
          <p:cNvPr id="3" name="Content Placeholder 2"/>
          <p:cNvSpPr>
            <a:spLocks noGrp="1"/>
          </p:cNvSpPr>
          <p:nvPr>
            <p:ph idx="1"/>
          </p:nvPr>
        </p:nvSpPr>
        <p:spPr>
          <a:xfrm>
            <a:off x="235974" y="530948"/>
            <a:ext cx="11798710" cy="6194317"/>
          </a:xfrm>
        </p:spPr>
        <p:txBody>
          <a:bodyPr>
            <a:normAutofit/>
          </a:bodyPr>
          <a:lstStyle/>
          <a:p>
            <a:pPr marL="0" indent="0">
              <a:buNone/>
            </a:pPr>
            <a:r>
              <a:rPr lang="en-US" dirty="0"/>
              <a:t>A multidimensional array is an array containing one or more arrays.</a:t>
            </a:r>
          </a:p>
          <a:p>
            <a:pPr marL="0" indent="0">
              <a:buNone/>
            </a:pPr>
            <a:r>
              <a:rPr lang="en-US" dirty="0"/>
              <a:t>To create a two-dimensional array, add each array within its own set of curly braces.</a:t>
            </a:r>
          </a:p>
          <a:p>
            <a:pPr marL="0" indent="0">
              <a:buNone/>
            </a:pPr>
            <a:r>
              <a:rPr lang="en-US" b="1" u="sng" dirty="0"/>
              <a:t>Example</a:t>
            </a:r>
          </a:p>
          <a:p>
            <a:pPr marL="0" indent="0">
              <a:buNone/>
            </a:pPr>
            <a:r>
              <a:rPr lang="en-US" dirty="0" err="1"/>
              <a:t>int</a:t>
            </a:r>
            <a:r>
              <a:rPr lang="en-US" dirty="0"/>
              <a:t>[][] </a:t>
            </a:r>
            <a:r>
              <a:rPr lang="en-US" dirty="0" err="1"/>
              <a:t>myNumbers</a:t>
            </a:r>
            <a:r>
              <a:rPr lang="en-US" dirty="0"/>
              <a:t> = { {1, 2, 3, 4}, {5, 6, 7} };</a:t>
            </a:r>
          </a:p>
          <a:p>
            <a:pPr marL="0" indent="0">
              <a:buNone/>
            </a:pPr>
            <a:endParaRPr lang="en-US" dirty="0"/>
          </a:p>
          <a:p>
            <a:pPr marL="0" indent="0">
              <a:buNone/>
            </a:pPr>
            <a:r>
              <a:rPr lang="en-US" dirty="0" err="1"/>
              <a:t>myNumbers</a:t>
            </a:r>
            <a:r>
              <a:rPr lang="en-US" dirty="0"/>
              <a:t> is now an array with two arrays as its elements.</a:t>
            </a:r>
          </a:p>
        </p:txBody>
      </p:sp>
    </p:spTree>
    <p:extLst>
      <p:ext uri="{BB962C8B-B14F-4D97-AF65-F5344CB8AC3E}">
        <p14:creationId xmlns:p14="http://schemas.microsoft.com/office/powerpoint/2010/main" val="1194409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365130"/>
            <a:ext cx="10515600" cy="505026"/>
          </a:xfrm>
        </p:spPr>
        <p:txBody>
          <a:bodyPr>
            <a:normAutofit fontScale="90000"/>
          </a:bodyPr>
          <a:lstStyle/>
          <a:p>
            <a:pPr algn="ctr"/>
            <a:r>
              <a:rPr lang="en-US" b="1" dirty="0"/>
              <a:t>Accessing Multi dimensional array in java</a:t>
            </a:r>
          </a:p>
        </p:txBody>
      </p:sp>
      <p:sp>
        <p:nvSpPr>
          <p:cNvPr id="3" name="Content Placeholder 2"/>
          <p:cNvSpPr>
            <a:spLocks noGrp="1"/>
          </p:cNvSpPr>
          <p:nvPr>
            <p:ph idx="1"/>
          </p:nvPr>
        </p:nvSpPr>
        <p:spPr>
          <a:xfrm>
            <a:off x="191729" y="870156"/>
            <a:ext cx="11828206" cy="5840360"/>
          </a:xfrm>
        </p:spPr>
        <p:txBody>
          <a:bodyPr>
            <a:normAutofit fontScale="62500" lnSpcReduction="20000"/>
          </a:bodyPr>
          <a:lstStyle/>
          <a:p>
            <a:pPr marL="0" indent="0">
              <a:buNone/>
            </a:pPr>
            <a:r>
              <a:rPr lang="en-US" b="1" u="sng" dirty="0"/>
              <a:t>Example</a:t>
            </a:r>
          </a:p>
          <a:p>
            <a:pPr marL="0" indent="0">
              <a:buNone/>
            </a:pPr>
            <a:r>
              <a:rPr lang="en-US" dirty="0" err="1"/>
              <a:t>int</a:t>
            </a:r>
            <a:r>
              <a:rPr lang="en-US" dirty="0"/>
              <a:t>[][] </a:t>
            </a:r>
            <a:r>
              <a:rPr lang="en-US" dirty="0" err="1"/>
              <a:t>myNumbers</a:t>
            </a:r>
            <a:r>
              <a:rPr lang="en-US" dirty="0"/>
              <a:t> = { {1, 2, 3, 4}, {5, 6, 7} };</a:t>
            </a:r>
          </a:p>
          <a:p>
            <a:pPr marL="0" indent="0">
              <a:buNone/>
            </a:pPr>
            <a:r>
              <a:rPr lang="en-US" dirty="0" err="1"/>
              <a:t>int</a:t>
            </a:r>
            <a:r>
              <a:rPr lang="en-US" dirty="0"/>
              <a:t> x = </a:t>
            </a:r>
            <a:r>
              <a:rPr lang="en-US" dirty="0" err="1"/>
              <a:t>myNumbers</a:t>
            </a:r>
            <a:r>
              <a:rPr lang="en-US" dirty="0"/>
              <a:t>[1][2];</a:t>
            </a:r>
          </a:p>
          <a:p>
            <a:pPr marL="0" indent="0">
              <a:buNone/>
            </a:pPr>
            <a:r>
              <a:rPr lang="en-US" dirty="0" err="1"/>
              <a:t>System.out.println</a:t>
            </a:r>
            <a:r>
              <a:rPr lang="en-US" dirty="0"/>
              <a:t>(x); // Outputs 7</a:t>
            </a:r>
          </a:p>
          <a:p>
            <a:pPr marL="0" indent="0">
              <a:buNone/>
            </a:pPr>
            <a:endParaRPr lang="en-US" dirty="0"/>
          </a:p>
          <a:p>
            <a:pPr marL="0" indent="0">
              <a:buNone/>
            </a:pPr>
            <a:r>
              <a:rPr lang="en-US" dirty="0"/>
              <a:t>You can also use a for loop inside another for loop to get the elements of a two-dimensional array (we still have to point to the two indexes):</a:t>
            </a:r>
          </a:p>
          <a:p>
            <a:pPr marL="0" indent="0">
              <a:buNone/>
            </a:pPr>
            <a:r>
              <a:rPr lang="en-US" b="1" u="sng" dirty="0"/>
              <a:t>Example</a:t>
            </a:r>
          </a:p>
          <a:p>
            <a:pPr marL="0" indent="0">
              <a:buNone/>
            </a:pPr>
            <a:r>
              <a:rPr lang="en-US" dirty="0"/>
              <a:t>public class </a:t>
            </a:r>
            <a:r>
              <a:rPr lang="en-US" dirty="0" err="1"/>
              <a:t>MyClass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a:t>
            </a:r>
            <a:r>
              <a:rPr lang="en-US" dirty="0" err="1"/>
              <a:t>myNumbers</a:t>
            </a:r>
            <a:r>
              <a:rPr lang="en-US" dirty="0"/>
              <a:t> = { {1, 2, 3, 4}, {5, 6, 7} };</a:t>
            </a:r>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myNumbers.length</a:t>
            </a:r>
            <a:r>
              <a:rPr lang="en-US" dirty="0"/>
              <a:t>; ++</a:t>
            </a:r>
            <a:r>
              <a:rPr lang="en-US" dirty="0" err="1"/>
              <a:t>i</a:t>
            </a:r>
            <a:r>
              <a:rPr lang="en-US" dirty="0"/>
              <a:t>) {</a:t>
            </a:r>
          </a:p>
          <a:p>
            <a:pPr marL="0" indent="0">
              <a:buNone/>
            </a:pPr>
            <a:r>
              <a:rPr lang="en-US" dirty="0"/>
              <a:t>      for(</a:t>
            </a:r>
            <a:r>
              <a:rPr lang="en-US" dirty="0" err="1"/>
              <a:t>int</a:t>
            </a:r>
            <a:r>
              <a:rPr lang="en-US" dirty="0"/>
              <a:t> j = 0; j &lt; </a:t>
            </a:r>
            <a:r>
              <a:rPr lang="en-US" dirty="0" err="1"/>
              <a:t>myNumbers</a:t>
            </a:r>
            <a:r>
              <a:rPr lang="en-US" dirty="0"/>
              <a:t>[</a:t>
            </a:r>
            <a:r>
              <a:rPr lang="en-US" dirty="0" err="1"/>
              <a:t>i</a:t>
            </a:r>
            <a:r>
              <a:rPr lang="en-US" dirty="0"/>
              <a:t>].length; ++j) {</a:t>
            </a:r>
          </a:p>
          <a:p>
            <a:pPr marL="0" indent="0">
              <a:buNone/>
            </a:pPr>
            <a:r>
              <a:rPr lang="en-US" dirty="0"/>
              <a:t>        </a:t>
            </a:r>
            <a:r>
              <a:rPr lang="en-US" dirty="0" err="1"/>
              <a:t>System.out.println</a:t>
            </a:r>
            <a:r>
              <a:rPr lang="en-US" dirty="0"/>
              <a:t>(</a:t>
            </a:r>
            <a:r>
              <a:rPr lang="en-US" dirty="0" err="1"/>
              <a:t>myNumbers</a:t>
            </a:r>
            <a:r>
              <a:rPr lang="en-US" dirty="0"/>
              <a:t>[</a:t>
            </a:r>
            <a:r>
              <a:rPr lang="en-US" dirty="0" err="1"/>
              <a:t>i</a:t>
            </a:r>
            <a:r>
              <a:rPr lang="en-US" dirty="0"/>
              <a:t>][j]);</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08434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43906"/>
            <a:ext cx="10515600" cy="623013"/>
          </a:xfrm>
        </p:spPr>
        <p:txBody>
          <a:bodyPr>
            <a:normAutofit fontScale="90000"/>
          </a:bodyPr>
          <a:lstStyle/>
          <a:p>
            <a:pPr algn="ctr"/>
            <a:r>
              <a:rPr lang="en-US" b="1" dirty="0"/>
              <a:t>Java Exceptions</a:t>
            </a:r>
          </a:p>
        </p:txBody>
      </p:sp>
      <p:sp>
        <p:nvSpPr>
          <p:cNvPr id="3" name="Content Placeholder 2"/>
          <p:cNvSpPr>
            <a:spLocks noGrp="1"/>
          </p:cNvSpPr>
          <p:nvPr>
            <p:ph idx="1"/>
          </p:nvPr>
        </p:nvSpPr>
        <p:spPr>
          <a:xfrm>
            <a:off x="162231" y="766919"/>
            <a:ext cx="11901949" cy="5914100"/>
          </a:xfrm>
        </p:spPr>
        <p:txBody>
          <a:bodyPr/>
          <a:lstStyle/>
          <a:p>
            <a:pPr marL="0" indent="0">
              <a:buNone/>
            </a:pPr>
            <a:r>
              <a:rPr lang="en-US" dirty="0"/>
              <a:t>When executing Java code, different errors can occur: coding errors made by the programmer, errors due to wrong input, or other unforeseeable things.</a:t>
            </a:r>
          </a:p>
          <a:p>
            <a:pPr marL="0" indent="0">
              <a:buNone/>
            </a:pPr>
            <a:endParaRPr lang="en-US" dirty="0"/>
          </a:p>
          <a:p>
            <a:pPr marL="0" indent="0">
              <a:buNone/>
            </a:pPr>
            <a:r>
              <a:rPr lang="en-US" dirty="0"/>
              <a:t>When an error occurs, Java will normally stop and generate an error message. The technical term for this is: Java will throw an exception (throw an error).</a:t>
            </a:r>
          </a:p>
        </p:txBody>
      </p:sp>
    </p:spTree>
    <p:extLst>
      <p:ext uri="{BB962C8B-B14F-4D97-AF65-F5344CB8AC3E}">
        <p14:creationId xmlns:p14="http://schemas.microsoft.com/office/powerpoint/2010/main" val="3428213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58654"/>
            <a:ext cx="10515600" cy="475529"/>
          </a:xfrm>
        </p:spPr>
        <p:txBody>
          <a:bodyPr>
            <a:normAutofit fontScale="90000"/>
          </a:bodyPr>
          <a:lstStyle/>
          <a:p>
            <a:pPr algn="ctr"/>
            <a:r>
              <a:rPr lang="en-US" b="1" dirty="0"/>
              <a:t>Java Exception Handling: try and catch</a:t>
            </a:r>
          </a:p>
        </p:txBody>
      </p:sp>
      <p:sp>
        <p:nvSpPr>
          <p:cNvPr id="3" name="Content Placeholder 2"/>
          <p:cNvSpPr>
            <a:spLocks noGrp="1"/>
          </p:cNvSpPr>
          <p:nvPr>
            <p:ph idx="1"/>
          </p:nvPr>
        </p:nvSpPr>
        <p:spPr>
          <a:xfrm>
            <a:off x="162232" y="634183"/>
            <a:ext cx="11872452" cy="6091082"/>
          </a:xfrm>
        </p:spPr>
        <p:txBody>
          <a:bodyPr>
            <a:normAutofit fontScale="55000" lnSpcReduction="20000"/>
          </a:bodyPr>
          <a:lstStyle/>
          <a:p>
            <a:pPr marL="0" indent="0">
              <a:buNone/>
            </a:pPr>
            <a:r>
              <a:rPr lang="en-US" dirty="0"/>
              <a:t>The try statement allows you to define a block of code to be tested for errors while it is being executed.</a:t>
            </a:r>
          </a:p>
          <a:p>
            <a:pPr marL="0" indent="0">
              <a:buNone/>
            </a:pPr>
            <a:r>
              <a:rPr lang="en-US" dirty="0"/>
              <a:t>The catch statement allows you to define a block of code to be executed, if an error occurs in the try block.</a:t>
            </a:r>
          </a:p>
          <a:p>
            <a:pPr marL="0" indent="0">
              <a:buNone/>
            </a:pPr>
            <a:r>
              <a:rPr lang="en-US" dirty="0"/>
              <a:t>The try and catch keywords come in pairs:</a:t>
            </a:r>
          </a:p>
          <a:p>
            <a:pPr marL="0" indent="0">
              <a:buNone/>
            </a:pPr>
            <a:r>
              <a:rPr lang="en-US" b="1" u="sng" dirty="0"/>
              <a:t>Syntax</a:t>
            </a:r>
          </a:p>
          <a:p>
            <a:pPr marL="0" indent="0">
              <a:buNone/>
            </a:pPr>
            <a:r>
              <a:rPr lang="en-US" dirty="0"/>
              <a:t>try {</a:t>
            </a:r>
          </a:p>
          <a:p>
            <a:pPr marL="0" indent="0">
              <a:buNone/>
            </a:pPr>
            <a:r>
              <a:rPr lang="en-US" dirty="0"/>
              <a:t>  //  Block of code to try</a:t>
            </a:r>
          </a:p>
          <a:p>
            <a:pPr marL="0" indent="0">
              <a:buNone/>
            </a:pPr>
            <a:r>
              <a:rPr lang="en-US" dirty="0"/>
              <a:t>}</a:t>
            </a:r>
          </a:p>
          <a:p>
            <a:pPr marL="0" indent="0">
              <a:buNone/>
            </a:pPr>
            <a:r>
              <a:rPr lang="en-US" dirty="0"/>
              <a:t>catch(Exception e) {</a:t>
            </a:r>
          </a:p>
          <a:p>
            <a:pPr marL="0" indent="0">
              <a:buNone/>
            </a:pPr>
            <a:r>
              <a:rPr lang="en-US" dirty="0"/>
              <a:t>  //  Block of code to handle errors</a:t>
            </a:r>
          </a:p>
          <a:p>
            <a:pPr marL="0" indent="0">
              <a:buNone/>
            </a:pPr>
            <a:r>
              <a:rPr lang="en-US" dirty="0"/>
              <a:t>}</a:t>
            </a:r>
          </a:p>
          <a:p>
            <a:pPr marL="0" indent="0">
              <a:buNone/>
            </a:pPr>
            <a:r>
              <a:rPr lang="en-US" b="1" u="sng" dirty="0"/>
              <a:t>Example</a:t>
            </a:r>
            <a:r>
              <a:rPr lang="en-US" dirty="0"/>
              <a:t>: This will generate an error, because </a:t>
            </a:r>
            <a:r>
              <a:rPr lang="en-US" dirty="0" err="1"/>
              <a:t>myNumbers</a:t>
            </a:r>
            <a:r>
              <a:rPr lang="en-US" dirty="0"/>
              <a:t>[10] does not exist.</a:t>
            </a:r>
          </a:p>
          <a:p>
            <a:pPr marL="0" indent="0">
              <a:buNone/>
            </a:pPr>
            <a:r>
              <a:rPr lang="en-US" dirty="0"/>
              <a:t>public class </a:t>
            </a:r>
            <a:r>
              <a:rPr lang="en-US" dirty="0" err="1"/>
              <a:t>MyClass</a:t>
            </a:r>
            <a:r>
              <a:rPr lang="en-US" dirty="0"/>
              <a:t> {</a:t>
            </a:r>
          </a:p>
          <a:p>
            <a:pPr marL="0" indent="0">
              <a:buNone/>
            </a:pPr>
            <a:r>
              <a:rPr lang="en-US" dirty="0"/>
              <a:t>  public static void main(String[ ] </a:t>
            </a:r>
            <a:r>
              <a:rPr lang="en-US" dirty="0" err="1"/>
              <a:t>args</a:t>
            </a:r>
            <a:r>
              <a:rPr lang="en-US" dirty="0"/>
              <a:t>) {</a:t>
            </a:r>
          </a:p>
          <a:p>
            <a:pPr marL="0" indent="0">
              <a:buNone/>
            </a:pPr>
            <a:r>
              <a:rPr lang="en-US" dirty="0"/>
              <a:t>    </a:t>
            </a:r>
            <a:r>
              <a:rPr lang="en-US" dirty="0" err="1"/>
              <a:t>int</a:t>
            </a:r>
            <a:r>
              <a:rPr lang="en-US" dirty="0"/>
              <a:t>[] </a:t>
            </a:r>
            <a:r>
              <a:rPr lang="en-US" dirty="0" err="1"/>
              <a:t>myNumbers</a:t>
            </a:r>
            <a:r>
              <a:rPr lang="en-US" dirty="0"/>
              <a:t> = {1, 2, 3};</a:t>
            </a:r>
          </a:p>
          <a:p>
            <a:pPr marL="0" indent="0">
              <a:buNone/>
            </a:pPr>
            <a:r>
              <a:rPr lang="en-US" dirty="0"/>
              <a:t>    </a:t>
            </a:r>
            <a:r>
              <a:rPr lang="en-US" dirty="0" err="1"/>
              <a:t>System.out.println</a:t>
            </a:r>
            <a:r>
              <a:rPr lang="en-US" dirty="0"/>
              <a:t>(</a:t>
            </a:r>
            <a:r>
              <a:rPr lang="en-US" dirty="0" err="1"/>
              <a:t>myNumbers</a:t>
            </a:r>
            <a:r>
              <a:rPr lang="en-US" dirty="0"/>
              <a:t>[10]); // error!</a:t>
            </a:r>
          </a:p>
          <a:p>
            <a:pPr marL="0" indent="0">
              <a:buNone/>
            </a:pPr>
            <a:r>
              <a:rPr lang="en-US" dirty="0"/>
              <a:t>  }</a:t>
            </a:r>
          </a:p>
          <a:p>
            <a:pPr marL="0" indent="0">
              <a:buNone/>
            </a:pPr>
            <a:r>
              <a:rPr lang="en-US" dirty="0"/>
              <a:t>}</a:t>
            </a:r>
          </a:p>
          <a:p>
            <a:pPr marL="0" indent="0">
              <a:buNone/>
            </a:pPr>
            <a:r>
              <a:rPr lang="en-US" b="1" u="sng" dirty="0"/>
              <a:t>Output</a:t>
            </a:r>
          </a:p>
          <a:p>
            <a:pPr marL="0" indent="0">
              <a:buNone/>
            </a:pPr>
            <a:r>
              <a:rPr lang="en-US" dirty="0"/>
              <a:t>Exception in thread "main" </a:t>
            </a:r>
            <a:r>
              <a:rPr lang="en-US" dirty="0" err="1"/>
              <a:t>java.lang.ArrayIndexOutOfBoundsException</a:t>
            </a:r>
            <a:r>
              <a:rPr lang="en-US" dirty="0"/>
              <a:t>: 10</a:t>
            </a:r>
          </a:p>
          <a:p>
            <a:pPr marL="0" indent="0">
              <a:buNone/>
            </a:pPr>
            <a:r>
              <a:rPr lang="en-US" dirty="0"/>
              <a:t>        at </a:t>
            </a:r>
            <a:r>
              <a:rPr lang="en-US" dirty="0" err="1"/>
              <a:t>MyClass.main</a:t>
            </a:r>
            <a:r>
              <a:rPr lang="en-US" dirty="0"/>
              <a:t>(MyClass.java:4) </a:t>
            </a:r>
          </a:p>
        </p:txBody>
      </p:sp>
      <p:sp>
        <p:nvSpPr>
          <p:cNvPr id="5" name="Rectangle 2"/>
          <p:cNvSpPr>
            <a:spLocks noChangeArrowheads="1"/>
          </p:cNvSpPr>
          <p:nvPr/>
        </p:nvSpPr>
        <p:spPr bwMode="auto">
          <a:xfrm>
            <a:off x="6297561" y="2342277"/>
            <a:ext cx="5737123" cy="4401205"/>
          </a:xfrm>
          <a:prstGeom prst="rect">
            <a:avLst/>
          </a:prstGeom>
          <a:solidFill>
            <a:schemeClr val="accent6">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0000CD"/>
                </a:solidFill>
                <a:effectLst/>
                <a:latin typeface="Arial" panose="020B0604020202020204" pitchFamily="34" charset="0"/>
              </a:rPr>
              <a:t>Example: With try catch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static</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void</a:t>
            </a:r>
            <a:r>
              <a:rPr kumimoji="0" lang="en-US" altLang="en-US" sz="2000" b="0" i="0" u="none" strike="noStrike" cap="none" normalizeH="0" baseline="0" dirty="0">
                <a:ln>
                  <a:noFill/>
                </a:ln>
                <a:solidFill>
                  <a:srgbClr val="000000"/>
                </a:solidFill>
                <a:effectLst/>
                <a:latin typeface="Arial" panose="020B0604020202020204" pitchFamily="34" charset="0"/>
              </a:rPr>
              <a:t> main(</a:t>
            </a:r>
            <a:r>
              <a:rPr kumimoji="0" lang="en-US" altLang="en-US" sz="2000" b="0" i="0" u="none" strike="noStrike" cap="none" normalizeH="0" baseline="0" dirty="0">
                <a:ln>
                  <a:noFill/>
                </a:ln>
                <a:solidFill>
                  <a:srgbClr val="0000CD"/>
                </a:solidFill>
                <a:effectLst/>
                <a:latin typeface="Arial" panose="020B0604020202020204" pitchFamily="34" charset="0"/>
              </a:rPr>
              <a:t>String</a:t>
            </a:r>
            <a:r>
              <a:rPr kumimoji="0" lang="en-US" altLang="en-US" sz="2000" b="0" i="0" u="none" strike="noStrike" cap="none" normalizeH="0" baseline="0" dirty="0">
                <a:ln>
                  <a:noFill/>
                </a:ln>
                <a:solidFill>
                  <a:srgbClr val="000000"/>
                </a:solidFill>
                <a:effectLst/>
                <a:latin typeface="Arial" panose="020B0604020202020204" pitchFamily="34" charset="0"/>
              </a:rPr>
              <a:t>[ ] </a:t>
            </a:r>
            <a:r>
              <a:rPr kumimoji="0" lang="en-US" altLang="en-US" sz="2000" b="0" i="0" u="none" strike="noStrike" cap="none" normalizeH="0" baseline="0" dirty="0" err="1">
                <a:ln>
                  <a:noFill/>
                </a:ln>
                <a:solidFill>
                  <a:srgbClr val="000000"/>
                </a:solidFill>
                <a:effectLst/>
                <a:latin typeface="Arial" panose="020B0604020202020204" pitchFamily="34" charset="0"/>
              </a:rPr>
              <a:t>args</a:t>
            </a: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try</a:t>
            </a: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CD"/>
                </a:solidFill>
                <a:effectLst/>
                <a:latin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myNumbers</a:t>
            </a:r>
            <a:r>
              <a:rPr kumimoji="0" lang="en-US" altLang="en-US" sz="2000" b="0" i="0" u="none" strike="noStrike" cap="none" normalizeH="0" baseline="0" dirty="0">
                <a:ln>
                  <a:noFill/>
                </a:ln>
                <a:solidFill>
                  <a:srgbClr val="000000"/>
                </a:solidFill>
                <a:effectLst/>
                <a:latin typeface="Arial" panose="020B0604020202020204" pitchFamily="34" charset="0"/>
              </a:rPr>
              <a:t> = {</a:t>
            </a:r>
            <a:r>
              <a:rPr kumimoji="0" lang="en-US" altLang="en-US" sz="2000" b="0" i="0" u="none" strike="noStrike" cap="none" normalizeH="0" baseline="0" dirty="0">
                <a:ln>
                  <a:noFill/>
                </a:ln>
                <a:solidFill>
                  <a:srgbClr val="FF0000"/>
                </a:solidFill>
                <a:effectLst/>
                <a:latin typeface="Arial" panose="020B0604020202020204" pitchFamily="34" charset="0"/>
              </a:rPr>
              <a:t>1</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rPr>
              <a:t>2</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FF0000"/>
                </a:solidFill>
                <a:effectLst/>
                <a:latin typeface="Arial" panose="020B0604020202020204" pitchFamily="34" charset="0"/>
              </a:rPr>
              <a:t>3</a:t>
            </a:r>
            <a:r>
              <a:rPr kumimoji="0" lang="en-US" altLang="en-US" sz="2000" b="0" i="0" u="none" strike="noStrike" cap="none" normalizeH="0" baseline="0" dirty="0">
                <a:ln>
                  <a:noFill/>
                </a:ln>
                <a:solidFill>
                  <a:srgbClr val="000000"/>
                </a:solidFill>
                <a:effectLst/>
                <a:latin typeface="Arial" panose="020B0604020202020204" pitchFamily="34" charset="0"/>
              </a:rPr>
              <a:t>};</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System.out.println</a:t>
            </a:r>
            <a:r>
              <a:rPr kumimoji="0" lang="en-US" altLang="en-US" sz="2000" b="0" i="0" u="none" strike="noStrike" cap="none" normalizeH="0" baseline="0" dirty="0">
                <a:ln>
                  <a:noFill/>
                </a:ln>
                <a:solidFill>
                  <a:srgbClr val="000000"/>
                </a:solidFill>
                <a:effectLst/>
                <a:latin typeface="Arial" panose="020B0604020202020204" pitchFamily="34" charset="0"/>
              </a:rPr>
              <a:t>(</a:t>
            </a:r>
            <a:r>
              <a:rPr kumimoji="0" lang="en-US" altLang="en-US" sz="2000" b="0" i="0" u="none" strike="noStrike" cap="none" normalizeH="0" baseline="0" dirty="0" err="1">
                <a:ln>
                  <a:noFill/>
                </a:ln>
                <a:solidFill>
                  <a:srgbClr val="000000"/>
                </a:solidFill>
                <a:effectLst/>
                <a:latin typeface="Arial" panose="020B0604020202020204" pitchFamily="34" charset="0"/>
              </a:rPr>
              <a:t>myNumbers</a:t>
            </a:r>
            <a:r>
              <a:rPr kumimoji="0" lang="en-US" altLang="en-US" sz="2000" b="0" i="0" u="none" strike="noStrike" cap="none" normalizeH="0" baseline="0" dirty="0">
                <a:ln>
                  <a:noFill/>
                </a:ln>
                <a:solidFill>
                  <a:srgbClr val="000000"/>
                </a:solidFill>
                <a:effectLst/>
                <a:latin typeface="Arial" panose="020B0604020202020204" pitchFamily="34" charset="0"/>
              </a:rPr>
              <a:t>[</a:t>
            </a:r>
            <a:r>
              <a:rPr kumimoji="0" lang="en-US" altLang="en-US" sz="2000" b="0" i="0" u="none" strike="noStrike" cap="none" normalizeH="0" baseline="0" dirty="0">
                <a:ln>
                  <a:noFill/>
                </a:ln>
                <a:solidFill>
                  <a:srgbClr val="FF0000"/>
                </a:solidFill>
                <a:effectLst/>
                <a:latin typeface="Arial" panose="020B0604020202020204" pitchFamily="34" charset="0"/>
              </a:rPr>
              <a:t>10</a:t>
            </a:r>
            <a:r>
              <a:rPr kumimoji="0" lang="en-US" altLang="en-US" sz="2000" b="0" i="0" u="none" strike="noStrike" cap="none" normalizeH="0" baseline="0" dirty="0">
                <a:ln>
                  <a:noFill/>
                </a:ln>
                <a:solidFill>
                  <a:srgbClr val="000000"/>
                </a:solidFill>
                <a:effectLst/>
                <a:latin typeface="Arial" panose="020B0604020202020204" pitchFamily="34" charset="0"/>
              </a:rPr>
              <a:t>]);</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 </a:t>
            </a:r>
            <a:r>
              <a:rPr kumimoji="0" lang="en-US" altLang="en-US" sz="2000" b="0" i="0" u="none" strike="noStrike" cap="none" normalizeH="0" baseline="0" dirty="0">
                <a:ln>
                  <a:noFill/>
                </a:ln>
                <a:solidFill>
                  <a:srgbClr val="0000CD"/>
                </a:solidFill>
                <a:effectLst/>
                <a:latin typeface="Arial" panose="020B0604020202020204" pitchFamily="34" charset="0"/>
              </a:rPr>
              <a:t>catch</a:t>
            </a:r>
            <a:r>
              <a:rPr kumimoji="0" lang="en-US" altLang="en-US" sz="2000" b="0" i="0" u="none" strike="noStrike" cap="none" normalizeH="0" baseline="0" dirty="0">
                <a:ln>
                  <a:noFill/>
                </a:ln>
                <a:solidFill>
                  <a:srgbClr val="000000"/>
                </a:solidFill>
                <a:effectLst/>
                <a:latin typeface="Arial" panose="020B0604020202020204" pitchFamily="34" charset="0"/>
              </a:rPr>
              <a:t> (Exception e)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System.out.println</a:t>
            </a:r>
            <a:r>
              <a:rPr kumimoji="0" lang="en-US" altLang="en-US" sz="2000" b="0" i="0" u="none" strike="noStrike" cap="none" normalizeH="0" baseline="0" dirty="0">
                <a:ln>
                  <a:noFill/>
                </a:ln>
                <a:solidFill>
                  <a:srgbClr val="000000"/>
                </a:solidFill>
                <a:effectLst/>
                <a:latin typeface="Arial" panose="020B0604020202020204" pitchFamily="34" charset="0"/>
              </a:rPr>
              <a:t>(</a:t>
            </a:r>
            <a:r>
              <a:rPr kumimoji="0" lang="en-US" altLang="en-US" sz="2000" b="0" i="0" u="none" strike="noStrike" cap="none" normalizeH="0" baseline="0" dirty="0">
                <a:ln>
                  <a:noFill/>
                </a:ln>
                <a:solidFill>
                  <a:srgbClr val="A52A2A"/>
                </a:solidFill>
                <a:effectLst/>
                <a:latin typeface="Arial" panose="020B0604020202020204" pitchFamily="34" charset="0"/>
              </a:rPr>
              <a:t>"Something went wrong."</a:t>
            </a:r>
            <a:r>
              <a:rPr kumimoji="0" lang="en-US" altLang="en-US" sz="2000" b="0" i="0" u="none" strike="noStrike" cap="none" normalizeH="0" baseline="0" dirty="0">
                <a:ln>
                  <a:noFill/>
                </a:ln>
                <a:solidFill>
                  <a:srgbClr val="000000"/>
                </a:solidFill>
                <a:effectLst/>
                <a:latin typeface="Arial" panose="020B0604020202020204" pitchFamily="34" charset="0"/>
              </a:rPr>
              <a:t>);</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a:t>
            </a:r>
            <a:br>
              <a:rPr kumimoji="0" lang="en-US" altLang="en-US" sz="2000" b="0" i="0" u="none" strike="noStrike" cap="none" normalizeH="0" baseline="0" dirty="0">
                <a:ln>
                  <a:noFill/>
                </a:ln>
                <a:solidFill>
                  <a:srgbClr val="000000"/>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Unicode MS" panose="020B0604020202020204" pitchFamily="34" charset="-128"/>
              </a:rPr>
              <a:t>Output</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Something went wrong.</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327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08"/>
            <a:ext cx="10515600" cy="534523"/>
          </a:xfrm>
        </p:spPr>
        <p:txBody>
          <a:bodyPr>
            <a:normAutofit fontScale="90000"/>
          </a:bodyPr>
          <a:lstStyle/>
          <a:p>
            <a:pPr algn="ctr"/>
            <a:r>
              <a:rPr lang="en-US" b="1" dirty="0"/>
              <a:t>Finally</a:t>
            </a:r>
          </a:p>
        </p:txBody>
      </p:sp>
      <p:sp>
        <p:nvSpPr>
          <p:cNvPr id="3" name="Content Placeholder 2"/>
          <p:cNvSpPr>
            <a:spLocks noGrp="1"/>
          </p:cNvSpPr>
          <p:nvPr>
            <p:ph idx="1"/>
          </p:nvPr>
        </p:nvSpPr>
        <p:spPr>
          <a:xfrm>
            <a:off x="294967" y="648930"/>
            <a:ext cx="11724967" cy="5987843"/>
          </a:xfrm>
        </p:spPr>
        <p:txBody>
          <a:bodyPr>
            <a:normAutofit fontScale="70000" lnSpcReduction="20000"/>
          </a:bodyPr>
          <a:lstStyle/>
          <a:p>
            <a:pPr marL="0" indent="0">
              <a:buNone/>
            </a:pPr>
            <a:r>
              <a:rPr lang="en-US" dirty="0"/>
              <a:t>The finally statement lets you execute code, after try...catch, regardless of the result:</a:t>
            </a:r>
          </a:p>
          <a:p>
            <a:pPr marL="0" indent="0">
              <a:buNone/>
            </a:pPr>
            <a:r>
              <a:rPr lang="en-US" b="1" u="sng" dirty="0"/>
              <a:t>Example</a:t>
            </a:r>
          </a:p>
          <a:p>
            <a:pPr marL="0" indent="0">
              <a:buNone/>
            </a:pPr>
            <a:r>
              <a:rPr lang="en-US" dirty="0"/>
              <a:t>public class </a:t>
            </a:r>
            <a:r>
              <a:rPr lang="en-US" dirty="0" err="1"/>
              <a:t>MyClass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try {</a:t>
            </a:r>
          </a:p>
          <a:p>
            <a:pPr marL="0" indent="0">
              <a:buNone/>
            </a:pPr>
            <a:r>
              <a:rPr lang="en-US" dirty="0"/>
              <a:t>      </a:t>
            </a:r>
            <a:r>
              <a:rPr lang="en-US" dirty="0" err="1"/>
              <a:t>int</a:t>
            </a:r>
            <a:r>
              <a:rPr lang="en-US" dirty="0"/>
              <a:t>[] </a:t>
            </a:r>
            <a:r>
              <a:rPr lang="en-US" dirty="0" err="1"/>
              <a:t>myNumbers</a:t>
            </a:r>
            <a:r>
              <a:rPr lang="en-US" dirty="0"/>
              <a:t> = {1, 2, 3};</a:t>
            </a:r>
          </a:p>
          <a:p>
            <a:pPr marL="0" indent="0">
              <a:buNone/>
            </a:pPr>
            <a:r>
              <a:rPr lang="en-US" dirty="0"/>
              <a:t>      </a:t>
            </a:r>
            <a:r>
              <a:rPr lang="en-US" dirty="0" err="1"/>
              <a:t>System.out.println</a:t>
            </a:r>
            <a:r>
              <a:rPr lang="en-US" dirty="0"/>
              <a:t>(</a:t>
            </a:r>
            <a:r>
              <a:rPr lang="en-US" dirty="0" err="1"/>
              <a:t>myNumbers</a:t>
            </a:r>
            <a:r>
              <a:rPr lang="en-US" dirty="0"/>
              <a:t>[10]);</a:t>
            </a:r>
          </a:p>
          <a:p>
            <a:pPr marL="0" indent="0">
              <a:buNone/>
            </a:pPr>
            <a:r>
              <a:rPr lang="en-US" dirty="0"/>
              <a:t>    } catch (Exception e) {</a:t>
            </a:r>
          </a:p>
          <a:p>
            <a:pPr marL="0" indent="0">
              <a:buNone/>
            </a:pPr>
            <a:r>
              <a:rPr lang="en-US" dirty="0"/>
              <a:t>      </a:t>
            </a:r>
            <a:r>
              <a:rPr lang="en-US" dirty="0" err="1"/>
              <a:t>System.out.println</a:t>
            </a:r>
            <a:r>
              <a:rPr lang="en-US" dirty="0"/>
              <a:t>("Something went wrong.");</a:t>
            </a:r>
          </a:p>
          <a:p>
            <a:pPr marL="0" indent="0">
              <a:buNone/>
            </a:pPr>
            <a:r>
              <a:rPr lang="en-US" dirty="0"/>
              <a:t>    } finally {</a:t>
            </a:r>
          </a:p>
          <a:p>
            <a:pPr marL="0" indent="0">
              <a:buNone/>
            </a:pPr>
            <a:r>
              <a:rPr lang="en-US" dirty="0"/>
              <a:t>      </a:t>
            </a:r>
            <a:r>
              <a:rPr lang="en-US" dirty="0" err="1"/>
              <a:t>System.out.println</a:t>
            </a:r>
            <a:r>
              <a:rPr lang="en-US" dirty="0"/>
              <a:t>("The 'try catch' is finished.");</a:t>
            </a:r>
          </a:p>
          <a:p>
            <a:pPr marL="0" indent="0">
              <a:buNone/>
            </a:pPr>
            <a:r>
              <a:rPr lang="en-US" dirty="0"/>
              <a:t>    }</a:t>
            </a:r>
          </a:p>
          <a:p>
            <a:pPr marL="0" indent="0">
              <a:buNone/>
            </a:pPr>
            <a:r>
              <a:rPr lang="en-US" dirty="0"/>
              <a:t>  }</a:t>
            </a:r>
          </a:p>
          <a:p>
            <a:pPr marL="0" indent="0">
              <a:buNone/>
            </a:pPr>
            <a:r>
              <a:rPr lang="en-US" dirty="0"/>
              <a:t>}</a:t>
            </a:r>
          </a:p>
          <a:p>
            <a:pPr marL="0" indent="0">
              <a:buNone/>
            </a:pPr>
            <a:r>
              <a:rPr lang="en-US" b="1" u="sng" dirty="0"/>
              <a:t>Output</a:t>
            </a:r>
          </a:p>
          <a:p>
            <a:pPr marL="0" indent="0">
              <a:buNone/>
            </a:pPr>
            <a:r>
              <a:rPr lang="en-US" dirty="0"/>
              <a:t>Something went wrong.</a:t>
            </a:r>
          </a:p>
          <a:p>
            <a:pPr marL="0" indent="0">
              <a:buNone/>
            </a:pPr>
            <a:r>
              <a:rPr lang="en-US" dirty="0"/>
              <a:t>The 'try catch' is finished. </a:t>
            </a:r>
          </a:p>
        </p:txBody>
      </p:sp>
    </p:spTree>
    <p:extLst>
      <p:ext uri="{BB962C8B-B14F-4D97-AF65-F5344CB8AC3E}">
        <p14:creationId xmlns:p14="http://schemas.microsoft.com/office/powerpoint/2010/main" val="101785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185738"/>
            <a:ext cx="11830050" cy="6515100"/>
          </a:xfrm>
        </p:spPr>
        <p:txBody>
          <a:bodyPr>
            <a:normAutofit/>
          </a:bodyPr>
          <a:lstStyle/>
          <a:p>
            <a:r>
              <a:rPr lang="en-US" dirty="0"/>
              <a:t>By contrast, the word </a:t>
            </a:r>
            <a:r>
              <a:rPr lang="en-US" dirty="0">
                <a:solidFill>
                  <a:srgbClr val="FF0000"/>
                </a:solidFill>
              </a:rPr>
              <a:t>Greeting</a:t>
            </a:r>
            <a:r>
              <a:rPr lang="en-US" dirty="0"/>
              <a:t>, varies from program to </a:t>
            </a:r>
            <a:r>
              <a:rPr lang="en-US" dirty="0" smtClean="0"/>
              <a:t>program.</a:t>
            </a:r>
            <a:endParaRPr lang="en-US" dirty="0"/>
          </a:p>
          <a:p>
            <a:r>
              <a:rPr lang="en-US" dirty="0" smtClean="0"/>
              <a:t>What </a:t>
            </a:r>
            <a:r>
              <a:rPr lang="en-US" dirty="0"/>
              <a:t>exactly goes there is chosen by the </a:t>
            </a:r>
            <a:r>
              <a:rPr lang="en-US" dirty="0" smtClean="0"/>
              <a:t>programmer.</a:t>
            </a:r>
            <a:endParaRPr lang="en-US" dirty="0"/>
          </a:p>
          <a:p>
            <a:r>
              <a:rPr lang="en-US" dirty="0" smtClean="0"/>
              <a:t>The </a:t>
            </a:r>
            <a:r>
              <a:rPr lang="en-US" dirty="0"/>
              <a:t>first line, </a:t>
            </a:r>
            <a:r>
              <a:rPr lang="en-US" dirty="0">
                <a:solidFill>
                  <a:srgbClr val="FF0000"/>
                </a:solidFill>
              </a:rPr>
              <a:t>public class Greeting</a:t>
            </a:r>
            <a:r>
              <a:rPr lang="en-US" dirty="0"/>
              <a:t>, start s a new class called </a:t>
            </a:r>
            <a:r>
              <a:rPr lang="en-US" dirty="0" smtClean="0">
                <a:solidFill>
                  <a:srgbClr val="FF0000"/>
                </a:solidFill>
              </a:rPr>
              <a:t>Greeting</a:t>
            </a:r>
            <a:r>
              <a:rPr lang="en-US" dirty="0" smtClean="0"/>
              <a:t>.</a:t>
            </a:r>
            <a:endParaRPr lang="en-US" dirty="0"/>
          </a:p>
          <a:p>
            <a:r>
              <a:rPr lang="en-US" dirty="0" smtClean="0"/>
              <a:t>Classes </a:t>
            </a:r>
            <a:r>
              <a:rPr lang="en-US" dirty="0"/>
              <a:t>are a fundamental concept in java. Their role is as factories for </a:t>
            </a:r>
            <a:r>
              <a:rPr lang="en-US" dirty="0" smtClean="0"/>
              <a:t>objects.</a:t>
            </a:r>
            <a:endParaRPr lang="en-US" dirty="0"/>
          </a:p>
          <a:p>
            <a:r>
              <a:rPr lang="en-US" dirty="0" smtClean="0"/>
              <a:t>But </a:t>
            </a:r>
            <a:r>
              <a:rPr lang="en-US" dirty="0"/>
              <a:t>here we are using the </a:t>
            </a:r>
            <a:r>
              <a:rPr lang="en-US" dirty="0">
                <a:solidFill>
                  <a:srgbClr val="FF0000"/>
                </a:solidFill>
              </a:rPr>
              <a:t>Greeting</a:t>
            </a:r>
            <a:r>
              <a:rPr lang="en-US" dirty="0"/>
              <a:t> class as a container for our program’s </a:t>
            </a:r>
            <a:r>
              <a:rPr lang="en-US" dirty="0" smtClean="0"/>
              <a:t>instructions.</a:t>
            </a:r>
            <a:endParaRPr lang="en-US" dirty="0"/>
          </a:p>
          <a:p>
            <a:r>
              <a:rPr lang="en-US" dirty="0" smtClean="0"/>
              <a:t>Java </a:t>
            </a:r>
            <a:r>
              <a:rPr lang="en-US" dirty="0"/>
              <a:t>requires that all program instructions be placed inside </a:t>
            </a:r>
            <a:r>
              <a:rPr lang="en-US" dirty="0">
                <a:solidFill>
                  <a:srgbClr val="FF0000"/>
                </a:solidFill>
              </a:rPr>
              <a:t>methods</a:t>
            </a:r>
            <a:r>
              <a:rPr lang="en-US" dirty="0"/>
              <a:t> and that </a:t>
            </a:r>
            <a:r>
              <a:rPr lang="en-US" dirty="0" smtClean="0"/>
              <a:t>every method </a:t>
            </a:r>
            <a:r>
              <a:rPr lang="en-US" dirty="0"/>
              <a:t>must be placed inside a </a:t>
            </a:r>
            <a:r>
              <a:rPr lang="en-US" dirty="0" smtClean="0"/>
              <a:t>class.</a:t>
            </a:r>
            <a:endParaRPr lang="en-US" dirty="0"/>
          </a:p>
          <a:p>
            <a:r>
              <a:rPr lang="en-US" dirty="0" smtClean="0"/>
              <a:t>Thus </a:t>
            </a:r>
            <a:r>
              <a:rPr lang="en-US" dirty="0"/>
              <a:t>we must define methods that would contain our instructions and a class that </a:t>
            </a:r>
            <a:r>
              <a:rPr lang="en-US" dirty="0" smtClean="0"/>
              <a:t>holds the methods.</a:t>
            </a:r>
            <a:endParaRPr lang="en-US" dirty="0"/>
          </a:p>
          <a:p>
            <a:r>
              <a:rPr lang="en-US" dirty="0" smtClean="0"/>
              <a:t>In </a:t>
            </a:r>
            <a:r>
              <a:rPr lang="en-US" dirty="0"/>
              <a:t>our program, </a:t>
            </a:r>
            <a:r>
              <a:rPr lang="en-US" dirty="0">
                <a:solidFill>
                  <a:srgbClr val="FF0000"/>
                </a:solidFill>
              </a:rPr>
              <a:t>main()</a:t>
            </a:r>
            <a:r>
              <a:rPr lang="en-US" dirty="0"/>
              <a:t> is our only method while </a:t>
            </a:r>
            <a:r>
              <a:rPr lang="en-US" dirty="0">
                <a:solidFill>
                  <a:srgbClr val="FF0000"/>
                </a:solidFill>
              </a:rPr>
              <a:t>Greeting</a:t>
            </a:r>
            <a:r>
              <a:rPr lang="en-US" dirty="0"/>
              <a:t> is our class. </a:t>
            </a:r>
          </a:p>
        </p:txBody>
      </p:sp>
    </p:spTree>
    <p:extLst>
      <p:ext uri="{BB962C8B-B14F-4D97-AF65-F5344CB8AC3E}">
        <p14:creationId xmlns:p14="http://schemas.microsoft.com/office/powerpoint/2010/main" val="4050673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7"/>
            <a:ext cx="10515600" cy="534523"/>
          </a:xfrm>
        </p:spPr>
        <p:txBody>
          <a:bodyPr>
            <a:normAutofit fontScale="90000"/>
          </a:bodyPr>
          <a:lstStyle/>
          <a:p>
            <a:pPr algn="ctr"/>
            <a:r>
              <a:rPr lang="en-US" b="1" dirty="0"/>
              <a:t>The throw keyword</a:t>
            </a:r>
          </a:p>
        </p:txBody>
      </p:sp>
      <p:sp>
        <p:nvSpPr>
          <p:cNvPr id="3" name="Content Placeholder 2"/>
          <p:cNvSpPr>
            <a:spLocks noGrp="1"/>
          </p:cNvSpPr>
          <p:nvPr>
            <p:ph idx="1"/>
          </p:nvPr>
        </p:nvSpPr>
        <p:spPr>
          <a:xfrm>
            <a:off x="206477" y="634190"/>
            <a:ext cx="11857704" cy="6061578"/>
          </a:xfrm>
        </p:spPr>
        <p:txBody>
          <a:bodyPr>
            <a:normAutofit fontScale="55000" lnSpcReduction="20000"/>
          </a:bodyPr>
          <a:lstStyle/>
          <a:p>
            <a:pPr marL="0" indent="0">
              <a:buNone/>
            </a:pPr>
            <a:r>
              <a:rPr lang="en-US" dirty="0"/>
              <a:t>The throw statement allows you to create a custom error.</a:t>
            </a:r>
          </a:p>
          <a:p>
            <a:pPr marL="0" indent="0">
              <a:buNone/>
            </a:pPr>
            <a:r>
              <a:rPr lang="en-US" dirty="0"/>
              <a:t>The throw statement is used together with an exception type. There are many exception types available in Java: </a:t>
            </a:r>
            <a:r>
              <a:rPr lang="en-US" dirty="0" err="1"/>
              <a:t>ArithmeticException</a:t>
            </a:r>
            <a:r>
              <a:rPr lang="en-US" dirty="0"/>
              <a:t>, </a:t>
            </a:r>
            <a:r>
              <a:rPr lang="en-US" dirty="0" err="1"/>
              <a:t>ClassNotFoundException</a:t>
            </a:r>
            <a:r>
              <a:rPr lang="en-US" dirty="0"/>
              <a:t>, </a:t>
            </a:r>
            <a:r>
              <a:rPr lang="en-US" dirty="0" err="1"/>
              <a:t>ArrayIndexOutOfBoundsException</a:t>
            </a:r>
            <a:r>
              <a:rPr lang="en-US" dirty="0"/>
              <a:t>, </a:t>
            </a:r>
            <a:r>
              <a:rPr lang="en-US" dirty="0" err="1"/>
              <a:t>SecurityException</a:t>
            </a:r>
            <a:r>
              <a:rPr lang="en-US" dirty="0"/>
              <a:t>, etc.</a:t>
            </a:r>
          </a:p>
          <a:p>
            <a:pPr marL="0" indent="0">
              <a:buNone/>
            </a:pPr>
            <a:r>
              <a:rPr lang="en-US" dirty="0"/>
              <a:t>The exception type is often used together with a custom method. Don't worry if you don't understand the example below, you will learn more about methods in the next chapter:</a:t>
            </a:r>
          </a:p>
          <a:p>
            <a:pPr marL="0" indent="0">
              <a:buNone/>
            </a:pPr>
            <a:r>
              <a:rPr lang="en-US" b="1" u="sng" dirty="0"/>
              <a:t>Example</a:t>
            </a:r>
          </a:p>
          <a:p>
            <a:pPr marL="0" indent="0">
              <a:buNone/>
            </a:pPr>
            <a:r>
              <a:rPr lang="en-US" dirty="0"/>
              <a:t>Throw an exception if age is below 18 (print "Access denied"). If age is 18 or older, print "Access granted":</a:t>
            </a:r>
          </a:p>
          <a:p>
            <a:pPr marL="0" indent="0">
              <a:buNone/>
            </a:pPr>
            <a:r>
              <a:rPr lang="en-US" dirty="0"/>
              <a:t>public class </a:t>
            </a:r>
            <a:r>
              <a:rPr lang="en-US" dirty="0" err="1"/>
              <a:t>MyClass</a:t>
            </a:r>
            <a:r>
              <a:rPr lang="en-US" dirty="0"/>
              <a:t> {</a:t>
            </a:r>
          </a:p>
          <a:p>
            <a:pPr marL="0" indent="0">
              <a:buNone/>
            </a:pPr>
            <a:r>
              <a:rPr lang="en-US" dirty="0"/>
              <a:t>  static void </a:t>
            </a:r>
            <a:r>
              <a:rPr lang="en-US" dirty="0" err="1"/>
              <a:t>checkAge</a:t>
            </a:r>
            <a:r>
              <a:rPr lang="en-US" dirty="0"/>
              <a:t>(</a:t>
            </a:r>
            <a:r>
              <a:rPr lang="en-US" dirty="0" err="1"/>
              <a:t>int</a:t>
            </a:r>
            <a:r>
              <a:rPr lang="en-US" dirty="0"/>
              <a:t> age) {</a:t>
            </a:r>
          </a:p>
          <a:p>
            <a:pPr marL="0" indent="0">
              <a:buNone/>
            </a:pPr>
            <a:r>
              <a:rPr lang="en-US" dirty="0"/>
              <a:t>    if (age &lt; 18) {</a:t>
            </a:r>
          </a:p>
          <a:p>
            <a:pPr marL="0" indent="0">
              <a:buNone/>
            </a:pPr>
            <a:r>
              <a:rPr lang="en-US" dirty="0"/>
              <a:t>      throw new </a:t>
            </a:r>
            <a:r>
              <a:rPr lang="en-US" dirty="0" err="1"/>
              <a:t>ArithmeticException</a:t>
            </a:r>
            <a:r>
              <a:rPr lang="en-US" dirty="0"/>
              <a:t>("Access denied - You must be at least 18 years old.");</a:t>
            </a:r>
          </a:p>
          <a:p>
            <a:pPr marL="0" indent="0">
              <a:buNone/>
            </a:pPr>
            <a:r>
              <a:rPr lang="en-US" dirty="0"/>
              <a:t>    }</a:t>
            </a:r>
          </a:p>
          <a:p>
            <a:pPr marL="0" indent="0">
              <a:buNone/>
            </a:pPr>
            <a:r>
              <a:rPr lang="en-US" dirty="0"/>
              <a:t>    else {</a:t>
            </a:r>
          </a:p>
          <a:p>
            <a:pPr marL="0" indent="0">
              <a:buNone/>
            </a:pPr>
            <a:r>
              <a:rPr lang="en-US" dirty="0"/>
              <a:t>      </a:t>
            </a:r>
            <a:r>
              <a:rPr lang="en-US" dirty="0" err="1"/>
              <a:t>System.out.println</a:t>
            </a:r>
            <a:r>
              <a:rPr lang="en-US" dirty="0"/>
              <a:t>("Access granted - You are old enough!");</a:t>
            </a:r>
          </a:p>
          <a:p>
            <a:pPr marL="0" indent="0">
              <a:buNone/>
            </a:pPr>
            <a:r>
              <a:rPr lang="en-US" dirty="0"/>
              <a:t>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checkAge</a:t>
            </a:r>
            <a:r>
              <a:rPr lang="en-US" dirty="0"/>
              <a:t>(15); // Set age to 15 (which is below 18...)</a:t>
            </a:r>
          </a:p>
          <a:p>
            <a:pPr marL="0" indent="0">
              <a:buNone/>
            </a:pPr>
            <a:r>
              <a:rPr lang="en-US" dirty="0"/>
              <a:t>  }</a:t>
            </a:r>
          </a:p>
          <a:p>
            <a:pPr marL="0" indent="0">
              <a:buNone/>
            </a:pPr>
            <a:r>
              <a:rPr lang="en-US" dirty="0"/>
              <a:t>}</a:t>
            </a:r>
          </a:p>
        </p:txBody>
      </p:sp>
      <p:sp>
        <p:nvSpPr>
          <p:cNvPr id="4" name="Rounded Rectangle 3"/>
          <p:cNvSpPr/>
          <p:nvPr/>
        </p:nvSpPr>
        <p:spPr>
          <a:xfrm>
            <a:off x="4704736" y="4557251"/>
            <a:ext cx="7359445" cy="15043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Output:</a:t>
            </a:r>
          </a:p>
          <a:p>
            <a:r>
              <a:rPr lang="en-US" dirty="0">
                <a:solidFill>
                  <a:schemeClr val="tx1"/>
                </a:solidFill>
              </a:rPr>
              <a:t>Exception in thread "main" </a:t>
            </a:r>
            <a:r>
              <a:rPr lang="en-US" dirty="0" err="1">
                <a:solidFill>
                  <a:schemeClr val="tx1"/>
                </a:solidFill>
              </a:rPr>
              <a:t>java.lang.ArithmeticException</a:t>
            </a:r>
            <a:r>
              <a:rPr lang="en-US" dirty="0">
                <a:solidFill>
                  <a:schemeClr val="tx1"/>
                </a:solidFill>
              </a:rPr>
              <a:t>: Access denied - You must be at least 18 years old.</a:t>
            </a:r>
          </a:p>
          <a:p>
            <a:r>
              <a:rPr lang="en-US" dirty="0">
                <a:solidFill>
                  <a:schemeClr val="tx1"/>
                </a:solidFill>
              </a:rPr>
              <a:t>        at </a:t>
            </a:r>
            <a:r>
              <a:rPr lang="en-US" dirty="0" err="1">
                <a:solidFill>
                  <a:schemeClr val="tx1"/>
                </a:solidFill>
              </a:rPr>
              <a:t>MyClass.checkAge</a:t>
            </a:r>
            <a:r>
              <a:rPr lang="en-US" dirty="0">
                <a:solidFill>
                  <a:schemeClr val="tx1"/>
                </a:solidFill>
              </a:rPr>
              <a:t>(MyClass.java:4)</a:t>
            </a:r>
          </a:p>
          <a:p>
            <a:r>
              <a:rPr lang="en-US" dirty="0">
                <a:solidFill>
                  <a:schemeClr val="tx1"/>
                </a:solidFill>
              </a:rPr>
              <a:t>        at </a:t>
            </a:r>
            <a:r>
              <a:rPr lang="en-US" dirty="0" err="1">
                <a:solidFill>
                  <a:schemeClr val="tx1"/>
                </a:solidFill>
              </a:rPr>
              <a:t>MyClass.main</a:t>
            </a:r>
            <a:r>
              <a:rPr lang="en-US" dirty="0">
                <a:solidFill>
                  <a:schemeClr val="tx1"/>
                </a:solidFill>
              </a:rPr>
              <a:t>(MyClass.java:12) </a:t>
            </a:r>
          </a:p>
        </p:txBody>
      </p:sp>
    </p:spTree>
    <p:extLst>
      <p:ext uri="{BB962C8B-B14F-4D97-AF65-F5344CB8AC3E}">
        <p14:creationId xmlns:p14="http://schemas.microsoft.com/office/powerpoint/2010/main" val="245690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114409"/>
            <a:ext cx="10515600" cy="490277"/>
          </a:xfrm>
        </p:spPr>
        <p:txBody>
          <a:bodyPr>
            <a:normAutofit fontScale="90000"/>
          </a:bodyPr>
          <a:lstStyle/>
          <a:p>
            <a:pPr algn="ctr"/>
            <a:r>
              <a:rPr lang="en-US" b="1" dirty="0"/>
              <a:t>Java Classes/Objects</a:t>
            </a:r>
          </a:p>
        </p:txBody>
      </p:sp>
      <p:sp>
        <p:nvSpPr>
          <p:cNvPr id="3" name="Content Placeholder 2"/>
          <p:cNvSpPr>
            <a:spLocks noGrp="1"/>
          </p:cNvSpPr>
          <p:nvPr>
            <p:ph idx="1"/>
          </p:nvPr>
        </p:nvSpPr>
        <p:spPr>
          <a:xfrm>
            <a:off x="221226" y="722671"/>
            <a:ext cx="11813458" cy="6032090"/>
          </a:xfrm>
        </p:spPr>
        <p:txBody>
          <a:bodyPr>
            <a:normAutofit fontScale="92500"/>
          </a:bodyPr>
          <a:lstStyle/>
          <a:p>
            <a:pPr marL="0" indent="0">
              <a:buNone/>
            </a:pPr>
            <a:r>
              <a:rPr lang="en-US" dirty="0"/>
              <a:t>Java is an object-oriented programming language.</a:t>
            </a:r>
          </a:p>
          <a:p>
            <a:pPr marL="0" indent="0">
              <a:buNone/>
            </a:pPr>
            <a:r>
              <a:rPr lang="en-US" dirty="0"/>
              <a:t>Everything in Java is associated with classes and objects, along with its attributes and methods. </a:t>
            </a:r>
          </a:p>
          <a:p>
            <a:pPr marL="0" indent="0">
              <a:buNone/>
            </a:pPr>
            <a:r>
              <a:rPr lang="en-US" dirty="0"/>
              <a:t>For example: in real life, a car is an object. The car has attributes, such as weight and color, and methods, such as drive and brake.</a:t>
            </a:r>
          </a:p>
          <a:p>
            <a:pPr marL="0" indent="0">
              <a:buNone/>
            </a:pPr>
            <a:r>
              <a:rPr lang="en-US" dirty="0"/>
              <a:t>A Class is like an object constructor, or a "blueprint" for creating objects.</a:t>
            </a:r>
          </a:p>
          <a:p>
            <a:pPr marL="0" indent="0" algn="ctr">
              <a:buNone/>
            </a:pPr>
            <a:r>
              <a:rPr lang="en-US" b="1" u="sng" dirty="0"/>
              <a:t>Creating a Class</a:t>
            </a:r>
          </a:p>
          <a:p>
            <a:pPr marL="0" indent="0">
              <a:buNone/>
            </a:pPr>
            <a:r>
              <a:rPr lang="en-US" dirty="0"/>
              <a:t>To create a class, use the keyword class:</a:t>
            </a:r>
          </a:p>
          <a:p>
            <a:pPr marL="0" indent="0">
              <a:buNone/>
            </a:pPr>
            <a:r>
              <a:rPr lang="en-US" dirty="0"/>
              <a:t>MyClass.java</a:t>
            </a:r>
          </a:p>
          <a:p>
            <a:pPr marL="0" indent="0">
              <a:buNone/>
            </a:pPr>
            <a:r>
              <a:rPr lang="en-US" dirty="0"/>
              <a:t>Create a class called "</a:t>
            </a:r>
            <a:r>
              <a:rPr lang="en-US" dirty="0" err="1"/>
              <a:t>MyClass</a:t>
            </a:r>
            <a:r>
              <a:rPr lang="en-US" dirty="0"/>
              <a:t>" with a variable x:</a:t>
            </a:r>
          </a:p>
          <a:p>
            <a:pPr marL="0" indent="0">
              <a:buNone/>
            </a:pPr>
            <a:r>
              <a:rPr lang="en-US" dirty="0"/>
              <a:t>public class </a:t>
            </a:r>
            <a:r>
              <a:rPr lang="en-US" dirty="0" err="1"/>
              <a:t>MyClass</a:t>
            </a:r>
            <a:r>
              <a:rPr lang="en-US" dirty="0"/>
              <a:t> {</a:t>
            </a:r>
          </a:p>
          <a:p>
            <a:pPr marL="0" indent="0">
              <a:buNone/>
            </a:pPr>
            <a:r>
              <a:rPr lang="en-US" dirty="0"/>
              <a:t>  </a:t>
            </a:r>
            <a:r>
              <a:rPr lang="en-US" dirty="0" err="1"/>
              <a:t>int</a:t>
            </a:r>
            <a:r>
              <a:rPr lang="en-US" dirty="0"/>
              <a:t> x = 5;</a:t>
            </a:r>
          </a:p>
          <a:p>
            <a:pPr marL="0" indent="0">
              <a:buNone/>
            </a:pPr>
            <a:r>
              <a:rPr lang="en-US" dirty="0"/>
              <a:t>}</a:t>
            </a:r>
          </a:p>
        </p:txBody>
      </p:sp>
    </p:spTree>
    <p:extLst>
      <p:ext uri="{BB962C8B-B14F-4D97-AF65-F5344CB8AC3E}">
        <p14:creationId xmlns:p14="http://schemas.microsoft.com/office/powerpoint/2010/main" val="14638779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365130"/>
            <a:ext cx="10515600" cy="416536"/>
          </a:xfrm>
        </p:spPr>
        <p:txBody>
          <a:bodyPr>
            <a:normAutofit fontScale="90000"/>
          </a:bodyPr>
          <a:lstStyle/>
          <a:p>
            <a:pPr algn="ctr"/>
            <a:r>
              <a:rPr lang="en-US" b="1" dirty="0"/>
              <a:t>Creating an Object of a class in Java</a:t>
            </a:r>
          </a:p>
        </p:txBody>
      </p:sp>
      <p:sp>
        <p:nvSpPr>
          <p:cNvPr id="3" name="Content Placeholder 2"/>
          <p:cNvSpPr>
            <a:spLocks noGrp="1"/>
          </p:cNvSpPr>
          <p:nvPr>
            <p:ph idx="1"/>
          </p:nvPr>
        </p:nvSpPr>
        <p:spPr>
          <a:xfrm>
            <a:off x="250723" y="781666"/>
            <a:ext cx="11828206" cy="5958347"/>
          </a:xfrm>
        </p:spPr>
        <p:txBody>
          <a:bodyPr>
            <a:normAutofit lnSpcReduction="10000"/>
          </a:bodyPr>
          <a:lstStyle/>
          <a:p>
            <a:pPr marL="0" indent="0">
              <a:buNone/>
            </a:pPr>
            <a:r>
              <a:rPr lang="en-US" dirty="0"/>
              <a:t>In Java, an object is created from a class. We have already created the class named </a:t>
            </a:r>
            <a:r>
              <a:rPr lang="en-US" dirty="0" err="1"/>
              <a:t>MyClass</a:t>
            </a:r>
            <a:r>
              <a:rPr lang="en-US" dirty="0"/>
              <a:t>, so now we can use this to create objects.</a:t>
            </a:r>
          </a:p>
          <a:p>
            <a:pPr marL="0" indent="0">
              <a:buNone/>
            </a:pPr>
            <a:r>
              <a:rPr lang="en-US" dirty="0"/>
              <a:t>To create an object of </a:t>
            </a:r>
            <a:r>
              <a:rPr lang="en-US" dirty="0" err="1"/>
              <a:t>MyClass</a:t>
            </a:r>
            <a:r>
              <a:rPr lang="en-US" dirty="0"/>
              <a:t>, specify the class name, followed by the object name, and use the keyword new:</a:t>
            </a:r>
          </a:p>
          <a:p>
            <a:pPr marL="0" indent="0">
              <a:buNone/>
            </a:pPr>
            <a:r>
              <a:rPr lang="en-US" b="1" u="sng" dirty="0"/>
              <a:t>Example</a:t>
            </a:r>
          </a:p>
          <a:p>
            <a:pPr marL="0" indent="0">
              <a:buNone/>
            </a:pPr>
            <a:r>
              <a:rPr lang="en-US" dirty="0"/>
              <a:t>public class </a:t>
            </a:r>
            <a:r>
              <a:rPr lang="en-US" dirty="0" err="1"/>
              <a:t>MyClass</a:t>
            </a:r>
            <a:r>
              <a:rPr lang="en-US" dirty="0"/>
              <a:t> {</a:t>
            </a:r>
          </a:p>
          <a:p>
            <a:pPr marL="0" indent="0">
              <a:buNone/>
            </a:pPr>
            <a:r>
              <a:rPr lang="en-US" dirty="0"/>
              <a:t>  </a:t>
            </a:r>
            <a:r>
              <a:rPr lang="en-US" dirty="0" err="1"/>
              <a:t>int</a:t>
            </a:r>
            <a:r>
              <a:rPr lang="en-US" dirty="0"/>
              <a:t> x = 5;</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MyClass</a:t>
            </a:r>
            <a:r>
              <a:rPr lang="en-US" dirty="0"/>
              <a:t> </a:t>
            </a:r>
            <a:r>
              <a:rPr lang="en-US" dirty="0" err="1"/>
              <a:t>myObj</a:t>
            </a:r>
            <a:r>
              <a:rPr lang="en-US" dirty="0"/>
              <a:t> = new </a:t>
            </a:r>
            <a:r>
              <a:rPr lang="en-US" dirty="0" err="1"/>
              <a:t>MyClass</a:t>
            </a:r>
            <a:r>
              <a:rPr lang="en-US" dirty="0"/>
              <a:t>();</a:t>
            </a:r>
          </a:p>
          <a:p>
            <a:pPr marL="0" indent="0">
              <a:buNone/>
            </a:pPr>
            <a:r>
              <a:rPr lang="en-US" dirty="0"/>
              <a:t>    </a:t>
            </a:r>
            <a:r>
              <a:rPr lang="en-US" dirty="0" err="1"/>
              <a:t>System.out.println</a:t>
            </a:r>
            <a:r>
              <a:rPr lang="en-US" dirty="0"/>
              <a:t>(</a:t>
            </a:r>
            <a:r>
              <a:rPr lang="en-US" dirty="0" err="1"/>
              <a:t>myObj.x</a:t>
            </a:r>
            <a:r>
              <a:rPr lang="en-US" dirty="0"/>
              <a:t>);</a:t>
            </a:r>
          </a:p>
          <a:p>
            <a:pPr marL="0" indent="0">
              <a:buNone/>
            </a:pPr>
            <a:r>
              <a:rPr lang="en-US" dirty="0"/>
              <a:t>  }</a:t>
            </a:r>
          </a:p>
          <a:p>
            <a:pPr marL="0" indent="0">
              <a:buNone/>
            </a:pPr>
            <a:r>
              <a:rPr lang="en-US" dirty="0"/>
              <a:t>}</a:t>
            </a:r>
          </a:p>
        </p:txBody>
      </p:sp>
      <p:sp>
        <p:nvSpPr>
          <p:cNvPr id="5" name="Rectangle 2"/>
          <p:cNvSpPr>
            <a:spLocks noChangeArrowheads="1"/>
          </p:cNvSpPr>
          <p:nvPr/>
        </p:nvSpPr>
        <p:spPr bwMode="auto">
          <a:xfrm>
            <a:off x="6002594" y="2256303"/>
            <a:ext cx="6002592" cy="4401205"/>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Multiple Objects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can create multiple objects of one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Create two objects of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MyClass</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CD"/>
                </a:solidFill>
                <a:effectLst/>
                <a:latin typeface="Arial" panose="020B0604020202020204" pitchFamily="34" charset="0"/>
              </a:rPr>
              <a:t>public</a:t>
            </a:r>
            <a:r>
              <a:rPr kumimoji="0" lang="en-US" altLang="en-US" sz="2000" b="0" i="0" u="none" strike="noStrike" cap="none" normalizeH="0" baseline="0" dirty="0">
                <a:ln>
                  <a:noFill/>
                </a:ln>
                <a:solidFill>
                  <a:srgbClr val="FF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CD"/>
                </a:solidFill>
                <a:effectLst/>
                <a:latin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rPr>
              <a:t> x = </a:t>
            </a:r>
            <a:r>
              <a:rPr kumimoji="0" lang="en-US" altLang="en-US" sz="2000" b="0" i="0" u="none" strike="noStrike" cap="none" normalizeH="0" baseline="0" dirty="0">
                <a:ln>
                  <a:noFill/>
                </a:ln>
                <a:solidFill>
                  <a:srgbClr val="FF0000"/>
                </a:solidFill>
                <a:effectLst/>
                <a:latin typeface="Arial" panose="020B0604020202020204" pitchFamily="34" charset="0"/>
              </a:rPr>
              <a:t>5</a:t>
            </a:r>
            <a:r>
              <a:rPr kumimoji="0" lang="en-US" altLang="en-US" sz="2000" b="0" i="0" u="none" strike="noStrike" cap="none" normalizeH="0" baseline="0" dirty="0">
                <a:ln>
                  <a:noFill/>
                </a:ln>
                <a:solidFill>
                  <a:srgbClr val="000000"/>
                </a:solidFill>
                <a:effectLst/>
                <a:latin typeface="Arial" panose="020B0604020202020204" pitchFamily="34" charset="0"/>
              </a:rPr>
              <a:t>;</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static</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00CD"/>
                </a:solidFill>
                <a:effectLst/>
                <a:latin typeface="Arial" panose="020B0604020202020204" pitchFamily="34" charset="0"/>
              </a:rPr>
              <a:t>void</a:t>
            </a:r>
            <a:r>
              <a:rPr kumimoji="0" lang="en-US" altLang="en-US" sz="2000" b="0" i="0" u="none" strike="noStrike" cap="none" normalizeH="0" baseline="0" dirty="0">
                <a:ln>
                  <a:noFill/>
                </a:ln>
                <a:solidFill>
                  <a:srgbClr val="000000"/>
                </a:solidFill>
                <a:effectLst/>
                <a:latin typeface="Arial" panose="020B0604020202020204" pitchFamily="34" charset="0"/>
              </a:rPr>
              <a:t> main(</a:t>
            </a:r>
            <a:r>
              <a:rPr kumimoji="0" lang="en-US" altLang="en-US" sz="2000" b="0" i="0" u="none" strike="noStrike" cap="none" normalizeH="0" baseline="0" dirty="0">
                <a:ln>
                  <a:noFill/>
                </a:ln>
                <a:solidFill>
                  <a:srgbClr val="0000CD"/>
                </a:solidFill>
                <a:effectLst/>
                <a:latin typeface="Arial" panose="020B0604020202020204" pitchFamily="34" charset="0"/>
              </a:rPr>
              <a:t>String</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args</a:t>
            </a: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1" i="0" u="none" strike="noStrike" cap="none" normalizeH="0" baseline="0" dirty="0">
                <a:ln>
                  <a:noFill/>
                </a:ln>
                <a:solidFill>
                  <a:srgbClr val="000000"/>
                </a:solidFill>
                <a:effectLst/>
                <a:latin typeface="Arial" panose="020B0604020202020204" pitchFamily="34" charset="0"/>
              </a:rPr>
              <a:t>myObj1</a:t>
            </a:r>
            <a:r>
              <a:rPr kumimoji="0" lang="en-US" altLang="en-US" sz="2000" b="0" i="0" u="none" strike="noStrike" cap="none" normalizeH="0" baseline="0" dirty="0">
                <a:ln>
                  <a:noFill/>
                </a:ln>
                <a:solidFill>
                  <a:srgbClr val="000000"/>
                </a:solidFill>
                <a:effectLst/>
                <a:latin typeface="Arial" panose="020B0604020202020204" pitchFamily="34" charset="0"/>
              </a:rPr>
              <a:t> = </a:t>
            </a:r>
            <a:r>
              <a:rPr kumimoji="0" lang="en-US" altLang="en-US" sz="2000" b="0" i="0" u="none" strike="noStrike" cap="none" normalizeH="0" baseline="0" dirty="0">
                <a:ln>
                  <a:noFill/>
                </a:ln>
                <a:solidFill>
                  <a:srgbClr val="0000CD"/>
                </a:solidFill>
                <a:effectLst/>
                <a:latin typeface="Arial" panose="020B0604020202020204" pitchFamily="34" charset="0"/>
              </a:rPr>
              <a:t>new</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8000"/>
                </a:solidFill>
                <a:effectLst/>
                <a:latin typeface="Arial" panose="020B0604020202020204" pitchFamily="34" charset="0"/>
              </a:rPr>
              <a:t>// Object 1</a:t>
            </a:r>
            <a:br>
              <a:rPr kumimoji="0" lang="en-US" altLang="en-US" sz="2000" b="0" i="0" u="none" strike="noStrike" cap="none" normalizeH="0" baseline="0" dirty="0">
                <a:ln>
                  <a:noFill/>
                </a:ln>
                <a:solidFill>
                  <a:srgbClr val="008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1" i="0" u="none" strike="noStrike" cap="none" normalizeH="0" baseline="0" dirty="0">
                <a:ln>
                  <a:noFill/>
                </a:ln>
                <a:solidFill>
                  <a:srgbClr val="000000"/>
                </a:solidFill>
                <a:effectLst/>
                <a:latin typeface="Arial" panose="020B0604020202020204" pitchFamily="34" charset="0"/>
              </a:rPr>
              <a:t>myObj2</a:t>
            </a:r>
            <a:r>
              <a:rPr kumimoji="0" lang="en-US" altLang="en-US" sz="2000" b="0" i="0" u="none" strike="noStrike" cap="none" normalizeH="0" baseline="0" dirty="0">
                <a:ln>
                  <a:noFill/>
                </a:ln>
                <a:solidFill>
                  <a:srgbClr val="000000"/>
                </a:solidFill>
                <a:effectLst/>
                <a:latin typeface="Arial" panose="020B0604020202020204" pitchFamily="34" charset="0"/>
              </a:rPr>
              <a:t> = </a:t>
            </a:r>
            <a:r>
              <a:rPr kumimoji="0" lang="en-US" altLang="en-US" sz="2000" b="0" i="0" u="none" strike="noStrike" cap="none" normalizeH="0" baseline="0" dirty="0">
                <a:ln>
                  <a:noFill/>
                </a:ln>
                <a:solidFill>
                  <a:srgbClr val="0000CD"/>
                </a:solidFill>
                <a:effectLst/>
                <a:latin typeface="Arial" panose="020B0604020202020204" pitchFamily="34" charset="0"/>
              </a:rPr>
              <a:t>new</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MyClass</a:t>
            </a: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a:ln>
                  <a:noFill/>
                </a:ln>
                <a:solidFill>
                  <a:srgbClr val="008000"/>
                </a:solidFill>
                <a:effectLst/>
                <a:latin typeface="Arial" panose="020B0604020202020204" pitchFamily="34" charset="0"/>
              </a:rPr>
              <a:t>// Object 2</a:t>
            </a:r>
            <a:br>
              <a:rPr kumimoji="0" lang="en-US" altLang="en-US" sz="2000" b="0" i="0" u="none" strike="noStrike" cap="none" normalizeH="0" baseline="0" dirty="0">
                <a:ln>
                  <a:noFill/>
                </a:ln>
                <a:solidFill>
                  <a:srgbClr val="008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System.out.println</a:t>
            </a:r>
            <a:r>
              <a:rPr kumimoji="0" lang="en-US" altLang="en-US" sz="2000" b="0" i="0" u="none" strike="noStrike" cap="none" normalizeH="0" baseline="0" dirty="0">
                <a:ln>
                  <a:noFill/>
                </a:ln>
                <a:solidFill>
                  <a:srgbClr val="000000"/>
                </a:solidFill>
                <a:effectLst/>
                <a:latin typeface="Arial" panose="020B0604020202020204" pitchFamily="34" charset="0"/>
              </a:rPr>
              <a:t>(myObj1.x);</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rPr>
              <a:t>System.out.println</a:t>
            </a:r>
            <a:r>
              <a:rPr kumimoji="0" lang="en-US" altLang="en-US" sz="2000" b="0" i="0" u="none" strike="noStrike" cap="none" normalizeH="0" baseline="0" dirty="0">
                <a:ln>
                  <a:noFill/>
                </a:ln>
                <a:solidFill>
                  <a:srgbClr val="000000"/>
                </a:solidFill>
                <a:effectLst/>
                <a:latin typeface="Arial" panose="020B0604020202020204" pitchFamily="34" charset="0"/>
              </a:rPr>
              <a:t>(myObj2.x);</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  }</a:t>
            </a: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a:ln>
                  <a:noFill/>
                </a:ln>
                <a:solidFill>
                  <a:srgbClr val="000000"/>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462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0"/>
            <a:ext cx="10515600" cy="431284"/>
          </a:xfrm>
        </p:spPr>
        <p:txBody>
          <a:bodyPr>
            <a:normAutofit fontScale="90000"/>
          </a:bodyPr>
          <a:lstStyle/>
          <a:p>
            <a:pPr algn="ctr"/>
            <a:r>
              <a:rPr lang="en-US" b="1" dirty="0"/>
              <a:t>Using Multiple Classes</a:t>
            </a:r>
          </a:p>
        </p:txBody>
      </p:sp>
      <p:sp>
        <p:nvSpPr>
          <p:cNvPr id="3" name="Content Placeholder 2"/>
          <p:cNvSpPr>
            <a:spLocks noGrp="1"/>
          </p:cNvSpPr>
          <p:nvPr>
            <p:ph idx="1"/>
          </p:nvPr>
        </p:nvSpPr>
        <p:spPr>
          <a:xfrm>
            <a:off x="191729" y="530944"/>
            <a:ext cx="11872452" cy="6194321"/>
          </a:xfrm>
        </p:spPr>
        <p:txBody>
          <a:bodyPr>
            <a:normAutofit fontScale="92500" lnSpcReduction="10000"/>
          </a:bodyPr>
          <a:lstStyle/>
          <a:p>
            <a:pPr marL="0" indent="0">
              <a:buNone/>
            </a:pPr>
            <a:r>
              <a:rPr lang="en-US" dirty="0"/>
              <a:t>You can also create an object of a class and access it in another class. This is often used for better organization of classes (one class has all the attributes and methods, while the other class holds the main() method (code to be executed)). </a:t>
            </a:r>
          </a:p>
          <a:p>
            <a:r>
              <a:rPr lang="en-US" b="1" dirty="0"/>
              <a:t>MyClass.java</a:t>
            </a:r>
          </a:p>
          <a:p>
            <a:pPr marL="0" indent="0">
              <a:buNone/>
            </a:pPr>
            <a:r>
              <a:rPr lang="en-US" dirty="0"/>
              <a:t>public class </a:t>
            </a:r>
            <a:r>
              <a:rPr lang="en-US" dirty="0" err="1"/>
              <a:t>MyClass</a:t>
            </a:r>
            <a:r>
              <a:rPr lang="en-US" dirty="0"/>
              <a:t> {</a:t>
            </a:r>
            <a:br>
              <a:rPr lang="en-US" dirty="0"/>
            </a:br>
            <a:r>
              <a:rPr lang="en-US" dirty="0"/>
              <a:t>  </a:t>
            </a:r>
            <a:r>
              <a:rPr lang="en-US" dirty="0" err="1"/>
              <a:t>int</a:t>
            </a:r>
            <a:r>
              <a:rPr lang="en-US" dirty="0"/>
              <a:t> x = 5;</a:t>
            </a:r>
            <a:br>
              <a:rPr lang="en-US" dirty="0"/>
            </a:br>
            <a:r>
              <a:rPr lang="en-US" dirty="0"/>
              <a:t>}</a:t>
            </a:r>
            <a:br>
              <a:rPr lang="en-US" dirty="0"/>
            </a:br>
            <a:r>
              <a:rPr lang="en-US" b="1" dirty="0"/>
              <a:t>OtherClass.java</a:t>
            </a:r>
          </a:p>
          <a:p>
            <a:pPr marL="0" indent="0">
              <a:buNone/>
            </a:pPr>
            <a:r>
              <a:rPr lang="en-US" dirty="0"/>
              <a:t>class </a:t>
            </a:r>
            <a:r>
              <a:rPr lang="en-US" dirty="0" err="1"/>
              <a:t>OtherClass</a:t>
            </a:r>
            <a:r>
              <a:rPr lang="en-US" dirty="0"/>
              <a:t> {</a:t>
            </a:r>
            <a:br>
              <a:rPr lang="en-US" dirty="0"/>
            </a:br>
            <a:r>
              <a:rPr lang="en-US" dirty="0"/>
              <a:t>  public static void main(String[] </a:t>
            </a:r>
            <a:r>
              <a:rPr lang="en-US" dirty="0" err="1"/>
              <a:t>args</a:t>
            </a:r>
            <a:r>
              <a:rPr lang="en-US" dirty="0"/>
              <a:t>) {</a:t>
            </a:r>
            <a:br>
              <a:rPr lang="en-US" dirty="0"/>
            </a:br>
            <a:r>
              <a:rPr lang="en-US" dirty="0"/>
              <a:t>    </a:t>
            </a:r>
            <a:r>
              <a:rPr lang="en-US" dirty="0" err="1"/>
              <a:t>MyClass</a:t>
            </a:r>
            <a:r>
              <a:rPr lang="en-US" dirty="0"/>
              <a:t> </a:t>
            </a:r>
            <a:r>
              <a:rPr lang="en-US" b="1" dirty="0" err="1"/>
              <a:t>myObj</a:t>
            </a:r>
            <a:r>
              <a:rPr lang="en-US" dirty="0"/>
              <a:t> = new </a:t>
            </a:r>
            <a:r>
              <a:rPr lang="en-US" dirty="0" err="1"/>
              <a:t>MyClass</a:t>
            </a:r>
            <a:r>
              <a:rPr lang="en-US" dirty="0"/>
              <a:t>();</a:t>
            </a:r>
            <a:br>
              <a:rPr lang="en-US" dirty="0"/>
            </a:br>
            <a:r>
              <a:rPr lang="en-US" dirty="0"/>
              <a:t>    </a:t>
            </a:r>
            <a:r>
              <a:rPr lang="en-US" dirty="0" err="1"/>
              <a:t>System.out.println</a:t>
            </a:r>
            <a:r>
              <a:rPr lang="en-US" dirty="0"/>
              <a:t>(</a:t>
            </a:r>
            <a:r>
              <a:rPr lang="en-US" dirty="0" err="1"/>
              <a:t>myObj.x</a:t>
            </a:r>
            <a:r>
              <a:rPr lang="en-US" dirty="0"/>
              <a:t>);</a:t>
            </a:r>
            <a:br>
              <a:rPr lang="en-US" dirty="0"/>
            </a:br>
            <a:r>
              <a:rPr lang="en-US" dirty="0"/>
              <a:t>  }</a:t>
            </a:r>
            <a:br>
              <a:rPr lang="en-US" dirty="0"/>
            </a:br>
            <a:r>
              <a:rPr lang="en-US" dirty="0"/>
              <a:t>}</a:t>
            </a:r>
          </a:p>
          <a:p>
            <a:pPr marL="0" indent="0">
              <a:buNone/>
            </a:pPr>
            <a:r>
              <a:rPr lang="en-US" b="1" u="sng" dirty="0"/>
              <a:t>Output</a:t>
            </a:r>
          </a:p>
          <a:p>
            <a:pPr marL="0" indent="0">
              <a:buNone/>
            </a:pPr>
            <a:r>
              <a:rPr lang="en-US" dirty="0"/>
              <a:t>5</a:t>
            </a:r>
          </a:p>
        </p:txBody>
      </p:sp>
    </p:spTree>
    <p:extLst>
      <p:ext uri="{BB962C8B-B14F-4D97-AF65-F5344CB8AC3E}">
        <p14:creationId xmlns:p14="http://schemas.microsoft.com/office/powerpoint/2010/main" val="1975571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Class Attributes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We used the term "variable" for x in the example (as shown below). It is actually an attribute of the class. Or you could say that class attributes are variables within a class:</a:t>
            </a:r>
          </a:p>
          <a:p>
            <a:pPr marL="0" indent="0">
              <a:buNone/>
            </a:pPr>
            <a:r>
              <a:rPr lang="en-US" b="1" u="sng" dirty="0"/>
              <a:t>Example</a:t>
            </a:r>
          </a:p>
          <a:p>
            <a:pPr marL="0" indent="0">
              <a:buNone/>
            </a:pPr>
            <a:r>
              <a:rPr lang="en-US" dirty="0"/>
              <a:t>Create a class called "</a:t>
            </a:r>
            <a:r>
              <a:rPr lang="en-US" dirty="0" err="1"/>
              <a:t>MyClass</a:t>
            </a:r>
            <a:r>
              <a:rPr lang="en-US" dirty="0"/>
              <a:t>" with two attributes: x and y:</a:t>
            </a:r>
          </a:p>
          <a:p>
            <a:pPr marL="0" indent="0">
              <a:buNone/>
            </a:pPr>
            <a:r>
              <a:rPr lang="en-US" dirty="0"/>
              <a:t>public class </a:t>
            </a:r>
            <a:r>
              <a:rPr lang="en-US" dirty="0" err="1"/>
              <a:t>MyClass</a:t>
            </a:r>
            <a:r>
              <a:rPr lang="en-US" dirty="0"/>
              <a:t> {</a:t>
            </a:r>
          </a:p>
          <a:p>
            <a:pPr marL="0" indent="0">
              <a:buNone/>
            </a:pPr>
            <a:r>
              <a:rPr lang="en-US" dirty="0"/>
              <a:t>  </a:t>
            </a:r>
            <a:r>
              <a:rPr lang="en-US" dirty="0" err="1"/>
              <a:t>int</a:t>
            </a:r>
            <a:r>
              <a:rPr lang="en-US" dirty="0"/>
              <a:t> x = 5;</a:t>
            </a:r>
          </a:p>
          <a:p>
            <a:pPr marL="0" indent="0">
              <a:buNone/>
            </a:pPr>
            <a:r>
              <a:rPr lang="en-US" dirty="0"/>
              <a:t>  </a:t>
            </a:r>
            <a:r>
              <a:rPr lang="en-US" dirty="0" err="1"/>
              <a:t>int</a:t>
            </a:r>
            <a:r>
              <a:rPr lang="en-US" dirty="0"/>
              <a:t> y = 3;</a:t>
            </a:r>
          </a:p>
          <a:p>
            <a:pPr marL="0" indent="0">
              <a:buNone/>
            </a:pPr>
            <a:r>
              <a:rPr lang="en-US" dirty="0"/>
              <a:t>}</a:t>
            </a:r>
          </a:p>
          <a:p>
            <a:pPr marL="0" indent="0">
              <a:buNone/>
            </a:pPr>
            <a:r>
              <a:rPr lang="en-US" dirty="0"/>
              <a:t>Another term for class attributes is fields.</a:t>
            </a:r>
          </a:p>
        </p:txBody>
      </p:sp>
    </p:spTree>
    <p:extLst>
      <p:ext uri="{BB962C8B-B14F-4D97-AF65-F5344CB8AC3E}">
        <p14:creationId xmlns:p14="http://schemas.microsoft.com/office/powerpoint/2010/main" val="38064691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Accessing</a:t>
            </a:r>
            <a:r>
              <a:rPr lang="en-US" dirty="0"/>
              <a:t> Attributes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can access attributes by creating an object of the class, and by using the dot syntax (.):</a:t>
            </a:r>
          </a:p>
          <a:p>
            <a:pPr marL="0" indent="0">
              <a:buNone/>
            </a:pPr>
            <a:r>
              <a:rPr lang="en-US" b="1" u="sng" dirty="0"/>
              <a:t>Example</a:t>
            </a:r>
          </a:p>
          <a:p>
            <a:pPr marL="0" indent="0">
              <a:buNone/>
            </a:pPr>
            <a:r>
              <a:rPr lang="en-US" dirty="0"/>
              <a:t>Create an object called "</a:t>
            </a:r>
            <a:r>
              <a:rPr lang="en-US" dirty="0" err="1"/>
              <a:t>myObj</a:t>
            </a:r>
            <a:r>
              <a:rPr lang="en-US" dirty="0"/>
              <a:t>" and print the value of x:</a:t>
            </a:r>
          </a:p>
          <a:p>
            <a:pPr marL="0" indent="0">
              <a:buNone/>
            </a:pPr>
            <a:r>
              <a:rPr lang="en-US" dirty="0"/>
              <a:t>public class </a:t>
            </a:r>
            <a:r>
              <a:rPr lang="en-US" dirty="0" err="1"/>
              <a:t>MyClass</a:t>
            </a:r>
            <a:r>
              <a:rPr lang="en-US" dirty="0"/>
              <a:t> {</a:t>
            </a:r>
          </a:p>
          <a:p>
            <a:pPr marL="0" indent="0">
              <a:buNone/>
            </a:pPr>
            <a:r>
              <a:rPr lang="en-US" dirty="0"/>
              <a:t>  </a:t>
            </a:r>
            <a:r>
              <a:rPr lang="en-US" dirty="0" err="1"/>
              <a:t>int</a:t>
            </a:r>
            <a:r>
              <a:rPr lang="en-US" dirty="0"/>
              <a:t> x = 5;</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MyClass</a:t>
            </a:r>
            <a:r>
              <a:rPr lang="en-US" dirty="0"/>
              <a:t> </a:t>
            </a:r>
            <a:r>
              <a:rPr lang="en-US" dirty="0" err="1"/>
              <a:t>myObj</a:t>
            </a:r>
            <a:r>
              <a:rPr lang="en-US" dirty="0"/>
              <a:t> = new </a:t>
            </a:r>
            <a:r>
              <a:rPr lang="en-US" dirty="0" err="1"/>
              <a:t>MyClass</a:t>
            </a:r>
            <a:r>
              <a:rPr lang="en-US" dirty="0"/>
              <a:t>();</a:t>
            </a:r>
          </a:p>
          <a:p>
            <a:pPr marL="0" indent="0">
              <a:buNone/>
            </a:pPr>
            <a:r>
              <a:rPr lang="en-US" dirty="0"/>
              <a:t>    </a:t>
            </a:r>
            <a:r>
              <a:rPr lang="en-US" dirty="0" err="1"/>
              <a:t>System.out.println</a:t>
            </a:r>
            <a:r>
              <a:rPr lang="en-US" dirty="0"/>
              <a:t>(</a:t>
            </a:r>
            <a:r>
              <a:rPr lang="en-US" dirty="0" err="1"/>
              <a:t>myObj.x</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613820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Modify Attributes</a:t>
            </a:r>
          </a:p>
        </p:txBody>
      </p:sp>
      <p:sp>
        <p:nvSpPr>
          <p:cNvPr id="3" name="Content Placeholder 2"/>
          <p:cNvSpPr>
            <a:spLocks noGrp="1"/>
          </p:cNvSpPr>
          <p:nvPr>
            <p:ph idx="1"/>
          </p:nvPr>
        </p:nvSpPr>
        <p:spPr>
          <a:xfrm>
            <a:off x="132736" y="1681317"/>
            <a:ext cx="3849329" cy="4114800"/>
          </a:xfrm>
          <a:solidFill>
            <a:schemeClr val="accent1">
              <a:lumMod val="40000"/>
              <a:lumOff val="60000"/>
            </a:schemeClr>
          </a:solidFill>
        </p:spPr>
        <p:txBody>
          <a:bodyPr>
            <a:normAutofit fontScale="92500" lnSpcReduction="20000"/>
          </a:bodyPr>
          <a:lstStyle/>
          <a:p>
            <a:pPr marL="0" indent="0">
              <a:buNone/>
            </a:pPr>
            <a:r>
              <a:rPr lang="en-US" sz="1800" dirty="0"/>
              <a:t>You can also modify attribute values:</a:t>
            </a:r>
          </a:p>
          <a:p>
            <a:pPr marL="0" indent="0">
              <a:buNone/>
            </a:pPr>
            <a:r>
              <a:rPr lang="en-US" sz="1800" b="1" u="sng" dirty="0"/>
              <a:t>Example</a:t>
            </a:r>
          </a:p>
          <a:p>
            <a:pPr marL="0" indent="0">
              <a:buNone/>
            </a:pPr>
            <a:r>
              <a:rPr lang="en-US" sz="1800" dirty="0"/>
              <a:t>Set the value of x to 40:</a:t>
            </a:r>
          </a:p>
          <a:p>
            <a:pPr marL="0" indent="0">
              <a:buNone/>
            </a:pPr>
            <a:r>
              <a:rPr lang="en-US" sz="1800" dirty="0"/>
              <a:t>public class </a:t>
            </a:r>
            <a:r>
              <a:rPr lang="en-US" sz="1800" dirty="0" err="1"/>
              <a:t>MyClass</a:t>
            </a:r>
            <a:r>
              <a:rPr lang="en-US" sz="1800" dirty="0"/>
              <a:t> {</a:t>
            </a:r>
          </a:p>
          <a:p>
            <a:pPr marL="0" indent="0">
              <a:buNone/>
            </a:pPr>
            <a:r>
              <a:rPr lang="en-US" sz="1800" dirty="0"/>
              <a:t>  </a:t>
            </a:r>
            <a:r>
              <a:rPr lang="en-US" sz="1800" dirty="0" err="1"/>
              <a:t>int</a:t>
            </a:r>
            <a:r>
              <a:rPr lang="en-US" sz="1800" dirty="0"/>
              <a:t> x;</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MyClass</a:t>
            </a:r>
            <a:r>
              <a:rPr lang="en-US" sz="1800" dirty="0"/>
              <a:t> </a:t>
            </a:r>
            <a:r>
              <a:rPr lang="en-US" sz="1800" dirty="0" err="1"/>
              <a:t>myObj</a:t>
            </a:r>
            <a:r>
              <a:rPr lang="en-US" sz="1800" dirty="0"/>
              <a:t> = new </a:t>
            </a:r>
            <a:r>
              <a:rPr lang="en-US" sz="1800" dirty="0" err="1"/>
              <a:t>MyClass</a:t>
            </a:r>
            <a:r>
              <a:rPr lang="en-US" sz="1800" dirty="0"/>
              <a:t>();</a:t>
            </a:r>
          </a:p>
          <a:p>
            <a:pPr marL="0" indent="0">
              <a:buNone/>
            </a:pPr>
            <a:r>
              <a:rPr lang="en-US" sz="1800" dirty="0"/>
              <a:t>    </a:t>
            </a:r>
            <a:r>
              <a:rPr lang="en-US" sz="1800" dirty="0" err="1"/>
              <a:t>myObj.x</a:t>
            </a:r>
            <a:r>
              <a:rPr lang="en-US" sz="1800" dirty="0"/>
              <a:t> = 40;</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p:txBody>
      </p:sp>
      <p:sp>
        <p:nvSpPr>
          <p:cNvPr id="4" name="Content Placeholder 2"/>
          <p:cNvSpPr txBox="1">
            <a:spLocks/>
          </p:cNvSpPr>
          <p:nvPr/>
        </p:nvSpPr>
        <p:spPr>
          <a:xfrm>
            <a:off x="4329886" y="1572706"/>
            <a:ext cx="3780502" cy="4223411"/>
          </a:xfrm>
          <a:prstGeom prst="rect">
            <a:avLst/>
          </a:prstGeom>
          <a:solidFill>
            <a:schemeClr val="accent1">
              <a:lumMod val="40000"/>
              <a:lumOff val="60000"/>
            </a:schemeClr>
          </a:solidFill>
        </p:spPr>
        <p:txBody>
          <a:bodyPr vert="horz" lIns="91440" tIns="45720" rIns="91440" bIns="45720" rtlCol="0">
            <a:normAutofit/>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lgn="ctr">
              <a:buNone/>
            </a:pPr>
            <a:r>
              <a:rPr lang="en-US" sz="1800" b="1" u="sng" dirty="0"/>
              <a:t>override existing values:</a:t>
            </a:r>
          </a:p>
          <a:p>
            <a:pPr marL="0" indent="0">
              <a:buNone/>
            </a:pPr>
            <a:r>
              <a:rPr lang="en-US" sz="1800" dirty="0"/>
              <a:t>public class </a:t>
            </a:r>
            <a:r>
              <a:rPr lang="en-US" sz="1800" dirty="0" err="1"/>
              <a:t>MyClass</a:t>
            </a:r>
            <a:r>
              <a:rPr lang="en-US" sz="1800" dirty="0"/>
              <a:t> {</a:t>
            </a:r>
          </a:p>
          <a:p>
            <a:pPr marL="0" indent="0">
              <a:buNone/>
            </a:pPr>
            <a:r>
              <a:rPr lang="en-US" sz="1800" dirty="0"/>
              <a:t>  </a:t>
            </a:r>
            <a:r>
              <a:rPr lang="en-US" sz="1800" dirty="0" err="1"/>
              <a:t>int</a:t>
            </a:r>
            <a:r>
              <a:rPr lang="en-US" sz="1800" dirty="0"/>
              <a:t> x = 10;</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MyClass</a:t>
            </a:r>
            <a:r>
              <a:rPr lang="en-US" sz="1800" dirty="0"/>
              <a:t> </a:t>
            </a:r>
            <a:r>
              <a:rPr lang="en-US" sz="1800" dirty="0" err="1"/>
              <a:t>myObj</a:t>
            </a:r>
            <a:r>
              <a:rPr lang="en-US" sz="1800" dirty="0"/>
              <a:t> = new </a:t>
            </a:r>
            <a:r>
              <a:rPr lang="en-US" sz="1800" dirty="0" err="1"/>
              <a:t>MyClass</a:t>
            </a:r>
            <a:r>
              <a:rPr lang="en-US" sz="1800" dirty="0"/>
              <a:t>();</a:t>
            </a:r>
          </a:p>
          <a:p>
            <a:pPr marL="0" indent="0">
              <a:buNone/>
            </a:pPr>
            <a:r>
              <a:rPr lang="en-US" sz="1800" dirty="0"/>
              <a:t>    </a:t>
            </a:r>
            <a:r>
              <a:rPr lang="en-US" sz="1800" dirty="0" err="1"/>
              <a:t>myObj.x</a:t>
            </a:r>
            <a:r>
              <a:rPr lang="en-US" sz="1800" dirty="0"/>
              <a:t> = 25; // x is now 25</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p:txBody>
      </p:sp>
      <p:sp>
        <p:nvSpPr>
          <p:cNvPr id="6" name="Content Placeholder 2"/>
          <p:cNvSpPr txBox="1">
            <a:spLocks/>
          </p:cNvSpPr>
          <p:nvPr/>
        </p:nvSpPr>
        <p:spPr>
          <a:xfrm>
            <a:off x="8420101" y="1562874"/>
            <a:ext cx="3685870" cy="4233243"/>
          </a:xfrm>
          <a:prstGeom prst="rect">
            <a:avLst/>
          </a:prstGeom>
          <a:solidFill>
            <a:schemeClr val="accent1">
              <a:lumMod val="40000"/>
              <a:lumOff val="60000"/>
            </a:schemeClr>
          </a:solidFill>
        </p:spPr>
        <p:txBody>
          <a:bodyPr vert="horz" lIns="91440" tIns="45720" rIns="91440" bIns="45720" rtlCol="0">
            <a:normAutofit fontScale="92500" lnSpcReduction="2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sz="1800" b="1" dirty="0"/>
              <a:t>If you don't want the ability to override existing values, declare the attribute as final:</a:t>
            </a:r>
          </a:p>
          <a:p>
            <a:pPr marL="0" indent="0" algn="ctr">
              <a:buNone/>
            </a:pPr>
            <a:r>
              <a:rPr lang="en-US" sz="1800" b="1" u="sng" dirty="0"/>
              <a:t>Example</a:t>
            </a:r>
          </a:p>
          <a:p>
            <a:pPr marL="0" indent="0">
              <a:buNone/>
            </a:pPr>
            <a:r>
              <a:rPr lang="en-US" sz="1800" dirty="0"/>
              <a:t>public class </a:t>
            </a:r>
            <a:r>
              <a:rPr lang="en-US" sz="1800" dirty="0" err="1"/>
              <a:t>MyClass</a:t>
            </a:r>
            <a:r>
              <a:rPr lang="en-US" sz="1800" dirty="0"/>
              <a:t> {</a:t>
            </a:r>
          </a:p>
          <a:p>
            <a:pPr marL="0" indent="0">
              <a:buNone/>
            </a:pPr>
            <a:r>
              <a:rPr lang="en-US" sz="1800" dirty="0"/>
              <a:t>  final </a:t>
            </a:r>
            <a:r>
              <a:rPr lang="en-US" sz="1800" dirty="0" err="1"/>
              <a:t>int</a:t>
            </a:r>
            <a:r>
              <a:rPr lang="en-US" sz="1800" dirty="0"/>
              <a:t> x = 10;</a:t>
            </a:r>
          </a:p>
          <a:p>
            <a:pPr marL="0" indent="0">
              <a:buNone/>
            </a:pPr>
            <a:r>
              <a:rPr lang="en-US" sz="1800" dirty="0"/>
              <a:t>  public static void main(String[] </a:t>
            </a:r>
            <a:r>
              <a:rPr lang="en-US" sz="1800" dirty="0" err="1"/>
              <a:t>args</a:t>
            </a:r>
            <a:r>
              <a:rPr lang="en-US" sz="1800" dirty="0"/>
              <a:t>) {</a:t>
            </a:r>
          </a:p>
          <a:p>
            <a:pPr marL="0" indent="0">
              <a:buNone/>
            </a:pPr>
            <a:r>
              <a:rPr lang="en-US" sz="1800" dirty="0"/>
              <a:t>    </a:t>
            </a:r>
            <a:r>
              <a:rPr lang="en-US" sz="1800" dirty="0" err="1"/>
              <a:t>MyClass</a:t>
            </a:r>
            <a:r>
              <a:rPr lang="en-US" sz="1800" dirty="0"/>
              <a:t> </a:t>
            </a:r>
            <a:r>
              <a:rPr lang="en-US" sz="1800" dirty="0" err="1"/>
              <a:t>myObj</a:t>
            </a:r>
            <a:r>
              <a:rPr lang="en-US" sz="1800" dirty="0"/>
              <a:t> = new </a:t>
            </a:r>
            <a:r>
              <a:rPr lang="en-US" sz="1800" dirty="0" err="1"/>
              <a:t>MyClass</a:t>
            </a:r>
            <a:r>
              <a:rPr lang="en-US" sz="1800" dirty="0"/>
              <a:t>();</a:t>
            </a:r>
          </a:p>
          <a:p>
            <a:pPr marL="0" indent="0">
              <a:buNone/>
            </a:pPr>
            <a:r>
              <a:rPr lang="en-US" sz="1800" dirty="0"/>
              <a:t>    </a:t>
            </a:r>
            <a:r>
              <a:rPr lang="en-US" sz="1800" dirty="0" err="1"/>
              <a:t>myObj.x</a:t>
            </a:r>
            <a:r>
              <a:rPr lang="en-US" sz="1800" dirty="0"/>
              <a:t> = 25; // will generate an error: cannot assign a value to a final variable</a:t>
            </a:r>
          </a:p>
          <a:p>
            <a:pPr marL="0" indent="0">
              <a:buNone/>
            </a:pPr>
            <a:r>
              <a:rPr lang="en-US" sz="1800" dirty="0"/>
              <a:t>    </a:t>
            </a:r>
            <a:r>
              <a:rPr lang="en-US" sz="1800" dirty="0" err="1"/>
              <a:t>System.out.println</a:t>
            </a:r>
            <a:r>
              <a:rPr lang="en-US" sz="1800" dirty="0"/>
              <a:t>(</a:t>
            </a:r>
            <a:r>
              <a:rPr lang="en-US" sz="1800" dirty="0" err="1"/>
              <a:t>myObj.x</a:t>
            </a:r>
            <a:r>
              <a:rPr lang="en-US" sz="1800" dirty="0"/>
              <a:t>);</a:t>
            </a:r>
          </a:p>
          <a:p>
            <a:pPr marL="0" indent="0">
              <a:buNone/>
            </a:pPr>
            <a:r>
              <a:rPr lang="en-US" sz="1800" dirty="0"/>
              <a:t>  }</a:t>
            </a:r>
          </a:p>
          <a:p>
            <a:pPr marL="0" indent="0">
              <a:buNone/>
            </a:pPr>
            <a:r>
              <a:rPr lang="en-US" sz="1800" dirty="0"/>
              <a:t>}</a:t>
            </a:r>
          </a:p>
        </p:txBody>
      </p:sp>
      <p:sp>
        <p:nvSpPr>
          <p:cNvPr id="7" name="Rectangle 2"/>
          <p:cNvSpPr>
            <a:spLocks noChangeArrowheads="1"/>
          </p:cNvSpPr>
          <p:nvPr/>
        </p:nvSpPr>
        <p:spPr bwMode="auto">
          <a:xfrm>
            <a:off x="132736" y="6039483"/>
            <a:ext cx="119732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Unicode MS" panose="020B0604020202020204" pitchFamily="34" charset="-128"/>
              </a:rPr>
              <a:t>final</a:t>
            </a:r>
            <a:r>
              <a:rPr kumimoji="0" lang="en-US" altLang="en-US" sz="2000" b="1" i="0" u="none" strike="noStrike" cap="none" normalizeH="0" baseline="0" dirty="0">
                <a:ln>
                  <a:noFill/>
                </a:ln>
                <a:solidFill>
                  <a:schemeClr val="tx1"/>
                </a:solidFill>
                <a:effectLst/>
              </a:rPr>
              <a:t> keyword is useful when you want a variable to always store the same value, like PI (3.14159...).</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Unicode MS" panose="020B0604020202020204" pitchFamily="34" charset="-128"/>
              </a:rPr>
              <a:t>final</a:t>
            </a:r>
            <a:r>
              <a:rPr kumimoji="0" lang="en-US" altLang="en-US" sz="2000" b="1" i="0" u="none" strike="noStrike" cap="none" normalizeH="0" baseline="0" dirty="0">
                <a:ln>
                  <a:noFill/>
                </a:ln>
                <a:solidFill>
                  <a:schemeClr val="tx1"/>
                </a:solidFill>
                <a:effectLst/>
              </a:rPr>
              <a:t> keyword is called a "modifier".</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5846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4" y="398207"/>
            <a:ext cx="5206181" cy="5722374"/>
          </a:xfrm>
          <a:solidFill>
            <a:schemeClr val="accent1">
              <a:lumMod val="40000"/>
              <a:lumOff val="60000"/>
            </a:schemeClr>
          </a:solidFill>
        </p:spPr>
        <p:txBody>
          <a:bodyPr>
            <a:normAutofit fontScale="55000" lnSpcReduction="20000"/>
          </a:bodyPr>
          <a:lstStyle/>
          <a:p>
            <a:pPr marL="0" indent="0">
              <a:buNone/>
            </a:pPr>
            <a:r>
              <a:rPr lang="en-US" b="1" u="sng" dirty="0"/>
              <a:t>Multiple Objects</a:t>
            </a:r>
          </a:p>
          <a:p>
            <a:pPr marL="0" indent="0">
              <a:buNone/>
            </a:pPr>
            <a:r>
              <a:rPr lang="en-US" dirty="0"/>
              <a:t>If you create multiple objects of one class, you can change the attribute values in one object, without affecting the attribute values in the other:</a:t>
            </a:r>
          </a:p>
          <a:p>
            <a:pPr marL="0" indent="0">
              <a:buNone/>
            </a:pPr>
            <a:r>
              <a:rPr lang="en-US" b="1" u="sng" dirty="0"/>
              <a:t>Example</a:t>
            </a:r>
          </a:p>
          <a:p>
            <a:pPr marL="0" indent="0">
              <a:buNone/>
            </a:pPr>
            <a:r>
              <a:rPr lang="en-US" dirty="0"/>
              <a:t>Change the value of x to 25 in myObj2, and leave x in myObj1 unchanged:</a:t>
            </a:r>
          </a:p>
          <a:p>
            <a:pPr marL="0" indent="0">
              <a:buNone/>
            </a:pPr>
            <a:r>
              <a:rPr lang="en-US" dirty="0"/>
              <a:t>public class </a:t>
            </a:r>
            <a:r>
              <a:rPr lang="en-US" dirty="0" err="1"/>
              <a:t>MyClass</a:t>
            </a:r>
            <a:r>
              <a:rPr lang="en-US" dirty="0"/>
              <a:t> {</a:t>
            </a:r>
          </a:p>
          <a:p>
            <a:pPr marL="0" indent="0">
              <a:buNone/>
            </a:pPr>
            <a:r>
              <a:rPr lang="en-US" dirty="0"/>
              <a:t>  </a:t>
            </a:r>
            <a:r>
              <a:rPr lang="en-US" dirty="0" err="1"/>
              <a:t>int</a:t>
            </a:r>
            <a:r>
              <a:rPr lang="en-US" dirty="0"/>
              <a:t> x = 5;</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MyClass</a:t>
            </a:r>
            <a:r>
              <a:rPr lang="en-US" dirty="0"/>
              <a:t> myObj1 = new </a:t>
            </a:r>
            <a:r>
              <a:rPr lang="en-US" dirty="0" err="1"/>
              <a:t>MyClass</a:t>
            </a:r>
            <a:r>
              <a:rPr lang="en-US" dirty="0"/>
              <a:t>();  // Object 1</a:t>
            </a:r>
          </a:p>
          <a:p>
            <a:pPr marL="0" indent="0">
              <a:buNone/>
            </a:pPr>
            <a:r>
              <a:rPr lang="en-US" dirty="0"/>
              <a:t>    </a:t>
            </a:r>
            <a:r>
              <a:rPr lang="en-US" dirty="0" err="1"/>
              <a:t>MyClass</a:t>
            </a:r>
            <a:r>
              <a:rPr lang="en-US" dirty="0"/>
              <a:t> myObj2 = new </a:t>
            </a:r>
            <a:r>
              <a:rPr lang="en-US" dirty="0" err="1"/>
              <a:t>MyClass</a:t>
            </a:r>
            <a:r>
              <a:rPr lang="en-US" dirty="0"/>
              <a:t>();  // Object 2</a:t>
            </a:r>
          </a:p>
          <a:p>
            <a:pPr marL="0" indent="0">
              <a:buNone/>
            </a:pPr>
            <a:r>
              <a:rPr lang="en-US" dirty="0"/>
              <a:t>    myObj2.x = 25;</a:t>
            </a:r>
          </a:p>
          <a:p>
            <a:pPr marL="0" indent="0">
              <a:buNone/>
            </a:pPr>
            <a:r>
              <a:rPr lang="en-US" dirty="0"/>
              <a:t>    </a:t>
            </a:r>
            <a:r>
              <a:rPr lang="en-US" dirty="0" err="1"/>
              <a:t>System.out.println</a:t>
            </a:r>
            <a:r>
              <a:rPr lang="en-US" dirty="0"/>
              <a:t>(myObj1.x);  // Outputs 5</a:t>
            </a:r>
          </a:p>
          <a:p>
            <a:pPr marL="0" indent="0">
              <a:buNone/>
            </a:pPr>
            <a:r>
              <a:rPr lang="en-US" dirty="0"/>
              <a:t>    </a:t>
            </a:r>
            <a:r>
              <a:rPr lang="en-US" dirty="0" err="1"/>
              <a:t>System.out.println</a:t>
            </a:r>
            <a:r>
              <a:rPr lang="en-US" dirty="0"/>
              <a:t>(myObj2.x);  // Outputs 25</a:t>
            </a:r>
          </a:p>
          <a:p>
            <a:pPr marL="0" indent="0">
              <a:buNone/>
            </a:pPr>
            <a:r>
              <a:rPr lang="en-US" dirty="0"/>
              <a:t>  }</a:t>
            </a:r>
          </a:p>
          <a:p>
            <a:pPr marL="0" indent="0">
              <a:buNone/>
            </a:pPr>
            <a:r>
              <a:rPr lang="en-US" dirty="0"/>
              <a:t>}</a:t>
            </a:r>
          </a:p>
        </p:txBody>
      </p:sp>
      <p:sp>
        <p:nvSpPr>
          <p:cNvPr id="7" name="Content Placeholder 2"/>
          <p:cNvSpPr txBox="1">
            <a:spLocks/>
          </p:cNvSpPr>
          <p:nvPr/>
        </p:nvSpPr>
        <p:spPr>
          <a:xfrm>
            <a:off x="5471652" y="462113"/>
            <a:ext cx="6641687" cy="5722374"/>
          </a:xfrm>
          <a:prstGeom prst="rect">
            <a:avLst/>
          </a:prstGeom>
          <a:solidFill>
            <a:schemeClr val="accent1">
              <a:lumMod val="40000"/>
              <a:lumOff val="60000"/>
            </a:schemeClr>
          </a:solidFill>
        </p:spPr>
        <p:txBody>
          <a:bodyPr vert="horz" lIns="91440" tIns="45720" rIns="91440" bIns="45720" rtlCol="0">
            <a:noAutofit/>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sz="2000" b="1" u="sng" dirty="0"/>
              <a:t>Multiple Attributes</a:t>
            </a:r>
          </a:p>
          <a:p>
            <a:pPr marL="0" indent="0">
              <a:buNone/>
            </a:pPr>
            <a:r>
              <a:rPr lang="en-US" sz="2000" dirty="0"/>
              <a:t>You can specify as many attributes as you want:</a:t>
            </a:r>
          </a:p>
          <a:p>
            <a:pPr marL="0" indent="0">
              <a:buNone/>
            </a:pPr>
            <a:r>
              <a:rPr lang="en-US" sz="2000" b="1" u="sng" dirty="0"/>
              <a:t>Example</a:t>
            </a:r>
          </a:p>
          <a:p>
            <a:pPr marL="0" indent="0">
              <a:buNone/>
            </a:pPr>
            <a:r>
              <a:rPr lang="en-US" sz="2000" dirty="0"/>
              <a:t>public class Person {</a:t>
            </a:r>
          </a:p>
          <a:p>
            <a:pPr marL="0" indent="0">
              <a:buNone/>
            </a:pPr>
            <a:r>
              <a:rPr lang="en-US" sz="2000" dirty="0"/>
              <a:t>  String </a:t>
            </a:r>
            <a:r>
              <a:rPr lang="en-US" sz="2000" dirty="0" err="1"/>
              <a:t>fname</a:t>
            </a:r>
            <a:r>
              <a:rPr lang="en-US" sz="2000" dirty="0"/>
              <a:t> = "John";</a:t>
            </a:r>
          </a:p>
          <a:p>
            <a:pPr marL="0" indent="0">
              <a:buNone/>
            </a:pPr>
            <a:r>
              <a:rPr lang="en-US" sz="2000" dirty="0"/>
              <a:t>  String </a:t>
            </a:r>
            <a:r>
              <a:rPr lang="en-US" sz="2000" dirty="0" err="1"/>
              <a:t>lname</a:t>
            </a:r>
            <a:r>
              <a:rPr lang="en-US" sz="2000" dirty="0"/>
              <a:t> = "Doe";</a:t>
            </a:r>
          </a:p>
          <a:p>
            <a:pPr marL="0" indent="0">
              <a:buNone/>
            </a:pPr>
            <a:r>
              <a:rPr lang="en-US" sz="2000" dirty="0"/>
              <a:t>  </a:t>
            </a:r>
            <a:r>
              <a:rPr lang="en-US" sz="2000" dirty="0" err="1"/>
              <a:t>int</a:t>
            </a:r>
            <a:r>
              <a:rPr lang="en-US" sz="2000" dirty="0"/>
              <a:t> age = 24;</a:t>
            </a:r>
          </a:p>
          <a:p>
            <a:pPr marL="0" indent="0">
              <a:buNone/>
            </a:pPr>
            <a:r>
              <a:rPr lang="en-US" sz="2000" dirty="0"/>
              <a:t>  public static void main(String[] </a:t>
            </a:r>
            <a:r>
              <a:rPr lang="en-US" sz="2000" dirty="0" err="1"/>
              <a:t>args</a:t>
            </a:r>
            <a:r>
              <a:rPr lang="en-US" sz="2000" dirty="0"/>
              <a:t>) {</a:t>
            </a:r>
          </a:p>
          <a:p>
            <a:pPr marL="0" indent="0">
              <a:buNone/>
            </a:pPr>
            <a:r>
              <a:rPr lang="en-US" sz="2000" dirty="0"/>
              <a:t>    Person </a:t>
            </a:r>
            <a:r>
              <a:rPr lang="en-US" sz="2000" dirty="0" err="1"/>
              <a:t>myObj</a:t>
            </a:r>
            <a:r>
              <a:rPr lang="en-US" sz="2000" dirty="0"/>
              <a:t> = new Person();</a:t>
            </a:r>
          </a:p>
          <a:p>
            <a:pPr marL="0" indent="0">
              <a:buNone/>
            </a:pPr>
            <a:r>
              <a:rPr lang="en-US" sz="2000" dirty="0"/>
              <a:t>    </a:t>
            </a:r>
            <a:r>
              <a:rPr lang="en-US" sz="2000" dirty="0" err="1"/>
              <a:t>System.out.println</a:t>
            </a:r>
            <a:r>
              <a:rPr lang="en-US" sz="2000" dirty="0"/>
              <a:t>("Name: " + </a:t>
            </a:r>
            <a:r>
              <a:rPr lang="en-US" sz="2000" dirty="0" err="1"/>
              <a:t>myObj.fname</a:t>
            </a:r>
            <a:r>
              <a:rPr lang="en-US" sz="2000" dirty="0"/>
              <a:t> + " " + </a:t>
            </a:r>
            <a:r>
              <a:rPr lang="en-US" sz="2000" dirty="0" err="1"/>
              <a:t>myObj.lname</a:t>
            </a:r>
            <a:r>
              <a:rPr lang="en-US" sz="2000" dirty="0"/>
              <a:t>);</a:t>
            </a:r>
          </a:p>
          <a:p>
            <a:pPr marL="0" indent="0">
              <a:buNone/>
            </a:pPr>
            <a:r>
              <a:rPr lang="en-US" sz="2000" dirty="0"/>
              <a:t>    </a:t>
            </a:r>
            <a:r>
              <a:rPr lang="en-US" sz="2000" dirty="0" err="1"/>
              <a:t>System.out.println</a:t>
            </a:r>
            <a:r>
              <a:rPr lang="en-US" sz="2000" dirty="0"/>
              <a:t>("Age: " + </a:t>
            </a:r>
            <a:r>
              <a:rPr lang="en-US" sz="2000" dirty="0" err="1"/>
              <a:t>myObj.age</a:t>
            </a:r>
            <a:r>
              <a:rPr lang="en-US" sz="2000" dirty="0"/>
              <a:t>);</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2084099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4" y="99662"/>
            <a:ext cx="10515600" cy="315908"/>
          </a:xfrm>
        </p:spPr>
        <p:txBody>
          <a:bodyPr>
            <a:normAutofit fontScale="90000"/>
          </a:bodyPr>
          <a:lstStyle/>
          <a:p>
            <a:pPr algn="ctr"/>
            <a:r>
              <a:rPr lang="en-US" b="1" dirty="0"/>
              <a:t>Java Modifiers</a:t>
            </a:r>
            <a:endParaRPr lang="en-US" dirty="0"/>
          </a:p>
        </p:txBody>
      </p:sp>
      <p:sp>
        <p:nvSpPr>
          <p:cNvPr id="3" name="Content Placeholder 2"/>
          <p:cNvSpPr>
            <a:spLocks noGrp="1"/>
          </p:cNvSpPr>
          <p:nvPr>
            <p:ph idx="1"/>
          </p:nvPr>
        </p:nvSpPr>
        <p:spPr>
          <a:xfrm>
            <a:off x="235973" y="648928"/>
            <a:ext cx="11754465" cy="5987845"/>
          </a:xfrm>
        </p:spPr>
        <p:txBody>
          <a:bodyPr/>
          <a:lstStyle/>
          <a:p>
            <a:pPr marL="0" indent="0">
              <a:buNone/>
            </a:pPr>
            <a:r>
              <a:rPr lang="en-US" b="1" dirty="0"/>
              <a:t>Access modifier</a:t>
            </a:r>
            <a:r>
              <a:rPr lang="en-US" dirty="0"/>
              <a:t>, it is used to set the access level for classes, attributes, methods and constructors.</a:t>
            </a:r>
          </a:p>
          <a:p>
            <a:pPr marL="0" indent="0" algn="ctr">
              <a:buNone/>
            </a:pPr>
            <a:r>
              <a:rPr lang="en-US" b="1" u="sng" dirty="0"/>
              <a:t>IT IS DIVIDED INTO TWO GROUPS</a:t>
            </a:r>
          </a:p>
          <a:p>
            <a:r>
              <a:rPr lang="en-US" b="1" dirty="0"/>
              <a:t>Access Modifiers</a:t>
            </a:r>
            <a:r>
              <a:rPr lang="en-US" dirty="0"/>
              <a:t> - controls the access level</a:t>
            </a:r>
          </a:p>
          <a:p>
            <a:r>
              <a:rPr lang="en-US" b="1" dirty="0"/>
              <a:t>Non-Access Modifiers</a:t>
            </a:r>
            <a:r>
              <a:rPr lang="en-US" dirty="0"/>
              <a:t> - do not control access level, but provides other functionality</a:t>
            </a:r>
          </a:p>
        </p:txBody>
      </p:sp>
    </p:spTree>
    <p:extLst>
      <p:ext uri="{BB962C8B-B14F-4D97-AF65-F5344CB8AC3E}">
        <p14:creationId xmlns:p14="http://schemas.microsoft.com/office/powerpoint/2010/main" val="1525718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FEB61-E81E-4947-BBB6-2040E1B62FBA}"/>
              </a:ext>
            </a:extLst>
          </p:cNvPr>
          <p:cNvSpPr>
            <a:spLocks noGrp="1"/>
          </p:cNvSpPr>
          <p:nvPr>
            <p:ph type="title"/>
          </p:nvPr>
        </p:nvSpPr>
        <p:spPr>
          <a:xfrm>
            <a:off x="838204" y="84915"/>
            <a:ext cx="10515600" cy="315908"/>
          </a:xfrm>
        </p:spPr>
        <p:txBody>
          <a:bodyPr>
            <a:normAutofit fontScale="90000"/>
          </a:bodyPr>
          <a:lstStyle/>
          <a:p>
            <a:pPr algn="ctr"/>
            <a:r>
              <a:rPr lang="en-US" b="1" dirty="0"/>
              <a:t>Access Modifiers</a:t>
            </a:r>
          </a:p>
        </p:txBody>
      </p:sp>
      <p:sp>
        <p:nvSpPr>
          <p:cNvPr id="3" name="Content Placeholder 2">
            <a:extLst>
              <a:ext uri="{FF2B5EF4-FFF2-40B4-BE49-F238E27FC236}">
                <a16:creationId xmlns:a16="http://schemas.microsoft.com/office/drawing/2014/main" xmlns="" id="{69BC3913-4D0D-4E4D-8B0E-B5A82A120DC1}"/>
              </a:ext>
            </a:extLst>
          </p:cNvPr>
          <p:cNvSpPr>
            <a:spLocks noGrp="1"/>
          </p:cNvSpPr>
          <p:nvPr>
            <p:ph idx="1"/>
          </p:nvPr>
        </p:nvSpPr>
        <p:spPr>
          <a:xfrm>
            <a:off x="147484" y="400823"/>
            <a:ext cx="11901947" cy="6372262"/>
          </a:xfrm>
        </p:spPr>
        <p:txBody>
          <a:bodyPr>
            <a:normAutofit/>
          </a:bodyPr>
          <a:lstStyle/>
          <a:p>
            <a:pPr marL="0" indent="0">
              <a:buNone/>
            </a:pPr>
            <a:r>
              <a:rPr lang="en-US" sz="2400" b="1" u="sng" dirty="0">
                <a:solidFill>
                  <a:schemeClr val="dk1"/>
                </a:solidFill>
              </a:rPr>
              <a:t>For classes</a:t>
            </a:r>
            <a:r>
              <a:rPr lang="en-US" sz="2400" dirty="0">
                <a:solidFill>
                  <a:schemeClr val="dk1"/>
                </a:solidFill>
              </a:rPr>
              <a:t>, you can use either public or default:</a:t>
            </a:r>
          </a:p>
          <a:p>
            <a:pPr marL="0" indent="0">
              <a:buNone/>
            </a:pPr>
            <a:r>
              <a:rPr lang="en-US" sz="2400" dirty="0"/>
              <a:t>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solidFill>
                  <a:schemeClr val="dk1"/>
                </a:solidFill>
              </a:rPr>
              <a:t>Note: default is used when you don't specify a modifier. </a:t>
            </a:r>
          </a:p>
          <a:p>
            <a:pPr marL="0" indent="0">
              <a:buNone/>
            </a:pPr>
            <a:r>
              <a:rPr lang="en-US" sz="2400" b="1" u="sng" dirty="0">
                <a:solidFill>
                  <a:schemeClr val="dk1"/>
                </a:solidFill>
              </a:rPr>
              <a:t>For attributes, methods and constructors</a:t>
            </a:r>
            <a:r>
              <a:rPr lang="en-US" sz="2400" dirty="0">
                <a:solidFill>
                  <a:schemeClr val="dk1"/>
                </a:solidFill>
              </a:rPr>
              <a:t>, you can use the one of the following:</a:t>
            </a:r>
          </a:p>
          <a:p>
            <a:pPr marL="0" indent="0">
              <a:buNone/>
            </a:pPr>
            <a:r>
              <a:rPr lang="en-US" sz="2400" dirty="0">
                <a:solidFill>
                  <a:schemeClr val="dk1"/>
                </a:solidFill>
              </a:rPr>
              <a:t>	</a:t>
            </a:r>
          </a:p>
          <a:p>
            <a:pPr marL="0" indent="0">
              <a:buNone/>
            </a:pPr>
            <a:r>
              <a:rPr lang="en-US" sz="2400" dirty="0">
                <a:solidFill>
                  <a:schemeClr val="dk1"/>
                </a:solidFill>
              </a:rPr>
              <a:t>	</a:t>
            </a:r>
          </a:p>
        </p:txBody>
      </p:sp>
      <p:graphicFrame>
        <p:nvGraphicFramePr>
          <p:cNvPr id="7" name="Table 6">
            <a:extLst>
              <a:ext uri="{FF2B5EF4-FFF2-40B4-BE49-F238E27FC236}">
                <a16:creationId xmlns:a16="http://schemas.microsoft.com/office/drawing/2014/main" xmlns="" id="{7D302809-9003-4703-ACD5-73658300E8F4}"/>
              </a:ext>
            </a:extLst>
          </p:cNvPr>
          <p:cNvGraphicFramePr>
            <a:graphicFrameLocks noGrp="1"/>
          </p:cNvGraphicFramePr>
          <p:nvPr>
            <p:extLst>
              <p:ext uri="{D42A27DB-BD31-4B8C-83A1-F6EECF244321}">
                <p14:modId xmlns:p14="http://schemas.microsoft.com/office/powerpoint/2010/main" val="2288863202"/>
              </p:ext>
            </p:extLst>
          </p:nvPr>
        </p:nvGraphicFramePr>
        <p:xfrm>
          <a:off x="838204" y="1025013"/>
          <a:ext cx="8128000" cy="1493520"/>
        </p:xfrm>
        <a:graphic>
          <a:graphicData uri="http://schemas.openxmlformats.org/drawingml/2006/table">
            <a:tbl>
              <a:tblPr firstRow="1" bandRow="1">
                <a:tableStyleId>{5C22544A-7EE6-4342-B048-85BDC9FD1C3A}</a:tableStyleId>
              </a:tblPr>
              <a:tblGrid>
                <a:gridCol w="1286387">
                  <a:extLst>
                    <a:ext uri="{9D8B030D-6E8A-4147-A177-3AD203B41FA5}">
                      <a16:colId xmlns:a16="http://schemas.microsoft.com/office/drawing/2014/main" xmlns="" val="3540249899"/>
                    </a:ext>
                  </a:extLst>
                </a:gridCol>
                <a:gridCol w="6841613">
                  <a:extLst>
                    <a:ext uri="{9D8B030D-6E8A-4147-A177-3AD203B41FA5}">
                      <a16:colId xmlns:a16="http://schemas.microsoft.com/office/drawing/2014/main" xmlns="" val="1997769837"/>
                    </a:ext>
                  </a:extLst>
                </a:gridCol>
              </a:tblGrid>
              <a:tr h="370840">
                <a:tc>
                  <a:txBody>
                    <a:bodyPr/>
                    <a:lstStyle/>
                    <a:p>
                      <a:pPr marL="0" marR="0" lvl="0" indent="0" algn="l" defTabSz="914433" rtl="0" eaLnBrk="1" fontAlgn="auto" latinLnBrk="0" hangingPunct="1">
                        <a:lnSpc>
                          <a:spcPct val="100000"/>
                        </a:lnSpc>
                        <a:spcBef>
                          <a:spcPts val="0"/>
                        </a:spcBef>
                        <a:spcAft>
                          <a:spcPts val="0"/>
                        </a:spcAft>
                        <a:buClrTx/>
                        <a:buSzTx/>
                        <a:buFontTx/>
                        <a:buNone/>
                        <a:tabLst/>
                        <a:defRPr/>
                      </a:pPr>
                      <a:r>
                        <a:rPr lang="en-US" sz="2000" dirty="0"/>
                        <a:t>Modifier 	</a:t>
                      </a:r>
                    </a:p>
                  </a:txBody>
                  <a:tcPr/>
                </a:tc>
                <a:tc>
                  <a:txBody>
                    <a:bodyPr/>
                    <a:lstStyle/>
                    <a:p>
                      <a:r>
                        <a:rPr lang="en-US" sz="2000" dirty="0"/>
                        <a:t>Description</a:t>
                      </a:r>
                    </a:p>
                  </a:txBody>
                  <a:tcPr/>
                </a:tc>
                <a:extLst>
                  <a:ext uri="{0D108BD9-81ED-4DB2-BD59-A6C34878D82A}">
                    <a16:rowId xmlns:a16="http://schemas.microsoft.com/office/drawing/2014/main" xmlns="" val="1210880561"/>
                  </a:ext>
                </a:extLst>
              </a:tr>
              <a:tr h="370840">
                <a:tc>
                  <a:txBody>
                    <a:bodyPr/>
                    <a:lstStyle/>
                    <a:p>
                      <a:r>
                        <a:rPr lang="en-US" sz="2000" dirty="0"/>
                        <a:t>public </a:t>
                      </a:r>
                    </a:p>
                  </a:txBody>
                  <a:tcPr/>
                </a:tc>
                <a:tc>
                  <a:txBody>
                    <a:bodyPr/>
                    <a:lstStyle/>
                    <a:p>
                      <a:r>
                        <a:rPr lang="en-US" sz="2000" dirty="0"/>
                        <a:t>The class is accessible by any other class </a:t>
                      </a:r>
                    </a:p>
                  </a:txBody>
                  <a:tcPr/>
                </a:tc>
                <a:extLst>
                  <a:ext uri="{0D108BD9-81ED-4DB2-BD59-A6C34878D82A}">
                    <a16:rowId xmlns:a16="http://schemas.microsoft.com/office/drawing/2014/main" xmlns="" val="647529413"/>
                  </a:ext>
                </a:extLst>
              </a:tr>
              <a:tr h="370840">
                <a:tc>
                  <a:txBody>
                    <a:bodyPr/>
                    <a:lstStyle/>
                    <a:p>
                      <a:r>
                        <a:rPr lang="en-US" sz="2000" dirty="0"/>
                        <a:t>default </a:t>
                      </a:r>
                    </a:p>
                  </a:txBody>
                  <a:tcPr/>
                </a:tc>
                <a:tc>
                  <a:txBody>
                    <a:bodyPr/>
                    <a:lstStyle/>
                    <a:p>
                      <a:r>
                        <a:rPr lang="en-US" sz="2000" dirty="0"/>
                        <a:t>The class is only accessible by classes in the same package.</a:t>
                      </a:r>
                    </a:p>
                  </a:txBody>
                  <a:tcPr/>
                </a:tc>
                <a:extLst>
                  <a:ext uri="{0D108BD9-81ED-4DB2-BD59-A6C34878D82A}">
                    <a16:rowId xmlns:a16="http://schemas.microsoft.com/office/drawing/2014/main" xmlns="" val="3157512711"/>
                  </a:ext>
                </a:extLst>
              </a:tr>
            </a:tbl>
          </a:graphicData>
        </a:graphic>
      </p:graphicFrame>
      <p:graphicFrame>
        <p:nvGraphicFramePr>
          <p:cNvPr id="11" name="Table 10">
            <a:extLst>
              <a:ext uri="{FF2B5EF4-FFF2-40B4-BE49-F238E27FC236}">
                <a16:creationId xmlns:a16="http://schemas.microsoft.com/office/drawing/2014/main" xmlns="" id="{1A342D1C-8249-455C-8119-7510EFA658D1}"/>
              </a:ext>
            </a:extLst>
          </p:cNvPr>
          <p:cNvGraphicFramePr>
            <a:graphicFrameLocks noGrp="1"/>
          </p:cNvGraphicFramePr>
          <p:nvPr>
            <p:extLst>
              <p:ext uri="{D42A27DB-BD31-4B8C-83A1-F6EECF244321}">
                <p14:modId xmlns:p14="http://schemas.microsoft.com/office/powerpoint/2010/main" val="3708275126"/>
              </p:ext>
            </p:extLst>
          </p:nvPr>
        </p:nvGraphicFramePr>
        <p:xfrm>
          <a:off x="838204" y="3888593"/>
          <a:ext cx="10515600" cy="2590800"/>
        </p:xfrm>
        <a:graphic>
          <a:graphicData uri="http://schemas.openxmlformats.org/drawingml/2006/table">
            <a:tbl>
              <a:tblPr firstRow="1" bandRow="1">
                <a:tableStyleId>{5C22544A-7EE6-4342-B048-85BDC9FD1C3A}</a:tableStyleId>
              </a:tblPr>
              <a:tblGrid>
                <a:gridCol w="1664263">
                  <a:extLst>
                    <a:ext uri="{9D8B030D-6E8A-4147-A177-3AD203B41FA5}">
                      <a16:colId xmlns:a16="http://schemas.microsoft.com/office/drawing/2014/main" xmlns="" val="3540249899"/>
                    </a:ext>
                  </a:extLst>
                </a:gridCol>
                <a:gridCol w="8851337">
                  <a:extLst>
                    <a:ext uri="{9D8B030D-6E8A-4147-A177-3AD203B41FA5}">
                      <a16:colId xmlns:a16="http://schemas.microsoft.com/office/drawing/2014/main" xmlns="" val="1997769837"/>
                    </a:ext>
                  </a:extLst>
                </a:gridCol>
              </a:tblGrid>
              <a:tr h="370840">
                <a:tc>
                  <a:txBody>
                    <a:bodyPr/>
                    <a:lstStyle/>
                    <a:p>
                      <a:pPr marL="0" marR="0" lvl="0" indent="0" algn="l" defTabSz="914433" rtl="0" eaLnBrk="1" fontAlgn="auto" latinLnBrk="0" hangingPunct="1">
                        <a:lnSpc>
                          <a:spcPct val="100000"/>
                        </a:lnSpc>
                        <a:spcBef>
                          <a:spcPts val="0"/>
                        </a:spcBef>
                        <a:spcAft>
                          <a:spcPts val="0"/>
                        </a:spcAft>
                        <a:buClrTx/>
                        <a:buSzTx/>
                        <a:buFontTx/>
                        <a:buNone/>
                        <a:tabLst/>
                        <a:defRPr/>
                      </a:pPr>
                      <a:r>
                        <a:rPr lang="en-US" sz="2000" dirty="0"/>
                        <a:t>Modifier 	</a:t>
                      </a:r>
                    </a:p>
                  </a:txBody>
                  <a:tcPr/>
                </a:tc>
                <a:tc>
                  <a:txBody>
                    <a:bodyPr/>
                    <a:lstStyle/>
                    <a:p>
                      <a:r>
                        <a:rPr lang="en-US" sz="2000" dirty="0"/>
                        <a:t>Description</a:t>
                      </a:r>
                    </a:p>
                  </a:txBody>
                  <a:tcPr/>
                </a:tc>
                <a:extLst>
                  <a:ext uri="{0D108BD9-81ED-4DB2-BD59-A6C34878D82A}">
                    <a16:rowId xmlns:a16="http://schemas.microsoft.com/office/drawing/2014/main" xmlns="" val="1210880561"/>
                  </a:ext>
                </a:extLst>
              </a:tr>
              <a:tr h="370840">
                <a:tc>
                  <a:txBody>
                    <a:bodyPr/>
                    <a:lstStyle/>
                    <a:p>
                      <a:r>
                        <a:rPr lang="en-US" sz="2000" dirty="0"/>
                        <a:t>public </a:t>
                      </a:r>
                    </a:p>
                  </a:txBody>
                  <a:tcPr/>
                </a:tc>
                <a:tc>
                  <a:txBody>
                    <a:bodyPr/>
                    <a:lstStyle/>
                    <a:p>
                      <a:r>
                        <a:rPr lang="en-US" sz="2000" dirty="0">
                          <a:solidFill>
                            <a:schemeClr val="dk1"/>
                          </a:solidFill>
                        </a:rPr>
                        <a:t>The code is accessible for all classes</a:t>
                      </a:r>
                      <a:endParaRPr lang="en-US" sz="2000" dirty="0"/>
                    </a:p>
                  </a:txBody>
                  <a:tcPr/>
                </a:tc>
                <a:extLst>
                  <a:ext uri="{0D108BD9-81ED-4DB2-BD59-A6C34878D82A}">
                    <a16:rowId xmlns:a16="http://schemas.microsoft.com/office/drawing/2014/main" xmlns="" val="647529413"/>
                  </a:ext>
                </a:extLst>
              </a:tr>
              <a:tr h="370840">
                <a:tc>
                  <a:txBody>
                    <a:bodyPr/>
                    <a:lstStyle/>
                    <a:p>
                      <a:r>
                        <a:rPr lang="en-US" sz="2000" dirty="0">
                          <a:solidFill>
                            <a:schemeClr val="dk1"/>
                          </a:solidFill>
                        </a:rPr>
                        <a:t>private</a:t>
                      </a:r>
                      <a:endParaRPr lang="en-US" sz="2000" dirty="0"/>
                    </a:p>
                  </a:txBody>
                  <a:tcPr/>
                </a:tc>
                <a:tc>
                  <a:txBody>
                    <a:bodyPr/>
                    <a:lstStyle/>
                    <a:p>
                      <a:r>
                        <a:rPr lang="en-US" sz="2000" dirty="0">
                          <a:solidFill>
                            <a:schemeClr val="dk1"/>
                          </a:solidFill>
                        </a:rPr>
                        <a:t>The code is only accessible within the declared class </a:t>
                      </a:r>
                      <a:endParaRPr lang="en-US" sz="2000" dirty="0"/>
                    </a:p>
                  </a:txBody>
                  <a:tcPr/>
                </a:tc>
                <a:extLst>
                  <a:ext uri="{0D108BD9-81ED-4DB2-BD59-A6C34878D82A}">
                    <a16:rowId xmlns:a16="http://schemas.microsoft.com/office/drawing/2014/main" xmlns="" val="3157512711"/>
                  </a:ext>
                </a:extLst>
              </a:tr>
              <a:tr h="370840">
                <a:tc>
                  <a:txBody>
                    <a:bodyPr/>
                    <a:lstStyle/>
                    <a:p>
                      <a:r>
                        <a:rPr lang="en-US" sz="2000" dirty="0">
                          <a:solidFill>
                            <a:schemeClr val="dk1"/>
                          </a:solidFill>
                        </a:rPr>
                        <a:t>default</a:t>
                      </a:r>
                      <a:endParaRPr lang="en-US" sz="2000" dirty="0"/>
                    </a:p>
                  </a:txBody>
                  <a:tcPr/>
                </a:tc>
                <a:tc>
                  <a:txBody>
                    <a:bodyPr/>
                    <a:lstStyle/>
                    <a:p>
                      <a:r>
                        <a:rPr lang="en-US" sz="2000" dirty="0">
                          <a:solidFill>
                            <a:schemeClr val="dk1"/>
                          </a:solidFill>
                        </a:rPr>
                        <a:t>The code is only accessible in the same package. This is used when you don't specify a modifier.</a:t>
                      </a:r>
                      <a:endParaRPr lang="en-US" sz="2000" dirty="0"/>
                    </a:p>
                  </a:txBody>
                  <a:tcPr/>
                </a:tc>
                <a:extLst>
                  <a:ext uri="{0D108BD9-81ED-4DB2-BD59-A6C34878D82A}">
                    <a16:rowId xmlns:a16="http://schemas.microsoft.com/office/drawing/2014/main" xmlns="" val="390629426"/>
                  </a:ext>
                </a:extLst>
              </a:tr>
              <a:tr h="370840">
                <a:tc>
                  <a:txBody>
                    <a:bodyPr/>
                    <a:lstStyle/>
                    <a:p>
                      <a:r>
                        <a:rPr lang="en-US" sz="2000" dirty="0">
                          <a:solidFill>
                            <a:schemeClr val="dk1"/>
                          </a:solidFill>
                        </a:rPr>
                        <a:t>protected</a:t>
                      </a:r>
                      <a:endParaRPr lang="en-US" sz="2000" dirty="0"/>
                    </a:p>
                  </a:txBody>
                  <a:tcPr/>
                </a:tc>
                <a:tc>
                  <a:txBody>
                    <a:bodyPr/>
                    <a:lstStyle/>
                    <a:p>
                      <a:pPr marL="0" marR="0" lvl="0" indent="0" algn="l" defTabSz="914433" rtl="0" eaLnBrk="1" fontAlgn="auto" latinLnBrk="0" hangingPunct="1">
                        <a:lnSpc>
                          <a:spcPct val="100000"/>
                        </a:lnSpc>
                        <a:spcBef>
                          <a:spcPts val="0"/>
                        </a:spcBef>
                        <a:spcAft>
                          <a:spcPts val="0"/>
                        </a:spcAft>
                        <a:buClrTx/>
                        <a:buSzTx/>
                        <a:buFontTx/>
                        <a:buNone/>
                        <a:tabLst/>
                        <a:defRPr/>
                      </a:pPr>
                      <a:r>
                        <a:rPr lang="en-US" sz="2000" dirty="0">
                          <a:solidFill>
                            <a:schemeClr val="dk1"/>
                          </a:solidFill>
                        </a:rPr>
                        <a:t>The code is accessible in the same package and subclasses. </a:t>
                      </a:r>
                    </a:p>
                  </a:txBody>
                  <a:tcPr/>
                </a:tc>
                <a:extLst>
                  <a:ext uri="{0D108BD9-81ED-4DB2-BD59-A6C34878D82A}">
                    <a16:rowId xmlns:a16="http://schemas.microsoft.com/office/drawing/2014/main" xmlns="" val="2604216467"/>
                  </a:ext>
                </a:extLst>
              </a:tr>
            </a:tbl>
          </a:graphicData>
        </a:graphic>
      </p:graphicFrame>
    </p:spTree>
    <p:extLst>
      <p:ext uri="{BB962C8B-B14F-4D97-AF65-F5344CB8AC3E}">
        <p14:creationId xmlns:p14="http://schemas.microsoft.com/office/powerpoint/2010/main" val="241495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3" y="185738"/>
            <a:ext cx="11772900" cy="6500812"/>
          </a:xfrm>
        </p:spPr>
        <p:txBody>
          <a:bodyPr>
            <a:normAutofit/>
          </a:bodyPr>
          <a:lstStyle/>
          <a:p>
            <a:r>
              <a:rPr lang="en-US" dirty="0"/>
              <a:t>At this point, simply </a:t>
            </a:r>
            <a:r>
              <a:rPr lang="en-US" dirty="0" smtClean="0"/>
              <a:t>regard</a:t>
            </a:r>
          </a:p>
          <a:p>
            <a:pPr marL="2571750" indent="0">
              <a:buNone/>
            </a:pPr>
            <a:r>
              <a:rPr lang="en-US" dirty="0" smtClean="0">
                <a:solidFill>
                  <a:srgbClr val="FF0000"/>
                </a:solidFill>
              </a:rPr>
              <a:t>public </a:t>
            </a:r>
            <a:r>
              <a:rPr lang="en-US" dirty="0">
                <a:solidFill>
                  <a:srgbClr val="FF0000"/>
                </a:solidFill>
              </a:rPr>
              <a:t>class </a:t>
            </a:r>
            <a:r>
              <a:rPr lang="en-US" dirty="0" err="1">
                <a:solidFill>
                  <a:srgbClr val="FF0000"/>
                </a:solidFill>
              </a:rPr>
              <a:t>ClassName</a:t>
            </a:r>
            <a:r>
              <a:rPr lang="en-US" dirty="0">
                <a:solidFill>
                  <a:srgbClr val="FF0000"/>
                </a:solidFill>
              </a:rPr>
              <a:t>{</a:t>
            </a:r>
            <a:br>
              <a:rPr lang="en-US" dirty="0">
                <a:solidFill>
                  <a:srgbClr val="FF0000"/>
                </a:solidFill>
              </a:rPr>
            </a:br>
            <a:r>
              <a:rPr lang="en-US" dirty="0">
                <a:solidFill>
                  <a:srgbClr val="FF0000"/>
                </a:solidFill>
              </a:rPr>
              <a:t>...</a:t>
            </a:r>
            <a:br>
              <a:rPr lang="en-US" dirty="0">
                <a:solidFill>
                  <a:srgbClr val="FF0000"/>
                </a:solidFill>
              </a:rPr>
            </a:br>
            <a:r>
              <a:rPr lang="en-US" dirty="0" smtClean="0">
                <a:solidFill>
                  <a:srgbClr val="FF0000"/>
                </a:solidFill>
              </a:rPr>
              <a:t>}</a:t>
            </a:r>
          </a:p>
          <a:p>
            <a:pPr marL="0" indent="0">
              <a:buNone/>
            </a:pPr>
            <a:r>
              <a:rPr lang="en-US" dirty="0" smtClean="0"/>
              <a:t>as </a:t>
            </a:r>
            <a:r>
              <a:rPr lang="en-US" dirty="0"/>
              <a:t>a necessary part of the plumbing that is required to write a </a:t>
            </a:r>
            <a:r>
              <a:rPr lang="en-US" dirty="0" smtClean="0"/>
              <a:t>java program.</a:t>
            </a:r>
            <a:endParaRPr lang="en-US" dirty="0"/>
          </a:p>
          <a:p>
            <a:pPr marL="228600" indent="-228600"/>
            <a:r>
              <a:rPr lang="en-US" dirty="0" smtClean="0"/>
              <a:t>The </a:t>
            </a:r>
            <a:r>
              <a:rPr lang="en-US" dirty="0"/>
              <a:t>construction</a:t>
            </a:r>
            <a:br>
              <a:rPr lang="en-US" dirty="0"/>
            </a:br>
            <a:r>
              <a:rPr lang="en-US" dirty="0">
                <a:solidFill>
                  <a:srgbClr val="FF0000"/>
                </a:solidFill>
              </a:rPr>
              <a:t>public static void main (String[] </a:t>
            </a:r>
            <a:r>
              <a:rPr lang="en-US" dirty="0" err="1">
                <a:solidFill>
                  <a:srgbClr val="FF0000"/>
                </a:solidFill>
              </a:rPr>
              <a:t>args</a:t>
            </a:r>
            <a:r>
              <a:rPr lang="en-US" dirty="0">
                <a:solidFill>
                  <a:srgbClr val="FF0000"/>
                </a:solidFill>
              </a:rPr>
              <a:t>){</a:t>
            </a:r>
            <a:br>
              <a:rPr lang="en-US" dirty="0">
                <a:solidFill>
                  <a:srgbClr val="FF0000"/>
                </a:solidFill>
              </a:rPr>
            </a:br>
            <a:r>
              <a:rPr lang="en-US" dirty="0">
                <a:solidFill>
                  <a:srgbClr val="FF0000"/>
                </a:solidFill>
              </a:rPr>
              <a:t>...</a:t>
            </a:r>
            <a:br>
              <a:rPr lang="en-US" dirty="0">
                <a:solidFill>
                  <a:srgbClr val="FF0000"/>
                </a:solidFill>
              </a:rPr>
            </a:br>
            <a:r>
              <a:rPr lang="en-US" dirty="0" smtClean="0">
                <a:solidFill>
                  <a:srgbClr val="FF0000"/>
                </a:solidFill>
              </a:rPr>
              <a:t>}</a:t>
            </a:r>
          </a:p>
          <a:p>
            <a:pPr marL="0" indent="0">
              <a:buNone/>
            </a:pPr>
            <a:r>
              <a:rPr lang="en-US" dirty="0" smtClean="0"/>
              <a:t>is </a:t>
            </a:r>
            <a:r>
              <a:rPr lang="en-US" dirty="0"/>
              <a:t>where we define the method </a:t>
            </a:r>
            <a:r>
              <a:rPr lang="en-US" dirty="0">
                <a:solidFill>
                  <a:srgbClr val="FF0000"/>
                </a:solidFill>
              </a:rPr>
              <a:t>main ( ) </a:t>
            </a:r>
          </a:p>
        </p:txBody>
      </p:sp>
    </p:spTree>
    <p:extLst>
      <p:ext uri="{BB962C8B-B14F-4D97-AF65-F5344CB8AC3E}">
        <p14:creationId xmlns:p14="http://schemas.microsoft.com/office/powerpoint/2010/main" val="37180235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23992-63E8-4740-BC4A-6417EA06495E}"/>
              </a:ext>
            </a:extLst>
          </p:cNvPr>
          <p:cNvSpPr>
            <a:spLocks noGrp="1"/>
          </p:cNvSpPr>
          <p:nvPr>
            <p:ph type="title"/>
          </p:nvPr>
        </p:nvSpPr>
        <p:spPr>
          <a:xfrm>
            <a:off x="838204" y="99660"/>
            <a:ext cx="10515600" cy="431284"/>
          </a:xfrm>
        </p:spPr>
        <p:txBody>
          <a:bodyPr>
            <a:normAutofit fontScale="90000"/>
          </a:bodyPr>
          <a:lstStyle/>
          <a:p>
            <a:pPr algn="ctr"/>
            <a:r>
              <a:rPr lang="en-US" b="1" dirty="0"/>
              <a:t>Non-Access Modifiers</a:t>
            </a:r>
            <a:endParaRPr lang="en-US" dirty="0"/>
          </a:p>
        </p:txBody>
      </p:sp>
      <p:sp>
        <p:nvSpPr>
          <p:cNvPr id="3" name="Content Placeholder 2">
            <a:extLst>
              <a:ext uri="{FF2B5EF4-FFF2-40B4-BE49-F238E27FC236}">
                <a16:creationId xmlns:a16="http://schemas.microsoft.com/office/drawing/2014/main" xmlns="" id="{F062409B-8872-4C86-97A8-17F0234EFE77}"/>
              </a:ext>
            </a:extLst>
          </p:cNvPr>
          <p:cNvSpPr>
            <a:spLocks noGrp="1"/>
          </p:cNvSpPr>
          <p:nvPr>
            <p:ph idx="1"/>
          </p:nvPr>
        </p:nvSpPr>
        <p:spPr>
          <a:xfrm>
            <a:off x="162231" y="530944"/>
            <a:ext cx="11916697" cy="6227396"/>
          </a:xfrm>
        </p:spPr>
        <p:txBody>
          <a:bodyPr>
            <a:normAutofit/>
          </a:bodyPr>
          <a:lstStyle/>
          <a:p>
            <a:pPr marL="0" indent="0">
              <a:buNone/>
            </a:pPr>
            <a:r>
              <a:rPr lang="en-US" sz="2400" b="1" u="sng" dirty="0"/>
              <a:t>For classes</a:t>
            </a:r>
            <a:r>
              <a:rPr lang="en-US" sz="2400" dirty="0"/>
              <a:t>, you can use either </a:t>
            </a:r>
            <a:r>
              <a:rPr lang="en-US" sz="2400" b="1" dirty="0"/>
              <a:t>final</a:t>
            </a:r>
            <a:r>
              <a:rPr lang="en-US" sz="2400" dirty="0"/>
              <a:t> or </a:t>
            </a:r>
            <a:r>
              <a:rPr lang="en-US" sz="2400" b="1" dirty="0"/>
              <a:t>abstract</a:t>
            </a:r>
            <a:endParaRPr lang="en-US" sz="2400" dirty="0"/>
          </a:p>
        </p:txBody>
      </p:sp>
      <p:graphicFrame>
        <p:nvGraphicFramePr>
          <p:cNvPr id="4" name="Table 3">
            <a:extLst>
              <a:ext uri="{FF2B5EF4-FFF2-40B4-BE49-F238E27FC236}">
                <a16:creationId xmlns:a16="http://schemas.microsoft.com/office/drawing/2014/main" xmlns="" id="{82859A26-2C7B-43B3-8BA5-E8B60A450036}"/>
              </a:ext>
            </a:extLst>
          </p:cNvPr>
          <p:cNvGraphicFramePr>
            <a:graphicFrameLocks noGrp="1"/>
          </p:cNvGraphicFramePr>
          <p:nvPr>
            <p:extLst>
              <p:ext uri="{D42A27DB-BD31-4B8C-83A1-F6EECF244321}">
                <p14:modId xmlns:p14="http://schemas.microsoft.com/office/powerpoint/2010/main" val="3710726478"/>
              </p:ext>
            </p:extLst>
          </p:nvPr>
        </p:nvGraphicFramePr>
        <p:xfrm>
          <a:off x="838204" y="949308"/>
          <a:ext cx="8128000" cy="1798320"/>
        </p:xfrm>
        <a:graphic>
          <a:graphicData uri="http://schemas.openxmlformats.org/drawingml/2006/table">
            <a:tbl>
              <a:tblPr firstRow="1" bandRow="1">
                <a:tableStyleId>{5C22544A-7EE6-4342-B048-85BDC9FD1C3A}</a:tableStyleId>
              </a:tblPr>
              <a:tblGrid>
                <a:gridCol w="1286387">
                  <a:extLst>
                    <a:ext uri="{9D8B030D-6E8A-4147-A177-3AD203B41FA5}">
                      <a16:colId xmlns:a16="http://schemas.microsoft.com/office/drawing/2014/main" xmlns="" val="3540249899"/>
                    </a:ext>
                  </a:extLst>
                </a:gridCol>
                <a:gridCol w="6841613">
                  <a:extLst>
                    <a:ext uri="{9D8B030D-6E8A-4147-A177-3AD203B41FA5}">
                      <a16:colId xmlns:a16="http://schemas.microsoft.com/office/drawing/2014/main" xmlns="" val="1997769837"/>
                    </a:ext>
                  </a:extLst>
                </a:gridCol>
              </a:tblGrid>
              <a:tr h="370840">
                <a:tc>
                  <a:txBody>
                    <a:bodyPr/>
                    <a:lstStyle/>
                    <a:p>
                      <a:pPr marL="0" marR="0" lvl="0" indent="0" algn="l" defTabSz="914433" rtl="0" eaLnBrk="1" fontAlgn="auto" latinLnBrk="0" hangingPunct="1">
                        <a:lnSpc>
                          <a:spcPct val="100000"/>
                        </a:lnSpc>
                        <a:spcBef>
                          <a:spcPts val="0"/>
                        </a:spcBef>
                        <a:spcAft>
                          <a:spcPts val="0"/>
                        </a:spcAft>
                        <a:buClrTx/>
                        <a:buSzTx/>
                        <a:buFontTx/>
                        <a:buNone/>
                        <a:tabLst/>
                        <a:defRPr/>
                      </a:pPr>
                      <a:r>
                        <a:rPr lang="en-US" sz="2000" dirty="0"/>
                        <a:t>Modifier 	</a:t>
                      </a:r>
                    </a:p>
                  </a:txBody>
                  <a:tcPr/>
                </a:tc>
                <a:tc>
                  <a:txBody>
                    <a:bodyPr/>
                    <a:lstStyle/>
                    <a:p>
                      <a:r>
                        <a:rPr lang="en-US" sz="2000" dirty="0"/>
                        <a:t>Description</a:t>
                      </a:r>
                    </a:p>
                  </a:txBody>
                  <a:tcPr/>
                </a:tc>
                <a:extLst>
                  <a:ext uri="{0D108BD9-81ED-4DB2-BD59-A6C34878D82A}">
                    <a16:rowId xmlns:a16="http://schemas.microsoft.com/office/drawing/2014/main" xmlns="" val="1210880561"/>
                  </a:ext>
                </a:extLst>
              </a:tr>
              <a:tr h="370840">
                <a:tc>
                  <a:txBody>
                    <a:bodyPr/>
                    <a:lstStyle/>
                    <a:p>
                      <a:r>
                        <a:rPr lang="en-US" sz="2000" dirty="0"/>
                        <a:t>final </a:t>
                      </a:r>
                    </a:p>
                  </a:txBody>
                  <a:tcPr/>
                </a:tc>
                <a:tc>
                  <a:txBody>
                    <a:bodyPr/>
                    <a:lstStyle/>
                    <a:p>
                      <a:r>
                        <a:rPr lang="en-US" sz="2000" dirty="0"/>
                        <a:t>The class cannot be inherited by other classes</a:t>
                      </a:r>
                    </a:p>
                  </a:txBody>
                  <a:tcPr/>
                </a:tc>
                <a:extLst>
                  <a:ext uri="{0D108BD9-81ED-4DB2-BD59-A6C34878D82A}">
                    <a16:rowId xmlns:a16="http://schemas.microsoft.com/office/drawing/2014/main" xmlns="" val="647529413"/>
                  </a:ext>
                </a:extLst>
              </a:tr>
              <a:tr h="370840">
                <a:tc>
                  <a:txBody>
                    <a:bodyPr/>
                    <a:lstStyle/>
                    <a:p>
                      <a:r>
                        <a:rPr lang="en-US" sz="2000" dirty="0"/>
                        <a:t>abstract </a:t>
                      </a:r>
                    </a:p>
                  </a:txBody>
                  <a:tcPr/>
                </a:tc>
                <a:tc>
                  <a:txBody>
                    <a:bodyPr/>
                    <a:lstStyle/>
                    <a:p>
                      <a:pPr marL="0" indent="0">
                        <a:buNone/>
                      </a:pPr>
                      <a:r>
                        <a:rPr lang="en-US" sz="2000" dirty="0"/>
                        <a:t>The class cannot be used to create objects (To access an abstract class, it must be inherited from another class)</a:t>
                      </a:r>
                    </a:p>
                  </a:txBody>
                  <a:tcPr/>
                </a:tc>
                <a:extLst>
                  <a:ext uri="{0D108BD9-81ED-4DB2-BD59-A6C34878D82A}">
                    <a16:rowId xmlns:a16="http://schemas.microsoft.com/office/drawing/2014/main" xmlns="" val="3157512711"/>
                  </a:ext>
                </a:extLst>
              </a:tr>
            </a:tbl>
          </a:graphicData>
        </a:graphic>
      </p:graphicFrame>
      <p:graphicFrame>
        <p:nvGraphicFramePr>
          <p:cNvPr id="5" name="Table 4">
            <a:extLst>
              <a:ext uri="{FF2B5EF4-FFF2-40B4-BE49-F238E27FC236}">
                <a16:creationId xmlns:a16="http://schemas.microsoft.com/office/drawing/2014/main" xmlns="" id="{F78FC49E-8E75-4030-BA25-987D2ED8BEFB}"/>
              </a:ext>
            </a:extLst>
          </p:cNvPr>
          <p:cNvGraphicFramePr>
            <a:graphicFrameLocks noGrp="1"/>
          </p:cNvGraphicFramePr>
          <p:nvPr>
            <p:extLst>
              <p:ext uri="{D42A27DB-BD31-4B8C-83A1-F6EECF244321}">
                <p14:modId xmlns:p14="http://schemas.microsoft.com/office/powerpoint/2010/main" val="3112338297"/>
              </p:ext>
            </p:extLst>
          </p:nvPr>
        </p:nvGraphicFramePr>
        <p:xfrm>
          <a:off x="838204" y="2989488"/>
          <a:ext cx="10515600" cy="3434715"/>
        </p:xfrm>
        <a:graphic>
          <a:graphicData uri="http://schemas.openxmlformats.org/drawingml/2006/table">
            <a:tbl>
              <a:tblPr firstRow="1" bandRow="1">
                <a:tableStyleId>{5C22544A-7EE6-4342-B048-85BDC9FD1C3A}</a:tableStyleId>
              </a:tblPr>
              <a:tblGrid>
                <a:gridCol w="2441516">
                  <a:extLst>
                    <a:ext uri="{9D8B030D-6E8A-4147-A177-3AD203B41FA5}">
                      <a16:colId xmlns:a16="http://schemas.microsoft.com/office/drawing/2014/main" xmlns="" val="3540249899"/>
                    </a:ext>
                  </a:extLst>
                </a:gridCol>
                <a:gridCol w="8074084">
                  <a:extLst>
                    <a:ext uri="{9D8B030D-6E8A-4147-A177-3AD203B41FA5}">
                      <a16:colId xmlns:a16="http://schemas.microsoft.com/office/drawing/2014/main" xmlns="" val="1997769837"/>
                    </a:ext>
                  </a:extLst>
                </a:gridCol>
              </a:tblGrid>
              <a:tr h="370840">
                <a:tc>
                  <a:txBody>
                    <a:bodyPr/>
                    <a:lstStyle/>
                    <a:p>
                      <a:pPr marL="0" marR="0" lvl="0" indent="0" algn="l" defTabSz="914433" rtl="0" eaLnBrk="1" fontAlgn="auto" latinLnBrk="0" hangingPunct="1">
                        <a:lnSpc>
                          <a:spcPct val="100000"/>
                        </a:lnSpc>
                        <a:spcBef>
                          <a:spcPts val="0"/>
                        </a:spcBef>
                        <a:spcAft>
                          <a:spcPts val="0"/>
                        </a:spcAft>
                        <a:buClrTx/>
                        <a:buSzTx/>
                        <a:buFontTx/>
                        <a:buNone/>
                        <a:tabLst/>
                        <a:defRPr/>
                      </a:pPr>
                      <a:r>
                        <a:rPr lang="en-US" sz="2000" dirty="0"/>
                        <a:t>Modifier 	</a:t>
                      </a:r>
                    </a:p>
                  </a:txBody>
                  <a:tcPr/>
                </a:tc>
                <a:tc>
                  <a:txBody>
                    <a:bodyPr/>
                    <a:lstStyle/>
                    <a:p>
                      <a:r>
                        <a:rPr lang="en-US" sz="2000" dirty="0"/>
                        <a:t>Description</a:t>
                      </a:r>
                    </a:p>
                  </a:txBody>
                  <a:tcPr/>
                </a:tc>
                <a:extLst>
                  <a:ext uri="{0D108BD9-81ED-4DB2-BD59-A6C34878D82A}">
                    <a16:rowId xmlns:a16="http://schemas.microsoft.com/office/drawing/2014/main" xmlns="" val="1210880561"/>
                  </a:ext>
                </a:extLst>
              </a:tr>
              <a:tr h="370840">
                <a:tc>
                  <a:txBody>
                    <a:bodyPr/>
                    <a:lstStyle/>
                    <a:p>
                      <a:r>
                        <a:rPr lang="en-US" dirty="0"/>
                        <a:t>final</a:t>
                      </a:r>
                    </a:p>
                  </a:txBody>
                  <a:tcPr anchor="ctr"/>
                </a:tc>
                <a:tc>
                  <a:txBody>
                    <a:bodyPr/>
                    <a:lstStyle/>
                    <a:p>
                      <a:r>
                        <a:rPr lang="en-US" dirty="0"/>
                        <a:t>Attributes and methods cannot be overridden/modified</a:t>
                      </a:r>
                    </a:p>
                  </a:txBody>
                  <a:tcPr anchor="ctr"/>
                </a:tc>
                <a:extLst>
                  <a:ext uri="{0D108BD9-81ED-4DB2-BD59-A6C34878D82A}">
                    <a16:rowId xmlns:a16="http://schemas.microsoft.com/office/drawing/2014/main" xmlns="" val="3768932446"/>
                  </a:ext>
                </a:extLst>
              </a:tr>
              <a:tr h="370840">
                <a:tc>
                  <a:txBody>
                    <a:bodyPr/>
                    <a:lstStyle/>
                    <a:p>
                      <a:r>
                        <a:rPr lang="en-US" dirty="0"/>
                        <a:t>static</a:t>
                      </a:r>
                    </a:p>
                  </a:txBody>
                  <a:tcPr anchor="ctr"/>
                </a:tc>
                <a:tc>
                  <a:txBody>
                    <a:bodyPr/>
                    <a:lstStyle/>
                    <a:p>
                      <a:r>
                        <a:rPr lang="en-US"/>
                        <a:t>Attributes and methods belongs to the class, rather than an object</a:t>
                      </a:r>
                    </a:p>
                  </a:txBody>
                  <a:tcPr anchor="ctr"/>
                </a:tc>
                <a:extLst>
                  <a:ext uri="{0D108BD9-81ED-4DB2-BD59-A6C34878D82A}">
                    <a16:rowId xmlns:a16="http://schemas.microsoft.com/office/drawing/2014/main" xmlns="" val="356212175"/>
                  </a:ext>
                </a:extLst>
              </a:tr>
              <a:tr h="370840">
                <a:tc>
                  <a:txBody>
                    <a:bodyPr/>
                    <a:lstStyle/>
                    <a:p>
                      <a:r>
                        <a:rPr lang="en-US"/>
                        <a:t>abstract</a:t>
                      </a:r>
                    </a:p>
                  </a:txBody>
                  <a:tcPr anchor="ctr"/>
                </a:tc>
                <a:tc>
                  <a:txBody>
                    <a:bodyPr/>
                    <a:lstStyle/>
                    <a:p>
                      <a:r>
                        <a:rPr lang="en-US" dirty="0"/>
                        <a:t>Can only be used in an abstract class, and can only be used on methods. The method does not have a body, for example </a:t>
                      </a:r>
                      <a:r>
                        <a:rPr lang="en-US" b="1" dirty="0"/>
                        <a:t>abstract void run();</a:t>
                      </a:r>
                      <a:r>
                        <a:rPr lang="en-US" dirty="0"/>
                        <a:t>. The body is provided by the subclass (inherited from). </a:t>
                      </a:r>
                    </a:p>
                  </a:txBody>
                  <a:tcPr anchor="ctr"/>
                </a:tc>
                <a:extLst>
                  <a:ext uri="{0D108BD9-81ED-4DB2-BD59-A6C34878D82A}">
                    <a16:rowId xmlns:a16="http://schemas.microsoft.com/office/drawing/2014/main" xmlns="" val="2642480179"/>
                  </a:ext>
                </a:extLst>
              </a:tr>
              <a:tr h="370840">
                <a:tc>
                  <a:txBody>
                    <a:bodyPr/>
                    <a:lstStyle/>
                    <a:p>
                      <a:r>
                        <a:rPr lang="en-US"/>
                        <a:t>transient</a:t>
                      </a:r>
                    </a:p>
                  </a:txBody>
                  <a:tcPr anchor="ctr"/>
                </a:tc>
                <a:tc>
                  <a:txBody>
                    <a:bodyPr/>
                    <a:lstStyle/>
                    <a:p>
                      <a:r>
                        <a:rPr lang="en-US"/>
                        <a:t>Attributes and methods are skipped when serializing the object containing them</a:t>
                      </a:r>
                    </a:p>
                  </a:txBody>
                  <a:tcPr anchor="ctr"/>
                </a:tc>
                <a:extLst>
                  <a:ext uri="{0D108BD9-81ED-4DB2-BD59-A6C34878D82A}">
                    <a16:rowId xmlns:a16="http://schemas.microsoft.com/office/drawing/2014/main" xmlns="" val="4227066889"/>
                  </a:ext>
                </a:extLst>
              </a:tr>
              <a:tr h="370840">
                <a:tc>
                  <a:txBody>
                    <a:bodyPr/>
                    <a:lstStyle/>
                    <a:p>
                      <a:r>
                        <a:rPr lang="en-US"/>
                        <a:t>synchronized</a:t>
                      </a:r>
                    </a:p>
                  </a:txBody>
                  <a:tcPr anchor="ctr"/>
                </a:tc>
                <a:tc>
                  <a:txBody>
                    <a:bodyPr/>
                    <a:lstStyle/>
                    <a:p>
                      <a:r>
                        <a:rPr lang="en-US"/>
                        <a:t>Methods can only be accessed by one thread at a time</a:t>
                      </a:r>
                    </a:p>
                  </a:txBody>
                  <a:tcPr anchor="ctr"/>
                </a:tc>
                <a:extLst>
                  <a:ext uri="{0D108BD9-81ED-4DB2-BD59-A6C34878D82A}">
                    <a16:rowId xmlns:a16="http://schemas.microsoft.com/office/drawing/2014/main" xmlns="" val="2539560531"/>
                  </a:ext>
                </a:extLst>
              </a:tr>
              <a:tr h="370840">
                <a:tc>
                  <a:txBody>
                    <a:bodyPr/>
                    <a:lstStyle/>
                    <a:p>
                      <a:r>
                        <a:rPr lang="en-US"/>
                        <a:t>volatile</a:t>
                      </a:r>
                    </a:p>
                  </a:txBody>
                  <a:tcPr anchor="ctr"/>
                </a:tc>
                <a:tc>
                  <a:txBody>
                    <a:bodyPr/>
                    <a:lstStyle/>
                    <a:p>
                      <a:r>
                        <a:rPr lang="en-US" dirty="0"/>
                        <a:t>The value of an attribute is not cached thread-locally, and is always read from the "main memory"</a:t>
                      </a:r>
                    </a:p>
                  </a:txBody>
                  <a:tcPr anchor="ctr"/>
                </a:tc>
                <a:extLst>
                  <a:ext uri="{0D108BD9-81ED-4DB2-BD59-A6C34878D82A}">
                    <a16:rowId xmlns:a16="http://schemas.microsoft.com/office/drawing/2014/main" xmlns="" val="3157512711"/>
                  </a:ext>
                </a:extLst>
              </a:tr>
            </a:tbl>
          </a:graphicData>
        </a:graphic>
      </p:graphicFrame>
    </p:spTree>
    <p:extLst>
      <p:ext uri="{BB962C8B-B14F-4D97-AF65-F5344CB8AC3E}">
        <p14:creationId xmlns:p14="http://schemas.microsoft.com/office/powerpoint/2010/main" val="15390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5824C0-96FE-4849-95F8-42E784856D9A}"/>
              </a:ext>
            </a:extLst>
          </p:cNvPr>
          <p:cNvSpPr>
            <a:spLocks noGrp="1"/>
          </p:cNvSpPr>
          <p:nvPr>
            <p:ph type="title"/>
          </p:nvPr>
        </p:nvSpPr>
        <p:spPr>
          <a:xfrm>
            <a:off x="838204" y="365129"/>
            <a:ext cx="10515600" cy="564019"/>
          </a:xfrm>
        </p:spPr>
        <p:txBody>
          <a:bodyPr>
            <a:normAutofit fontScale="90000"/>
          </a:bodyPr>
          <a:lstStyle/>
          <a:p>
            <a:pPr algn="ctr"/>
            <a:r>
              <a:rPr lang="en-US" dirty="0"/>
              <a:t>Final</a:t>
            </a:r>
          </a:p>
        </p:txBody>
      </p:sp>
      <p:sp>
        <p:nvSpPr>
          <p:cNvPr id="3" name="Content Placeholder 2">
            <a:extLst>
              <a:ext uri="{FF2B5EF4-FFF2-40B4-BE49-F238E27FC236}">
                <a16:creationId xmlns:a16="http://schemas.microsoft.com/office/drawing/2014/main" xmlns="" id="{5698C08E-82CF-49F7-B26E-5FC35C4CEF54}"/>
              </a:ext>
            </a:extLst>
          </p:cNvPr>
          <p:cNvSpPr>
            <a:spLocks noGrp="1"/>
          </p:cNvSpPr>
          <p:nvPr>
            <p:ph idx="1"/>
          </p:nvPr>
        </p:nvSpPr>
        <p:spPr>
          <a:xfrm>
            <a:off x="206477" y="929148"/>
            <a:ext cx="11828207" cy="5796117"/>
          </a:xfrm>
        </p:spPr>
        <p:txBody>
          <a:bodyPr>
            <a:normAutofit fontScale="85000" lnSpcReduction="20000"/>
          </a:bodyPr>
          <a:lstStyle/>
          <a:p>
            <a:pPr marL="0" indent="0">
              <a:buNone/>
            </a:pPr>
            <a:r>
              <a:rPr lang="en-US" b="1" dirty="0"/>
              <a:t>If you don't want the ability to override existing attribute values, declare attributes as final:</a:t>
            </a:r>
          </a:p>
          <a:p>
            <a:pPr marL="0" indent="0">
              <a:buNone/>
            </a:pPr>
            <a:r>
              <a:rPr lang="en-US" b="1" u="sng" dirty="0"/>
              <a:t>Example</a:t>
            </a:r>
          </a:p>
          <a:p>
            <a:pPr marL="0" indent="0">
              <a:buNone/>
            </a:pPr>
            <a:r>
              <a:rPr lang="en-US" dirty="0"/>
              <a:t>public class </a:t>
            </a:r>
            <a:r>
              <a:rPr lang="en-US" dirty="0" err="1"/>
              <a:t>MyClass</a:t>
            </a:r>
            <a:r>
              <a:rPr lang="en-US" dirty="0"/>
              <a:t> {</a:t>
            </a:r>
          </a:p>
          <a:p>
            <a:pPr marL="0" indent="0">
              <a:buNone/>
            </a:pPr>
            <a:r>
              <a:rPr lang="en-US" dirty="0"/>
              <a:t>  final int x = 10;</a:t>
            </a:r>
          </a:p>
          <a:p>
            <a:pPr marL="0" indent="0">
              <a:buNone/>
            </a:pPr>
            <a:r>
              <a:rPr lang="en-US" dirty="0"/>
              <a:t>  final double PI = 3.14;</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MyClass</a:t>
            </a:r>
            <a:r>
              <a:rPr lang="en-US" dirty="0"/>
              <a:t> </a:t>
            </a:r>
            <a:r>
              <a:rPr lang="en-US" dirty="0" err="1"/>
              <a:t>myObj</a:t>
            </a:r>
            <a:r>
              <a:rPr lang="en-US" dirty="0"/>
              <a:t> = new </a:t>
            </a:r>
            <a:r>
              <a:rPr lang="en-US" dirty="0" err="1"/>
              <a:t>MyClass</a:t>
            </a:r>
            <a:r>
              <a:rPr lang="en-US" dirty="0"/>
              <a:t>();</a:t>
            </a:r>
          </a:p>
          <a:p>
            <a:pPr marL="0" indent="0">
              <a:buNone/>
            </a:pPr>
            <a:r>
              <a:rPr lang="en-US" dirty="0"/>
              <a:t>    </a:t>
            </a:r>
            <a:r>
              <a:rPr lang="en-US" dirty="0" err="1"/>
              <a:t>myObj.x</a:t>
            </a:r>
            <a:r>
              <a:rPr lang="en-US" dirty="0"/>
              <a:t> = 50; // will generate an error: cannot assign a value to a final variable</a:t>
            </a:r>
          </a:p>
          <a:p>
            <a:pPr marL="0" indent="0">
              <a:buNone/>
            </a:pPr>
            <a:r>
              <a:rPr lang="en-US" dirty="0"/>
              <a:t>    </a:t>
            </a:r>
            <a:r>
              <a:rPr lang="en-US" dirty="0" err="1"/>
              <a:t>myObj.PI</a:t>
            </a:r>
            <a:r>
              <a:rPr lang="en-US" dirty="0"/>
              <a:t> = 25; // will generate an error: cannot assign a value to a final variable</a:t>
            </a:r>
          </a:p>
          <a:p>
            <a:pPr marL="0" indent="0">
              <a:buNone/>
            </a:pPr>
            <a:r>
              <a:rPr lang="en-US" dirty="0"/>
              <a:t>    </a:t>
            </a:r>
            <a:r>
              <a:rPr lang="en-US" dirty="0" err="1"/>
              <a:t>System.out.println</a:t>
            </a:r>
            <a:r>
              <a:rPr lang="en-US" dirty="0"/>
              <a:t>(</a:t>
            </a:r>
            <a:r>
              <a:rPr lang="en-US" dirty="0" err="1"/>
              <a:t>myObj.x</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62772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42478-349F-4D67-BD45-DC3A19F020EE}"/>
              </a:ext>
            </a:extLst>
          </p:cNvPr>
          <p:cNvSpPr>
            <a:spLocks noGrp="1"/>
          </p:cNvSpPr>
          <p:nvPr>
            <p:ph type="title"/>
          </p:nvPr>
        </p:nvSpPr>
        <p:spPr>
          <a:xfrm>
            <a:off x="838204" y="84913"/>
            <a:ext cx="10515600" cy="315908"/>
          </a:xfrm>
        </p:spPr>
        <p:txBody>
          <a:bodyPr>
            <a:normAutofit fontScale="90000"/>
          </a:bodyPr>
          <a:lstStyle/>
          <a:p>
            <a:pPr algn="ctr"/>
            <a:r>
              <a:rPr lang="en-US" dirty="0"/>
              <a:t>Abstract</a:t>
            </a:r>
          </a:p>
        </p:txBody>
      </p:sp>
      <p:sp>
        <p:nvSpPr>
          <p:cNvPr id="3" name="Content Placeholder 2">
            <a:extLst>
              <a:ext uri="{FF2B5EF4-FFF2-40B4-BE49-F238E27FC236}">
                <a16:creationId xmlns:a16="http://schemas.microsoft.com/office/drawing/2014/main" xmlns="" id="{397169BE-D6DA-4241-8F99-5203CA135FC3}"/>
              </a:ext>
            </a:extLst>
          </p:cNvPr>
          <p:cNvSpPr>
            <a:spLocks noGrp="1"/>
          </p:cNvSpPr>
          <p:nvPr>
            <p:ph idx="1"/>
          </p:nvPr>
        </p:nvSpPr>
        <p:spPr>
          <a:xfrm>
            <a:off x="132735" y="400821"/>
            <a:ext cx="11946194" cy="6372266"/>
          </a:xfrm>
        </p:spPr>
        <p:txBody>
          <a:bodyPr>
            <a:normAutofit fontScale="55000" lnSpcReduction="20000"/>
          </a:bodyPr>
          <a:lstStyle/>
          <a:p>
            <a:pPr marL="0" indent="0">
              <a:buNone/>
            </a:pPr>
            <a:r>
              <a:rPr lang="en-US" dirty="0"/>
              <a:t>An abstract method belongs to an abstract class, and it does not have a body. The body is provided by the subclass:</a:t>
            </a:r>
          </a:p>
          <a:p>
            <a:pPr marL="0" indent="0">
              <a:buNone/>
            </a:pPr>
            <a:r>
              <a:rPr lang="en-US" b="1" u="sng" dirty="0"/>
              <a:t>Example</a:t>
            </a:r>
          </a:p>
          <a:p>
            <a:pPr marL="0" indent="0">
              <a:buNone/>
            </a:pPr>
            <a:r>
              <a:rPr lang="en-US" dirty="0"/>
              <a:t>// Code from filename: Person.java // abstract class</a:t>
            </a:r>
          </a:p>
          <a:p>
            <a:pPr marL="0" indent="0">
              <a:buNone/>
            </a:pPr>
            <a:r>
              <a:rPr lang="en-US" dirty="0"/>
              <a:t>abstract class Person {</a:t>
            </a:r>
          </a:p>
          <a:p>
            <a:pPr marL="0" indent="0">
              <a:buNone/>
            </a:pPr>
            <a:r>
              <a:rPr lang="en-US" dirty="0"/>
              <a:t>  public String </a:t>
            </a:r>
            <a:r>
              <a:rPr lang="en-US" dirty="0" err="1"/>
              <a:t>fname</a:t>
            </a:r>
            <a:r>
              <a:rPr lang="en-US" dirty="0"/>
              <a:t> = "John";</a:t>
            </a:r>
          </a:p>
          <a:p>
            <a:pPr marL="0" indent="0">
              <a:buNone/>
            </a:pPr>
            <a:r>
              <a:rPr lang="en-US" dirty="0"/>
              <a:t>  public int age = 24;</a:t>
            </a:r>
          </a:p>
          <a:p>
            <a:pPr marL="0" indent="0">
              <a:buNone/>
            </a:pPr>
            <a:r>
              <a:rPr lang="en-US" dirty="0"/>
              <a:t>  public abstract void study(); // abstract method</a:t>
            </a:r>
          </a:p>
          <a:p>
            <a:pPr marL="0" indent="0">
              <a:buNone/>
            </a:pPr>
            <a:r>
              <a:rPr lang="en-US" dirty="0"/>
              <a:t>} // Subclass (inherit from Person)</a:t>
            </a:r>
          </a:p>
          <a:p>
            <a:pPr marL="0" indent="0">
              <a:buNone/>
            </a:pPr>
            <a:r>
              <a:rPr lang="en-US" dirty="0"/>
              <a:t>class Student extends Person {</a:t>
            </a:r>
          </a:p>
          <a:p>
            <a:pPr marL="0" indent="0">
              <a:buNone/>
            </a:pPr>
            <a:r>
              <a:rPr lang="en-US" dirty="0"/>
              <a:t>  public int </a:t>
            </a:r>
            <a:r>
              <a:rPr lang="en-US" dirty="0" err="1"/>
              <a:t>graduationYear</a:t>
            </a:r>
            <a:r>
              <a:rPr lang="en-US" dirty="0"/>
              <a:t> = 2018;</a:t>
            </a:r>
          </a:p>
          <a:p>
            <a:pPr marL="0" indent="0">
              <a:buNone/>
            </a:pPr>
            <a:r>
              <a:rPr lang="en-US" dirty="0"/>
              <a:t>  public void study() { // the body of the abstract method is provided here</a:t>
            </a:r>
          </a:p>
          <a:p>
            <a:pPr marL="0" indent="0">
              <a:buNone/>
            </a:pPr>
            <a:r>
              <a:rPr lang="en-US" dirty="0"/>
              <a:t>    </a:t>
            </a:r>
            <a:r>
              <a:rPr lang="en-US" dirty="0" err="1"/>
              <a:t>System.out.println</a:t>
            </a:r>
            <a:r>
              <a:rPr lang="en-US" dirty="0"/>
              <a:t>("Studying all day long");</a:t>
            </a:r>
          </a:p>
          <a:p>
            <a:pPr marL="0" indent="0">
              <a:buNone/>
            </a:pPr>
            <a:r>
              <a:rPr lang="en-US" dirty="0"/>
              <a:t>  } } // End code from filename: Person.java // Code from filename: MyClass.java</a:t>
            </a:r>
          </a:p>
          <a:p>
            <a:pPr marL="0" indent="0">
              <a:buNone/>
            </a:pPr>
            <a:r>
              <a:rPr lang="en-US" dirty="0"/>
              <a:t>class </a:t>
            </a:r>
            <a:r>
              <a:rPr lang="en-US" dirty="0" err="1"/>
              <a:t>MyClass</a:t>
            </a:r>
            <a:r>
              <a:rPr lang="en-US" dirty="0"/>
              <a:t> {</a:t>
            </a:r>
          </a:p>
          <a:p>
            <a:pPr marL="0" indent="0">
              <a:buNone/>
            </a:pPr>
            <a:r>
              <a:rPr lang="en-US" dirty="0"/>
              <a:t>  public static void main(String[] </a:t>
            </a:r>
            <a:r>
              <a:rPr lang="en-US" dirty="0" err="1"/>
              <a:t>args</a:t>
            </a:r>
            <a:r>
              <a:rPr lang="en-US" dirty="0"/>
              <a:t>) {   // create an object of the Student class (which inherits attributes and methods from Person)</a:t>
            </a:r>
          </a:p>
          <a:p>
            <a:pPr marL="0" indent="0">
              <a:buNone/>
            </a:pPr>
            <a:r>
              <a:rPr lang="en-US" dirty="0"/>
              <a:t>    Student </a:t>
            </a:r>
            <a:r>
              <a:rPr lang="en-US" dirty="0" err="1"/>
              <a:t>myObj</a:t>
            </a:r>
            <a:r>
              <a:rPr lang="en-US" dirty="0"/>
              <a:t> = new Student();</a:t>
            </a:r>
          </a:p>
          <a:p>
            <a:pPr marL="0" indent="0">
              <a:buNone/>
            </a:pPr>
            <a:r>
              <a:rPr lang="en-US" dirty="0"/>
              <a:t>    </a:t>
            </a:r>
            <a:r>
              <a:rPr lang="en-US" dirty="0" err="1"/>
              <a:t>System.out.println</a:t>
            </a:r>
            <a:r>
              <a:rPr lang="en-US" dirty="0"/>
              <a:t>("Name: " + </a:t>
            </a:r>
            <a:r>
              <a:rPr lang="en-US" dirty="0" err="1"/>
              <a:t>myObj.fname</a:t>
            </a:r>
            <a:r>
              <a:rPr lang="en-US" dirty="0"/>
              <a:t>);</a:t>
            </a:r>
          </a:p>
          <a:p>
            <a:pPr marL="0" indent="0">
              <a:buNone/>
            </a:pPr>
            <a:r>
              <a:rPr lang="en-US" dirty="0"/>
              <a:t>    </a:t>
            </a:r>
            <a:r>
              <a:rPr lang="en-US" dirty="0" err="1"/>
              <a:t>System.out.println</a:t>
            </a:r>
            <a:r>
              <a:rPr lang="en-US" dirty="0"/>
              <a:t>("Age: " + </a:t>
            </a:r>
            <a:r>
              <a:rPr lang="en-US" dirty="0" err="1"/>
              <a:t>myObj.age</a:t>
            </a:r>
            <a:r>
              <a:rPr lang="en-US" dirty="0"/>
              <a:t>);</a:t>
            </a:r>
          </a:p>
          <a:p>
            <a:pPr marL="0" indent="0">
              <a:buNone/>
            </a:pPr>
            <a:r>
              <a:rPr lang="en-US" dirty="0"/>
              <a:t>    </a:t>
            </a:r>
            <a:r>
              <a:rPr lang="en-US" dirty="0" err="1"/>
              <a:t>System.out.println</a:t>
            </a:r>
            <a:r>
              <a:rPr lang="en-US" dirty="0"/>
              <a:t>("Graduation Year: " + </a:t>
            </a:r>
            <a:r>
              <a:rPr lang="en-US" dirty="0" err="1"/>
              <a:t>myObj.graduationYear</a:t>
            </a:r>
            <a:r>
              <a:rPr lang="en-US" dirty="0"/>
              <a:t>);</a:t>
            </a:r>
          </a:p>
          <a:p>
            <a:pPr marL="0" indent="0">
              <a:buNone/>
            </a:pPr>
            <a:r>
              <a:rPr lang="en-US" dirty="0"/>
              <a:t>    </a:t>
            </a:r>
            <a:r>
              <a:rPr lang="en-US" dirty="0" err="1"/>
              <a:t>myObj.study</a:t>
            </a:r>
            <a:r>
              <a:rPr lang="en-US" dirty="0"/>
              <a:t>(); // call abstract method</a:t>
            </a:r>
          </a:p>
          <a:p>
            <a:pPr marL="0" indent="0">
              <a:buNone/>
            </a:pPr>
            <a:r>
              <a:rPr lang="en-US" dirty="0"/>
              <a:t>  } }</a:t>
            </a:r>
          </a:p>
        </p:txBody>
      </p:sp>
    </p:spTree>
    <p:extLst>
      <p:ext uri="{BB962C8B-B14F-4D97-AF65-F5344CB8AC3E}">
        <p14:creationId xmlns:p14="http://schemas.microsoft.com/office/powerpoint/2010/main" val="3318890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99829-B375-41FE-913C-D31B48EECEE9}"/>
              </a:ext>
            </a:extLst>
          </p:cNvPr>
          <p:cNvSpPr>
            <a:spLocks noGrp="1"/>
          </p:cNvSpPr>
          <p:nvPr>
            <p:ph type="title"/>
          </p:nvPr>
        </p:nvSpPr>
        <p:spPr>
          <a:xfrm>
            <a:off x="838204" y="114410"/>
            <a:ext cx="10515600" cy="315908"/>
          </a:xfrm>
        </p:spPr>
        <p:txBody>
          <a:bodyPr>
            <a:normAutofit fontScale="90000"/>
          </a:bodyPr>
          <a:lstStyle/>
          <a:p>
            <a:pPr algn="ctr"/>
            <a:r>
              <a:rPr lang="en-US" b="1" dirty="0"/>
              <a:t>Encapsulation</a:t>
            </a:r>
          </a:p>
        </p:txBody>
      </p:sp>
      <p:sp>
        <p:nvSpPr>
          <p:cNvPr id="3" name="Content Placeholder 2">
            <a:extLst>
              <a:ext uri="{FF2B5EF4-FFF2-40B4-BE49-F238E27FC236}">
                <a16:creationId xmlns:a16="http://schemas.microsoft.com/office/drawing/2014/main" xmlns="" id="{17EF0D8E-70D4-4F9F-8400-08F63B167416}"/>
              </a:ext>
            </a:extLst>
          </p:cNvPr>
          <p:cNvSpPr>
            <a:spLocks noGrp="1"/>
          </p:cNvSpPr>
          <p:nvPr>
            <p:ph idx="1"/>
          </p:nvPr>
        </p:nvSpPr>
        <p:spPr>
          <a:xfrm>
            <a:off x="191729" y="560438"/>
            <a:ext cx="11842955" cy="6183151"/>
          </a:xfrm>
        </p:spPr>
        <p:txBody>
          <a:bodyPr>
            <a:normAutofit lnSpcReduction="10000"/>
          </a:bodyPr>
          <a:lstStyle/>
          <a:p>
            <a:pPr marL="0" indent="0">
              <a:buNone/>
            </a:pPr>
            <a:r>
              <a:rPr lang="en-US" dirty="0"/>
              <a:t>The meaning of Encapsulation, is to make sure that "sensitive" data is hidden from users. To achieve this, you must:</a:t>
            </a:r>
          </a:p>
          <a:p>
            <a:pPr marL="514350" indent="-514350">
              <a:buFont typeface="+mj-lt"/>
              <a:buAutoNum type="arabicPeriod"/>
            </a:pPr>
            <a:r>
              <a:rPr lang="en-US" dirty="0"/>
              <a:t>declare class variables/attributes as private (only accessible within the same class)</a:t>
            </a:r>
          </a:p>
          <a:p>
            <a:pPr marL="514350" indent="-514350">
              <a:buFont typeface="+mj-lt"/>
              <a:buAutoNum type="arabicPeriod"/>
            </a:pPr>
            <a:r>
              <a:rPr lang="en-US" dirty="0"/>
              <a:t>provide public setter and getter methods to access and update the value of a private variable</a:t>
            </a:r>
          </a:p>
          <a:p>
            <a:pPr marL="0" indent="0" algn="ctr">
              <a:buNone/>
            </a:pPr>
            <a:r>
              <a:rPr lang="en-US" b="1" u="sng" dirty="0"/>
              <a:t>Get and Set</a:t>
            </a:r>
          </a:p>
          <a:p>
            <a:pPr marL="0" indent="0">
              <a:buNone/>
            </a:pPr>
            <a:r>
              <a:rPr lang="en-US" dirty="0"/>
              <a:t>Remember that private variables can only be accessed within the same class (an outside class has no access to it). However, it is possible to access them if we provide public getter and setter methods.</a:t>
            </a:r>
          </a:p>
          <a:p>
            <a:pPr marL="0" indent="0">
              <a:buNone/>
            </a:pPr>
            <a:r>
              <a:rPr lang="en-US" b="1" u="sng" dirty="0"/>
              <a:t>The get method</a:t>
            </a:r>
            <a:r>
              <a:rPr lang="en-US" dirty="0"/>
              <a:t> returns the variable value, and </a:t>
            </a:r>
            <a:r>
              <a:rPr lang="en-US" b="1" u="sng" dirty="0"/>
              <a:t>the set method </a:t>
            </a:r>
            <a:r>
              <a:rPr lang="en-US" dirty="0"/>
              <a:t>sets the value.</a:t>
            </a:r>
          </a:p>
          <a:p>
            <a:pPr marL="0" indent="0">
              <a:buNone/>
            </a:pPr>
            <a:r>
              <a:rPr lang="en-US" b="1" u="sng" dirty="0"/>
              <a:t>Syntax</a:t>
            </a:r>
            <a:r>
              <a:rPr lang="en-US" dirty="0"/>
              <a:t> for both is that they start with either </a:t>
            </a:r>
            <a:r>
              <a:rPr lang="en-US" b="1" dirty="0"/>
              <a:t>get or set</a:t>
            </a:r>
            <a:r>
              <a:rPr lang="en-US" dirty="0"/>
              <a:t>, followed by the </a:t>
            </a:r>
            <a:r>
              <a:rPr lang="en-US" b="1" dirty="0"/>
              <a:t>name of the variable</a:t>
            </a:r>
            <a:r>
              <a:rPr lang="en-US" dirty="0"/>
              <a:t>, with the </a:t>
            </a:r>
            <a:r>
              <a:rPr lang="en-US" b="1" dirty="0"/>
              <a:t>first letter in upper case</a:t>
            </a:r>
            <a:r>
              <a:rPr lang="en-US" dirty="0"/>
              <a:t>:</a:t>
            </a:r>
          </a:p>
        </p:txBody>
      </p:sp>
    </p:spTree>
    <p:extLst>
      <p:ext uri="{BB962C8B-B14F-4D97-AF65-F5344CB8AC3E}">
        <p14:creationId xmlns:p14="http://schemas.microsoft.com/office/powerpoint/2010/main" val="3978030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B466D-CECA-4251-9DF6-C0C536677309}"/>
              </a:ext>
            </a:extLst>
          </p:cNvPr>
          <p:cNvSpPr>
            <a:spLocks noGrp="1"/>
          </p:cNvSpPr>
          <p:nvPr>
            <p:ph type="title"/>
          </p:nvPr>
        </p:nvSpPr>
        <p:spPr>
          <a:xfrm>
            <a:off x="838204" y="55416"/>
            <a:ext cx="10515600" cy="446032"/>
          </a:xfrm>
        </p:spPr>
        <p:txBody>
          <a:bodyPr>
            <a:normAutofit fontScale="90000"/>
          </a:bodyPr>
          <a:lstStyle/>
          <a:p>
            <a:pPr algn="ctr"/>
            <a:r>
              <a:rPr lang="en-US" b="1" dirty="0"/>
              <a:t>Example of getters and setters</a:t>
            </a:r>
          </a:p>
        </p:txBody>
      </p:sp>
      <p:sp>
        <p:nvSpPr>
          <p:cNvPr id="3" name="Content Placeholder 2">
            <a:extLst>
              <a:ext uri="{FF2B5EF4-FFF2-40B4-BE49-F238E27FC236}">
                <a16:creationId xmlns:a16="http://schemas.microsoft.com/office/drawing/2014/main" xmlns="" id="{C9A5EB32-CD6E-47B8-B51B-E1372CE7D53D}"/>
              </a:ext>
            </a:extLst>
          </p:cNvPr>
          <p:cNvSpPr>
            <a:spLocks noGrp="1"/>
          </p:cNvSpPr>
          <p:nvPr>
            <p:ph idx="1"/>
          </p:nvPr>
        </p:nvSpPr>
        <p:spPr>
          <a:xfrm>
            <a:off x="209409" y="501448"/>
            <a:ext cx="4613313" cy="6301136"/>
          </a:xfrm>
          <a:solidFill>
            <a:schemeClr val="accent1">
              <a:lumMod val="40000"/>
              <a:lumOff val="60000"/>
            </a:schemeClr>
          </a:solidFill>
        </p:spPr>
        <p:txBody>
          <a:bodyPr>
            <a:normAutofit/>
          </a:bodyPr>
          <a:lstStyle/>
          <a:p>
            <a:pPr marL="0" indent="0">
              <a:buNone/>
            </a:pPr>
            <a:r>
              <a:rPr lang="en-US" sz="1200" dirty="0"/>
              <a:t>public class Person {</a:t>
            </a:r>
          </a:p>
          <a:p>
            <a:pPr marL="0" indent="0">
              <a:buNone/>
            </a:pPr>
            <a:r>
              <a:rPr lang="en-US" sz="1200" dirty="0"/>
              <a:t>  private String name; // private = restricted access</a:t>
            </a:r>
          </a:p>
          <a:p>
            <a:pPr marL="0" indent="0">
              <a:buNone/>
            </a:pPr>
            <a:r>
              <a:rPr lang="en-US" sz="1200" dirty="0"/>
              <a:t>  // Getter</a:t>
            </a:r>
          </a:p>
          <a:p>
            <a:pPr marL="0" indent="0">
              <a:buNone/>
            </a:pPr>
            <a:r>
              <a:rPr lang="en-US" sz="1200" dirty="0"/>
              <a:t>  public String </a:t>
            </a:r>
            <a:r>
              <a:rPr lang="en-US" sz="1200" dirty="0" err="1"/>
              <a:t>getName</a:t>
            </a:r>
            <a:r>
              <a:rPr lang="en-US" sz="1200" dirty="0"/>
              <a:t>() {</a:t>
            </a:r>
          </a:p>
          <a:p>
            <a:pPr marL="0" indent="0">
              <a:buNone/>
            </a:pPr>
            <a:r>
              <a:rPr lang="en-US" sz="1200" dirty="0"/>
              <a:t>    return name;</a:t>
            </a:r>
          </a:p>
          <a:p>
            <a:pPr marL="0" indent="0">
              <a:buNone/>
            </a:pPr>
            <a:r>
              <a:rPr lang="en-US" sz="1200" dirty="0"/>
              <a:t>  } // Setter</a:t>
            </a:r>
          </a:p>
          <a:p>
            <a:pPr marL="0" indent="0">
              <a:buNone/>
            </a:pPr>
            <a:r>
              <a:rPr lang="en-US" sz="1200" dirty="0"/>
              <a:t>  public void </a:t>
            </a:r>
            <a:r>
              <a:rPr lang="en-US" sz="1200" dirty="0" err="1"/>
              <a:t>setName</a:t>
            </a:r>
            <a:r>
              <a:rPr lang="en-US" sz="1200" dirty="0"/>
              <a:t>(String </a:t>
            </a:r>
            <a:r>
              <a:rPr lang="en-US" sz="1200" dirty="0" err="1"/>
              <a:t>newName</a:t>
            </a:r>
            <a:r>
              <a:rPr lang="en-US" sz="1200" dirty="0"/>
              <a:t>) {</a:t>
            </a:r>
          </a:p>
          <a:p>
            <a:pPr marL="0" indent="0">
              <a:buNone/>
            </a:pPr>
            <a:r>
              <a:rPr lang="en-US" sz="1200" dirty="0"/>
              <a:t>    this.name = </a:t>
            </a:r>
            <a:r>
              <a:rPr lang="en-US" sz="1200" dirty="0" err="1"/>
              <a:t>newName</a:t>
            </a:r>
            <a:r>
              <a:rPr lang="en-US" sz="1200" dirty="0"/>
              <a:t>;</a:t>
            </a:r>
          </a:p>
          <a:p>
            <a:pPr marL="0" indent="0">
              <a:buNone/>
            </a:pPr>
            <a:r>
              <a:rPr lang="en-US" sz="1200" dirty="0"/>
              <a:t>  } }</a:t>
            </a:r>
          </a:p>
          <a:p>
            <a:pPr marL="0" indent="0">
              <a:buNone/>
            </a:pPr>
            <a:r>
              <a:rPr lang="en-US" sz="1200" b="1" u="sng" dirty="0"/>
              <a:t>Note</a:t>
            </a:r>
            <a:r>
              <a:rPr lang="en-US" sz="1200" b="1" dirty="0"/>
              <a:t>:</a:t>
            </a:r>
          </a:p>
          <a:p>
            <a:r>
              <a:rPr lang="en-US" sz="1200" dirty="0"/>
              <a:t>The get method returns the value of the variable name.</a:t>
            </a:r>
          </a:p>
          <a:p>
            <a:r>
              <a:rPr lang="en-US" sz="1200" dirty="0"/>
              <a:t>The set method takes a parameter (</a:t>
            </a:r>
            <a:r>
              <a:rPr lang="en-US" sz="1200" dirty="0" err="1"/>
              <a:t>newName</a:t>
            </a:r>
            <a:r>
              <a:rPr lang="en-US" sz="1200" dirty="0"/>
              <a:t>) and assigns it to the name variable. The this keyword is used to refer to the current object.</a:t>
            </a:r>
          </a:p>
          <a:p>
            <a:pPr marL="0" indent="0">
              <a:buNone/>
            </a:pPr>
            <a:r>
              <a:rPr lang="en-US" sz="1200" b="1" dirty="0"/>
              <a:t>However</a:t>
            </a:r>
            <a:r>
              <a:rPr lang="en-US" sz="1200" dirty="0"/>
              <a:t>, as the name variable is declared as private, we cannot access it from outside this class:</a:t>
            </a:r>
          </a:p>
          <a:p>
            <a:pPr marL="0" indent="0">
              <a:buNone/>
            </a:pPr>
            <a:r>
              <a:rPr lang="en-US" sz="1200" b="1" u="sng" dirty="0"/>
              <a:t>Example</a:t>
            </a:r>
          </a:p>
          <a:p>
            <a:pPr marL="0" indent="0">
              <a:buNone/>
            </a:pPr>
            <a:r>
              <a:rPr lang="en-US" sz="1200" dirty="0"/>
              <a:t>public class </a:t>
            </a:r>
            <a:r>
              <a:rPr lang="en-US" sz="1200" dirty="0" err="1"/>
              <a:t>MyClass</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Person </a:t>
            </a:r>
            <a:r>
              <a:rPr lang="en-US" sz="1200" dirty="0" err="1"/>
              <a:t>myObj</a:t>
            </a:r>
            <a:r>
              <a:rPr lang="en-US" sz="1200" dirty="0"/>
              <a:t> = new Person();</a:t>
            </a:r>
          </a:p>
          <a:p>
            <a:pPr marL="0" indent="0">
              <a:buNone/>
            </a:pPr>
            <a:r>
              <a:rPr lang="en-US" sz="1200" dirty="0"/>
              <a:t>    myObj.name = "John";  // error</a:t>
            </a:r>
          </a:p>
          <a:p>
            <a:pPr marL="0" indent="0">
              <a:buNone/>
            </a:pPr>
            <a:r>
              <a:rPr lang="en-US" sz="1200" dirty="0" err="1"/>
              <a:t>System.out.println</a:t>
            </a:r>
            <a:r>
              <a:rPr lang="en-US" sz="1200" dirty="0"/>
              <a:t>(myObj.name); // error </a:t>
            </a:r>
          </a:p>
          <a:p>
            <a:pPr marL="0" indent="0">
              <a:buNone/>
            </a:pPr>
            <a:r>
              <a:rPr lang="en-US" sz="1200" dirty="0"/>
              <a:t>  } } </a:t>
            </a:r>
          </a:p>
        </p:txBody>
      </p:sp>
      <p:sp>
        <p:nvSpPr>
          <p:cNvPr id="5" name="Content Placeholder 2">
            <a:extLst>
              <a:ext uri="{FF2B5EF4-FFF2-40B4-BE49-F238E27FC236}">
                <a16:creationId xmlns:a16="http://schemas.microsoft.com/office/drawing/2014/main" xmlns="" id="{C833ECEE-A951-40C9-9704-2CE3B46D76EC}"/>
              </a:ext>
            </a:extLst>
          </p:cNvPr>
          <p:cNvSpPr txBox="1">
            <a:spLocks/>
          </p:cNvSpPr>
          <p:nvPr/>
        </p:nvSpPr>
        <p:spPr>
          <a:xfrm>
            <a:off x="3868997" y="653848"/>
            <a:ext cx="4434348" cy="2974255"/>
          </a:xfrm>
          <a:prstGeom prst="rect">
            <a:avLst/>
          </a:prstGeom>
        </p:spPr>
        <p:txBody>
          <a:bodyPr vert="horz" lIns="91440" tIns="45720" rIns="91440" bIns="45720" rtlCol="0">
            <a:normAutofit/>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endParaRPr lang="en-US" sz="1600" dirty="0"/>
          </a:p>
        </p:txBody>
      </p:sp>
      <p:sp>
        <p:nvSpPr>
          <p:cNvPr id="6" name="Content Placeholder 2">
            <a:extLst>
              <a:ext uri="{FF2B5EF4-FFF2-40B4-BE49-F238E27FC236}">
                <a16:creationId xmlns:a16="http://schemas.microsoft.com/office/drawing/2014/main" xmlns="" id="{9F7644B6-18D5-4E08-A6ED-C0F54BA403CF}"/>
              </a:ext>
            </a:extLst>
          </p:cNvPr>
          <p:cNvSpPr txBox="1">
            <a:spLocks/>
          </p:cNvSpPr>
          <p:nvPr/>
        </p:nvSpPr>
        <p:spPr>
          <a:xfrm>
            <a:off x="4940709" y="501448"/>
            <a:ext cx="7098897" cy="6301136"/>
          </a:xfrm>
          <a:prstGeom prst="rect">
            <a:avLst/>
          </a:prstGeom>
          <a:solidFill>
            <a:schemeClr val="accent1">
              <a:lumMod val="40000"/>
              <a:lumOff val="60000"/>
            </a:schemeClr>
          </a:solidFill>
        </p:spPr>
        <p:txBody>
          <a:bodyPr vert="horz" lIns="91440" tIns="45720" rIns="91440" bIns="45720" rtlCol="0">
            <a:normAutofit fontScale="92500" lnSpcReduction="1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sz="1600" dirty="0"/>
              <a:t>If the variable was declared as public, we would expect the following </a:t>
            </a:r>
            <a:r>
              <a:rPr lang="en-US" sz="1600" b="1" dirty="0"/>
              <a:t>output</a:t>
            </a:r>
            <a:r>
              <a:rPr lang="en-US" sz="1600" dirty="0"/>
              <a:t>: </a:t>
            </a:r>
            <a:r>
              <a:rPr lang="en-US" sz="1600" b="1" dirty="0"/>
              <a:t>John</a:t>
            </a:r>
          </a:p>
          <a:p>
            <a:pPr marL="0" indent="0">
              <a:buNone/>
            </a:pPr>
            <a:r>
              <a:rPr lang="en-US" sz="1600" b="1" dirty="0"/>
              <a:t>However</a:t>
            </a:r>
            <a:r>
              <a:rPr lang="en-US" sz="1600" dirty="0"/>
              <a:t>, as we try to access a private variable, we get an </a:t>
            </a:r>
            <a:r>
              <a:rPr lang="en-US" sz="1600" b="1" dirty="0"/>
              <a:t>error</a:t>
            </a:r>
            <a:r>
              <a:rPr lang="en-US" sz="1600" dirty="0"/>
              <a:t>:</a:t>
            </a:r>
          </a:p>
          <a:p>
            <a:pPr marL="0" indent="0">
              <a:buNone/>
            </a:pPr>
            <a:r>
              <a:rPr lang="en-US" sz="1600" b="1" dirty="0"/>
              <a:t>MyClass.java:4: error: name has private access in Person</a:t>
            </a:r>
          </a:p>
          <a:p>
            <a:pPr marL="0" indent="0">
              <a:buNone/>
            </a:pPr>
            <a:r>
              <a:rPr lang="en-US" sz="1600" b="1" dirty="0"/>
              <a:t>    myObj.name = "John";</a:t>
            </a:r>
          </a:p>
          <a:p>
            <a:pPr marL="0" indent="0">
              <a:buNone/>
            </a:pPr>
            <a:r>
              <a:rPr lang="en-US" sz="1600" b="1" dirty="0"/>
              <a:t>         ^</a:t>
            </a:r>
          </a:p>
          <a:p>
            <a:pPr marL="0" indent="0">
              <a:buNone/>
            </a:pPr>
            <a:r>
              <a:rPr lang="en-US" sz="1600" b="1" dirty="0"/>
              <a:t>MyClass.java:5: error: name has private access in Person</a:t>
            </a:r>
          </a:p>
          <a:p>
            <a:pPr marL="0" indent="0">
              <a:buNone/>
            </a:pPr>
            <a:r>
              <a:rPr lang="en-US" sz="1600" b="1" dirty="0"/>
              <a:t>    </a:t>
            </a:r>
            <a:r>
              <a:rPr lang="en-US" sz="1600" b="1" dirty="0" err="1"/>
              <a:t>System.out.println</a:t>
            </a:r>
            <a:r>
              <a:rPr lang="en-US" sz="1600" b="1" dirty="0"/>
              <a:t>(myObj.name);</a:t>
            </a:r>
          </a:p>
          <a:p>
            <a:pPr marL="0" indent="0">
              <a:buNone/>
            </a:pPr>
            <a:r>
              <a:rPr lang="en-US" sz="1600" b="1" dirty="0"/>
              <a:t>                  ^</a:t>
            </a:r>
          </a:p>
          <a:p>
            <a:pPr marL="0" indent="0">
              <a:buNone/>
            </a:pPr>
            <a:r>
              <a:rPr lang="en-US" sz="1600" b="1" dirty="0"/>
              <a:t>2 errors</a:t>
            </a:r>
          </a:p>
          <a:p>
            <a:pPr marL="0" indent="0">
              <a:buNone/>
            </a:pPr>
            <a:r>
              <a:rPr lang="en-US" sz="1600" b="1" dirty="0"/>
              <a:t>Instead</a:t>
            </a:r>
            <a:r>
              <a:rPr lang="en-US" sz="1600" dirty="0"/>
              <a:t>, we use the </a:t>
            </a:r>
            <a:r>
              <a:rPr lang="en-US" sz="1600" b="1" dirty="0" err="1"/>
              <a:t>getName</a:t>
            </a:r>
            <a:r>
              <a:rPr lang="en-US" sz="1600" dirty="0"/>
              <a:t>() and </a:t>
            </a:r>
            <a:r>
              <a:rPr lang="en-US" sz="1600" b="1" dirty="0" err="1"/>
              <a:t>setName</a:t>
            </a:r>
            <a:r>
              <a:rPr lang="en-US" sz="1600" dirty="0"/>
              <a:t>() methods to </a:t>
            </a:r>
            <a:r>
              <a:rPr lang="en-US" sz="1600" dirty="0" err="1"/>
              <a:t>acccess</a:t>
            </a:r>
            <a:r>
              <a:rPr lang="en-US" sz="1600" dirty="0"/>
              <a:t> and update the variable:</a:t>
            </a:r>
          </a:p>
          <a:p>
            <a:pPr marL="0" indent="0">
              <a:buNone/>
            </a:pPr>
            <a:r>
              <a:rPr lang="en-US" sz="1600" b="1" u="sng" dirty="0"/>
              <a:t>Example</a:t>
            </a:r>
          </a:p>
          <a:p>
            <a:pPr marL="0" indent="0">
              <a:buNone/>
            </a:pPr>
            <a:r>
              <a:rPr lang="en-US" sz="1600" dirty="0"/>
              <a:t>public class </a:t>
            </a:r>
            <a:r>
              <a:rPr lang="en-US" sz="1600" dirty="0" err="1"/>
              <a:t>MyClass</a:t>
            </a:r>
            <a:r>
              <a:rPr lang="en-US" sz="1600" dirty="0"/>
              <a:t> {</a:t>
            </a:r>
          </a:p>
          <a:p>
            <a:pPr marL="0" indent="0">
              <a:buNone/>
            </a:pPr>
            <a:r>
              <a:rPr lang="en-US" sz="1600" dirty="0"/>
              <a:t>  public static void main(String[] </a:t>
            </a:r>
            <a:r>
              <a:rPr lang="en-US" sz="1600" dirty="0" err="1"/>
              <a:t>args</a:t>
            </a:r>
            <a:r>
              <a:rPr lang="en-US" sz="1600" dirty="0"/>
              <a:t>) {</a:t>
            </a:r>
          </a:p>
          <a:p>
            <a:pPr marL="0" indent="0">
              <a:buNone/>
            </a:pPr>
            <a:r>
              <a:rPr lang="en-US" sz="1600" dirty="0"/>
              <a:t>    Person </a:t>
            </a:r>
            <a:r>
              <a:rPr lang="en-US" sz="1600" dirty="0" err="1"/>
              <a:t>myObj</a:t>
            </a:r>
            <a:r>
              <a:rPr lang="en-US" sz="1600" dirty="0"/>
              <a:t> = new Person();</a:t>
            </a:r>
          </a:p>
          <a:p>
            <a:pPr marL="0" indent="0">
              <a:buNone/>
            </a:pPr>
            <a:r>
              <a:rPr lang="en-US" sz="1600" dirty="0"/>
              <a:t>    </a:t>
            </a:r>
            <a:r>
              <a:rPr lang="en-US" sz="1600" dirty="0" err="1"/>
              <a:t>myObj.setName</a:t>
            </a:r>
            <a:r>
              <a:rPr lang="en-US" sz="1600" dirty="0"/>
              <a:t>("John"); // Set the value of the name variable to "John"</a:t>
            </a:r>
          </a:p>
          <a:p>
            <a:pPr marL="0" indent="0">
              <a:buNone/>
            </a:pPr>
            <a:r>
              <a:rPr lang="en-US" sz="1600" dirty="0"/>
              <a:t>    </a:t>
            </a:r>
            <a:r>
              <a:rPr lang="en-US" sz="1600" dirty="0" err="1"/>
              <a:t>System.out.println</a:t>
            </a:r>
            <a:r>
              <a:rPr lang="en-US" sz="1600" dirty="0"/>
              <a:t>(</a:t>
            </a:r>
            <a:r>
              <a:rPr lang="en-US" sz="1600" dirty="0" err="1"/>
              <a:t>myObj.getName</a:t>
            </a:r>
            <a:r>
              <a:rPr lang="en-US" sz="1600" dirty="0"/>
              <a:t>());</a:t>
            </a:r>
          </a:p>
          <a:p>
            <a:pPr marL="0" indent="0">
              <a:buNone/>
            </a:pPr>
            <a:r>
              <a:rPr lang="en-US" sz="1600" dirty="0"/>
              <a:t>  } }</a:t>
            </a:r>
          </a:p>
          <a:p>
            <a:pPr marL="0" indent="0">
              <a:buNone/>
            </a:pPr>
            <a:r>
              <a:rPr lang="en-US" sz="1600" b="1" dirty="0"/>
              <a:t>Outputs "John" </a:t>
            </a:r>
          </a:p>
        </p:txBody>
      </p:sp>
    </p:spTree>
    <p:extLst>
      <p:ext uri="{BB962C8B-B14F-4D97-AF65-F5344CB8AC3E}">
        <p14:creationId xmlns:p14="http://schemas.microsoft.com/office/powerpoint/2010/main" val="16001747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A8E95-2BE2-4AC1-9DAD-BD25C8E48948}"/>
              </a:ext>
            </a:extLst>
          </p:cNvPr>
          <p:cNvSpPr>
            <a:spLocks noGrp="1"/>
          </p:cNvSpPr>
          <p:nvPr>
            <p:ph type="title"/>
          </p:nvPr>
        </p:nvSpPr>
        <p:spPr>
          <a:xfrm>
            <a:off x="838204" y="365130"/>
            <a:ext cx="10515600" cy="814742"/>
          </a:xfrm>
        </p:spPr>
        <p:txBody>
          <a:bodyPr/>
          <a:lstStyle/>
          <a:p>
            <a:pPr algn="ctr"/>
            <a:r>
              <a:rPr lang="en-US" dirty="0"/>
              <a:t>Why Encapsulation?</a:t>
            </a:r>
          </a:p>
        </p:txBody>
      </p:sp>
      <p:sp>
        <p:nvSpPr>
          <p:cNvPr id="3" name="Content Placeholder 2">
            <a:extLst>
              <a:ext uri="{FF2B5EF4-FFF2-40B4-BE49-F238E27FC236}">
                <a16:creationId xmlns:a16="http://schemas.microsoft.com/office/drawing/2014/main" xmlns="" id="{D3D52AE3-F96E-456C-8A8A-9DC7AF78A46E}"/>
              </a:ext>
            </a:extLst>
          </p:cNvPr>
          <p:cNvSpPr>
            <a:spLocks noGrp="1"/>
          </p:cNvSpPr>
          <p:nvPr>
            <p:ph idx="1"/>
          </p:nvPr>
        </p:nvSpPr>
        <p:spPr/>
        <p:txBody>
          <a:bodyPr/>
          <a:lstStyle/>
          <a:p>
            <a:pPr marL="514350" indent="-514350">
              <a:buFont typeface="+mj-lt"/>
              <a:buAutoNum type="arabicPeriod"/>
            </a:pPr>
            <a:r>
              <a:rPr lang="en-US" dirty="0"/>
              <a:t>Better control of class attributes and methods</a:t>
            </a:r>
          </a:p>
          <a:p>
            <a:pPr marL="514350" indent="-514350">
              <a:buFont typeface="+mj-lt"/>
              <a:buAutoNum type="arabicPeriod"/>
            </a:pPr>
            <a:r>
              <a:rPr lang="en-US" dirty="0"/>
              <a:t>Class variables can be made read-only (if you omit the set method), or write-only (if you omit the get method)</a:t>
            </a:r>
          </a:p>
          <a:p>
            <a:pPr marL="514350" indent="-514350">
              <a:buFont typeface="+mj-lt"/>
              <a:buAutoNum type="arabicPeriod"/>
            </a:pPr>
            <a:r>
              <a:rPr lang="en-US" dirty="0"/>
              <a:t>Flexible: the programmer can change one part of the code without affecting other parts</a:t>
            </a:r>
          </a:p>
          <a:p>
            <a:pPr marL="514350" indent="-514350">
              <a:buFont typeface="+mj-lt"/>
              <a:buAutoNum type="arabicPeriod"/>
            </a:pPr>
            <a:r>
              <a:rPr lang="en-US" dirty="0"/>
              <a:t>Increased security of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71450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9796D8-958C-4ED5-A548-0916F420D528}"/>
              </a:ext>
            </a:extLst>
          </p:cNvPr>
          <p:cNvSpPr>
            <a:spLocks noGrp="1"/>
          </p:cNvSpPr>
          <p:nvPr>
            <p:ph type="title"/>
          </p:nvPr>
        </p:nvSpPr>
        <p:spPr>
          <a:xfrm>
            <a:off x="838204" y="99662"/>
            <a:ext cx="10515600" cy="315908"/>
          </a:xfrm>
        </p:spPr>
        <p:txBody>
          <a:bodyPr>
            <a:normAutofit fontScale="90000"/>
          </a:bodyPr>
          <a:lstStyle/>
          <a:p>
            <a:pPr algn="ctr"/>
            <a:r>
              <a:rPr lang="en-US" b="1" dirty="0"/>
              <a:t>Java Packages</a:t>
            </a:r>
            <a:endParaRPr lang="en-US" dirty="0"/>
          </a:p>
        </p:txBody>
      </p:sp>
      <p:sp>
        <p:nvSpPr>
          <p:cNvPr id="3" name="Content Placeholder 2">
            <a:extLst>
              <a:ext uri="{FF2B5EF4-FFF2-40B4-BE49-F238E27FC236}">
                <a16:creationId xmlns:a16="http://schemas.microsoft.com/office/drawing/2014/main" xmlns="" id="{D0300591-F456-44E6-9811-D14145A0CA50}"/>
              </a:ext>
            </a:extLst>
          </p:cNvPr>
          <p:cNvSpPr>
            <a:spLocks noGrp="1"/>
          </p:cNvSpPr>
          <p:nvPr>
            <p:ph idx="1"/>
          </p:nvPr>
        </p:nvSpPr>
        <p:spPr>
          <a:xfrm>
            <a:off x="206477" y="563050"/>
            <a:ext cx="11872452" cy="6206456"/>
          </a:xfrm>
        </p:spPr>
        <p:txBody>
          <a:bodyPr>
            <a:normAutofit fontScale="77500" lnSpcReduction="20000"/>
          </a:bodyPr>
          <a:lstStyle/>
          <a:p>
            <a:pPr marL="0" indent="0">
              <a:buNone/>
            </a:pPr>
            <a:r>
              <a:rPr lang="en-US" b="1" dirty="0"/>
              <a:t>A package in Java </a:t>
            </a:r>
            <a:r>
              <a:rPr lang="en-US" dirty="0"/>
              <a:t>is used to group related classes. Think of it as a folder in a file directory. We use packages to avoid name conflicts, and to write a better maintainable code. Packages are </a:t>
            </a:r>
            <a:r>
              <a:rPr lang="en-US" b="1" dirty="0"/>
              <a:t>divided into two categories</a:t>
            </a:r>
            <a:r>
              <a:rPr lang="en-US" dirty="0"/>
              <a:t>:</a:t>
            </a:r>
          </a:p>
          <a:p>
            <a:pPr marL="514350" indent="-514350">
              <a:buFont typeface="+mj-lt"/>
              <a:buAutoNum type="arabicPeriod"/>
            </a:pPr>
            <a:r>
              <a:rPr lang="en-US" dirty="0"/>
              <a:t>Built-in Packages (packages from the Java API)</a:t>
            </a:r>
          </a:p>
          <a:p>
            <a:pPr marL="514350" indent="-514350">
              <a:buFont typeface="+mj-lt"/>
              <a:buAutoNum type="arabicPeriod"/>
            </a:pPr>
            <a:r>
              <a:rPr lang="en-US" dirty="0"/>
              <a:t>User-defined Packages (create your own packages)</a:t>
            </a:r>
          </a:p>
          <a:p>
            <a:pPr marL="0" indent="0">
              <a:buNone/>
            </a:pPr>
            <a:r>
              <a:rPr lang="en-US" b="1" u="sng" dirty="0"/>
              <a:t>Built-in Packages</a:t>
            </a:r>
          </a:p>
          <a:p>
            <a:pPr marL="0" indent="0">
              <a:buNone/>
            </a:pPr>
            <a:r>
              <a:rPr lang="en-US" dirty="0"/>
              <a:t>The Java API is a library of prewritten classes, that are free to use, included in the Java Development Environment.</a:t>
            </a:r>
          </a:p>
          <a:p>
            <a:pPr marL="0" indent="0">
              <a:buNone/>
            </a:pPr>
            <a:r>
              <a:rPr lang="en-US" dirty="0"/>
              <a:t>The library contains components for managing input, database programming, and much more. The complete list can be found at Oracles website: https://docs.oracle.com/javase/8/docs/api/.</a:t>
            </a:r>
          </a:p>
          <a:p>
            <a:pPr marL="0" indent="0">
              <a:buNone/>
            </a:pPr>
            <a:r>
              <a:rPr lang="en-US" dirty="0"/>
              <a:t>The library is divided into </a:t>
            </a:r>
            <a:r>
              <a:rPr lang="en-US" b="1" dirty="0"/>
              <a:t>packages</a:t>
            </a:r>
            <a:r>
              <a:rPr lang="en-US" dirty="0"/>
              <a:t> and </a:t>
            </a:r>
            <a:r>
              <a:rPr lang="en-US" b="1" dirty="0"/>
              <a:t>classes</a:t>
            </a:r>
            <a:r>
              <a:rPr lang="en-US" dirty="0"/>
              <a:t>. Meaning you can either </a:t>
            </a:r>
            <a:r>
              <a:rPr lang="en-US" b="1" dirty="0"/>
              <a:t>import</a:t>
            </a:r>
            <a:r>
              <a:rPr lang="en-US" dirty="0"/>
              <a:t> a single class (along with its methods and attributes), or a whole package that contain all the classes that belong to the specified package.</a:t>
            </a:r>
          </a:p>
          <a:p>
            <a:pPr marL="0" indent="0">
              <a:buNone/>
            </a:pPr>
            <a:r>
              <a:rPr lang="en-US" dirty="0"/>
              <a:t>To use a </a:t>
            </a:r>
            <a:r>
              <a:rPr lang="en-US" b="1" dirty="0"/>
              <a:t>class</a:t>
            </a:r>
            <a:r>
              <a:rPr lang="en-US" dirty="0"/>
              <a:t> or a </a:t>
            </a:r>
            <a:r>
              <a:rPr lang="en-US" b="1" dirty="0"/>
              <a:t>package</a:t>
            </a:r>
            <a:r>
              <a:rPr lang="en-US" dirty="0"/>
              <a:t> from the </a:t>
            </a:r>
            <a:r>
              <a:rPr lang="en-US" b="1" dirty="0"/>
              <a:t>library</a:t>
            </a:r>
            <a:r>
              <a:rPr lang="en-US" dirty="0"/>
              <a:t>, you need to use the </a:t>
            </a:r>
            <a:r>
              <a:rPr lang="en-US" b="1" dirty="0"/>
              <a:t>import</a:t>
            </a:r>
            <a:r>
              <a:rPr lang="en-US" dirty="0"/>
              <a:t> keyword:</a:t>
            </a:r>
          </a:p>
          <a:p>
            <a:pPr marL="0" indent="0">
              <a:buNone/>
            </a:pPr>
            <a:r>
              <a:rPr lang="en-US" b="1" u="sng" dirty="0"/>
              <a:t>Syntax</a:t>
            </a:r>
          </a:p>
          <a:p>
            <a:pPr marL="0" indent="0">
              <a:buNone/>
            </a:pPr>
            <a:r>
              <a:rPr lang="en-US" dirty="0"/>
              <a:t>import </a:t>
            </a:r>
            <a:r>
              <a:rPr lang="en-US" dirty="0" err="1"/>
              <a:t>package.name.Class</a:t>
            </a:r>
            <a:r>
              <a:rPr lang="en-US" dirty="0"/>
              <a:t>; // Import a single class</a:t>
            </a:r>
          </a:p>
          <a:p>
            <a:pPr marL="0" indent="0">
              <a:buNone/>
            </a:pPr>
            <a:r>
              <a:rPr lang="en-US" dirty="0"/>
              <a:t>import package.name.*; // Import the whole package</a:t>
            </a:r>
          </a:p>
          <a:p>
            <a:pPr marL="0" indent="0">
              <a:buNone/>
            </a:pPr>
            <a:endParaRPr lang="en-US" dirty="0"/>
          </a:p>
        </p:txBody>
      </p:sp>
    </p:spTree>
    <p:extLst>
      <p:ext uri="{BB962C8B-B14F-4D97-AF65-F5344CB8AC3E}">
        <p14:creationId xmlns:p14="http://schemas.microsoft.com/office/powerpoint/2010/main" val="2067740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3BEC3-7BF0-4953-B62D-63280E0E2C77}"/>
              </a:ext>
            </a:extLst>
          </p:cNvPr>
          <p:cNvSpPr>
            <a:spLocks noGrp="1"/>
          </p:cNvSpPr>
          <p:nvPr>
            <p:ph type="title"/>
          </p:nvPr>
        </p:nvSpPr>
        <p:spPr>
          <a:xfrm>
            <a:off x="838204" y="25921"/>
            <a:ext cx="10515600" cy="505026"/>
          </a:xfrm>
        </p:spPr>
        <p:txBody>
          <a:bodyPr>
            <a:normAutofit fontScale="90000"/>
          </a:bodyPr>
          <a:lstStyle/>
          <a:p>
            <a:pPr algn="ctr"/>
            <a:r>
              <a:rPr lang="en-US" b="1" dirty="0"/>
              <a:t>Import a Class</a:t>
            </a:r>
          </a:p>
        </p:txBody>
      </p:sp>
      <p:sp>
        <p:nvSpPr>
          <p:cNvPr id="3" name="Content Placeholder 2">
            <a:extLst>
              <a:ext uri="{FF2B5EF4-FFF2-40B4-BE49-F238E27FC236}">
                <a16:creationId xmlns:a16="http://schemas.microsoft.com/office/drawing/2014/main" xmlns="" id="{0787CD24-7529-4F79-B53F-F19C46C03531}"/>
              </a:ext>
            </a:extLst>
          </p:cNvPr>
          <p:cNvSpPr>
            <a:spLocks noGrp="1"/>
          </p:cNvSpPr>
          <p:nvPr>
            <p:ph idx="1"/>
          </p:nvPr>
        </p:nvSpPr>
        <p:spPr>
          <a:xfrm>
            <a:off x="147483" y="530947"/>
            <a:ext cx="11931445" cy="6301132"/>
          </a:xfrm>
        </p:spPr>
        <p:txBody>
          <a:bodyPr>
            <a:normAutofit fontScale="70000" lnSpcReduction="20000"/>
          </a:bodyPr>
          <a:lstStyle/>
          <a:p>
            <a:pPr marL="0" indent="0">
              <a:buNone/>
            </a:pPr>
            <a:r>
              <a:rPr lang="en-US" dirty="0"/>
              <a:t>If you find a class you want to use, for example, the Scanner class, which is used to get user input, write the following code:</a:t>
            </a:r>
          </a:p>
          <a:p>
            <a:pPr marL="0" indent="0">
              <a:buNone/>
            </a:pPr>
            <a:r>
              <a:rPr lang="en-US" b="1" u="sng" dirty="0"/>
              <a:t>Example</a:t>
            </a:r>
          </a:p>
          <a:p>
            <a:pPr marL="0" indent="0">
              <a:buNone/>
            </a:pPr>
            <a:r>
              <a:rPr lang="en-US" dirty="0"/>
              <a:t>import </a:t>
            </a:r>
            <a:r>
              <a:rPr lang="en-US" dirty="0" err="1"/>
              <a:t>java.util.Scanner</a:t>
            </a:r>
            <a:r>
              <a:rPr lang="en-US" dirty="0"/>
              <a:t>;</a:t>
            </a:r>
          </a:p>
          <a:p>
            <a:pPr marL="0" indent="0">
              <a:buNone/>
            </a:pPr>
            <a:r>
              <a:rPr lang="en-US" dirty="0"/>
              <a:t>In the example above, </a:t>
            </a:r>
            <a:r>
              <a:rPr lang="en-US" dirty="0" err="1"/>
              <a:t>java.util</a:t>
            </a:r>
            <a:r>
              <a:rPr lang="en-US" dirty="0"/>
              <a:t> is a package, while Scanner is a class of the </a:t>
            </a:r>
            <a:r>
              <a:rPr lang="en-US" dirty="0" err="1"/>
              <a:t>java.util</a:t>
            </a:r>
            <a:r>
              <a:rPr lang="en-US" dirty="0"/>
              <a:t> package.</a:t>
            </a:r>
          </a:p>
          <a:p>
            <a:pPr marL="0" indent="0">
              <a:buNone/>
            </a:pPr>
            <a:r>
              <a:rPr lang="en-US" dirty="0"/>
              <a:t>To use the Scanner class, create an object of the class and use any of the available methods found in the Scanner class documentation. In our example, we will use the </a:t>
            </a:r>
            <a:r>
              <a:rPr lang="en-US" dirty="0" err="1"/>
              <a:t>nextLine</a:t>
            </a:r>
            <a:r>
              <a:rPr lang="en-US" dirty="0"/>
              <a:t>() method, which is used to read a complete line:</a:t>
            </a:r>
          </a:p>
          <a:p>
            <a:pPr marL="0" indent="0">
              <a:buNone/>
            </a:pPr>
            <a:r>
              <a:rPr lang="en-US" b="1" u="sng" dirty="0"/>
              <a:t>Example</a:t>
            </a:r>
          </a:p>
          <a:p>
            <a:pPr marL="0" indent="0">
              <a:buNone/>
            </a:pPr>
            <a:r>
              <a:rPr lang="en-US" dirty="0"/>
              <a:t>Using the Scanner class to get user input:</a:t>
            </a:r>
          </a:p>
          <a:p>
            <a:pPr marL="0" indent="0">
              <a:buNone/>
            </a:pPr>
            <a:r>
              <a:rPr lang="en-US" dirty="0"/>
              <a:t>import </a:t>
            </a:r>
            <a:r>
              <a:rPr lang="en-US" dirty="0" err="1"/>
              <a:t>java.util.Scanner</a:t>
            </a:r>
            <a:r>
              <a:rPr lang="en-US" dirty="0"/>
              <a:t>;</a:t>
            </a:r>
          </a:p>
          <a:p>
            <a:pPr marL="0" indent="0">
              <a:buNone/>
            </a:pPr>
            <a:r>
              <a:rPr lang="en-US" dirty="0"/>
              <a:t>class </a:t>
            </a:r>
            <a:r>
              <a:rPr lang="en-US" dirty="0" err="1"/>
              <a:t>MyClass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Scanner </a:t>
            </a:r>
            <a:r>
              <a:rPr lang="en-US" dirty="0" err="1"/>
              <a:t>myObj</a:t>
            </a:r>
            <a:r>
              <a:rPr lang="en-US" dirty="0"/>
              <a:t> = new Scanner(System.in);</a:t>
            </a:r>
          </a:p>
          <a:p>
            <a:pPr marL="0" indent="0">
              <a:buNone/>
            </a:pPr>
            <a:r>
              <a:rPr lang="en-US" dirty="0"/>
              <a:t>    </a:t>
            </a:r>
            <a:r>
              <a:rPr lang="en-US" dirty="0" err="1"/>
              <a:t>System.out.println</a:t>
            </a:r>
            <a:r>
              <a:rPr lang="en-US" dirty="0"/>
              <a:t>("Enter username");</a:t>
            </a:r>
          </a:p>
          <a:p>
            <a:pPr marL="0" indent="0">
              <a:buNone/>
            </a:pPr>
            <a:r>
              <a:rPr lang="en-US" dirty="0"/>
              <a:t>    String </a:t>
            </a:r>
            <a:r>
              <a:rPr lang="en-US" dirty="0" err="1"/>
              <a:t>userName</a:t>
            </a:r>
            <a:r>
              <a:rPr lang="en-US" dirty="0"/>
              <a:t> = </a:t>
            </a:r>
            <a:r>
              <a:rPr lang="en-US" dirty="0" err="1"/>
              <a:t>myObj.nextLine</a:t>
            </a:r>
            <a:r>
              <a:rPr lang="en-US" dirty="0"/>
              <a:t>();</a:t>
            </a:r>
          </a:p>
          <a:p>
            <a:pPr marL="0" indent="0">
              <a:buNone/>
            </a:pPr>
            <a:r>
              <a:rPr lang="en-US" dirty="0"/>
              <a:t>    </a:t>
            </a:r>
            <a:r>
              <a:rPr lang="en-US" dirty="0" err="1"/>
              <a:t>System.out.println</a:t>
            </a:r>
            <a:r>
              <a:rPr lang="en-US" dirty="0"/>
              <a:t>("Username is: " + </a:t>
            </a:r>
            <a:r>
              <a:rPr lang="en-US" dirty="0" err="1"/>
              <a:t>userName</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Rectangle: Rounded Corners 3">
            <a:extLst>
              <a:ext uri="{FF2B5EF4-FFF2-40B4-BE49-F238E27FC236}">
                <a16:creationId xmlns:a16="http://schemas.microsoft.com/office/drawing/2014/main" xmlns="" id="{BD647BB2-589A-467B-92DA-926ED7E26185}"/>
              </a:ext>
            </a:extLst>
          </p:cNvPr>
          <p:cNvSpPr/>
          <p:nvPr/>
        </p:nvSpPr>
        <p:spPr>
          <a:xfrm>
            <a:off x="5840361" y="2993923"/>
            <a:ext cx="6061587" cy="3731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solidFill>
                  <a:schemeClr val="tx1"/>
                </a:solidFill>
              </a:rPr>
              <a:t>Importing a Package</a:t>
            </a:r>
          </a:p>
          <a:p>
            <a:r>
              <a:rPr lang="en-US" sz="2000" dirty="0">
                <a:solidFill>
                  <a:schemeClr val="tx1"/>
                </a:solidFill>
              </a:rPr>
              <a:t>There are many packages to choose from. In the previous example, we used the Scanner class from the </a:t>
            </a:r>
            <a:r>
              <a:rPr lang="en-US" sz="2000" dirty="0" err="1">
                <a:solidFill>
                  <a:schemeClr val="tx1"/>
                </a:solidFill>
              </a:rPr>
              <a:t>java.util</a:t>
            </a:r>
            <a:r>
              <a:rPr lang="en-US" sz="2000" dirty="0">
                <a:solidFill>
                  <a:schemeClr val="tx1"/>
                </a:solidFill>
              </a:rPr>
              <a:t> package. This package also contains date and time facilities, random-number generator and other utility classes.</a:t>
            </a:r>
          </a:p>
          <a:p>
            <a:r>
              <a:rPr lang="en-US" sz="2000" dirty="0">
                <a:solidFill>
                  <a:schemeClr val="tx1"/>
                </a:solidFill>
              </a:rPr>
              <a:t>To import a whole package, end the sentence with an asterisk sign (*). The following example will import ALL the classes in the </a:t>
            </a:r>
            <a:r>
              <a:rPr lang="en-US" sz="2000" dirty="0" err="1">
                <a:solidFill>
                  <a:schemeClr val="tx1"/>
                </a:solidFill>
              </a:rPr>
              <a:t>java.util</a:t>
            </a:r>
            <a:r>
              <a:rPr lang="en-US" sz="2000" dirty="0">
                <a:solidFill>
                  <a:schemeClr val="tx1"/>
                </a:solidFill>
              </a:rPr>
              <a:t> package:</a:t>
            </a:r>
          </a:p>
          <a:p>
            <a:pPr algn="ctr"/>
            <a:r>
              <a:rPr lang="en-US" sz="2000" b="1" u="sng" dirty="0">
                <a:solidFill>
                  <a:schemeClr val="tx1"/>
                </a:solidFill>
              </a:rPr>
              <a:t>Example</a:t>
            </a:r>
          </a:p>
          <a:p>
            <a:r>
              <a:rPr lang="en-US" sz="2000" dirty="0">
                <a:solidFill>
                  <a:schemeClr val="tx1"/>
                </a:solidFill>
              </a:rPr>
              <a:t>import </a:t>
            </a:r>
            <a:r>
              <a:rPr lang="en-US" sz="2000" dirty="0" err="1">
                <a:solidFill>
                  <a:schemeClr val="tx1"/>
                </a:solidFill>
              </a:rPr>
              <a:t>java.util</a:t>
            </a:r>
            <a:r>
              <a:rPr lang="en-US" sz="2000" dirty="0">
                <a:solidFill>
                  <a:schemeClr val="tx1"/>
                </a:solidFill>
              </a:rPr>
              <a:t>.*; </a:t>
            </a:r>
          </a:p>
        </p:txBody>
      </p:sp>
    </p:spTree>
    <p:extLst>
      <p:ext uri="{BB962C8B-B14F-4D97-AF65-F5344CB8AC3E}">
        <p14:creationId xmlns:p14="http://schemas.microsoft.com/office/powerpoint/2010/main" val="3923067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33FF9-51D7-4EC7-8059-7FD14E121C22}"/>
              </a:ext>
            </a:extLst>
          </p:cNvPr>
          <p:cNvSpPr>
            <a:spLocks noGrp="1"/>
          </p:cNvSpPr>
          <p:nvPr>
            <p:ph type="title"/>
          </p:nvPr>
        </p:nvSpPr>
        <p:spPr>
          <a:xfrm>
            <a:off x="838204" y="99661"/>
            <a:ext cx="10515600" cy="298546"/>
          </a:xfrm>
        </p:spPr>
        <p:txBody>
          <a:bodyPr>
            <a:normAutofit fontScale="90000"/>
          </a:bodyPr>
          <a:lstStyle/>
          <a:p>
            <a:pPr algn="ctr"/>
            <a:r>
              <a:rPr lang="en-US" b="1" dirty="0"/>
              <a:t>User-defined Packages</a:t>
            </a:r>
          </a:p>
        </p:txBody>
      </p:sp>
      <p:sp>
        <p:nvSpPr>
          <p:cNvPr id="3" name="Content Placeholder 2">
            <a:extLst>
              <a:ext uri="{FF2B5EF4-FFF2-40B4-BE49-F238E27FC236}">
                <a16:creationId xmlns:a16="http://schemas.microsoft.com/office/drawing/2014/main" xmlns="" id="{1615DE73-7E2E-4FCE-AB0E-5380CD78F77E}"/>
              </a:ext>
            </a:extLst>
          </p:cNvPr>
          <p:cNvSpPr>
            <a:spLocks noGrp="1"/>
          </p:cNvSpPr>
          <p:nvPr>
            <p:ph idx="1"/>
          </p:nvPr>
        </p:nvSpPr>
        <p:spPr>
          <a:xfrm>
            <a:off x="44244" y="530942"/>
            <a:ext cx="5501148" cy="6227397"/>
          </a:xfrm>
          <a:solidFill>
            <a:schemeClr val="accent5">
              <a:lumMod val="40000"/>
              <a:lumOff val="60000"/>
            </a:schemeClr>
          </a:solidFill>
        </p:spPr>
        <p:txBody>
          <a:bodyPr>
            <a:normAutofit fontScale="70000" lnSpcReduction="20000"/>
          </a:bodyPr>
          <a:lstStyle/>
          <a:p>
            <a:pPr marL="0" indent="0">
              <a:buNone/>
            </a:pPr>
            <a:r>
              <a:rPr lang="en-US" dirty="0"/>
              <a:t>To create your own package, you need to understand that Java use a file system directory to store them. Just like folders on your computer:</a:t>
            </a:r>
          </a:p>
          <a:p>
            <a:pPr marL="0" indent="0">
              <a:buNone/>
            </a:pPr>
            <a:r>
              <a:rPr lang="en-US" b="1" u="sng" dirty="0"/>
              <a:t>Example</a:t>
            </a:r>
          </a:p>
          <a:p>
            <a:pPr marL="0" indent="0">
              <a:buNone/>
            </a:pPr>
            <a:r>
              <a:rPr lang="en-US" dirty="0"/>
              <a:t>└── root</a:t>
            </a:r>
          </a:p>
          <a:p>
            <a:pPr marL="0" indent="0">
              <a:buNone/>
            </a:pPr>
            <a:r>
              <a:rPr lang="en-US" dirty="0"/>
              <a:t>  └── </a:t>
            </a:r>
            <a:r>
              <a:rPr lang="en-US" dirty="0" err="1"/>
              <a:t>mypack</a:t>
            </a:r>
            <a:endParaRPr lang="en-US" dirty="0"/>
          </a:p>
          <a:p>
            <a:pPr marL="0" indent="0">
              <a:buNone/>
            </a:pPr>
            <a:r>
              <a:rPr lang="en-US" dirty="0"/>
              <a:t>    └── MyPackageClass.java</a:t>
            </a:r>
          </a:p>
          <a:p>
            <a:pPr marL="0" indent="0">
              <a:buNone/>
            </a:pPr>
            <a:r>
              <a:rPr lang="en-US" dirty="0"/>
              <a:t>To create a package, use the package keyword:</a:t>
            </a:r>
          </a:p>
          <a:p>
            <a:pPr marL="0" indent="0">
              <a:buNone/>
            </a:pPr>
            <a:r>
              <a:rPr lang="en-US" dirty="0"/>
              <a:t>MyPackageClass.java</a:t>
            </a:r>
          </a:p>
          <a:p>
            <a:pPr marL="0" indent="0">
              <a:buNone/>
            </a:pPr>
            <a:r>
              <a:rPr lang="en-US" dirty="0"/>
              <a:t>package </a:t>
            </a:r>
            <a:r>
              <a:rPr lang="en-US" dirty="0" err="1"/>
              <a:t>mypack</a:t>
            </a:r>
            <a:r>
              <a:rPr lang="en-US" dirty="0"/>
              <a:t>;</a:t>
            </a:r>
          </a:p>
          <a:p>
            <a:pPr marL="0" indent="0">
              <a:buNone/>
            </a:pPr>
            <a:r>
              <a:rPr lang="en-US" dirty="0"/>
              <a:t>class </a:t>
            </a:r>
            <a:r>
              <a:rPr lang="en-US" dirty="0" err="1"/>
              <a:t>MyPackageClass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System.out.println</a:t>
            </a:r>
            <a:r>
              <a:rPr lang="en-US" dirty="0"/>
              <a:t>("This is my package!");</a:t>
            </a:r>
          </a:p>
          <a:p>
            <a:pPr marL="0" indent="0">
              <a:buNone/>
            </a:pPr>
            <a:r>
              <a:rPr lang="en-US" dirty="0"/>
              <a:t>  } }</a:t>
            </a:r>
          </a:p>
          <a:p>
            <a:pPr marL="0" indent="0">
              <a:buNone/>
            </a:pPr>
            <a:r>
              <a:rPr lang="en-US" b="1" u="sng" dirty="0"/>
              <a:t>Save the file as MyPackageClass.java, and compile it:</a:t>
            </a:r>
          </a:p>
          <a:p>
            <a:pPr marL="0" indent="0">
              <a:buNone/>
            </a:pPr>
            <a:r>
              <a:rPr lang="en-US" dirty="0"/>
              <a:t>C:\Users\Your Name&gt;</a:t>
            </a:r>
            <a:r>
              <a:rPr lang="en-US" dirty="0" err="1"/>
              <a:t>javac</a:t>
            </a:r>
            <a:r>
              <a:rPr lang="en-US" dirty="0"/>
              <a:t> MyPackageClass.java</a:t>
            </a:r>
          </a:p>
        </p:txBody>
      </p:sp>
      <p:sp>
        <p:nvSpPr>
          <p:cNvPr id="5" name="Content Placeholder 2">
            <a:extLst>
              <a:ext uri="{FF2B5EF4-FFF2-40B4-BE49-F238E27FC236}">
                <a16:creationId xmlns:a16="http://schemas.microsoft.com/office/drawing/2014/main" xmlns="" id="{6DE1364D-8435-4793-95AD-7F66E0CA6E01}"/>
              </a:ext>
            </a:extLst>
          </p:cNvPr>
          <p:cNvSpPr txBox="1">
            <a:spLocks/>
          </p:cNvSpPr>
          <p:nvPr/>
        </p:nvSpPr>
        <p:spPr>
          <a:xfrm>
            <a:off x="5663381" y="535862"/>
            <a:ext cx="6479455" cy="6227397"/>
          </a:xfrm>
          <a:prstGeom prst="rect">
            <a:avLst/>
          </a:prstGeom>
          <a:solidFill>
            <a:schemeClr val="accent5">
              <a:lumMod val="40000"/>
              <a:lumOff val="60000"/>
            </a:schemeClr>
          </a:solidFill>
        </p:spPr>
        <p:txBody>
          <a:bodyPr vert="horz" lIns="91440" tIns="45720" rIns="91440" bIns="45720" rtlCol="0">
            <a:normAutofit fontScale="70000" lnSpcReduction="2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b="1" u="sng" dirty="0"/>
              <a:t>Then compile the package:</a:t>
            </a:r>
          </a:p>
          <a:p>
            <a:pPr marL="0" indent="0">
              <a:buNone/>
            </a:pPr>
            <a:r>
              <a:rPr lang="en-US" dirty="0"/>
              <a:t>C:\Users\Your Name&gt;</a:t>
            </a:r>
            <a:r>
              <a:rPr lang="en-US" dirty="0" err="1"/>
              <a:t>javac</a:t>
            </a:r>
            <a:r>
              <a:rPr lang="en-US" dirty="0"/>
              <a:t> -d . MyPackageClass.java</a:t>
            </a:r>
          </a:p>
          <a:p>
            <a:pPr marL="0" indent="0">
              <a:buNone/>
            </a:pPr>
            <a:r>
              <a:rPr lang="en-US" dirty="0"/>
              <a:t>This forces the compiler to create the "</a:t>
            </a:r>
            <a:r>
              <a:rPr lang="en-US" dirty="0" err="1"/>
              <a:t>mypack</a:t>
            </a:r>
            <a:r>
              <a:rPr lang="en-US" dirty="0"/>
              <a:t>" package.</a:t>
            </a:r>
          </a:p>
          <a:p>
            <a:pPr marL="0" indent="0">
              <a:buNone/>
            </a:pPr>
            <a:r>
              <a:rPr lang="en-US" dirty="0"/>
              <a:t>The -d keyword specifies the destination for where to save the class file. You can use any directory name, like c:/user (windows), or, if you want to keep the package within the same directory, you can use the dot sign ".", like in the example above.</a:t>
            </a:r>
          </a:p>
          <a:p>
            <a:pPr marL="0" indent="0">
              <a:buNone/>
            </a:pPr>
            <a:r>
              <a:rPr lang="en-US" dirty="0"/>
              <a:t>Note: The package name should be written in lower case to avoid conflict with class names.</a:t>
            </a:r>
          </a:p>
          <a:p>
            <a:pPr marL="0" indent="0">
              <a:buNone/>
            </a:pPr>
            <a:r>
              <a:rPr lang="en-US" dirty="0"/>
              <a:t>When we compiled the package in the example above, a new folder was created, called "</a:t>
            </a:r>
            <a:r>
              <a:rPr lang="en-US" dirty="0" err="1"/>
              <a:t>mypack</a:t>
            </a:r>
            <a:r>
              <a:rPr lang="en-US" dirty="0"/>
              <a:t>".</a:t>
            </a:r>
          </a:p>
          <a:p>
            <a:pPr marL="0" indent="0">
              <a:buNone/>
            </a:pPr>
            <a:r>
              <a:rPr lang="en-US" b="1" u="sng" dirty="0"/>
              <a:t>To run the MyPackageClass.java file, write the following:</a:t>
            </a:r>
          </a:p>
          <a:p>
            <a:pPr marL="0" indent="0">
              <a:buNone/>
            </a:pPr>
            <a:r>
              <a:rPr lang="en-US" dirty="0"/>
              <a:t>C:\Users\Your Name&gt;java </a:t>
            </a:r>
            <a:r>
              <a:rPr lang="en-US" dirty="0" err="1"/>
              <a:t>mypack.MyPackageClass</a:t>
            </a:r>
            <a:endParaRPr lang="en-US" dirty="0"/>
          </a:p>
          <a:p>
            <a:pPr marL="0" indent="0">
              <a:buNone/>
            </a:pPr>
            <a:r>
              <a:rPr lang="en-US" b="1" u="sng" dirty="0"/>
              <a:t>The output will be:</a:t>
            </a:r>
          </a:p>
          <a:p>
            <a:pPr marL="0" indent="0">
              <a:buNone/>
            </a:pPr>
            <a:r>
              <a:rPr lang="en-US" dirty="0"/>
              <a:t>This is my package!</a:t>
            </a:r>
          </a:p>
        </p:txBody>
      </p:sp>
    </p:spTree>
    <p:extLst>
      <p:ext uri="{BB962C8B-B14F-4D97-AF65-F5344CB8AC3E}">
        <p14:creationId xmlns:p14="http://schemas.microsoft.com/office/powerpoint/2010/main" val="11853891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38C1A8-1E2D-4C85-8C67-1B092CBC7952}"/>
              </a:ext>
            </a:extLst>
          </p:cNvPr>
          <p:cNvSpPr>
            <a:spLocks noGrp="1"/>
          </p:cNvSpPr>
          <p:nvPr>
            <p:ph type="title"/>
          </p:nvPr>
        </p:nvSpPr>
        <p:spPr>
          <a:xfrm>
            <a:off x="838204" y="70162"/>
            <a:ext cx="10515600" cy="315908"/>
          </a:xfrm>
        </p:spPr>
        <p:txBody>
          <a:bodyPr>
            <a:normAutofit fontScale="90000"/>
          </a:bodyPr>
          <a:lstStyle/>
          <a:p>
            <a:pPr algn="ctr"/>
            <a:r>
              <a:rPr lang="en-US" b="1" dirty="0"/>
              <a:t>Java Inheritance</a:t>
            </a:r>
          </a:p>
        </p:txBody>
      </p:sp>
      <p:sp>
        <p:nvSpPr>
          <p:cNvPr id="3" name="Content Placeholder 2">
            <a:extLst>
              <a:ext uri="{FF2B5EF4-FFF2-40B4-BE49-F238E27FC236}">
                <a16:creationId xmlns:a16="http://schemas.microsoft.com/office/drawing/2014/main" xmlns="" id="{783BE728-FB28-492C-8DE5-D04400745F10}"/>
              </a:ext>
            </a:extLst>
          </p:cNvPr>
          <p:cNvSpPr>
            <a:spLocks noGrp="1"/>
          </p:cNvSpPr>
          <p:nvPr>
            <p:ph idx="1"/>
          </p:nvPr>
        </p:nvSpPr>
        <p:spPr>
          <a:xfrm>
            <a:off x="103239" y="545690"/>
            <a:ext cx="11975690" cy="6242148"/>
          </a:xfrm>
        </p:spPr>
        <p:txBody>
          <a:bodyPr>
            <a:normAutofit fontScale="55000" lnSpcReduction="20000"/>
          </a:bodyPr>
          <a:lstStyle/>
          <a:p>
            <a:pPr marL="0" indent="0">
              <a:buNone/>
            </a:pPr>
            <a:r>
              <a:rPr lang="en-US" b="1" u="sng" dirty="0"/>
              <a:t>Java Inheritance (Subclass and Superclass)</a:t>
            </a:r>
          </a:p>
          <a:p>
            <a:pPr marL="0" indent="0">
              <a:buNone/>
            </a:pPr>
            <a:r>
              <a:rPr lang="en-US" dirty="0"/>
              <a:t>In Java, it is possible to inherit attributes and methods from one class to another. We group the "inheritance concept" into two categories:</a:t>
            </a:r>
          </a:p>
          <a:p>
            <a:r>
              <a:rPr lang="en-US" b="1" dirty="0"/>
              <a:t>subclass (child) </a:t>
            </a:r>
            <a:r>
              <a:rPr lang="en-US" dirty="0"/>
              <a:t>- the class that inherits from another class</a:t>
            </a:r>
          </a:p>
          <a:p>
            <a:r>
              <a:rPr lang="en-US" b="1" dirty="0"/>
              <a:t>superclass (parent) </a:t>
            </a:r>
            <a:r>
              <a:rPr lang="en-US" dirty="0"/>
              <a:t>- the class being inherited from</a:t>
            </a:r>
          </a:p>
          <a:p>
            <a:pPr marL="0" indent="0">
              <a:buNone/>
            </a:pPr>
            <a:r>
              <a:rPr lang="en-US" dirty="0"/>
              <a:t>To inherit from a class, use the extends keyword.</a:t>
            </a:r>
          </a:p>
          <a:p>
            <a:pPr marL="0" indent="0">
              <a:buNone/>
            </a:pPr>
            <a:r>
              <a:rPr lang="en-US" dirty="0"/>
              <a:t>In the example below, the Car class (subclass) inherits the attributes and methods from the Vehicle class (superclass):</a:t>
            </a:r>
          </a:p>
          <a:p>
            <a:pPr marL="0" indent="0">
              <a:buNone/>
            </a:pPr>
            <a:r>
              <a:rPr lang="en-US" b="1" u="sng" dirty="0"/>
              <a:t>Example</a:t>
            </a:r>
          </a:p>
          <a:p>
            <a:pPr marL="0" indent="0">
              <a:buNone/>
            </a:pPr>
            <a:r>
              <a:rPr lang="en-US" b="1" dirty="0"/>
              <a:t>class Vehicle </a:t>
            </a:r>
            <a:r>
              <a:rPr lang="en-US" dirty="0"/>
              <a:t>{</a:t>
            </a:r>
          </a:p>
          <a:p>
            <a:pPr marL="0" indent="0">
              <a:buNone/>
            </a:pPr>
            <a:r>
              <a:rPr lang="en-US" dirty="0"/>
              <a:t>  protected String brand = "Ford";         // Vehicle attribute</a:t>
            </a:r>
          </a:p>
          <a:p>
            <a:pPr marL="0" indent="0">
              <a:buNone/>
            </a:pPr>
            <a:r>
              <a:rPr lang="en-US" dirty="0"/>
              <a:t>  public void honk() {                     // Vehicle method</a:t>
            </a:r>
          </a:p>
          <a:p>
            <a:pPr marL="0" indent="0">
              <a:buNone/>
            </a:pPr>
            <a:r>
              <a:rPr lang="en-US" dirty="0"/>
              <a:t>    </a:t>
            </a:r>
            <a:r>
              <a:rPr lang="en-US" dirty="0" err="1"/>
              <a:t>System.out.println</a:t>
            </a:r>
            <a:r>
              <a:rPr lang="en-US" dirty="0"/>
              <a:t>("</a:t>
            </a:r>
            <a:r>
              <a:rPr lang="en-US" dirty="0" err="1"/>
              <a:t>Tuut</a:t>
            </a:r>
            <a:r>
              <a:rPr lang="en-US" dirty="0"/>
              <a:t>, </a:t>
            </a:r>
            <a:r>
              <a:rPr lang="en-US" dirty="0" err="1"/>
              <a:t>tuut</a:t>
            </a:r>
            <a:r>
              <a:rPr lang="en-US" dirty="0"/>
              <a:t>!");</a:t>
            </a:r>
          </a:p>
          <a:p>
            <a:pPr marL="0" indent="0">
              <a:buNone/>
            </a:pPr>
            <a:r>
              <a:rPr lang="en-US" dirty="0"/>
              <a:t>  }}</a:t>
            </a:r>
          </a:p>
          <a:p>
            <a:pPr marL="0" indent="0">
              <a:buNone/>
            </a:pPr>
            <a:r>
              <a:rPr lang="en-US" b="1" dirty="0"/>
              <a:t>class Car extends Vehicle</a:t>
            </a:r>
            <a:r>
              <a:rPr lang="en-US" dirty="0"/>
              <a:t> {</a:t>
            </a:r>
          </a:p>
          <a:p>
            <a:pPr marL="0" indent="0">
              <a:buNone/>
            </a:pPr>
            <a:r>
              <a:rPr lang="en-US" dirty="0"/>
              <a:t>  private String </a:t>
            </a:r>
            <a:r>
              <a:rPr lang="en-US" dirty="0" err="1"/>
              <a:t>modelName</a:t>
            </a:r>
            <a:r>
              <a:rPr lang="en-US" dirty="0"/>
              <a:t> = "Mustang";    // Car attribute</a:t>
            </a:r>
          </a:p>
          <a:p>
            <a:pPr marL="0" indent="0">
              <a:buNone/>
            </a:pPr>
            <a:r>
              <a:rPr lang="en-US" dirty="0"/>
              <a:t>  public static void main(String[] </a:t>
            </a:r>
            <a:r>
              <a:rPr lang="en-US" dirty="0" err="1"/>
              <a:t>args</a:t>
            </a:r>
            <a:r>
              <a:rPr lang="en-US" dirty="0"/>
              <a:t>) {    // Create a </a:t>
            </a:r>
            <a:r>
              <a:rPr lang="en-US" dirty="0" err="1"/>
              <a:t>myCar</a:t>
            </a:r>
            <a:r>
              <a:rPr lang="en-US" dirty="0"/>
              <a:t> object</a:t>
            </a:r>
          </a:p>
          <a:p>
            <a:pPr marL="0" indent="0">
              <a:buNone/>
            </a:pPr>
            <a:r>
              <a:rPr lang="en-US" dirty="0"/>
              <a:t>    Car </a:t>
            </a:r>
            <a:r>
              <a:rPr lang="en-US" dirty="0" err="1"/>
              <a:t>myCar</a:t>
            </a:r>
            <a:r>
              <a:rPr lang="en-US" dirty="0"/>
              <a:t> = new Car();    // Call the honk() method (from the Vehicle class) on the </a:t>
            </a:r>
            <a:r>
              <a:rPr lang="en-US" dirty="0" err="1"/>
              <a:t>myCar</a:t>
            </a:r>
            <a:r>
              <a:rPr lang="en-US" dirty="0"/>
              <a:t> object</a:t>
            </a:r>
          </a:p>
          <a:p>
            <a:pPr marL="0" indent="0">
              <a:buNone/>
            </a:pPr>
            <a:r>
              <a:rPr lang="en-US" dirty="0"/>
              <a:t>    </a:t>
            </a:r>
            <a:r>
              <a:rPr lang="en-US" dirty="0" err="1"/>
              <a:t>myCar.honk</a:t>
            </a:r>
            <a:r>
              <a:rPr lang="en-US" dirty="0"/>
              <a:t>();    // Display the value of the brand attribute (from the Vehicle class) and the value of the </a:t>
            </a:r>
            <a:r>
              <a:rPr lang="en-US" dirty="0" err="1"/>
              <a:t>modelName</a:t>
            </a:r>
            <a:r>
              <a:rPr lang="en-US" dirty="0"/>
              <a:t> from the Car class</a:t>
            </a:r>
          </a:p>
          <a:p>
            <a:pPr marL="0" indent="0">
              <a:buNone/>
            </a:pPr>
            <a:r>
              <a:rPr lang="en-US" dirty="0"/>
              <a:t>    </a:t>
            </a:r>
            <a:r>
              <a:rPr lang="en-US" dirty="0" err="1"/>
              <a:t>System.out.println</a:t>
            </a:r>
            <a:r>
              <a:rPr lang="en-US" dirty="0"/>
              <a:t>(</a:t>
            </a:r>
            <a:r>
              <a:rPr lang="en-US" dirty="0" err="1"/>
              <a:t>myCar.brand</a:t>
            </a:r>
            <a:r>
              <a:rPr lang="en-US" dirty="0"/>
              <a:t> + " " + </a:t>
            </a:r>
            <a:r>
              <a:rPr lang="en-US" dirty="0" err="1"/>
              <a:t>myCar.modelName</a:t>
            </a:r>
            <a:r>
              <a:rPr lang="en-US" dirty="0"/>
              <a:t>);</a:t>
            </a:r>
          </a:p>
          <a:p>
            <a:pPr marL="0" indent="0">
              <a:buNone/>
            </a:pPr>
            <a:r>
              <a:rPr lang="en-US" dirty="0"/>
              <a:t>  }}</a:t>
            </a:r>
          </a:p>
        </p:txBody>
      </p:sp>
      <p:sp>
        <p:nvSpPr>
          <p:cNvPr id="4" name="Rectangle: Rounded Corners 3">
            <a:extLst>
              <a:ext uri="{FF2B5EF4-FFF2-40B4-BE49-F238E27FC236}">
                <a16:creationId xmlns:a16="http://schemas.microsoft.com/office/drawing/2014/main" xmlns="" id="{D5B31F8A-AB4B-47A5-B5D1-4A639FC04A58}"/>
              </a:ext>
            </a:extLst>
          </p:cNvPr>
          <p:cNvSpPr/>
          <p:nvPr/>
        </p:nvSpPr>
        <p:spPr>
          <a:xfrm>
            <a:off x="6828506" y="2212258"/>
            <a:ext cx="5009535" cy="2654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tx1"/>
                </a:solidFill>
              </a:rPr>
              <a:t>notice the protected modifier in Vehicle?</a:t>
            </a:r>
          </a:p>
          <a:p>
            <a:r>
              <a:rPr lang="en-US" dirty="0">
                <a:solidFill>
                  <a:schemeClr val="tx1"/>
                </a:solidFill>
              </a:rPr>
              <a:t>We set the brand attribute in Vehicle to a protected access modifier. If it was set to private, the Car class would not be able to access it.</a:t>
            </a:r>
          </a:p>
          <a:p>
            <a:r>
              <a:rPr lang="en-US" b="1" u="sng" dirty="0">
                <a:solidFill>
                  <a:schemeClr val="tx1"/>
                </a:solidFill>
              </a:rPr>
              <a:t>Why And When To Use "Inheritance"?</a:t>
            </a:r>
          </a:p>
          <a:p>
            <a:r>
              <a:rPr lang="en-US" dirty="0">
                <a:solidFill>
                  <a:schemeClr val="tx1"/>
                </a:solidFill>
              </a:rPr>
              <a:t>- It is useful for code reusability: reuse attributes and methods of an existing class when you create a new class.</a:t>
            </a:r>
          </a:p>
        </p:txBody>
      </p:sp>
    </p:spTree>
    <p:extLst>
      <p:ext uri="{BB962C8B-B14F-4D97-AF65-F5344CB8AC3E}">
        <p14:creationId xmlns:p14="http://schemas.microsoft.com/office/powerpoint/2010/main" val="144374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49" y="142875"/>
            <a:ext cx="11815763" cy="6515100"/>
          </a:xfrm>
        </p:spPr>
        <p:txBody>
          <a:bodyPr>
            <a:normAutofit/>
          </a:bodyPr>
          <a:lstStyle/>
          <a:p>
            <a:r>
              <a:rPr lang="en-US" dirty="0"/>
              <a:t>The parameter </a:t>
            </a:r>
            <a:r>
              <a:rPr lang="en-US" dirty="0">
                <a:solidFill>
                  <a:srgbClr val="FF0000"/>
                </a:solidFill>
              </a:rPr>
              <a:t>String[] </a:t>
            </a:r>
            <a:r>
              <a:rPr lang="en-US" dirty="0" err="1">
                <a:solidFill>
                  <a:srgbClr val="FF0000"/>
                </a:solidFill>
              </a:rPr>
              <a:t>args</a:t>
            </a:r>
            <a:r>
              <a:rPr lang="en-US" dirty="0">
                <a:solidFill>
                  <a:srgbClr val="FF0000"/>
                </a:solidFill>
              </a:rPr>
              <a:t> </a:t>
            </a:r>
            <a:r>
              <a:rPr lang="en-US" dirty="0"/>
              <a:t>is a required part of the </a:t>
            </a:r>
            <a:r>
              <a:rPr lang="en-US" dirty="0">
                <a:solidFill>
                  <a:srgbClr val="FF0000"/>
                </a:solidFill>
              </a:rPr>
              <a:t>main</a:t>
            </a:r>
            <a:r>
              <a:rPr lang="en-US" dirty="0"/>
              <a:t> </a:t>
            </a:r>
            <a:r>
              <a:rPr lang="en-US" dirty="0" smtClean="0"/>
              <a:t>method.</a:t>
            </a:r>
            <a:endParaRPr lang="en-US" dirty="0"/>
          </a:p>
          <a:p>
            <a:r>
              <a:rPr lang="en-US" dirty="0" smtClean="0"/>
              <a:t>At </a:t>
            </a:r>
            <a:r>
              <a:rPr lang="en-US" dirty="0"/>
              <a:t>this time, simply consider</a:t>
            </a:r>
            <a:br>
              <a:rPr lang="en-US" dirty="0"/>
            </a:br>
            <a:r>
              <a:rPr lang="en-US" dirty="0">
                <a:solidFill>
                  <a:srgbClr val="FF0000"/>
                </a:solidFill>
              </a:rPr>
              <a:t>public class </a:t>
            </a:r>
            <a:r>
              <a:rPr lang="en-US" dirty="0" err="1">
                <a:solidFill>
                  <a:srgbClr val="FF0000"/>
                </a:solidFill>
              </a:rPr>
              <a:t>ClassName</a:t>
            </a:r>
            <a:r>
              <a:rPr lang="en-US" dirty="0">
                <a:solidFill>
                  <a:srgbClr val="FF0000"/>
                </a:solidFill>
              </a:rPr>
              <a:t>{</a:t>
            </a:r>
            <a:br>
              <a:rPr lang="en-US" dirty="0">
                <a:solidFill>
                  <a:srgbClr val="FF0000"/>
                </a:solidFill>
              </a:rPr>
            </a:br>
            <a:r>
              <a:rPr lang="en-US" dirty="0">
                <a:solidFill>
                  <a:srgbClr val="FF0000"/>
                </a:solidFill>
              </a:rPr>
              <a:t>public static void main (String[] </a:t>
            </a:r>
            <a:r>
              <a:rPr lang="en-US" dirty="0" err="1">
                <a:solidFill>
                  <a:srgbClr val="FF0000"/>
                </a:solidFill>
              </a:rPr>
              <a:t>args</a:t>
            </a:r>
            <a:r>
              <a:rPr lang="en-US" dirty="0">
                <a:solidFill>
                  <a:srgbClr val="FF0000"/>
                </a:solidFill>
              </a:rPr>
              <a:t>){</a:t>
            </a:r>
            <a:br>
              <a:rPr lang="en-US" dirty="0">
                <a:solidFill>
                  <a:srgbClr val="FF0000"/>
                </a:solidFill>
              </a:rPr>
            </a:br>
            <a:r>
              <a:rPr lang="en-US" dirty="0">
                <a:solidFill>
                  <a:srgbClr val="FF0000"/>
                </a:solidFill>
              </a:rPr>
              <a:t>… }</a:t>
            </a:r>
            <a:br>
              <a:rPr lang="en-US" dirty="0">
                <a:solidFill>
                  <a:srgbClr val="FF0000"/>
                </a:solidFill>
              </a:rPr>
            </a:br>
            <a:r>
              <a:rPr lang="en-US" dirty="0">
                <a:solidFill>
                  <a:srgbClr val="FF0000"/>
                </a:solidFill>
              </a:rPr>
              <a:t>}</a:t>
            </a:r>
            <a:br>
              <a:rPr lang="en-US" dirty="0">
                <a:solidFill>
                  <a:srgbClr val="FF0000"/>
                </a:solidFill>
              </a:rPr>
            </a:br>
            <a:r>
              <a:rPr lang="en-US" dirty="0"/>
              <a:t>as yet another part of the plumbing for the time being, simply put all </a:t>
            </a:r>
            <a:r>
              <a:rPr lang="en-US" dirty="0" smtClean="0"/>
              <a:t>instructions between </a:t>
            </a:r>
            <a:r>
              <a:rPr lang="en-US" dirty="0"/>
              <a:t>the curly braces </a:t>
            </a:r>
            <a:r>
              <a:rPr lang="en-US" dirty="0">
                <a:solidFill>
                  <a:srgbClr val="FF0000"/>
                </a:solidFill>
              </a:rPr>
              <a:t>{} </a:t>
            </a:r>
            <a:r>
              <a:rPr lang="en-US" dirty="0"/>
              <a:t>of the </a:t>
            </a:r>
            <a:r>
              <a:rPr lang="en-US" dirty="0">
                <a:solidFill>
                  <a:srgbClr val="FF0000"/>
                </a:solidFill>
              </a:rPr>
              <a:t>main()</a:t>
            </a:r>
            <a:r>
              <a:rPr lang="en-US" dirty="0"/>
              <a:t> </a:t>
            </a:r>
            <a:r>
              <a:rPr lang="en-US" dirty="0" smtClean="0"/>
              <a:t>method.</a:t>
            </a:r>
            <a:endParaRPr lang="en-US" dirty="0"/>
          </a:p>
          <a:p>
            <a:r>
              <a:rPr lang="en-US" dirty="0" smtClean="0"/>
              <a:t>There </a:t>
            </a:r>
            <a:r>
              <a:rPr lang="en-US" dirty="0"/>
              <a:t>is no limit to the number of instructions that can be placed inside the body of the</a:t>
            </a:r>
            <a:br>
              <a:rPr lang="en-US" dirty="0"/>
            </a:br>
            <a:r>
              <a:rPr lang="en-US" dirty="0"/>
              <a:t>main </a:t>
            </a:r>
            <a:r>
              <a:rPr lang="en-US" dirty="0" smtClean="0"/>
              <a:t>method.</a:t>
            </a:r>
            <a:endParaRPr lang="en-US" dirty="0"/>
          </a:p>
          <a:p>
            <a:r>
              <a:rPr lang="en-US" dirty="0" smtClean="0"/>
              <a:t>Our </a:t>
            </a:r>
            <a:r>
              <a:rPr lang="en-US" dirty="0"/>
              <a:t>program contains only one instruction, that is</a:t>
            </a:r>
            <a:br>
              <a:rPr lang="en-US" dirty="0"/>
            </a:br>
            <a:r>
              <a:rPr lang="en-US" dirty="0" err="1">
                <a:solidFill>
                  <a:srgbClr val="FF0000"/>
                </a:solidFill>
              </a:rPr>
              <a:t>System.out.println</a:t>
            </a:r>
            <a:r>
              <a:rPr lang="en-US" dirty="0">
                <a:solidFill>
                  <a:srgbClr val="FF0000"/>
                </a:solidFill>
              </a:rPr>
              <a:t> (“Good Morning”); </a:t>
            </a:r>
          </a:p>
        </p:txBody>
      </p:sp>
    </p:spTree>
    <p:extLst>
      <p:ext uri="{BB962C8B-B14F-4D97-AF65-F5344CB8AC3E}">
        <p14:creationId xmlns:p14="http://schemas.microsoft.com/office/powerpoint/2010/main" val="36904705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66C9C-7A3C-4045-ADE4-E9D4E929D52A}"/>
              </a:ext>
            </a:extLst>
          </p:cNvPr>
          <p:cNvSpPr>
            <a:spLocks noGrp="1"/>
          </p:cNvSpPr>
          <p:nvPr>
            <p:ph type="title"/>
          </p:nvPr>
        </p:nvSpPr>
        <p:spPr>
          <a:xfrm>
            <a:off x="838204" y="70164"/>
            <a:ext cx="10515600" cy="315908"/>
          </a:xfrm>
        </p:spPr>
        <p:txBody>
          <a:bodyPr>
            <a:normAutofit fontScale="90000"/>
          </a:bodyPr>
          <a:lstStyle/>
          <a:p>
            <a:pPr algn="ctr"/>
            <a:r>
              <a:rPr lang="en-US" b="1" dirty="0"/>
              <a:t>Java Polymorphism</a:t>
            </a:r>
          </a:p>
        </p:txBody>
      </p:sp>
      <p:sp>
        <p:nvSpPr>
          <p:cNvPr id="3" name="Content Placeholder 2">
            <a:extLst>
              <a:ext uri="{FF2B5EF4-FFF2-40B4-BE49-F238E27FC236}">
                <a16:creationId xmlns:a16="http://schemas.microsoft.com/office/drawing/2014/main" xmlns="" id="{4A69689C-0633-4D1C-8C73-8897A19AA998}"/>
              </a:ext>
            </a:extLst>
          </p:cNvPr>
          <p:cNvSpPr>
            <a:spLocks noGrp="1"/>
          </p:cNvSpPr>
          <p:nvPr>
            <p:ph idx="1"/>
          </p:nvPr>
        </p:nvSpPr>
        <p:spPr>
          <a:xfrm>
            <a:off x="103239" y="486696"/>
            <a:ext cx="5678129" cy="6286391"/>
          </a:xfrm>
        </p:spPr>
        <p:txBody>
          <a:bodyPr>
            <a:normAutofit fontScale="55000" lnSpcReduction="20000"/>
          </a:bodyPr>
          <a:lstStyle/>
          <a:p>
            <a:pPr marL="0" indent="0">
              <a:buNone/>
              <a:tabLst>
                <a:tab pos="1150938" algn="l"/>
              </a:tabLst>
            </a:pPr>
            <a:r>
              <a:rPr lang="en-US" dirty="0"/>
              <a:t>Polymorphism means "many forms", and it occurs when we have many classes that are related to each other by inheritance.</a:t>
            </a:r>
          </a:p>
          <a:p>
            <a:pPr marL="0" indent="0">
              <a:buNone/>
            </a:pPr>
            <a:r>
              <a:rPr lang="en-US" dirty="0"/>
              <a:t>Like we specified in the previous chapter; Inheritance lets us inherit attributes and methods from another class. Polymorphism uses those methods to perform different tasks. This allows us to perform a single action in different ways.</a:t>
            </a:r>
          </a:p>
          <a:p>
            <a:pPr marL="0" indent="0">
              <a:buNone/>
            </a:pPr>
            <a:r>
              <a:rPr lang="en-US" dirty="0"/>
              <a:t>For example, think of a superclass called Animal that has a method called </a:t>
            </a:r>
            <a:r>
              <a:rPr lang="en-US" dirty="0" err="1"/>
              <a:t>animalSound</a:t>
            </a:r>
            <a:r>
              <a:rPr lang="en-US" dirty="0"/>
              <a:t>(). Subclasses of Animals could be Cow, Cats, Dogs, Birds - And they also have their own implementation of an animal sound (the Cow Moo, and the cat meows, etc.):</a:t>
            </a:r>
          </a:p>
          <a:p>
            <a:pPr marL="0" indent="0">
              <a:buNone/>
            </a:pPr>
            <a:r>
              <a:rPr lang="en-US" b="1" dirty="0"/>
              <a:t>Example</a:t>
            </a:r>
          </a:p>
          <a:p>
            <a:pPr marL="0" indent="0">
              <a:buNone/>
            </a:pPr>
            <a:r>
              <a:rPr lang="en-US" dirty="0"/>
              <a:t>class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animal makes a sound");</a:t>
            </a:r>
          </a:p>
          <a:p>
            <a:pPr marL="0" indent="0">
              <a:buNone/>
            </a:pPr>
            <a:r>
              <a:rPr lang="en-US" dirty="0"/>
              <a:t>  }}</a:t>
            </a:r>
          </a:p>
          <a:p>
            <a:pPr marL="0" indent="0">
              <a:buNone/>
            </a:pPr>
            <a:r>
              <a:rPr lang="en-US" dirty="0"/>
              <a:t>class Cow extends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Cow says: Moo Moo");</a:t>
            </a:r>
          </a:p>
          <a:p>
            <a:pPr marL="0" indent="0">
              <a:buNone/>
            </a:pPr>
            <a:r>
              <a:rPr lang="en-US" dirty="0"/>
              <a:t>  }}</a:t>
            </a:r>
          </a:p>
          <a:p>
            <a:pPr marL="0" indent="0">
              <a:buNone/>
            </a:pPr>
            <a:r>
              <a:rPr lang="en-US" dirty="0"/>
              <a:t>class Dog extends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dog says: bow wow");</a:t>
            </a:r>
          </a:p>
          <a:p>
            <a:pPr marL="0" indent="0">
              <a:buNone/>
            </a:pPr>
            <a:r>
              <a:rPr lang="en-US" dirty="0"/>
              <a:t>  }}</a:t>
            </a:r>
          </a:p>
        </p:txBody>
      </p:sp>
      <p:sp>
        <p:nvSpPr>
          <p:cNvPr id="4" name="Content Placeholder 2">
            <a:extLst>
              <a:ext uri="{FF2B5EF4-FFF2-40B4-BE49-F238E27FC236}">
                <a16:creationId xmlns:a16="http://schemas.microsoft.com/office/drawing/2014/main" xmlns="" id="{25EE558C-BC13-4DBB-88D2-BBB7081DA2FB}"/>
              </a:ext>
            </a:extLst>
          </p:cNvPr>
          <p:cNvSpPr txBox="1">
            <a:spLocks/>
          </p:cNvSpPr>
          <p:nvPr/>
        </p:nvSpPr>
        <p:spPr>
          <a:xfrm>
            <a:off x="6405716" y="491616"/>
            <a:ext cx="5678129" cy="6286391"/>
          </a:xfrm>
          <a:prstGeom prst="rect">
            <a:avLst/>
          </a:prstGeom>
        </p:spPr>
        <p:txBody>
          <a:bodyPr vert="horz" lIns="91440" tIns="45720" rIns="91440" bIns="45720" rtlCol="0">
            <a:normAutofit fontScale="32500" lnSpcReduction="2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dirty="0"/>
              <a:t>Remember from the Inheritance chapter that we use the extends keyword to inherit from a class.</a:t>
            </a:r>
          </a:p>
          <a:p>
            <a:pPr marL="0" indent="0">
              <a:buNone/>
            </a:pPr>
            <a:r>
              <a:rPr lang="en-US" dirty="0"/>
              <a:t>Now we can create Cow and Dog objects and call the </a:t>
            </a:r>
            <a:r>
              <a:rPr lang="en-US" dirty="0" err="1"/>
              <a:t>animalSound</a:t>
            </a:r>
            <a:r>
              <a:rPr lang="en-US" dirty="0"/>
              <a:t>() method on both of them:</a:t>
            </a:r>
          </a:p>
          <a:p>
            <a:pPr marL="0" indent="0">
              <a:buNone/>
            </a:pPr>
            <a:r>
              <a:rPr lang="en-US" b="1" dirty="0"/>
              <a:t>Example</a:t>
            </a:r>
          </a:p>
          <a:p>
            <a:pPr marL="0" indent="0">
              <a:buNone/>
            </a:pPr>
            <a:r>
              <a:rPr lang="en-US" dirty="0"/>
              <a:t>class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animal makes a sound");</a:t>
            </a:r>
          </a:p>
          <a:p>
            <a:pPr marL="0" indent="0">
              <a:buNone/>
            </a:pPr>
            <a:r>
              <a:rPr lang="en-US" dirty="0"/>
              <a:t>  }}</a:t>
            </a:r>
          </a:p>
          <a:p>
            <a:pPr marL="0" indent="0">
              <a:buNone/>
            </a:pPr>
            <a:r>
              <a:rPr lang="en-US" dirty="0"/>
              <a:t>class Cow extends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Cow says: Moo Moo");</a:t>
            </a:r>
          </a:p>
          <a:p>
            <a:pPr marL="0" indent="0">
              <a:buNone/>
            </a:pPr>
            <a:r>
              <a:rPr lang="en-US" dirty="0"/>
              <a:t>  }}</a:t>
            </a:r>
          </a:p>
          <a:p>
            <a:pPr marL="0" indent="0">
              <a:buNone/>
            </a:pPr>
            <a:r>
              <a:rPr lang="en-US" dirty="0"/>
              <a:t>class Dog extends Animal {</a:t>
            </a:r>
          </a:p>
          <a:p>
            <a:pPr marL="0" indent="0">
              <a:buNone/>
            </a:pPr>
            <a:r>
              <a:rPr lang="en-US" dirty="0"/>
              <a:t>  public void </a:t>
            </a:r>
            <a:r>
              <a:rPr lang="en-US" dirty="0" err="1"/>
              <a:t>animalSound</a:t>
            </a:r>
            <a:r>
              <a:rPr lang="en-US" dirty="0"/>
              <a:t>() {</a:t>
            </a:r>
          </a:p>
          <a:p>
            <a:pPr marL="0" indent="0">
              <a:buNone/>
            </a:pPr>
            <a:r>
              <a:rPr lang="en-US" dirty="0"/>
              <a:t>    </a:t>
            </a:r>
            <a:r>
              <a:rPr lang="en-US" dirty="0" err="1"/>
              <a:t>System.out.println</a:t>
            </a:r>
            <a:r>
              <a:rPr lang="en-US" dirty="0"/>
              <a:t>("The dog says: bow wow");</a:t>
            </a:r>
          </a:p>
          <a:p>
            <a:pPr marL="0" indent="0">
              <a:buNone/>
            </a:pPr>
            <a:r>
              <a:rPr lang="en-US" dirty="0"/>
              <a:t>  }}</a:t>
            </a:r>
          </a:p>
          <a:p>
            <a:pPr marL="0" indent="0">
              <a:buNone/>
            </a:pPr>
            <a:r>
              <a:rPr lang="en-US" dirty="0"/>
              <a:t>class </a:t>
            </a:r>
            <a:r>
              <a:rPr lang="en-US" dirty="0" err="1"/>
              <a:t>MyMainClass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Animal </a:t>
            </a:r>
            <a:r>
              <a:rPr lang="en-US" dirty="0" err="1"/>
              <a:t>myAnimal</a:t>
            </a:r>
            <a:r>
              <a:rPr lang="en-US" dirty="0"/>
              <a:t> = new Animal();  // Create a Animal object</a:t>
            </a:r>
          </a:p>
          <a:p>
            <a:pPr marL="0" indent="0">
              <a:buNone/>
            </a:pPr>
            <a:r>
              <a:rPr lang="en-US" dirty="0"/>
              <a:t>    Animal </a:t>
            </a:r>
            <a:r>
              <a:rPr lang="en-US" dirty="0" err="1"/>
              <a:t>myCow</a:t>
            </a:r>
            <a:r>
              <a:rPr lang="en-US" dirty="0"/>
              <a:t> = new Cow();  // Create a Cow object</a:t>
            </a:r>
          </a:p>
          <a:p>
            <a:pPr marL="0" indent="0">
              <a:buNone/>
            </a:pPr>
            <a:r>
              <a:rPr lang="en-US" dirty="0"/>
              <a:t>    Animal </a:t>
            </a:r>
            <a:r>
              <a:rPr lang="en-US" dirty="0" err="1"/>
              <a:t>myDog</a:t>
            </a:r>
            <a:r>
              <a:rPr lang="en-US" dirty="0"/>
              <a:t> = new Dog();  // Create a Dog object</a:t>
            </a:r>
          </a:p>
          <a:p>
            <a:pPr marL="0" indent="0">
              <a:buNone/>
            </a:pPr>
            <a:r>
              <a:rPr lang="en-US" dirty="0"/>
              <a:t>    </a:t>
            </a:r>
            <a:r>
              <a:rPr lang="en-US" dirty="0" err="1"/>
              <a:t>myAnimal.animalSound</a:t>
            </a:r>
            <a:r>
              <a:rPr lang="en-US" dirty="0"/>
              <a:t>();</a:t>
            </a:r>
          </a:p>
          <a:p>
            <a:pPr marL="0" indent="0">
              <a:buNone/>
            </a:pPr>
            <a:r>
              <a:rPr lang="en-US" dirty="0"/>
              <a:t>    </a:t>
            </a:r>
            <a:r>
              <a:rPr lang="en-US" dirty="0" err="1"/>
              <a:t>myCow.animalSound</a:t>
            </a:r>
            <a:r>
              <a:rPr lang="en-US" dirty="0"/>
              <a:t>();</a:t>
            </a:r>
          </a:p>
          <a:p>
            <a:pPr marL="0" indent="0">
              <a:buNone/>
            </a:pPr>
            <a:r>
              <a:rPr lang="en-US" dirty="0"/>
              <a:t>    </a:t>
            </a:r>
            <a:r>
              <a:rPr lang="en-US" dirty="0" err="1"/>
              <a:t>myDog.animalSound</a:t>
            </a:r>
            <a:r>
              <a:rPr lang="en-US" dirty="0"/>
              <a:t>();</a:t>
            </a:r>
          </a:p>
          <a:p>
            <a:pPr marL="0" indent="0">
              <a:buNone/>
            </a:pPr>
            <a:r>
              <a:rPr lang="en-US" dirty="0"/>
              <a:t>  }}</a:t>
            </a:r>
          </a:p>
          <a:p>
            <a:pPr marL="0" indent="0">
              <a:buNone/>
            </a:pPr>
            <a:r>
              <a:rPr lang="en-US" b="1" dirty="0"/>
              <a:t>Why And When To Use "Inheritance" and "Polymorphism"?</a:t>
            </a:r>
          </a:p>
          <a:p>
            <a:pPr marL="0" indent="0">
              <a:buNone/>
            </a:pPr>
            <a:r>
              <a:rPr lang="en-US" dirty="0"/>
              <a:t>- It is useful for code reusability: reuse attributes and methods of an existing class when you create a new class.</a:t>
            </a:r>
          </a:p>
        </p:txBody>
      </p:sp>
    </p:spTree>
    <p:extLst>
      <p:ext uri="{BB962C8B-B14F-4D97-AF65-F5344CB8AC3E}">
        <p14:creationId xmlns:p14="http://schemas.microsoft.com/office/powerpoint/2010/main" val="947995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36BEB-B456-42DF-BF25-2F98885A4CD5}"/>
              </a:ext>
            </a:extLst>
          </p:cNvPr>
          <p:cNvSpPr>
            <a:spLocks noGrp="1"/>
          </p:cNvSpPr>
          <p:nvPr>
            <p:ph type="title"/>
          </p:nvPr>
        </p:nvSpPr>
        <p:spPr>
          <a:xfrm>
            <a:off x="838204" y="60331"/>
            <a:ext cx="10515600" cy="315908"/>
          </a:xfrm>
        </p:spPr>
        <p:txBody>
          <a:bodyPr>
            <a:normAutofit fontScale="90000"/>
          </a:bodyPr>
          <a:lstStyle/>
          <a:p>
            <a:pPr algn="ctr"/>
            <a:r>
              <a:rPr lang="en-US" b="1" dirty="0"/>
              <a:t>Java Abstract Classes and Methods</a:t>
            </a:r>
            <a:endParaRPr lang="en-US" dirty="0"/>
          </a:p>
        </p:txBody>
      </p:sp>
      <p:sp>
        <p:nvSpPr>
          <p:cNvPr id="3" name="Content Placeholder 2">
            <a:extLst>
              <a:ext uri="{FF2B5EF4-FFF2-40B4-BE49-F238E27FC236}">
                <a16:creationId xmlns:a16="http://schemas.microsoft.com/office/drawing/2014/main" xmlns="" id="{E454760A-BB52-459A-8DE4-F18DC5E1F892}"/>
              </a:ext>
            </a:extLst>
          </p:cNvPr>
          <p:cNvSpPr>
            <a:spLocks noGrp="1"/>
          </p:cNvSpPr>
          <p:nvPr>
            <p:ph idx="1"/>
          </p:nvPr>
        </p:nvSpPr>
        <p:spPr>
          <a:xfrm>
            <a:off x="130629" y="508000"/>
            <a:ext cx="11916228" cy="6289669"/>
          </a:xfrm>
        </p:spPr>
        <p:txBody>
          <a:bodyPr>
            <a:normAutofit fontScale="62500" lnSpcReduction="20000"/>
          </a:bodyPr>
          <a:lstStyle/>
          <a:p>
            <a:pPr marL="0" indent="0">
              <a:buNone/>
            </a:pPr>
            <a:r>
              <a:rPr lang="en-US" b="1" dirty="0"/>
              <a:t>Data abstraction </a:t>
            </a:r>
            <a:r>
              <a:rPr lang="en-US" dirty="0"/>
              <a:t>is the process of hiding certain details and showing only essential information to the user.</a:t>
            </a:r>
          </a:p>
          <a:p>
            <a:pPr marL="0" indent="0">
              <a:buNone/>
            </a:pPr>
            <a:r>
              <a:rPr lang="en-US" b="1" dirty="0"/>
              <a:t>Abstraction</a:t>
            </a:r>
            <a:r>
              <a:rPr lang="en-US" dirty="0"/>
              <a:t> can be achieved with either abstract classes or interfaces (which you will learn more about in the next chapter).</a:t>
            </a:r>
          </a:p>
          <a:p>
            <a:pPr marL="0" indent="0">
              <a:buNone/>
            </a:pPr>
            <a:r>
              <a:rPr lang="en-US" dirty="0"/>
              <a:t>The abstract keyword is a non-access modifier, used for classes and methods:</a:t>
            </a:r>
          </a:p>
          <a:p>
            <a:pPr marL="0" indent="0">
              <a:buNone/>
            </a:pPr>
            <a:r>
              <a:rPr lang="en-US" b="1" dirty="0"/>
              <a:t>    Abstract class</a:t>
            </a:r>
            <a:r>
              <a:rPr lang="en-US" dirty="0"/>
              <a:t>: is a restricted class that cannot be used to create objects (to access it, it must be inherited from another class).</a:t>
            </a:r>
          </a:p>
          <a:p>
            <a:pPr marL="0" indent="0">
              <a:buNone/>
            </a:pPr>
            <a:r>
              <a:rPr lang="en-US" b="1" dirty="0"/>
              <a:t>    Abstract method</a:t>
            </a:r>
            <a:r>
              <a:rPr lang="en-US" dirty="0"/>
              <a:t>: can only be used in an abstract class, and it does not have a body. The body is provided by the subclass (inherited from).</a:t>
            </a:r>
          </a:p>
          <a:p>
            <a:pPr marL="0" indent="0">
              <a:buNone/>
            </a:pPr>
            <a:r>
              <a:rPr lang="en-US" dirty="0"/>
              <a:t>An abstract class can have both abstract and regular methods:</a:t>
            </a:r>
          </a:p>
          <a:p>
            <a:pPr marL="0" indent="0">
              <a:buNone/>
            </a:pPr>
            <a:r>
              <a:rPr lang="en-US" dirty="0"/>
              <a:t>abstract class Animal {</a:t>
            </a:r>
          </a:p>
          <a:p>
            <a:pPr marL="0" indent="0">
              <a:buNone/>
            </a:pPr>
            <a:r>
              <a:rPr lang="en-US" dirty="0"/>
              <a:t>  public abstract void </a:t>
            </a:r>
            <a:r>
              <a:rPr lang="en-US" dirty="0" err="1"/>
              <a:t>animalSound</a:t>
            </a:r>
            <a:r>
              <a:rPr lang="en-US" dirty="0"/>
              <a:t>();</a:t>
            </a:r>
          </a:p>
          <a:p>
            <a:pPr marL="0" indent="0">
              <a:buNone/>
            </a:pPr>
            <a:r>
              <a:rPr lang="en-US" dirty="0"/>
              <a:t>  public void sleep() {</a:t>
            </a:r>
          </a:p>
          <a:p>
            <a:pPr marL="0" indent="0">
              <a:buNone/>
            </a:pPr>
            <a:r>
              <a:rPr lang="en-US" dirty="0"/>
              <a:t>    </a:t>
            </a:r>
            <a:r>
              <a:rPr lang="en-US" dirty="0" err="1"/>
              <a:t>System.out.println</a:t>
            </a:r>
            <a:r>
              <a:rPr lang="en-US" dirty="0"/>
              <a:t>("</a:t>
            </a:r>
            <a:r>
              <a:rPr lang="en-US" dirty="0" err="1"/>
              <a:t>Zzz</a:t>
            </a:r>
            <a:r>
              <a:rPr lang="en-US" dirty="0"/>
              <a:t>");</a:t>
            </a:r>
          </a:p>
          <a:p>
            <a:pPr marL="0" indent="0">
              <a:buNone/>
            </a:pPr>
            <a:r>
              <a:rPr lang="en-US" dirty="0"/>
              <a:t>  }</a:t>
            </a:r>
          </a:p>
          <a:p>
            <a:pPr marL="0" indent="0">
              <a:buNone/>
            </a:pPr>
            <a:r>
              <a:rPr lang="en-US" dirty="0"/>
              <a:t>}</a:t>
            </a:r>
          </a:p>
          <a:p>
            <a:pPr marL="0" indent="0">
              <a:buNone/>
            </a:pPr>
            <a:r>
              <a:rPr lang="en-US" dirty="0"/>
              <a:t>From the example above, it is not possible to create an object of the Animal class:</a:t>
            </a:r>
          </a:p>
          <a:p>
            <a:pPr marL="0" indent="0">
              <a:buNone/>
            </a:pPr>
            <a:r>
              <a:rPr lang="en-US" dirty="0"/>
              <a:t>Animal </a:t>
            </a:r>
            <a:r>
              <a:rPr lang="en-US" dirty="0" err="1"/>
              <a:t>myObj</a:t>
            </a:r>
            <a:r>
              <a:rPr lang="en-US" dirty="0"/>
              <a:t> = new Animal(); // will generate an error</a:t>
            </a:r>
          </a:p>
          <a:p>
            <a:pPr marL="0" indent="0">
              <a:buNone/>
            </a:pPr>
            <a:r>
              <a:rPr lang="en-US" dirty="0"/>
              <a:t>To access the abstract class, it must be inherited from another class. Let's convert the Animal class we used in the Polymorphism chapter to an abstract class:</a:t>
            </a:r>
          </a:p>
          <a:p>
            <a:pPr marL="0" indent="0">
              <a:buNone/>
            </a:pPr>
            <a:r>
              <a:rPr lang="en-US" dirty="0"/>
              <a:t>Remember from the Inheritance chapter that we use the extends keyword to inherit from a class.</a:t>
            </a:r>
          </a:p>
        </p:txBody>
      </p:sp>
    </p:spTree>
    <p:extLst>
      <p:ext uri="{BB962C8B-B14F-4D97-AF65-F5344CB8AC3E}">
        <p14:creationId xmlns:p14="http://schemas.microsoft.com/office/powerpoint/2010/main" val="35532562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7127B-61C7-4D89-B710-0F7D9E89E40F}"/>
              </a:ext>
            </a:extLst>
          </p:cNvPr>
          <p:cNvSpPr>
            <a:spLocks noGrp="1"/>
          </p:cNvSpPr>
          <p:nvPr>
            <p:ph type="title"/>
          </p:nvPr>
        </p:nvSpPr>
        <p:spPr>
          <a:xfrm>
            <a:off x="838204" y="176445"/>
            <a:ext cx="10515600" cy="418642"/>
          </a:xfrm>
        </p:spPr>
        <p:txBody>
          <a:bodyPr>
            <a:normAutofit fontScale="90000"/>
          </a:bodyPr>
          <a:lstStyle/>
          <a:p>
            <a:pPr algn="ctr"/>
            <a:r>
              <a:rPr lang="en-US" b="1" dirty="0"/>
              <a:t>Example</a:t>
            </a:r>
          </a:p>
        </p:txBody>
      </p:sp>
      <p:sp>
        <p:nvSpPr>
          <p:cNvPr id="3" name="Content Placeholder 2">
            <a:extLst>
              <a:ext uri="{FF2B5EF4-FFF2-40B4-BE49-F238E27FC236}">
                <a16:creationId xmlns:a16="http://schemas.microsoft.com/office/drawing/2014/main" xmlns="" id="{18EB9110-D996-4069-BCF6-4B95E95DB187}"/>
              </a:ext>
            </a:extLst>
          </p:cNvPr>
          <p:cNvSpPr>
            <a:spLocks noGrp="1"/>
          </p:cNvSpPr>
          <p:nvPr>
            <p:ph idx="1"/>
          </p:nvPr>
        </p:nvSpPr>
        <p:spPr>
          <a:xfrm>
            <a:off x="203199" y="595087"/>
            <a:ext cx="11829143" cy="6086468"/>
          </a:xfrm>
        </p:spPr>
        <p:txBody>
          <a:bodyPr>
            <a:normAutofit fontScale="47500" lnSpcReduction="20000"/>
          </a:bodyPr>
          <a:lstStyle/>
          <a:p>
            <a:pPr marL="0" indent="0">
              <a:buNone/>
            </a:pPr>
            <a:r>
              <a:rPr lang="en-US" dirty="0"/>
              <a:t>// Abstract class</a:t>
            </a:r>
          </a:p>
          <a:p>
            <a:pPr marL="0" indent="0">
              <a:buNone/>
            </a:pPr>
            <a:r>
              <a:rPr lang="en-US" dirty="0"/>
              <a:t>abstract class Animal {</a:t>
            </a:r>
          </a:p>
          <a:p>
            <a:pPr marL="0" indent="0">
              <a:buNone/>
            </a:pPr>
            <a:r>
              <a:rPr lang="en-US" dirty="0"/>
              <a:t>  // Abstract method (does not have a body)</a:t>
            </a:r>
          </a:p>
          <a:p>
            <a:pPr marL="0" indent="0">
              <a:buNone/>
            </a:pPr>
            <a:r>
              <a:rPr lang="en-US" dirty="0"/>
              <a:t>  public abstract void </a:t>
            </a:r>
            <a:r>
              <a:rPr lang="en-US" dirty="0" err="1"/>
              <a:t>animalSound</a:t>
            </a:r>
            <a:r>
              <a:rPr lang="en-US" dirty="0"/>
              <a:t>();</a:t>
            </a:r>
          </a:p>
          <a:p>
            <a:pPr marL="0" indent="0">
              <a:buNone/>
            </a:pPr>
            <a:r>
              <a:rPr lang="en-US" dirty="0"/>
              <a:t>  // Regular method</a:t>
            </a:r>
          </a:p>
          <a:p>
            <a:pPr marL="0" indent="0">
              <a:buNone/>
            </a:pPr>
            <a:r>
              <a:rPr lang="en-US" dirty="0"/>
              <a:t>  public void sleep() {</a:t>
            </a:r>
          </a:p>
          <a:p>
            <a:pPr marL="0" indent="0">
              <a:buNone/>
            </a:pPr>
            <a:r>
              <a:rPr lang="en-US" dirty="0"/>
              <a:t>    </a:t>
            </a:r>
            <a:r>
              <a:rPr lang="en-US" dirty="0" err="1"/>
              <a:t>System.out.println</a:t>
            </a:r>
            <a:r>
              <a:rPr lang="en-US" dirty="0"/>
              <a:t>("</a:t>
            </a:r>
            <a:r>
              <a:rPr lang="en-US" dirty="0" err="1"/>
              <a:t>Zzz</a:t>
            </a:r>
            <a:r>
              <a:rPr lang="en-US" dirty="0"/>
              <a:t>");</a:t>
            </a:r>
          </a:p>
          <a:p>
            <a:pPr marL="0" indent="0">
              <a:buNone/>
            </a:pPr>
            <a:r>
              <a:rPr lang="en-US" dirty="0"/>
              <a:t>  }</a:t>
            </a:r>
          </a:p>
          <a:p>
            <a:pPr marL="0" indent="0">
              <a:buNone/>
            </a:pPr>
            <a:r>
              <a:rPr lang="en-US" dirty="0"/>
              <a:t>}</a:t>
            </a:r>
          </a:p>
          <a:p>
            <a:pPr marL="0" indent="0">
              <a:buNone/>
            </a:pPr>
            <a:r>
              <a:rPr lang="en-US" dirty="0"/>
              <a:t>// Subclass (inherit from Animal)</a:t>
            </a:r>
          </a:p>
          <a:p>
            <a:pPr marL="0" indent="0">
              <a:buNone/>
            </a:pPr>
            <a:r>
              <a:rPr lang="en-US" dirty="0"/>
              <a:t>class Pig extends Animal {</a:t>
            </a:r>
          </a:p>
          <a:p>
            <a:pPr marL="0" indent="0">
              <a:buNone/>
            </a:pPr>
            <a:r>
              <a:rPr lang="en-US" dirty="0"/>
              <a:t>  public void </a:t>
            </a:r>
            <a:r>
              <a:rPr lang="en-US" dirty="0" err="1"/>
              <a:t>animalSound</a:t>
            </a:r>
            <a:r>
              <a:rPr lang="en-US" dirty="0"/>
              <a:t>() {</a:t>
            </a:r>
          </a:p>
          <a:p>
            <a:pPr marL="0" indent="0">
              <a:buNone/>
            </a:pPr>
            <a:r>
              <a:rPr lang="en-US" dirty="0"/>
              <a:t>    // The body of </a:t>
            </a:r>
            <a:r>
              <a:rPr lang="en-US" dirty="0" err="1"/>
              <a:t>animalSound</a:t>
            </a:r>
            <a:r>
              <a:rPr lang="en-US" dirty="0"/>
              <a:t>() is provided here</a:t>
            </a:r>
          </a:p>
          <a:p>
            <a:pPr marL="0" indent="0">
              <a:buNone/>
            </a:pPr>
            <a:r>
              <a:rPr lang="en-US" dirty="0"/>
              <a:t>    </a:t>
            </a:r>
            <a:r>
              <a:rPr lang="en-US" dirty="0" err="1"/>
              <a:t>System.out.println</a:t>
            </a:r>
            <a:r>
              <a:rPr lang="en-US" dirty="0"/>
              <a:t>("The pig says: wee wee");</a:t>
            </a:r>
          </a:p>
          <a:p>
            <a:pPr marL="0" indent="0">
              <a:buNone/>
            </a:pPr>
            <a:r>
              <a:rPr lang="en-US" dirty="0"/>
              <a:t>  }</a:t>
            </a:r>
          </a:p>
          <a:p>
            <a:pPr marL="0" indent="0">
              <a:buNone/>
            </a:pPr>
            <a:r>
              <a:rPr lang="en-US" dirty="0"/>
              <a:t>}</a:t>
            </a:r>
          </a:p>
          <a:p>
            <a:pPr marL="0" indent="0">
              <a:buNone/>
            </a:pPr>
            <a:r>
              <a:rPr lang="en-US" dirty="0"/>
              <a:t>class </a:t>
            </a:r>
            <a:r>
              <a:rPr lang="en-US" dirty="0" err="1"/>
              <a:t>MyMainClass</a:t>
            </a:r>
            <a:r>
              <a:rPr lang="en-US" dirty="0"/>
              <a:t> {</a:t>
            </a:r>
          </a:p>
          <a:p>
            <a:pPr marL="0" indent="0">
              <a:buNone/>
            </a:pPr>
            <a:r>
              <a:rPr lang="en-US" dirty="0"/>
              <a:t>  public static void main(String[] </a:t>
            </a:r>
            <a:r>
              <a:rPr lang="en-US" dirty="0" err="1"/>
              <a:t>args</a:t>
            </a:r>
            <a:r>
              <a:rPr lang="en-US" dirty="0"/>
              <a:t>) {</a:t>
            </a:r>
          </a:p>
          <a:p>
            <a:pPr marL="0" indent="0">
              <a:buNone/>
            </a:pPr>
            <a:r>
              <a:rPr lang="en-US" dirty="0"/>
              <a:t>    Pig </a:t>
            </a:r>
            <a:r>
              <a:rPr lang="en-US" dirty="0" err="1"/>
              <a:t>myPig</a:t>
            </a:r>
            <a:r>
              <a:rPr lang="en-US" dirty="0"/>
              <a:t> = new Pig(); // Create a Pig object</a:t>
            </a:r>
          </a:p>
          <a:p>
            <a:pPr marL="0" indent="0">
              <a:buNone/>
            </a:pPr>
            <a:r>
              <a:rPr lang="en-US" dirty="0"/>
              <a:t>    </a:t>
            </a:r>
            <a:r>
              <a:rPr lang="en-US" dirty="0" err="1"/>
              <a:t>myPig.animalSound</a:t>
            </a:r>
            <a:r>
              <a:rPr lang="en-US" dirty="0"/>
              <a:t>();</a:t>
            </a:r>
          </a:p>
          <a:p>
            <a:pPr marL="0" indent="0">
              <a:buNone/>
            </a:pPr>
            <a:r>
              <a:rPr lang="en-US" dirty="0"/>
              <a:t>    </a:t>
            </a:r>
            <a:r>
              <a:rPr lang="en-US" dirty="0" err="1"/>
              <a:t>myPig.sleep</a:t>
            </a:r>
            <a:r>
              <a:rPr lang="en-US" dirty="0"/>
              <a:t>();</a:t>
            </a:r>
          </a:p>
          <a:p>
            <a:pPr marL="0" indent="0">
              <a:buNone/>
            </a:pPr>
            <a:r>
              <a:rPr lang="en-US" dirty="0"/>
              <a:t>  }</a:t>
            </a:r>
          </a:p>
          <a:p>
            <a:pPr marL="0" indent="0">
              <a:buNone/>
            </a:pPr>
            <a:r>
              <a:rPr lang="en-US" dirty="0"/>
              <a:t>}</a:t>
            </a:r>
          </a:p>
        </p:txBody>
      </p:sp>
      <p:sp>
        <p:nvSpPr>
          <p:cNvPr id="4" name="Rectangle: Rounded Corners 3">
            <a:extLst>
              <a:ext uri="{FF2B5EF4-FFF2-40B4-BE49-F238E27FC236}">
                <a16:creationId xmlns:a16="http://schemas.microsoft.com/office/drawing/2014/main" xmlns="" id="{FCC6B9C2-61BB-496F-A211-7329B2C0F153}"/>
              </a:ext>
            </a:extLst>
          </p:cNvPr>
          <p:cNvSpPr/>
          <p:nvPr/>
        </p:nvSpPr>
        <p:spPr>
          <a:xfrm>
            <a:off x="6342743" y="2032000"/>
            <a:ext cx="5384800" cy="2786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Why And When To Use Abstract Classes and Methods?</a:t>
            </a:r>
          </a:p>
          <a:p>
            <a:r>
              <a:rPr lang="en-US" dirty="0">
                <a:solidFill>
                  <a:schemeClr val="tx1"/>
                </a:solidFill>
              </a:rPr>
              <a:t>To achieve security - hide certain details and only show the important details of an object.</a:t>
            </a:r>
          </a:p>
          <a:p>
            <a:r>
              <a:rPr lang="en-US" dirty="0">
                <a:solidFill>
                  <a:schemeClr val="tx1"/>
                </a:solidFill>
              </a:rPr>
              <a:t>Note: Abstraction can also be achieved with Interfaces.</a:t>
            </a:r>
          </a:p>
        </p:txBody>
      </p:sp>
    </p:spTree>
    <p:extLst>
      <p:ext uri="{BB962C8B-B14F-4D97-AF65-F5344CB8AC3E}">
        <p14:creationId xmlns:p14="http://schemas.microsoft.com/office/powerpoint/2010/main" val="1488816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C2724-73A6-4CCA-9709-DE02AEF18AB2}"/>
              </a:ext>
            </a:extLst>
          </p:cNvPr>
          <p:cNvSpPr>
            <a:spLocks noGrp="1"/>
          </p:cNvSpPr>
          <p:nvPr>
            <p:ph type="title"/>
          </p:nvPr>
        </p:nvSpPr>
        <p:spPr>
          <a:xfrm>
            <a:off x="838204" y="170260"/>
            <a:ext cx="10515600" cy="315908"/>
          </a:xfrm>
        </p:spPr>
        <p:txBody>
          <a:bodyPr>
            <a:normAutofit fontScale="90000"/>
          </a:bodyPr>
          <a:lstStyle/>
          <a:p>
            <a:pPr algn="ctr"/>
            <a:r>
              <a:rPr lang="en-US" b="1" dirty="0"/>
              <a:t>INTRODUCTION TO APPLETS</a:t>
            </a:r>
            <a:endParaRPr lang="en-US" dirty="0"/>
          </a:p>
        </p:txBody>
      </p:sp>
      <p:sp>
        <p:nvSpPr>
          <p:cNvPr id="3" name="Content Placeholder 2">
            <a:extLst>
              <a:ext uri="{FF2B5EF4-FFF2-40B4-BE49-F238E27FC236}">
                <a16:creationId xmlns:a16="http://schemas.microsoft.com/office/drawing/2014/main" xmlns="" id="{BCA8BB93-F360-4AEC-AE61-7B797979FD8F}"/>
              </a:ext>
            </a:extLst>
          </p:cNvPr>
          <p:cNvSpPr>
            <a:spLocks noGrp="1"/>
          </p:cNvSpPr>
          <p:nvPr>
            <p:ph idx="1"/>
          </p:nvPr>
        </p:nvSpPr>
        <p:spPr>
          <a:xfrm>
            <a:off x="374753" y="629586"/>
            <a:ext cx="11572407" cy="5951095"/>
          </a:xfrm>
        </p:spPr>
        <p:txBody>
          <a:bodyPr>
            <a:normAutofit fontScale="77500" lnSpcReduction="20000"/>
          </a:bodyPr>
          <a:lstStyle/>
          <a:p>
            <a:r>
              <a:rPr lang="en-US" dirty="0"/>
              <a:t>A Java applet is a Java program that is intended to be embedded into an HTML document, transported across a network, and executed using a Web browser. </a:t>
            </a:r>
          </a:p>
          <a:p>
            <a:r>
              <a:rPr lang="en-US" dirty="0"/>
              <a:t>The Web enables users to send and receive various types of media, such as text, graphics, and sound, using a point-and-click interface that is extremely convenient and easy to use. </a:t>
            </a:r>
          </a:p>
          <a:p>
            <a:r>
              <a:rPr lang="en-US" dirty="0"/>
              <a:t>A Java applet was the first kind of executable program that could be retrieved using Web software. </a:t>
            </a:r>
          </a:p>
          <a:p>
            <a:r>
              <a:rPr lang="en-US" dirty="0"/>
              <a:t>A tool in Sun’s Java Software Development Kit called applet-viewer can be used to interpret and execute an applet. </a:t>
            </a:r>
          </a:p>
          <a:p>
            <a:r>
              <a:rPr lang="en-US" dirty="0"/>
              <a:t>Java bytecode (not Java source code) is linked to an HTML document and sent across the Web.</a:t>
            </a:r>
          </a:p>
          <a:p>
            <a:r>
              <a:rPr lang="en-US" dirty="0"/>
              <a:t>A version of the Java interpreter embedded in a Web browser is used to execute the applet once it reaches its destination.</a:t>
            </a:r>
          </a:p>
          <a:p>
            <a:r>
              <a:rPr lang="en-US" dirty="0"/>
              <a:t>A Java applet must be compiled into bytecode format before it can be used with the Web.</a:t>
            </a:r>
          </a:p>
          <a:p>
            <a:r>
              <a:rPr lang="en-US" dirty="0"/>
              <a:t>Because the Web browser that executes an applet is already running, applets can be thought of as a part of a larger program. As such they do not have a main method where execution starts. </a:t>
            </a:r>
          </a:p>
          <a:p>
            <a:r>
              <a:rPr lang="en-US" dirty="0"/>
              <a:t>The paint method in an applet is automatically invoked by the applet.</a:t>
            </a:r>
          </a:p>
          <a:p>
            <a:endParaRPr lang="en-US" dirty="0"/>
          </a:p>
        </p:txBody>
      </p:sp>
    </p:spTree>
    <p:extLst>
      <p:ext uri="{BB962C8B-B14F-4D97-AF65-F5344CB8AC3E}">
        <p14:creationId xmlns:p14="http://schemas.microsoft.com/office/powerpoint/2010/main" val="3533325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42CC7-BB66-40A0-8CCB-B024126A06A0}"/>
              </a:ext>
            </a:extLst>
          </p:cNvPr>
          <p:cNvSpPr>
            <a:spLocks noGrp="1"/>
          </p:cNvSpPr>
          <p:nvPr>
            <p:ph type="title"/>
          </p:nvPr>
        </p:nvSpPr>
        <p:spPr>
          <a:xfrm>
            <a:off x="0" y="455070"/>
            <a:ext cx="12192000" cy="315908"/>
          </a:xfrm>
        </p:spPr>
        <p:txBody>
          <a:bodyPr>
            <a:noAutofit/>
          </a:bodyPr>
          <a:lstStyle/>
          <a:p>
            <a:pPr algn="ctr"/>
            <a:r>
              <a:rPr lang="en-US" sz="3000" b="1" dirty="0"/>
              <a:t>CREATE A JAPPLET CLASS – MYFIRSTAPPLET.JAVA – TO DEMONSTRATE HOW A SIMPLE APPLET CAN BE CREATED AND THE LIFE-CYCLE OF AN APPLET.</a:t>
            </a:r>
          </a:p>
        </p:txBody>
      </p:sp>
      <p:sp>
        <p:nvSpPr>
          <p:cNvPr id="3" name="Content Placeholder 2">
            <a:extLst>
              <a:ext uri="{FF2B5EF4-FFF2-40B4-BE49-F238E27FC236}">
                <a16:creationId xmlns:a16="http://schemas.microsoft.com/office/drawing/2014/main" xmlns="" id="{4BC2D6A0-95F7-4A59-BAD9-A344E68A69B3}"/>
              </a:ext>
            </a:extLst>
          </p:cNvPr>
          <p:cNvSpPr>
            <a:spLocks noGrp="1"/>
          </p:cNvSpPr>
          <p:nvPr>
            <p:ph idx="1"/>
          </p:nvPr>
        </p:nvSpPr>
        <p:spPr>
          <a:xfrm>
            <a:off x="119921" y="1079292"/>
            <a:ext cx="5976079" cy="5666282"/>
          </a:xfrm>
        </p:spPr>
        <p:txBody>
          <a:bodyPr>
            <a:normAutofit fontScale="77500" lnSpcReduction="20000"/>
          </a:bodyPr>
          <a:lstStyle/>
          <a:p>
            <a:pPr marL="0" indent="0">
              <a:buNone/>
            </a:pPr>
            <a:r>
              <a:rPr lang="en-US" dirty="0"/>
              <a:t>/* MyFirstApplet.java</a:t>
            </a:r>
          </a:p>
          <a:p>
            <a:pPr marL="0" indent="0">
              <a:buNone/>
            </a:pPr>
            <a:r>
              <a:rPr lang="en-US" dirty="0"/>
              <a:t>import </a:t>
            </a:r>
            <a:r>
              <a:rPr lang="en-US" dirty="0" err="1"/>
              <a:t>java.awt.Graphics</a:t>
            </a:r>
            <a:r>
              <a:rPr lang="en-US" dirty="0"/>
              <a:t>;</a:t>
            </a:r>
          </a:p>
          <a:p>
            <a:pPr marL="0" indent="0">
              <a:buNone/>
            </a:pPr>
            <a:r>
              <a:rPr lang="en-US" dirty="0"/>
              <a:t>import </a:t>
            </a:r>
            <a:r>
              <a:rPr lang="en-US" dirty="0" err="1"/>
              <a:t>javax.swing.JOptionPane</a:t>
            </a:r>
            <a:r>
              <a:rPr lang="en-US" dirty="0"/>
              <a:t>;</a:t>
            </a:r>
          </a:p>
          <a:p>
            <a:pPr marL="0" indent="0">
              <a:buNone/>
            </a:pPr>
            <a:r>
              <a:rPr lang="en-US" dirty="0"/>
              <a:t>import </a:t>
            </a:r>
            <a:r>
              <a:rPr lang="en-US" dirty="0" err="1"/>
              <a:t>javax.swing.JApplet</a:t>
            </a:r>
            <a:r>
              <a:rPr lang="en-US" dirty="0"/>
              <a:t>;</a:t>
            </a:r>
          </a:p>
          <a:p>
            <a:pPr marL="0" indent="0">
              <a:buNone/>
            </a:pPr>
            <a:r>
              <a:rPr lang="en-US" dirty="0"/>
              <a:t>public class </a:t>
            </a:r>
            <a:r>
              <a:rPr lang="en-US" dirty="0" err="1"/>
              <a:t>MyFirstApplet</a:t>
            </a:r>
            <a:r>
              <a:rPr lang="en-US" dirty="0"/>
              <a:t> extends </a:t>
            </a:r>
            <a:r>
              <a:rPr lang="en-US" dirty="0" err="1"/>
              <a:t>JApplet</a:t>
            </a:r>
            <a:r>
              <a:rPr lang="en-US" dirty="0"/>
              <a:t>{</a:t>
            </a:r>
          </a:p>
          <a:p>
            <a:pPr marL="0" indent="0">
              <a:buNone/>
            </a:pPr>
            <a:r>
              <a:rPr lang="en-US" dirty="0"/>
              <a:t>public void </a:t>
            </a:r>
            <a:r>
              <a:rPr lang="en-US" dirty="0" err="1"/>
              <a:t>init</a:t>
            </a:r>
            <a:r>
              <a:rPr lang="en-US" dirty="0"/>
              <a:t>(){</a:t>
            </a:r>
          </a:p>
          <a:p>
            <a:pPr marL="0" indent="0">
              <a:buNone/>
            </a:pPr>
            <a:r>
              <a:rPr lang="en-US" dirty="0" err="1"/>
              <a:t>showStatus</a:t>
            </a:r>
            <a:r>
              <a:rPr lang="en-US" dirty="0"/>
              <a:t>( "we are in </a:t>
            </a:r>
            <a:r>
              <a:rPr lang="en-US" dirty="0" err="1"/>
              <a:t>init</a:t>
            </a:r>
            <a:r>
              <a:rPr lang="en-US" dirty="0"/>
              <a:t>() method " );</a:t>
            </a:r>
          </a:p>
          <a:p>
            <a:pPr marL="0" indent="0">
              <a:buNone/>
            </a:pPr>
            <a:r>
              <a:rPr lang="en-US" dirty="0" err="1"/>
              <a:t>JOptionPane.showMessageDialog</a:t>
            </a:r>
            <a:r>
              <a:rPr lang="en-US" dirty="0"/>
              <a:t>( null,</a:t>
            </a:r>
          </a:p>
          <a:p>
            <a:pPr marL="0" indent="0">
              <a:buNone/>
            </a:pPr>
            <a:r>
              <a:rPr lang="en-US" dirty="0"/>
              <a:t>"Check the status bar we are in </a:t>
            </a:r>
            <a:r>
              <a:rPr lang="en-US" dirty="0" err="1"/>
              <a:t>init</a:t>
            </a:r>
            <a:r>
              <a:rPr lang="en-US" dirty="0"/>
              <a:t>() " );</a:t>
            </a:r>
          </a:p>
          <a:p>
            <a:pPr marL="0" indent="0">
              <a:buNone/>
            </a:pPr>
            <a:r>
              <a:rPr lang="en-US" dirty="0"/>
              <a:t>} // end method </a:t>
            </a:r>
            <a:r>
              <a:rPr lang="en-US" dirty="0" err="1"/>
              <a:t>init</a:t>
            </a:r>
            <a:endParaRPr lang="en-US" dirty="0"/>
          </a:p>
          <a:p>
            <a:pPr marL="0" indent="0">
              <a:buNone/>
            </a:pPr>
            <a:r>
              <a:rPr lang="en-US" dirty="0"/>
              <a:t>public void start() {</a:t>
            </a:r>
          </a:p>
          <a:p>
            <a:pPr marL="0" indent="0">
              <a:buNone/>
            </a:pPr>
            <a:r>
              <a:rPr lang="en-US" dirty="0" err="1"/>
              <a:t>showStatus</a:t>
            </a:r>
            <a:r>
              <a:rPr lang="en-US" dirty="0"/>
              <a:t>( "we are in start() method ");</a:t>
            </a:r>
          </a:p>
          <a:p>
            <a:pPr marL="0" indent="0">
              <a:buNone/>
            </a:pPr>
            <a:r>
              <a:rPr lang="en-US" dirty="0" err="1"/>
              <a:t>JOptionPane.showMessageDialog</a:t>
            </a:r>
            <a:r>
              <a:rPr lang="en-US" dirty="0"/>
              <a:t>( null,</a:t>
            </a:r>
          </a:p>
          <a:p>
            <a:pPr marL="0" indent="0">
              <a:buNone/>
            </a:pPr>
            <a:r>
              <a:rPr lang="en-US" dirty="0"/>
              <a:t>"Check the status bar we are in start() " );</a:t>
            </a:r>
          </a:p>
          <a:p>
            <a:pPr marL="0" indent="0">
              <a:buNone/>
            </a:pPr>
            <a:r>
              <a:rPr lang="en-US" dirty="0"/>
              <a:t>} // end method start</a:t>
            </a:r>
          </a:p>
        </p:txBody>
      </p:sp>
      <p:sp>
        <p:nvSpPr>
          <p:cNvPr id="4" name="Content Placeholder 2">
            <a:extLst>
              <a:ext uri="{FF2B5EF4-FFF2-40B4-BE49-F238E27FC236}">
                <a16:creationId xmlns:a16="http://schemas.microsoft.com/office/drawing/2014/main" xmlns="" id="{078061B1-E8A5-4D2C-AF20-6BF961E6BA5D}"/>
              </a:ext>
            </a:extLst>
          </p:cNvPr>
          <p:cNvSpPr txBox="1">
            <a:spLocks/>
          </p:cNvSpPr>
          <p:nvPr/>
        </p:nvSpPr>
        <p:spPr>
          <a:xfrm>
            <a:off x="6133471" y="1231692"/>
            <a:ext cx="5976079" cy="5666282"/>
          </a:xfrm>
          <a:prstGeom prst="rect">
            <a:avLst/>
          </a:prstGeom>
        </p:spPr>
        <p:txBody>
          <a:bodyPr vert="horz" lIns="91440" tIns="45720" rIns="91440" bIns="45720" rtlCol="0">
            <a:normAutofit fontScale="62500" lnSpcReduction="20000"/>
          </a:bodyPr>
          <a:lst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042" indent="-228609" algn="l" defTabSz="91443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476"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69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1911"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a:lstStyle>
          <a:p>
            <a:pPr marL="0" indent="0">
              <a:buNone/>
            </a:pPr>
            <a:r>
              <a:rPr lang="en-US" dirty="0"/>
              <a:t>public void paint(Graphics g) {</a:t>
            </a:r>
          </a:p>
          <a:p>
            <a:pPr marL="0" indent="0">
              <a:buNone/>
            </a:pPr>
            <a:r>
              <a:rPr lang="en-US" dirty="0" err="1"/>
              <a:t>super.paint</a:t>
            </a:r>
            <a:r>
              <a:rPr lang="en-US" dirty="0"/>
              <a:t>( g );</a:t>
            </a:r>
          </a:p>
          <a:p>
            <a:pPr marL="0" indent="0">
              <a:buNone/>
            </a:pPr>
            <a:r>
              <a:rPr lang="en-US" dirty="0" err="1"/>
              <a:t>showStatus</a:t>
            </a:r>
            <a:r>
              <a:rPr lang="en-US" dirty="0"/>
              <a:t>( "we are in paint() method ");</a:t>
            </a:r>
          </a:p>
          <a:p>
            <a:pPr marL="0" indent="0">
              <a:buNone/>
            </a:pPr>
            <a:r>
              <a:rPr lang="en-US" dirty="0" err="1"/>
              <a:t>JOptionPane.showMessageDialog</a:t>
            </a:r>
            <a:r>
              <a:rPr lang="en-US" dirty="0"/>
              <a:t>( null,</a:t>
            </a:r>
          </a:p>
          <a:p>
            <a:pPr marL="0" indent="0">
              <a:buNone/>
            </a:pPr>
            <a:r>
              <a:rPr lang="en-US" dirty="0"/>
              <a:t>"Check the status bar we are in paint() " );</a:t>
            </a:r>
          </a:p>
          <a:p>
            <a:pPr marL="0" indent="0">
              <a:buNone/>
            </a:pPr>
            <a:r>
              <a:rPr lang="en-US" dirty="0"/>
              <a:t>} // end method paint</a:t>
            </a:r>
          </a:p>
          <a:p>
            <a:pPr marL="0" indent="0">
              <a:buNone/>
            </a:pPr>
            <a:r>
              <a:rPr lang="en-US" dirty="0"/>
              <a:t>public void stop() {</a:t>
            </a:r>
          </a:p>
          <a:p>
            <a:pPr marL="0" indent="0">
              <a:buNone/>
            </a:pPr>
            <a:r>
              <a:rPr lang="en-US" dirty="0" err="1"/>
              <a:t>showStatus</a:t>
            </a:r>
            <a:r>
              <a:rPr lang="en-US" dirty="0"/>
              <a:t>( "we are in stop() method ");</a:t>
            </a:r>
          </a:p>
          <a:p>
            <a:pPr marL="0" indent="0">
              <a:buNone/>
            </a:pPr>
            <a:r>
              <a:rPr lang="en-US" dirty="0" err="1"/>
              <a:t>JOptionPane.showMessageDialog</a:t>
            </a:r>
            <a:r>
              <a:rPr lang="en-US" dirty="0"/>
              <a:t>( null,</a:t>
            </a:r>
          </a:p>
          <a:p>
            <a:pPr marL="0" indent="0">
              <a:buNone/>
            </a:pPr>
            <a:r>
              <a:rPr lang="en-US" dirty="0"/>
              <a:t>"Check the status bar we are in stop() " );</a:t>
            </a:r>
          </a:p>
          <a:p>
            <a:pPr marL="0" indent="0">
              <a:buNone/>
            </a:pPr>
            <a:r>
              <a:rPr lang="en-US" dirty="0"/>
              <a:t>} // end method stop</a:t>
            </a:r>
          </a:p>
          <a:p>
            <a:pPr marL="0" indent="0">
              <a:buNone/>
            </a:pPr>
            <a:r>
              <a:rPr lang="en-US" dirty="0"/>
              <a:t>public void destroy() {</a:t>
            </a:r>
          </a:p>
          <a:p>
            <a:pPr marL="0" indent="0">
              <a:buNone/>
            </a:pPr>
            <a:r>
              <a:rPr lang="en-US" dirty="0" err="1"/>
              <a:t>showStatus</a:t>
            </a:r>
            <a:r>
              <a:rPr lang="en-US" dirty="0"/>
              <a:t>( "we are in destroy() method ");</a:t>
            </a:r>
          </a:p>
          <a:p>
            <a:pPr marL="0" indent="0">
              <a:buNone/>
            </a:pPr>
            <a:r>
              <a:rPr lang="en-US" dirty="0" err="1"/>
              <a:t>JOptionPane.showMessageDialog</a:t>
            </a:r>
            <a:r>
              <a:rPr lang="en-US" dirty="0"/>
              <a:t>( null,</a:t>
            </a:r>
          </a:p>
          <a:p>
            <a:pPr marL="0" indent="0">
              <a:buNone/>
            </a:pPr>
            <a:r>
              <a:rPr lang="en-US" dirty="0"/>
              <a:t>"Check the status bar we are in destroy() " );</a:t>
            </a:r>
          </a:p>
          <a:p>
            <a:pPr marL="0" indent="0">
              <a:buNone/>
            </a:pPr>
            <a:r>
              <a:rPr lang="en-US" dirty="0"/>
              <a:t>} // end method destroy</a:t>
            </a:r>
          </a:p>
          <a:p>
            <a:pPr marL="0" indent="0">
              <a:buNone/>
            </a:pPr>
            <a:r>
              <a:rPr lang="en-US" dirty="0"/>
              <a:t>} // end </a:t>
            </a:r>
            <a:r>
              <a:rPr lang="en-US" dirty="0" err="1"/>
              <a:t>JApplet</a:t>
            </a:r>
            <a:r>
              <a:rPr lang="en-US" dirty="0"/>
              <a:t> class</a:t>
            </a:r>
          </a:p>
        </p:txBody>
      </p:sp>
    </p:spTree>
    <p:extLst>
      <p:ext uri="{BB962C8B-B14F-4D97-AF65-F5344CB8AC3E}">
        <p14:creationId xmlns:p14="http://schemas.microsoft.com/office/powerpoint/2010/main" val="25027908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33F37-5DF6-469E-8817-54088CCFECD7}"/>
              </a:ext>
            </a:extLst>
          </p:cNvPr>
          <p:cNvSpPr>
            <a:spLocks noGrp="1"/>
          </p:cNvSpPr>
          <p:nvPr>
            <p:ph type="title"/>
          </p:nvPr>
        </p:nvSpPr>
        <p:spPr>
          <a:xfrm>
            <a:off x="838204" y="245210"/>
            <a:ext cx="10515600" cy="315908"/>
          </a:xfrm>
        </p:spPr>
        <p:txBody>
          <a:bodyPr>
            <a:normAutofit fontScale="90000"/>
          </a:bodyPr>
          <a:lstStyle/>
          <a:p>
            <a:pPr algn="ctr"/>
            <a:r>
              <a:rPr lang="en-US" b="1" dirty="0"/>
              <a:t>GRAPHICAL USER INTERFACE IN JAVA</a:t>
            </a:r>
          </a:p>
        </p:txBody>
      </p:sp>
      <p:sp>
        <p:nvSpPr>
          <p:cNvPr id="3" name="Content Placeholder 2">
            <a:extLst>
              <a:ext uri="{FF2B5EF4-FFF2-40B4-BE49-F238E27FC236}">
                <a16:creationId xmlns:a16="http://schemas.microsoft.com/office/drawing/2014/main" xmlns="" id="{98D8E2DF-C920-43B9-A5F5-5FA5834926CF}"/>
              </a:ext>
            </a:extLst>
          </p:cNvPr>
          <p:cNvSpPr>
            <a:spLocks noGrp="1"/>
          </p:cNvSpPr>
          <p:nvPr>
            <p:ph idx="1"/>
          </p:nvPr>
        </p:nvSpPr>
        <p:spPr>
          <a:xfrm>
            <a:off x="329783" y="704538"/>
            <a:ext cx="11632367" cy="5908252"/>
          </a:xfrm>
        </p:spPr>
        <p:txBody>
          <a:bodyPr>
            <a:normAutofit/>
          </a:bodyPr>
          <a:lstStyle/>
          <a:p>
            <a:r>
              <a:rPr lang="en-US" dirty="0"/>
              <a:t>A graphical user interface (GUI) presents a user-friendly mechanism for interacting with an application. </a:t>
            </a:r>
          </a:p>
          <a:p>
            <a:r>
              <a:rPr lang="en-US" dirty="0"/>
              <a:t>A GUI (pronounced "GOO-</a:t>
            </a:r>
            <a:r>
              <a:rPr lang="en-US" dirty="0" err="1"/>
              <a:t>ee</a:t>
            </a:r>
            <a:r>
              <a:rPr lang="en-US" dirty="0"/>
              <a:t>") gives an application a distinctive "look" and "feel."</a:t>
            </a:r>
          </a:p>
          <a:p>
            <a:r>
              <a:rPr lang="en-US" dirty="0"/>
              <a:t>Providing different applications with consistent, intuitive user interface components allows users to be somewhat familiar with an application, so that they can learn it more quickly and use it more productively.</a:t>
            </a:r>
          </a:p>
          <a:p>
            <a:r>
              <a:rPr lang="en-US" dirty="0"/>
              <a:t>GUIs are built from GUI components. These are sometimes called controls or widgets short for window gadgets in other languages. </a:t>
            </a:r>
          </a:p>
          <a:p>
            <a:r>
              <a:rPr lang="en-US" dirty="0"/>
              <a:t>A GUI component is an object with which the user interacts via the mouse, the keyboard or another form of input, such as voice recognition.</a:t>
            </a:r>
          </a:p>
        </p:txBody>
      </p:sp>
    </p:spTree>
    <p:extLst>
      <p:ext uri="{BB962C8B-B14F-4D97-AF65-F5344CB8AC3E}">
        <p14:creationId xmlns:p14="http://schemas.microsoft.com/office/powerpoint/2010/main" val="26588823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68070-1AC2-43CA-98B6-F4CC93E7A633}"/>
              </a:ext>
            </a:extLst>
          </p:cNvPr>
          <p:cNvSpPr>
            <a:spLocks noGrp="1"/>
          </p:cNvSpPr>
          <p:nvPr>
            <p:ph type="title"/>
          </p:nvPr>
        </p:nvSpPr>
        <p:spPr>
          <a:xfrm>
            <a:off x="838204" y="245210"/>
            <a:ext cx="10515600" cy="315908"/>
          </a:xfrm>
        </p:spPr>
        <p:txBody>
          <a:bodyPr>
            <a:normAutofit fontScale="90000"/>
          </a:bodyPr>
          <a:lstStyle/>
          <a:p>
            <a:pPr algn="ctr"/>
            <a:r>
              <a:rPr lang="en-US" b="1" dirty="0"/>
              <a:t>SWING GUI COMPONENTS</a:t>
            </a:r>
            <a:r>
              <a:rPr lang="en-US" dirty="0"/>
              <a:t> </a:t>
            </a:r>
          </a:p>
        </p:txBody>
      </p:sp>
      <p:graphicFrame>
        <p:nvGraphicFramePr>
          <p:cNvPr id="8" name="Content Placeholder 7">
            <a:extLst>
              <a:ext uri="{FF2B5EF4-FFF2-40B4-BE49-F238E27FC236}">
                <a16:creationId xmlns:a16="http://schemas.microsoft.com/office/drawing/2014/main" xmlns="" id="{1E13BF6C-960C-4520-AEA7-C8DB7A1A3BB0}"/>
              </a:ext>
            </a:extLst>
          </p:cNvPr>
          <p:cNvGraphicFramePr>
            <a:graphicFrameLocks noGrp="1"/>
          </p:cNvGraphicFramePr>
          <p:nvPr>
            <p:ph idx="1"/>
            <p:extLst>
              <p:ext uri="{D42A27DB-BD31-4B8C-83A1-F6EECF244321}">
                <p14:modId xmlns:p14="http://schemas.microsoft.com/office/powerpoint/2010/main" val="802402085"/>
              </p:ext>
            </p:extLst>
          </p:nvPr>
        </p:nvGraphicFramePr>
        <p:xfrm>
          <a:off x="269875" y="809625"/>
          <a:ext cx="11737976" cy="4044696"/>
        </p:xfrm>
        <a:graphic>
          <a:graphicData uri="http://schemas.openxmlformats.org/drawingml/2006/table">
            <a:tbl>
              <a:tblPr firstRow="1" bandRow="1">
                <a:tableStyleId>{5C22544A-7EE6-4342-B048-85BDC9FD1C3A}</a:tableStyleId>
              </a:tblPr>
              <a:tblGrid>
                <a:gridCol w="3027961">
                  <a:extLst>
                    <a:ext uri="{9D8B030D-6E8A-4147-A177-3AD203B41FA5}">
                      <a16:colId xmlns:a16="http://schemas.microsoft.com/office/drawing/2014/main" xmlns="" val="3029726229"/>
                    </a:ext>
                  </a:extLst>
                </a:gridCol>
                <a:gridCol w="8710015">
                  <a:extLst>
                    <a:ext uri="{9D8B030D-6E8A-4147-A177-3AD203B41FA5}">
                      <a16:colId xmlns:a16="http://schemas.microsoft.com/office/drawing/2014/main" xmlns="" val="2275837428"/>
                    </a:ext>
                  </a:extLst>
                </a:gridCol>
              </a:tblGrid>
              <a:tr h="370840">
                <a:tc>
                  <a:txBody>
                    <a:bodyPr/>
                    <a:lstStyle/>
                    <a:p>
                      <a:r>
                        <a:rPr lang="en-US" dirty="0"/>
                        <a:t>Component</a:t>
                      </a:r>
                    </a:p>
                  </a:txBody>
                  <a:tcPr/>
                </a:tc>
                <a:tc>
                  <a:txBody>
                    <a:bodyPr/>
                    <a:lstStyle/>
                    <a:p>
                      <a:r>
                        <a:rPr lang="en-US" dirty="0"/>
                        <a:t>Description</a:t>
                      </a:r>
                    </a:p>
                  </a:txBody>
                  <a:tcPr/>
                </a:tc>
                <a:extLst>
                  <a:ext uri="{0D108BD9-81ED-4DB2-BD59-A6C34878D82A}">
                    <a16:rowId xmlns:a16="http://schemas.microsoft.com/office/drawing/2014/main" xmlns="" val="1009827401"/>
                  </a:ext>
                </a:extLst>
              </a:tr>
              <a:tr h="370840">
                <a:tc>
                  <a:txBody>
                    <a:bodyPr/>
                    <a:lstStyle/>
                    <a:p>
                      <a:r>
                        <a:rPr lang="en-US"/>
                        <a:t>JLabel</a:t>
                      </a:r>
                      <a:endParaRPr lang="en-US" dirty="0"/>
                    </a:p>
                  </a:txBody>
                  <a:tcPr/>
                </a:tc>
                <a:tc>
                  <a:txBody>
                    <a:bodyPr/>
                    <a:lstStyle/>
                    <a:p>
                      <a:r>
                        <a:rPr lang="en-US"/>
                        <a:t>Displays uneditable text or icons.</a:t>
                      </a:r>
                      <a:endParaRPr lang="en-US" dirty="0"/>
                    </a:p>
                  </a:txBody>
                  <a:tcPr/>
                </a:tc>
                <a:extLst>
                  <a:ext uri="{0D108BD9-81ED-4DB2-BD59-A6C34878D82A}">
                    <a16:rowId xmlns:a16="http://schemas.microsoft.com/office/drawing/2014/main" xmlns="" val="1835250207"/>
                  </a:ext>
                </a:extLst>
              </a:tr>
              <a:tr h="370840">
                <a:tc>
                  <a:txBody>
                    <a:bodyPr/>
                    <a:lstStyle/>
                    <a:p>
                      <a:r>
                        <a:rPr lang="en-US" dirty="0" err="1"/>
                        <a:t>JTextField</a:t>
                      </a:r>
                      <a:endParaRPr lang="en-US" dirty="0"/>
                    </a:p>
                  </a:txBody>
                  <a:tcPr/>
                </a:tc>
                <a:tc>
                  <a:txBody>
                    <a:bodyPr/>
                    <a:lstStyle/>
                    <a:p>
                      <a:r>
                        <a:rPr lang="en-US"/>
                        <a:t>Enables user to enter data from the keyboard. Can also be used to display editable</a:t>
                      </a:r>
                    </a:p>
                    <a:p>
                      <a:r>
                        <a:rPr lang="en-US"/>
                        <a:t>or uneditable text.</a:t>
                      </a:r>
                      <a:endParaRPr lang="en-US" dirty="0"/>
                    </a:p>
                  </a:txBody>
                  <a:tcPr/>
                </a:tc>
                <a:extLst>
                  <a:ext uri="{0D108BD9-81ED-4DB2-BD59-A6C34878D82A}">
                    <a16:rowId xmlns:a16="http://schemas.microsoft.com/office/drawing/2014/main" xmlns="" val="2757978086"/>
                  </a:ext>
                </a:extLst>
              </a:tr>
              <a:tr h="370840">
                <a:tc>
                  <a:txBody>
                    <a:bodyPr/>
                    <a:lstStyle/>
                    <a:p>
                      <a:r>
                        <a:rPr lang="en-US" dirty="0" err="1"/>
                        <a:t>JButton</a:t>
                      </a:r>
                      <a:endParaRPr lang="en-US" dirty="0"/>
                    </a:p>
                  </a:txBody>
                  <a:tcPr/>
                </a:tc>
                <a:tc>
                  <a:txBody>
                    <a:bodyPr/>
                    <a:lstStyle/>
                    <a:p>
                      <a:r>
                        <a:rPr lang="en-US" dirty="0"/>
                        <a:t>Triggers an event when clicked with the mouse.</a:t>
                      </a:r>
                    </a:p>
                  </a:txBody>
                  <a:tcPr/>
                </a:tc>
                <a:extLst>
                  <a:ext uri="{0D108BD9-81ED-4DB2-BD59-A6C34878D82A}">
                    <a16:rowId xmlns:a16="http://schemas.microsoft.com/office/drawing/2014/main" xmlns="" val="3002187395"/>
                  </a:ext>
                </a:extLst>
              </a:tr>
              <a:tr h="370840">
                <a:tc>
                  <a:txBody>
                    <a:bodyPr/>
                    <a:lstStyle/>
                    <a:p>
                      <a:r>
                        <a:rPr lang="en-US" dirty="0" err="1"/>
                        <a:t>JCheckBox</a:t>
                      </a:r>
                      <a:endParaRPr lang="en-US" dirty="0"/>
                    </a:p>
                  </a:txBody>
                  <a:tcPr/>
                </a:tc>
                <a:tc>
                  <a:txBody>
                    <a:bodyPr/>
                    <a:lstStyle/>
                    <a:p>
                      <a:r>
                        <a:rPr lang="en-US" dirty="0"/>
                        <a:t>Specifies an option that can be selected or not selected.</a:t>
                      </a:r>
                    </a:p>
                  </a:txBody>
                  <a:tcPr/>
                </a:tc>
                <a:extLst>
                  <a:ext uri="{0D108BD9-81ED-4DB2-BD59-A6C34878D82A}">
                    <a16:rowId xmlns:a16="http://schemas.microsoft.com/office/drawing/2014/main" xmlns="" val="1456820750"/>
                  </a:ext>
                </a:extLst>
              </a:tr>
              <a:tr h="370840">
                <a:tc>
                  <a:txBody>
                    <a:bodyPr/>
                    <a:lstStyle/>
                    <a:p>
                      <a:r>
                        <a:rPr lang="en-US" dirty="0" err="1"/>
                        <a:t>JComboBox</a:t>
                      </a:r>
                      <a:endParaRPr lang="en-US" dirty="0"/>
                    </a:p>
                  </a:txBody>
                  <a:tcPr/>
                </a:tc>
                <a:tc>
                  <a:txBody>
                    <a:bodyPr/>
                    <a:lstStyle/>
                    <a:p>
                      <a:r>
                        <a:rPr lang="en-US" dirty="0"/>
                        <a:t>Provides a drop-down list of items from which the user can make a selection by clicking an item or possibly by typing into the box.</a:t>
                      </a:r>
                    </a:p>
                  </a:txBody>
                  <a:tcPr/>
                </a:tc>
                <a:extLst>
                  <a:ext uri="{0D108BD9-81ED-4DB2-BD59-A6C34878D82A}">
                    <a16:rowId xmlns:a16="http://schemas.microsoft.com/office/drawing/2014/main" xmlns="" val="2656883472"/>
                  </a:ext>
                </a:extLst>
              </a:tr>
              <a:tr h="370840">
                <a:tc>
                  <a:txBody>
                    <a:bodyPr/>
                    <a:lstStyle/>
                    <a:p>
                      <a:r>
                        <a:rPr lang="en-US" dirty="0" err="1"/>
                        <a:t>JList</a:t>
                      </a:r>
                      <a:endParaRPr lang="en-US" dirty="0"/>
                    </a:p>
                  </a:txBody>
                  <a:tcPr/>
                </a:tc>
                <a:tc>
                  <a:txBody>
                    <a:bodyPr/>
                    <a:lstStyle/>
                    <a:p>
                      <a:r>
                        <a:rPr lang="en-US"/>
                        <a:t>Provides a list of items from which the user can make a selection by clicking on</a:t>
                      </a:r>
                    </a:p>
                    <a:p>
                      <a:r>
                        <a:rPr lang="en-US"/>
                        <a:t>any item in the list. Multiple elements can be selected.</a:t>
                      </a:r>
                      <a:endParaRPr lang="en-US" dirty="0"/>
                    </a:p>
                  </a:txBody>
                  <a:tcPr/>
                </a:tc>
                <a:extLst>
                  <a:ext uri="{0D108BD9-81ED-4DB2-BD59-A6C34878D82A}">
                    <a16:rowId xmlns:a16="http://schemas.microsoft.com/office/drawing/2014/main" xmlns="" val="2765544827"/>
                  </a:ext>
                </a:extLst>
              </a:tr>
              <a:tr h="370840">
                <a:tc>
                  <a:txBody>
                    <a:bodyPr/>
                    <a:lstStyle/>
                    <a:p>
                      <a:r>
                        <a:rPr lang="en-US" dirty="0" err="1"/>
                        <a:t>JPanel</a:t>
                      </a:r>
                      <a:endParaRPr lang="en-US" dirty="0"/>
                    </a:p>
                  </a:txBody>
                  <a:tcPr/>
                </a:tc>
                <a:tc>
                  <a:txBody>
                    <a:bodyPr/>
                    <a:lstStyle/>
                    <a:p>
                      <a:r>
                        <a:rPr lang="en-US"/>
                        <a:t>Provides an area in which components can be placed and organized. Can also be</a:t>
                      </a:r>
                    </a:p>
                    <a:p>
                      <a:r>
                        <a:rPr lang="en-US"/>
                        <a:t>used as a drawing area for graphics.</a:t>
                      </a:r>
                      <a:endParaRPr lang="en-US" dirty="0"/>
                    </a:p>
                  </a:txBody>
                  <a:tcPr/>
                </a:tc>
                <a:extLst>
                  <a:ext uri="{0D108BD9-81ED-4DB2-BD59-A6C34878D82A}">
                    <a16:rowId xmlns:a16="http://schemas.microsoft.com/office/drawing/2014/main" xmlns="" val="3317119333"/>
                  </a:ext>
                </a:extLst>
              </a:tr>
            </a:tbl>
          </a:graphicData>
        </a:graphic>
      </p:graphicFrame>
    </p:spTree>
    <p:extLst>
      <p:ext uri="{BB962C8B-B14F-4D97-AF65-F5344CB8AC3E}">
        <p14:creationId xmlns:p14="http://schemas.microsoft.com/office/powerpoint/2010/main" val="29242234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In Java</a:t>
            </a:r>
            <a:endParaRPr lang="en-US" dirty="0"/>
          </a:p>
        </p:txBody>
      </p:sp>
      <p:sp>
        <p:nvSpPr>
          <p:cNvPr id="3" name="Content Placeholder 2"/>
          <p:cNvSpPr>
            <a:spLocks noGrp="1"/>
          </p:cNvSpPr>
          <p:nvPr>
            <p:ph idx="1"/>
          </p:nvPr>
        </p:nvSpPr>
        <p:spPr/>
        <p:txBody>
          <a:bodyPr/>
          <a:lstStyle/>
          <a:p>
            <a:r>
              <a:rPr lang="en-US" dirty="0" err="1" smtClean="0"/>
              <a:t>FlowLayout</a:t>
            </a:r>
            <a:r>
              <a:rPr lang="en-US" dirty="0" smtClean="0"/>
              <a:t>: puts items in line</a:t>
            </a:r>
          </a:p>
          <a:p>
            <a:r>
              <a:rPr lang="en-US" dirty="0" err="1" smtClean="0"/>
              <a:t>GrideLayout</a:t>
            </a:r>
            <a:r>
              <a:rPr lang="en-US" dirty="0" smtClean="0"/>
              <a:t>: puts items in a grid</a:t>
            </a:r>
          </a:p>
          <a:p>
            <a:r>
              <a:rPr lang="en-US" dirty="0" err="1" smtClean="0"/>
              <a:t>BorderLayout</a:t>
            </a:r>
            <a:r>
              <a:rPr lang="en-US" dirty="0" smtClean="0"/>
              <a:t>: puts items in either of five locations </a:t>
            </a:r>
            <a:r>
              <a:rPr lang="en-US" dirty="0" err="1" smtClean="0"/>
              <a:t>eg</a:t>
            </a:r>
            <a:r>
              <a:rPr lang="en-US" dirty="0" smtClean="0"/>
              <a:t> north, south, east west or </a:t>
            </a:r>
            <a:r>
              <a:rPr lang="en-US" dirty="0" err="1" smtClean="0"/>
              <a:t>centre</a:t>
            </a:r>
            <a:r>
              <a:rPr lang="en-US" dirty="0" smtClean="0"/>
              <a:t> locations</a:t>
            </a:r>
            <a:endParaRPr lang="en-US" dirty="0"/>
          </a:p>
        </p:txBody>
      </p:sp>
    </p:spTree>
    <p:extLst>
      <p:ext uri="{BB962C8B-B14F-4D97-AF65-F5344CB8AC3E}">
        <p14:creationId xmlns:p14="http://schemas.microsoft.com/office/powerpoint/2010/main" val="108846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738" y="185738"/>
            <a:ext cx="11830050" cy="6486525"/>
          </a:xfrm>
        </p:spPr>
        <p:txBody>
          <a:bodyPr>
            <a:normAutofit lnSpcReduction="10000"/>
          </a:bodyPr>
          <a:lstStyle/>
          <a:p>
            <a:r>
              <a:rPr lang="en-US" dirty="0"/>
              <a:t>The instruction,</a:t>
            </a:r>
            <a:br>
              <a:rPr lang="en-US" dirty="0"/>
            </a:br>
            <a:r>
              <a:rPr lang="en-US" dirty="0" err="1">
                <a:solidFill>
                  <a:srgbClr val="FF0000"/>
                </a:solidFill>
              </a:rPr>
              <a:t>System.out.println</a:t>
            </a:r>
            <a:r>
              <a:rPr lang="en-US" dirty="0">
                <a:solidFill>
                  <a:srgbClr val="FF0000"/>
                </a:solidFill>
              </a:rPr>
              <a:t>(“Good Morning”);</a:t>
            </a:r>
            <a:br>
              <a:rPr lang="en-US" dirty="0">
                <a:solidFill>
                  <a:srgbClr val="FF0000"/>
                </a:solidFill>
              </a:rPr>
            </a:br>
            <a:r>
              <a:rPr lang="en-US" dirty="0"/>
              <a:t>prints a line of text namely </a:t>
            </a:r>
            <a:r>
              <a:rPr lang="en-US" dirty="0">
                <a:solidFill>
                  <a:srgbClr val="FF0000"/>
                </a:solidFill>
              </a:rPr>
              <a:t>“Good Morning</a:t>
            </a:r>
            <a:r>
              <a:rPr lang="en-US" dirty="0" smtClean="0">
                <a:solidFill>
                  <a:srgbClr val="FF0000"/>
                </a:solidFill>
              </a:rPr>
              <a:t>”</a:t>
            </a:r>
            <a:r>
              <a:rPr lang="en-US" dirty="0" smtClean="0"/>
              <a:t>.</a:t>
            </a:r>
            <a:endParaRPr lang="en-US" dirty="0"/>
          </a:p>
          <a:p>
            <a:r>
              <a:rPr lang="en-US" dirty="0" smtClean="0"/>
              <a:t>A </a:t>
            </a:r>
            <a:r>
              <a:rPr lang="en-US" dirty="0"/>
              <a:t>program can send the string : to a window, to a file, to a networked </a:t>
            </a:r>
            <a:r>
              <a:rPr lang="en-US" dirty="0" smtClean="0"/>
              <a:t>computer.</a:t>
            </a:r>
            <a:endParaRPr lang="en-US" dirty="0"/>
          </a:p>
          <a:p>
            <a:r>
              <a:rPr lang="en-US" dirty="0" smtClean="0"/>
              <a:t>However</a:t>
            </a:r>
            <a:r>
              <a:rPr lang="en-US" dirty="0"/>
              <a:t>, our program prints the string to the terminal window. That is the </a:t>
            </a:r>
            <a:r>
              <a:rPr lang="en-US" dirty="0" smtClean="0"/>
              <a:t>monitor.</a:t>
            </a:r>
            <a:endParaRPr lang="en-US" dirty="0"/>
          </a:p>
          <a:p>
            <a:r>
              <a:rPr lang="en-US" dirty="0" smtClean="0"/>
              <a:t>Terminal </a:t>
            </a:r>
            <a:r>
              <a:rPr lang="en-US" dirty="0"/>
              <a:t>window is represented in java by an object called out and out object is</a:t>
            </a:r>
            <a:br>
              <a:rPr lang="en-US" dirty="0"/>
            </a:br>
            <a:r>
              <a:rPr lang="en-US" dirty="0"/>
              <a:t>contained in the </a:t>
            </a:r>
            <a:r>
              <a:rPr lang="en-US" dirty="0">
                <a:solidFill>
                  <a:srgbClr val="FF0000"/>
                </a:solidFill>
              </a:rPr>
              <a:t>System</a:t>
            </a:r>
            <a:r>
              <a:rPr lang="en-US" dirty="0"/>
              <a:t> </a:t>
            </a:r>
            <a:r>
              <a:rPr lang="en-US" dirty="0" smtClean="0"/>
              <a:t>class.</a:t>
            </a:r>
            <a:endParaRPr lang="en-US" dirty="0"/>
          </a:p>
          <a:p>
            <a:r>
              <a:rPr lang="en-US" dirty="0" smtClean="0"/>
              <a:t>The </a:t>
            </a:r>
            <a:r>
              <a:rPr lang="en-US" dirty="0"/>
              <a:t>System class contains useful objects and methods to access System resources. </a:t>
            </a:r>
            <a:r>
              <a:rPr lang="en-US" dirty="0" smtClean="0"/>
              <a:t>To use </a:t>
            </a:r>
            <a:r>
              <a:rPr lang="en-US" dirty="0"/>
              <a:t>the out object in the System class, you must to refer to it as </a:t>
            </a:r>
            <a:r>
              <a:rPr lang="en-US" dirty="0" err="1">
                <a:solidFill>
                  <a:srgbClr val="FF0000"/>
                </a:solidFill>
              </a:rPr>
              <a:t>System.out</a:t>
            </a:r>
            <a:r>
              <a:rPr lang="en-US" dirty="0">
                <a:solidFill>
                  <a:srgbClr val="FF0000"/>
                </a:solidFill>
              </a:rPr>
              <a:t> </a:t>
            </a:r>
            <a:endParaRPr lang="en-US" dirty="0" smtClean="0">
              <a:solidFill>
                <a:srgbClr val="FF0000"/>
              </a:solidFill>
            </a:endParaRPr>
          </a:p>
          <a:p>
            <a:r>
              <a:rPr lang="en-US" dirty="0"/>
              <a:t>To use </a:t>
            </a:r>
            <a:r>
              <a:rPr lang="en-US" dirty="0" err="1">
                <a:solidFill>
                  <a:srgbClr val="FF0000"/>
                </a:solidFill>
              </a:rPr>
              <a:t>System.out</a:t>
            </a:r>
            <a:r>
              <a:rPr lang="en-US" dirty="0">
                <a:solidFill>
                  <a:srgbClr val="FF0000"/>
                </a:solidFill>
              </a:rPr>
              <a:t> </a:t>
            </a:r>
            <a:r>
              <a:rPr lang="en-US" dirty="0"/>
              <a:t>object, specify what you want to do to it. In this case, you want to</a:t>
            </a:r>
            <a:br>
              <a:rPr lang="en-US" dirty="0"/>
            </a:br>
            <a:r>
              <a:rPr lang="en-US" dirty="0"/>
              <a:t>print a line of text. The </a:t>
            </a:r>
            <a:r>
              <a:rPr lang="en-US" dirty="0" err="1">
                <a:solidFill>
                  <a:srgbClr val="FF0000"/>
                </a:solidFill>
              </a:rPr>
              <a:t>println</a:t>
            </a:r>
            <a:r>
              <a:rPr lang="en-US" dirty="0">
                <a:solidFill>
                  <a:srgbClr val="FF0000"/>
                </a:solidFill>
              </a:rPr>
              <a:t>()</a:t>
            </a:r>
            <a:r>
              <a:rPr lang="en-US" dirty="0"/>
              <a:t> method carries out this. </a:t>
            </a:r>
          </a:p>
        </p:txBody>
      </p:sp>
    </p:spTree>
    <p:extLst>
      <p:ext uri="{BB962C8B-B14F-4D97-AF65-F5344CB8AC3E}">
        <p14:creationId xmlns:p14="http://schemas.microsoft.com/office/powerpoint/2010/main" val="505321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y Font">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5944</TotalTime>
  <Words>9020</Words>
  <Application>Microsoft Office PowerPoint</Application>
  <PresentationFormat>Widescreen</PresentationFormat>
  <Paragraphs>1155</Paragraphs>
  <Slides>87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 Unicode MS</vt:lpstr>
      <vt:lpstr>Arial</vt:lpstr>
      <vt:lpstr>Calibri</vt:lpstr>
      <vt:lpstr>Century Gothic</vt:lpstr>
      <vt:lpstr>Office Theme</vt:lpstr>
      <vt:lpstr>Java</vt:lpstr>
      <vt:lpstr>JAVA COMPILATION PROCESS</vt:lpstr>
      <vt:lpstr>Java Virtual Machine (JVM)</vt:lpstr>
      <vt:lpstr>Structure of a Java Program</vt:lpstr>
      <vt:lpstr>Example of a Java Program</vt:lpstr>
      <vt:lpstr>PowerPoint Presentation</vt:lpstr>
      <vt:lpstr>PowerPoint Presentation</vt:lpstr>
      <vt:lpstr>PowerPoint Presentation</vt:lpstr>
      <vt:lpstr>PowerPoint Presentation</vt:lpstr>
      <vt:lpstr>PowerPoint Presentation</vt:lpstr>
      <vt:lpstr>Java Escape Sequence</vt:lpstr>
      <vt:lpstr>PowerPoint Presentation</vt:lpstr>
      <vt:lpstr>EXAMPLE 2</vt:lpstr>
      <vt:lpstr>DATA TYPE</vt:lpstr>
      <vt:lpstr>Variables in Java</vt:lpstr>
      <vt:lpstr>PowerPoint Presentation</vt:lpstr>
      <vt:lpstr>Scope of Variables</vt:lpstr>
      <vt:lpstr>PowerPoint Presentation</vt:lpstr>
      <vt:lpstr>PowerPoint Presentation</vt:lpstr>
      <vt:lpstr>PowerPoint Presentation</vt:lpstr>
      <vt:lpstr>PowerPoint Presentation</vt:lpstr>
      <vt:lpstr>Instance variable Vs Static variable</vt:lpstr>
      <vt:lpstr>Java Operators</vt:lpstr>
      <vt:lpstr>Arithmetic Operators</vt:lpstr>
      <vt:lpstr>Java Assignment Operators</vt:lpstr>
      <vt:lpstr>Java Comparison Operators</vt:lpstr>
      <vt:lpstr>Java Logical Operators</vt:lpstr>
      <vt:lpstr>Java Methods</vt:lpstr>
      <vt:lpstr>Creating a Method</vt:lpstr>
      <vt:lpstr>Static</vt:lpstr>
      <vt:lpstr>Creating a Method</vt:lpstr>
      <vt:lpstr>Calling a Method</vt:lpstr>
      <vt:lpstr>Method Parameters</vt:lpstr>
      <vt:lpstr>Method’s Return Values</vt:lpstr>
      <vt:lpstr>Method with 2 parameters</vt:lpstr>
      <vt:lpstr>Java Conditional Statements</vt:lpstr>
      <vt:lpstr>if Statement</vt:lpstr>
      <vt:lpstr>else Statement</vt:lpstr>
      <vt:lpstr>else if Statement</vt:lpstr>
      <vt:lpstr>Short Hand If...Else (Ternary Operator)</vt:lpstr>
      <vt:lpstr>Java Switch statement</vt:lpstr>
      <vt:lpstr>While Loop</vt:lpstr>
      <vt:lpstr>The Do/While Loop</vt:lpstr>
      <vt:lpstr>Java For Loop</vt:lpstr>
      <vt:lpstr>For-Each Loop</vt:lpstr>
      <vt:lpstr>Java Break</vt:lpstr>
      <vt:lpstr>Java Continue</vt:lpstr>
      <vt:lpstr>Break and Continue in While Loop</vt:lpstr>
      <vt:lpstr>Java Arrays</vt:lpstr>
      <vt:lpstr>Access the Elements of an Array</vt:lpstr>
      <vt:lpstr>Change an Array Element</vt:lpstr>
      <vt:lpstr>Array Length</vt:lpstr>
      <vt:lpstr>Loop Through an Array</vt:lpstr>
      <vt:lpstr>Loop Through an Array with For-Each</vt:lpstr>
      <vt:lpstr>Multidimensional Arrays</vt:lpstr>
      <vt:lpstr>Accessing Multi dimensional array in java</vt:lpstr>
      <vt:lpstr>Java Exceptions</vt:lpstr>
      <vt:lpstr>Java Exception Handling: try and catch</vt:lpstr>
      <vt:lpstr>Finally</vt:lpstr>
      <vt:lpstr>The throw keyword</vt:lpstr>
      <vt:lpstr>Java Classes/Objects</vt:lpstr>
      <vt:lpstr>Creating an Object of a class in Java</vt:lpstr>
      <vt:lpstr>Using Multiple Classes</vt:lpstr>
      <vt:lpstr>Java Class Attributes</vt:lpstr>
      <vt:lpstr>Accessing Attributes</vt:lpstr>
      <vt:lpstr>Modify Attributes</vt:lpstr>
      <vt:lpstr>PowerPoint Presentation</vt:lpstr>
      <vt:lpstr>Java Modifiers</vt:lpstr>
      <vt:lpstr>Access Modifiers</vt:lpstr>
      <vt:lpstr>Non-Access Modifiers</vt:lpstr>
      <vt:lpstr>Final</vt:lpstr>
      <vt:lpstr>Abstract</vt:lpstr>
      <vt:lpstr>Encapsulation</vt:lpstr>
      <vt:lpstr>Example of getters and setters</vt:lpstr>
      <vt:lpstr>Why Encapsulation?</vt:lpstr>
      <vt:lpstr>Java Packages</vt:lpstr>
      <vt:lpstr>Import a Class</vt:lpstr>
      <vt:lpstr>User-defined Packages</vt:lpstr>
      <vt:lpstr>Java Inheritance</vt:lpstr>
      <vt:lpstr>Java Polymorphism</vt:lpstr>
      <vt:lpstr>Java Abstract Classes and Methods</vt:lpstr>
      <vt:lpstr>Example</vt:lpstr>
      <vt:lpstr>INTRODUCTION TO APPLETS</vt:lpstr>
      <vt:lpstr>CREATE A JAPPLET CLASS – MYFIRSTAPPLET.JAVA – TO DEMONSTRATE HOW A SIMPLE APPLET CAN BE CREATED AND THE LIFE-CYCLE OF AN APPLET.</vt:lpstr>
      <vt:lpstr>GRAPHICAL USER INTERFACE IN JAVA</vt:lpstr>
      <vt:lpstr>SWING GUI COMPONENTS </vt:lpstr>
      <vt:lpstr>Layout In Java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in Java</dc:title>
  <dc:creator>Mohammed-Awwal Ibrahim</dc:creator>
  <cp:lastModifiedBy>Mohd-Awwal</cp:lastModifiedBy>
  <cp:revision>96</cp:revision>
  <dcterms:created xsi:type="dcterms:W3CDTF">2019-06-15T08:58:07Z</dcterms:created>
  <dcterms:modified xsi:type="dcterms:W3CDTF">2023-10-18T09:59:53Z</dcterms:modified>
</cp:coreProperties>
</file>