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Lato" panose="020F0502020204030203" pitchFamily="34" charset="0"/>
      <p:regular r:id="rId7"/>
      <p:bold r:id="rId8"/>
      <p:italic r:id="rId9"/>
      <p:boldItalic r:id="rId10"/>
    </p:embeddedFont>
    <p:embeddedFont>
      <p:font typeface="Raleway" pitchFamily="2" charset="77"/>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6"/>
  </p:normalViewPr>
  <p:slideViewPr>
    <p:cSldViewPr snapToGrid="0">
      <p:cViewPr varScale="1">
        <p:scale>
          <a:sx n="124" d="100"/>
          <a:sy n="124" d="100"/>
        </p:scale>
        <p:origin x="74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231f45f9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231f45f9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231f45f9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31f45f9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231f45f9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31f45f9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amazon.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www.webopedia.com/definitions/text-file/" TargetMode="External"/><Relationship Id="rId4" Type="http://schemas.openxmlformats.org/officeDocument/2006/relationships/hyperlink" Target="https://www.webopedia.com/definitions/virus/"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webopedia.com/definitions/pop-up-blocker/" TargetMode="External"/><Relationship Id="rId3" Type="http://schemas.openxmlformats.org/officeDocument/2006/relationships/hyperlink" Target="https://www.itbusinessedge.com/slideshows/tips-for-avoiding-phishing-email-traps.html" TargetMode="External"/><Relationship Id="rId7" Type="http://schemas.openxmlformats.org/officeDocument/2006/relationships/hyperlink" Target="https://www.webopedia.com/definitions/firewal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www.webopedia.com/definitions/http/" TargetMode="External"/><Relationship Id="rId5" Type="http://schemas.openxmlformats.org/officeDocument/2006/relationships/hyperlink" Target="https://www.webopedia.com/definitions/add-on/" TargetMode="External"/><Relationship Id="rId4" Type="http://schemas.openxmlformats.org/officeDocument/2006/relationships/hyperlink" Target="https://www.webopedia.com/definitions/search-engi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3750" y="1322450"/>
            <a:ext cx="80322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933" dirty="0"/>
              <a:t>Familiarize yourself with phishing attacks</a:t>
            </a:r>
            <a:endParaRPr sz="2933" dirty="0"/>
          </a:p>
          <a:p>
            <a:pPr marL="0" lvl="0" indent="0" algn="l" rtl="0">
              <a:spcBef>
                <a:spcPts val="0"/>
              </a:spcBef>
              <a:spcAft>
                <a:spcPts val="0"/>
              </a:spcAft>
              <a:buNone/>
            </a:pPr>
            <a:r>
              <a:rPr lang="en" sz="2600" dirty="0">
                <a:highlight>
                  <a:srgbClr val="FFFF00"/>
                </a:highlight>
              </a:rPr>
              <a:t>&lt;F</a:t>
            </a:r>
            <a:r>
              <a:rPr lang="en-US" sz="2600" dirty="0">
                <a:highlight>
                  <a:srgbClr val="FFFF00"/>
                </a:highlight>
              </a:rPr>
              <a:t>o</a:t>
            </a:r>
            <a:r>
              <a:rPr lang="en" sz="2600" dirty="0">
                <a:highlight>
                  <a:srgbClr val="FFFF00"/>
                </a:highlight>
              </a:rPr>
              <a:t>r Marketing &amp; HR Departments&gt;</a:t>
            </a:r>
            <a:endParaRPr sz="2600" dirty="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phishing?</a:t>
            </a:r>
            <a:endParaRPr/>
          </a:p>
        </p:txBody>
      </p:sp>
      <p:sp>
        <p:nvSpPr>
          <p:cNvPr id="92" name="Google Shape;92;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10000"/>
          </a:bodyPr>
          <a:lstStyle/>
          <a:p>
            <a:pPr marL="0" indent="0">
              <a:spcAft>
                <a:spcPts val="1200"/>
              </a:spcAft>
              <a:buNone/>
            </a:pPr>
            <a:r>
              <a:rPr lang="en-US" dirty="0">
                <a:highlight>
                  <a:srgbClr val="FFFF00"/>
                </a:highlight>
              </a:rPr>
              <a:t>Phishing is a type of cybercrime in which victims are contacted by email, telephone or text message by an attacker posing as a trustworthy entity in order to obtain sensitive information or data, such as login credentials, credit card details or other personally identifiable information.</a:t>
            </a:r>
          </a:p>
          <a:p>
            <a:pPr marL="146050" indent="0">
              <a:buNone/>
            </a:pPr>
            <a:r>
              <a:rPr lang="en-US" dirty="0">
                <a:highlight>
                  <a:srgbClr val="FFFF00"/>
                </a:highlight>
              </a:rPr>
              <a:t>Phishing attackers will typically ask for:</a:t>
            </a:r>
          </a:p>
          <a:p>
            <a:r>
              <a:rPr lang="en-US" dirty="0">
                <a:highlight>
                  <a:srgbClr val="FFFF00"/>
                </a:highlight>
              </a:rPr>
              <a:t>Date of birth</a:t>
            </a:r>
          </a:p>
          <a:p>
            <a:r>
              <a:rPr lang="en-US" dirty="0">
                <a:highlight>
                  <a:srgbClr val="FFFF00"/>
                </a:highlight>
              </a:rPr>
              <a:t>Social security number</a:t>
            </a:r>
          </a:p>
          <a:p>
            <a:r>
              <a:rPr lang="en-US" dirty="0">
                <a:highlight>
                  <a:srgbClr val="FFFF00"/>
                </a:highlight>
              </a:rPr>
              <a:t>Phone number</a:t>
            </a:r>
          </a:p>
          <a:p>
            <a:r>
              <a:rPr lang="en-US" dirty="0">
                <a:highlight>
                  <a:srgbClr val="FFFF00"/>
                </a:highlight>
              </a:rPr>
              <a:t>Credit card details</a:t>
            </a:r>
          </a:p>
          <a:p>
            <a:r>
              <a:rPr lang="en-US" dirty="0">
                <a:highlight>
                  <a:srgbClr val="FFFF00"/>
                </a:highlight>
              </a:rPr>
              <a:t>Home address</a:t>
            </a:r>
          </a:p>
          <a:p>
            <a:r>
              <a:rPr lang="en-US" dirty="0">
                <a:highlight>
                  <a:srgbClr val="FFFF00"/>
                </a:highlight>
              </a:rPr>
              <a:t>Password information</a:t>
            </a:r>
          </a:p>
          <a:p>
            <a:pPr marL="0" lvl="0" indent="0">
              <a:spcAft>
                <a:spcPts val="1200"/>
              </a:spcAft>
              <a:buNone/>
            </a:pPr>
            <a:endParaRPr dirty="0">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25850" y="1676714"/>
            <a:ext cx="8294860" cy="3466785"/>
          </a:xfrm>
          <a:prstGeom prst="rect">
            <a:avLst/>
          </a:prstGeom>
        </p:spPr>
        <p:txBody>
          <a:bodyPr spcFirstLastPara="1" wrap="square" lIns="91425" tIns="91425" rIns="91425" bIns="91425" anchor="t" anchorCtr="0">
            <a:normAutofit fontScale="77500" lnSpcReduction="20000"/>
          </a:bodyPr>
          <a:lstStyle/>
          <a:p>
            <a:r>
              <a:rPr lang="en-US" dirty="0">
                <a:highlight>
                  <a:srgbClr val="FFFF00"/>
                </a:highlight>
              </a:rPr>
              <a:t>In order to prevent a phishing attack, it’s important to be able to recognize one. Phishing attacks typically have similar features that can be spotted in order to prevent personal information from being stolen, including:</a:t>
            </a:r>
          </a:p>
          <a:p>
            <a:endParaRPr lang="en-US" dirty="0">
              <a:highlight>
                <a:srgbClr val="FFFF00"/>
              </a:highlight>
            </a:endParaRPr>
          </a:p>
          <a:p>
            <a:r>
              <a:rPr lang="en-US" b="1" dirty="0">
                <a:highlight>
                  <a:srgbClr val="FFFF00"/>
                </a:highlight>
              </a:rPr>
              <a:t>Too good to be true</a:t>
            </a:r>
            <a:r>
              <a:rPr lang="en-US" dirty="0">
                <a:highlight>
                  <a:srgbClr val="FFFF00"/>
                </a:highlight>
              </a:rPr>
              <a:t>: Avoid announcements or attention-grabbing statements that offer something unbelievable. These phishing scams announce the victim as the winner of a lavish prize even though they didn’t enter any contests. If something seems too good to be true, it probably is.</a:t>
            </a:r>
          </a:p>
          <a:p>
            <a:endParaRPr lang="en-US" dirty="0">
              <a:highlight>
                <a:srgbClr val="FFFF00"/>
              </a:highlight>
            </a:endParaRPr>
          </a:p>
          <a:p>
            <a:r>
              <a:rPr lang="en-US" b="1" dirty="0">
                <a:highlight>
                  <a:srgbClr val="FFFF00"/>
                </a:highlight>
              </a:rPr>
              <a:t>Sense of urgency</a:t>
            </a:r>
            <a:r>
              <a:rPr lang="en-US" dirty="0">
                <a:highlight>
                  <a:srgbClr val="FFFF00"/>
                </a:highlight>
              </a:rPr>
              <a:t>: Beware messages that tell you to act fast or that you only have a few minutes to respond before dire consequences occur, such as an account being suspended or shut down. Most reliable organizations give you plenty of time to respond and never ask for updated personal details over the internet.</a:t>
            </a:r>
          </a:p>
          <a:p>
            <a:endParaRPr lang="en-US" dirty="0">
              <a:highlight>
                <a:srgbClr val="FFFF00"/>
              </a:highlight>
            </a:endParaRPr>
          </a:p>
          <a:p>
            <a:r>
              <a:rPr lang="en-US" b="1" dirty="0">
                <a:highlight>
                  <a:srgbClr val="FFFF00"/>
                </a:highlight>
              </a:rPr>
              <a:t>Hyperlinks</a:t>
            </a:r>
            <a:r>
              <a:rPr lang="en-US" dirty="0">
                <a:highlight>
                  <a:srgbClr val="FFFF00"/>
                </a:highlight>
              </a:rPr>
              <a:t>: A link included in a phishing email is typically made to appear very similar to a reputable company’s link. Hovering over a link in an email will show the URL that you will be directed to once clicked on. Instead of clicking on the link, hover over it and inspect it for misspellings. For example, “</a:t>
            </a:r>
            <a:r>
              <a:rPr lang="en-US" dirty="0" err="1">
                <a:highlight>
                  <a:srgbClr val="FFFF00"/>
                </a:highlight>
              </a:rPr>
              <a:t>www.anazon.com</a:t>
            </a:r>
            <a:r>
              <a:rPr lang="en-US" dirty="0">
                <a:highlight>
                  <a:srgbClr val="FFFF00"/>
                </a:highlight>
              </a:rPr>
              <a:t>” looks similar to </a:t>
            </a:r>
            <a:r>
              <a:rPr lang="en-US" dirty="0">
                <a:highlight>
                  <a:srgbClr val="FFFF00"/>
                </a:highlight>
                <a:hlinkClick r:id="rId3"/>
              </a:rPr>
              <a:t>www.amazon.com</a:t>
            </a:r>
            <a:r>
              <a:rPr lang="en-US" dirty="0">
                <a:highlight>
                  <a:srgbClr val="FFFF00"/>
                </a:highlight>
              </a:rPr>
              <a:t>, but clicking on the former may lead to malware being installed on your computer.</a:t>
            </a:r>
          </a:p>
          <a:p>
            <a:endParaRPr lang="en-US" dirty="0">
              <a:highlight>
                <a:srgbClr val="FFFF00"/>
              </a:highlight>
            </a:endParaRPr>
          </a:p>
          <a:p>
            <a:r>
              <a:rPr lang="en-US" b="1" dirty="0">
                <a:highlight>
                  <a:srgbClr val="FFFF00"/>
                </a:highlight>
              </a:rPr>
              <a:t>Attachments</a:t>
            </a:r>
            <a:r>
              <a:rPr lang="en-US" dirty="0">
                <a:highlight>
                  <a:srgbClr val="FFFF00"/>
                </a:highlight>
              </a:rPr>
              <a:t>: Don’t open any attachments you don’t recognize. Attachments sent by phishing attackers often include ransomware or other </a:t>
            </a:r>
            <a:r>
              <a:rPr lang="en-US" dirty="0">
                <a:highlight>
                  <a:srgbClr val="FFFF00"/>
                </a:highlight>
                <a:hlinkClick r:id="rId4"/>
              </a:rPr>
              <a:t>viruses</a:t>
            </a:r>
            <a:r>
              <a:rPr lang="en-US" dirty="0">
                <a:highlight>
                  <a:srgbClr val="FFFF00"/>
                </a:highlight>
              </a:rPr>
              <a:t>. The only file that is always safe to click on is a </a:t>
            </a:r>
            <a:r>
              <a:rPr lang="en-US" dirty="0">
                <a:highlight>
                  <a:srgbClr val="FFFF00"/>
                </a:highlight>
                <a:hlinkClick r:id="rId5"/>
              </a:rPr>
              <a:t>.txt file</a:t>
            </a:r>
            <a:r>
              <a:rPr lang="en-US" dirty="0">
                <a:highlight>
                  <a:srgbClr val="FFFF00"/>
                </a:highlight>
              </a:rPr>
              <a:t>.</a:t>
            </a:r>
          </a:p>
          <a:p>
            <a:endParaRPr lang="en-US" dirty="0">
              <a:highlight>
                <a:srgbClr val="FFFF00"/>
              </a:highlight>
            </a:endParaRPr>
          </a:p>
          <a:p>
            <a:r>
              <a:rPr lang="en-US" b="1" dirty="0">
                <a:highlight>
                  <a:srgbClr val="FFFF00"/>
                </a:highlight>
              </a:rPr>
              <a:t>Unusual sender</a:t>
            </a:r>
            <a:r>
              <a:rPr lang="en-US" dirty="0">
                <a:highlight>
                  <a:srgbClr val="FFFF00"/>
                </a:highlight>
              </a:rPr>
              <a:t>: If the email is sent from someone outside of your organization, it’s not related to your job responsibilities, or the domain seems suspicious, avoid clicking links or opening attachments.</a:t>
            </a:r>
          </a:p>
        </p:txBody>
      </p:sp>
      <p:sp>
        <p:nvSpPr>
          <p:cNvPr id="98" name="Google Shape;98;p15"/>
          <p:cNvSpPr txBox="1">
            <a:spLocks noGrp="1"/>
          </p:cNvSpPr>
          <p:nvPr>
            <p:ph type="title"/>
          </p:nvPr>
        </p:nvSpPr>
        <p:spPr>
          <a:xfrm>
            <a:off x="729450" y="114151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Learn to spot phishing emails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7650" y="1092619"/>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How do we stop getting phished?</a:t>
            </a:r>
            <a:endParaRPr dirty="0"/>
          </a:p>
        </p:txBody>
      </p:sp>
      <p:sp>
        <p:nvSpPr>
          <p:cNvPr id="104" name="Google Shape;104;p16"/>
          <p:cNvSpPr txBox="1">
            <a:spLocks noGrp="1"/>
          </p:cNvSpPr>
          <p:nvPr>
            <p:ph type="body" idx="1"/>
          </p:nvPr>
        </p:nvSpPr>
        <p:spPr>
          <a:xfrm>
            <a:off x="729450" y="1510300"/>
            <a:ext cx="7688700" cy="3633199"/>
          </a:xfrm>
          <a:prstGeom prst="rect">
            <a:avLst/>
          </a:prstGeom>
        </p:spPr>
        <p:txBody>
          <a:bodyPr spcFirstLastPara="1" wrap="square" lIns="91425" tIns="91425" rIns="91425" bIns="91425" anchor="t" anchorCtr="0">
            <a:normAutofit fontScale="77500" lnSpcReduction="20000"/>
          </a:bodyPr>
          <a:lstStyle/>
          <a:p>
            <a:pPr marL="146050" indent="0">
              <a:buNone/>
            </a:pPr>
            <a:r>
              <a:rPr lang="en-US" dirty="0">
                <a:highlight>
                  <a:srgbClr val="FFFF00"/>
                </a:highlight>
              </a:rPr>
              <a:t>Your email provider’s spam filter may keep out phishing emails, but attackers are constantly looking for ways to outsmart the filters. Steps to </a:t>
            </a:r>
            <a:r>
              <a:rPr lang="en-US" dirty="0">
                <a:highlight>
                  <a:srgbClr val="FFFF00"/>
                </a:highlight>
                <a:hlinkClick r:id="rId3"/>
              </a:rPr>
              <a:t>prevent phishing attacks</a:t>
            </a:r>
            <a:r>
              <a:rPr lang="en-US" dirty="0">
                <a:highlight>
                  <a:srgbClr val="FFFF00"/>
                </a:highlight>
              </a:rPr>
              <a:t> include:</a:t>
            </a:r>
          </a:p>
          <a:p>
            <a:endParaRPr lang="en-US" dirty="0">
              <a:highlight>
                <a:srgbClr val="FFFF00"/>
              </a:highlight>
            </a:endParaRPr>
          </a:p>
          <a:p>
            <a:r>
              <a:rPr lang="en-US" dirty="0">
                <a:highlight>
                  <a:srgbClr val="FFFF00"/>
                </a:highlight>
              </a:rPr>
              <a:t>Know what a phishing attack looks like. As phishing trends are always evolving, stay up to date with the latest attacks and the key identifiers.</a:t>
            </a:r>
          </a:p>
          <a:p>
            <a:endParaRPr lang="en-US" dirty="0">
              <a:highlight>
                <a:srgbClr val="FFFF00"/>
              </a:highlight>
            </a:endParaRPr>
          </a:p>
          <a:p>
            <a:r>
              <a:rPr lang="en-US" dirty="0">
                <a:highlight>
                  <a:srgbClr val="FFFF00"/>
                </a:highlight>
              </a:rPr>
              <a:t>Don’t click suspicious links. Hover over links to ensure that the destination is the correct one. If possible, navigate to the intended site by using a </a:t>
            </a:r>
            <a:r>
              <a:rPr lang="en-US" dirty="0">
                <a:highlight>
                  <a:srgbClr val="FFFF00"/>
                </a:highlight>
                <a:hlinkClick r:id="rId4"/>
              </a:rPr>
              <a:t>search engine</a:t>
            </a:r>
            <a:r>
              <a:rPr lang="en-US" dirty="0">
                <a:highlight>
                  <a:srgbClr val="FFFF00"/>
                </a:highlight>
              </a:rPr>
              <a:t> instead of clicking on the link.</a:t>
            </a:r>
          </a:p>
          <a:p>
            <a:endParaRPr lang="en-US" dirty="0">
              <a:highlight>
                <a:srgbClr val="FFFF00"/>
              </a:highlight>
            </a:endParaRPr>
          </a:p>
          <a:p>
            <a:r>
              <a:rPr lang="en-US" dirty="0">
                <a:highlight>
                  <a:srgbClr val="FFFF00"/>
                </a:highlight>
              </a:rPr>
              <a:t>Use an anti-phishing </a:t>
            </a:r>
            <a:r>
              <a:rPr lang="en-US" dirty="0">
                <a:highlight>
                  <a:srgbClr val="FFFF00"/>
                </a:highlight>
                <a:hlinkClick r:id="rId5"/>
              </a:rPr>
              <a:t>add-on</a:t>
            </a:r>
            <a:r>
              <a:rPr lang="en-US" dirty="0">
                <a:highlight>
                  <a:srgbClr val="FFFF00"/>
                </a:highlight>
              </a:rPr>
              <a:t>. This add-on will spot the signs of a malicious website and alert you about known phishing sites.</a:t>
            </a:r>
          </a:p>
          <a:p>
            <a:endParaRPr lang="en-US" dirty="0">
              <a:highlight>
                <a:srgbClr val="FFFF00"/>
              </a:highlight>
            </a:endParaRPr>
          </a:p>
          <a:p>
            <a:r>
              <a:rPr lang="en-US" dirty="0">
                <a:highlight>
                  <a:srgbClr val="FFFF00"/>
                </a:highlight>
              </a:rPr>
              <a:t>Don’t give personal information to an unsecured site. If the URL starts with </a:t>
            </a:r>
            <a:r>
              <a:rPr lang="en-US" dirty="0">
                <a:highlight>
                  <a:srgbClr val="FFFF00"/>
                </a:highlight>
                <a:hlinkClick r:id="rId6"/>
              </a:rPr>
              <a:t>http</a:t>
            </a:r>
            <a:r>
              <a:rPr lang="en-US" dirty="0">
                <a:highlight>
                  <a:srgbClr val="FFFF00"/>
                </a:highlight>
              </a:rPr>
              <a:t>://, as opposed to https://, don’t enter any sensitive information or download files.</a:t>
            </a:r>
          </a:p>
          <a:p>
            <a:endParaRPr lang="en-US" dirty="0">
              <a:highlight>
                <a:srgbClr val="FFFF00"/>
              </a:highlight>
            </a:endParaRPr>
          </a:p>
          <a:p>
            <a:r>
              <a:rPr lang="en-US" dirty="0">
                <a:highlight>
                  <a:srgbClr val="FFFF00"/>
                </a:highlight>
              </a:rPr>
              <a:t>Change passwords regularly. Rotating passwords at regular intervals will not only prevent phishing attackers from gaining access but will also prevent other types of cyber crime.</a:t>
            </a:r>
          </a:p>
          <a:p>
            <a:endParaRPr lang="en-US" dirty="0">
              <a:highlight>
                <a:srgbClr val="FFFF00"/>
              </a:highlight>
            </a:endParaRPr>
          </a:p>
          <a:p>
            <a:r>
              <a:rPr lang="en-US" dirty="0">
                <a:highlight>
                  <a:srgbClr val="FFFF00"/>
                </a:highlight>
              </a:rPr>
              <a:t>Install </a:t>
            </a:r>
            <a:r>
              <a:rPr lang="en-US" dirty="0">
                <a:highlight>
                  <a:srgbClr val="FFFF00"/>
                </a:highlight>
                <a:hlinkClick r:id="rId7"/>
              </a:rPr>
              <a:t>firewalls</a:t>
            </a:r>
            <a:r>
              <a:rPr lang="en-US" dirty="0">
                <a:highlight>
                  <a:srgbClr val="FFFF00"/>
                </a:highlight>
              </a:rPr>
              <a:t>. Firewalls act as a shield between computer and attacker and will reduce the chances of an attacker infiltrating the environment.</a:t>
            </a:r>
          </a:p>
          <a:p>
            <a:endParaRPr lang="en-US" dirty="0">
              <a:highlight>
                <a:srgbClr val="FFFF00"/>
              </a:highlight>
            </a:endParaRPr>
          </a:p>
          <a:p>
            <a:r>
              <a:rPr lang="en-US" dirty="0">
                <a:highlight>
                  <a:srgbClr val="FFFF00"/>
                </a:highlight>
              </a:rPr>
              <a:t>Don’t click on pop-ups. Pop-ups are often linked to malware. Most browsers allow you to install free </a:t>
            </a:r>
            <a:r>
              <a:rPr lang="en-US" dirty="0">
                <a:highlight>
                  <a:srgbClr val="FFFF00"/>
                </a:highlight>
                <a:hlinkClick r:id="rId8"/>
              </a:rPr>
              <a:t>ad-blocker</a:t>
            </a:r>
            <a:r>
              <a:rPr lang="en-US" dirty="0">
                <a:highlight>
                  <a:srgbClr val="FFFF00"/>
                </a:highlight>
              </a:rPr>
              <a:t> software that will automatically block malicious pop-ups.</a:t>
            </a: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644</Words>
  <Application>Microsoft Macintosh PowerPoint</Application>
  <PresentationFormat>On-screen Show (16:9)</PresentationFormat>
  <Paragraphs>39</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Raleway</vt:lpstr>
      <vt:lpstr>Arial</vt:lpstr>
      <vt:lpstr>Lato</vt:lpstr>
      <vt:lpstr>Streamline</vt:lpstr>
      <vt:lpstr>Familiarize yourself with phishing attacks &lt;For Marketing &amp; HR Departments&gt;</vt:lpstr>
      <vt:lpstr>What is phishing?</vt:lpstr>
      <vt:lpstr>Learn to spot phishing emails</vt:lpstr>
      <vt:lpstr>How do we stop getting phished?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Familiarize yourself with phishing attacks &lt;For Marketing &amp; HR Departments&gt;</dc:title>
  <cp:lastModifiedBy>Microsoft Office User</cp:lastModifiedBy>
  <cp:revision>1</cp:revision>
  <dcterms:modified xsi:type="dcterms:W3CDTF">2022-04-25T09:11:02Z</dcterms:modified>
</cp:coreProperties>
</file>