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well Aladago" initials="MA" lastIdx="1" clrIdx="0">
    <p:extLst>
      <p:ext uri="{19B8F6BF-5375-455C-9EA6-DF929625EA0E}">
        <p15:presenceInfo xmlns:p15="http://schemas.microsoft.com/office/powerpoint/2012/main" userId="S-1-5-21-2879755915-3536637464-3967965212-12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A. Owusu" userId="56f052e3-2d7a-4185-b84b-1ecf4cf5c65f" providerId="ADAL" clId="{BE967687-8AC4-484C-8184-5A9AF69625C8}"/>
    <pc:docChg chg="undo custSel delSld modSld">
      <pc:chgData name="Dennis A. Owusu" userId="56f052e3-2d7a-4185-b84b-1ecf4cf5c65f" providerId="ADAL" clId="{BE967687-8AC4-484C-8184-5A9AF69625C8}" dt="2019-01-10T20:43:48.565" v="476"/>
      <pc:docMkLst>
        <pc:docMk/>
      </pc:docMkLst>
      <pc:sldChg chg="addSp modSp">
        <pc:chgData name="Dennis A. Owusu" userId="56f052e3-2d7a-4185-b84b-1ecf4cf5c65f" providerId="ADAL" clId="{BE967687-8AC4-484C-8184-5A9AF69625C8}" dt="2019-01-10T20:10:25.654" v="322" actId="122"/>
        <pc:sldMkLst>
          <pc:docMk/>
          <pc:sldMk cId="293575965" sldId="256"/>
        </pc:sldMkLst>
        <pc:spChg chg="mod">
          <ac:chgData name="Dennis A. Owusu" userId="56f052e3-2d7a-4185-b84b-1ecf4cf5c65f" providerId="ADAL" clId="{BE967687-8AC4-484C-8184-5A9AF69625C8}" dt="2019-01-10T20:07:18.467" v="231" actId="20577"/>
          <ac:spMkLst>
            <pc:docMk/>
            <pc:sldMk cId="293575965" sldId="256"/>
            <ac:spMk id="2" creationId="{70FDDB0E-3BEC-47F8-8E85-9F792B5052E4}"/>
          </ac:spMkLst>
        </pc:spChg>
        <pc:spChg chg="add mod">
          <ac:chgData name="Dennis A. Owusu" userId="56f052e3-2d7a-4185-b84b-1ecf4cf5c65f" providerId="ADAL" clId="{BE967687-8AC4-484C-8184-5A9AF69625C8}" dt="2019-01-10T20:10:25.654" v="322" actId="122"/>
          <ac:spMkLst>
            <pc:docMk/>
            <pc:sldMk cId="293575965" sldId="256"/>
            <ac:spMk id="3" creationId="{AE453A4F-928B-49FD-8B65-24BD2B30A548}"/>
          </ac:spMkLst>
        </pc:spChg>
      </pc:sldChg>
      <pc:sldChg chg="modSp">
        <pc:chgData name="Dennis A. Owusu" userId="56f052e3-2d7a-4185-b84b-1ecf4cf5c65f" providerId="ADAL" clId="{BE967687-8AC4-484C-8184-5A9AF69625C8}" dt="2019-01-10T20:00:16.364" v="67" actId="20577"/>
        <pc:sldMkLst>
          <pc:docMk/>
          <pc:sldMk cId="1089017756" sldId="257"/>
        </pc:sldMkLst>
        <pc:spChg chg="mod">
          <ac:chgData name="Dennis A. Owusu" userId="56f052e3-2d7a-4185-b84b-1ecf4cf5c65f" providerId="ADAL" clId="{BE967687-8AC4-484C-8184-5A9AF69625C8}" dt="2019-01-10T20:00:16.364" v="67" actId="20577"/>
          <ac:spMkLst>
            <pc:docMk/>
            <pc:sldMk cId="1089017756" sldId="257"/>
            <ac:spMk id="3" creationId="{93D47EBE-5984-4EAC-9100-623E513850E8}"/>
          </ac:spMkLst>
        </pc:spChg>
      </pc:sldChg>
      <pc:sldChg chg="del">
        <pc:chgData name="Dennis A. Owusu" userId="56f052e3-2d7a-4185-b84b-1ecf4cf5c65f" providerId="ADAL" clId="{BE967687-8AC4-484C-8184-5A9AF69625C8}" dt="2019-01-10T20:00:45.248" v="68" actId="2696"/>
        <pc:sldMkLst>
          <pc:docMk/>
          <pc:sldMk cId="3555426405" sldId="258"/>
        </pc:sldMkLst>
      </pc:sldChg>
      <pc:sldChg chg="modSp">
        <pc:chgData name="Dennis A. Owusu" userId="56f052e3-2d7a-4185-b84b-1ecf4cf5c65f" providerId="ADAL" clId="{BE967687-8AC4-484C-8184-5A9AF69625C8}" dt="2019-01-10T20:01:51.997" v="143" actId="20577"/>
        <pc:sldMkLst>
          <pc:docMk/>
          <pc:sldMk cId="1619139646" sldId="260"/>
        </pc:sldMkLst>
        <pc:spChg chg="mod">
          <ac:chgData name="Dennis A. Owusu" userId="56f052e3-2d7a-4185-b84b-1ecf4cf5c65f" providerId="ADAL" clId="{BE967687-8AC4-484C-8184-5A9AF69625C8}" dt="2019-01-10T20:01:51.997" v="143" actId="20577"/>
          <ac:spMkLst>
            <pc:docMk/>
            <pc:sldMk cId="1619139646" sldId="260"/>
            <ac:spMk id="3" creationId="{045CBA43-FE9D-4186-B00A-4231B2865D8D}"/>
          </ac:spMkLst>
        </pc:spChg>
      </pc:sldChg>
      <pc:sldChg chg="modSp">
        <pc:chgData name="Dennis A. Owusu" userId="56f052e3-2d7a-4185-b84b-1ecf4cf5c65f" providerId="ADAL" clId="{BE967687-8AC4-484C-8184-5A9AF69625C8}" dt="2019-01-10T20:03:14.384" v="165" actId="20577"/>
        <pc:sldMkLst>
          <pc:docMk/>
          <pc:sldMk cId="2315629880" sldId="261"/>
        </pc:sldMkLst>
        <pc:spChg chg="mod">
          <ac:chgData name="Dennis A. Owusu" userId="56f052e3-2d7a-4185-b84b-1ecf4cf5c65f" providerId="ADAL" clId="{BE967687-8AC4-484C-8184-5A9AF69625C8}" dt="2019-01-10T20:03:14.384" v="165" actId="20577"/>
          <ac:spMkLst>
            <pc:docMk/>
            <pc:sldMk cId="2315629880" sldId="261"/>
            <ac:spMk id="3" creationId="{BA9B3902-37B1-4D12-B367-81A09C152366}"/>
          </ac:spMkLst>
        </pc:spChg>
      </pc:sldChg>
      <pc:sldChg chg="modSp">
        <pc:chgData name="Dennis A. Owusu" userId="56f052e3-2d7a-4185-b84b-1ecf4cf5c65f" providerId="ADAL" clId="{BE967687-8AC4-484C-8184-5A9AF69625C8}" dt="2019-01-10T20:06:08.811" v="216" actId="20577"/>
        <pc:sldMkLst>
          <pc:docMk/>
          <pc:sldMk cId="1680724458" sldId="262"/>
        </pc:sldMkLst>
        <pc:spChg chg="mod">
          <ac:chgData name="Dennis A. Owusu" userId="56f052e3-2d7a-4185-b84b-1ecf4cf5c65f" providerId="ADAL" clId="{BE967687-8AC4-484C-8184-5A9AF69625C8}" dt="2019-01-10T20:06:08.811" v="216" actId="20577"/>
          <ac:spMkLst>
            <pc:docMk/>
            <pc:sldMk cId="1680724458" sldId="262"/>
            <ac:spMk id="3" creationId="{17456C3D-9965-4C8E-8B72-FCAA421837CC}"/>
          </ac:spMkLst>
        </pc:spChg>
      </pc:sldChg>
      <pc:sldChg chg="modSp">
        <pc:chgData name="Dennis A. Owusu" userId="56f052e3-2d7a-4185-b84b-1ecf4cf5c65f" providerId="ADAL" clId="{BE967687-8AC4-484C-8184-5A9AF69625C8}" dt="2019-01-10T20:06:31.243" v="225" actId="20577"/>
        <pc:sldMkLst>
          <pc:docMk/>
          <pc:sldMk cId="956884576" sldId="263"/>
        </pc:sldMkLst>
        <pc:spChg chg="mod">
          <ac:chgData name="Dennis A. Owusu" userId="56f052e3-2d7a-4185-b84b-1ecf4cf5c65f" providerId="ADAL" clId="{BE967687-8AC4-484C-8184-5A9AF69625C8}" dt="2019-01-10T20:06:31.243" v="225" actId="20577"/>
          <ac:spMkLst>
            <pc:docMk/>
            <pc:sldMk cId="956884576" sldId="263"/>
            <ac:spMk id="3" creationId="{4377E094-6CD1-4F77-B9F0-86A25B1B8549}"/>
          </ac:spMkLst>
        </pc:spChg>
      </pc:sldChg>
      <pc:sldChg chg="modSp">
        <pc:chgData name="Dennis A. Owusu" userId="56f052e3-2d7a-4185-b84b-1ecf4cf5c65f" providerId="ADAL" clId="{BE967687-8AC4-484C-8184-5A9AF69625C8}" dt="2019-01-10T20:14:54.285" v="385" actId="20577"/>
        <pc:sldMkLst>
          <pc:docMk/>
          <pc:sldMk cId="1422699695" sldId="265"/>
        </pc:sldMkLst>
        <pc:spChg chg="mod">
          <ac:chgData name="Dennis A. Owusu" userId="56f052e3-2d7a-4185-b84b-1ecf4cf5c65f" providerId="ADAL" clId="{BE967687-8AC4-484C-8184-5A9AF69625C8}" dt="2019-01-10T20:14:54.285" v="385" actId="20577"/>
          <ac:spMkLst>
            <pc:docMk/>
            <pc:sldMk cId="1422699695" sldId="265"/>
            <ac:spMk id="3" creationId="{1E2E3A34-4400-4524-9D66-6281053DFD81}"/>
          </ac:spMkLst>
        </pc:spChg>
      </pc:sldChg>
      <pc:sldChg chg="modSp">
        <pc:chgData name="Dennis A. Owusu" userId="56f052e3-2d7a-4185-b84b-1ecf4cf5c65f" providerId="ADAL" clId="{BE967687-8AC4-484C-8184-5A9AF69625C8}" dt="2019-01-10T20:17:01.148" v="386" actId="20577"/>
        <pc:sldMkLst>
          <pc:docMk/>
          <pc:sldMk cId="1909589482" sldId="267"/>
        </pc:sldMkLst>
        <pc:spChg chg="mod">
          <ac:chgData name="Dennis A. Owusu" userId="56f052e3-2d7a-4185-b84b-1ecf4cf5c65f" providerId="ADAL" clId="{BE967687-8AC4-484C-8184-5A9AF69625C8}" dt="2019-01-10T20:17:01.148" v="386" actId="20577"/>
          <ac:spMkLst>
            <pc:docMk/>
            <pc:sldMk cId="1909589482" sldId="267"/>
            <ac:spMk id="3" creationId="{F6FE279A-613E-421E-8418-04387D11693C}"/>
          </ac:spMkLst>
        </pc:spChg>
      </pc:sldChg>
      <pc:sldChg chg="delSp modSp delAnim modAnim">
        <pc:chgData name="Dennis A. Owusu" userId="56f052e3-2d7a-4185-b84b-1ecf4cf5c65f" providerId="ADAL" clId="{BE967687-8AC4-484C-8184-5A9AF69625C8}" dt="2019-01-10T20:38:01.873" v="425" actId="478"/>
        <pc:sldMkLst>
          <pc:docMk/>
          <pc:sldMk cId="78718920" sldId="270"/>
        </pc:sldMkLst>
        <pc:spChg chg="del">
          <ac:chgData name="Dennis A. Owusu" userId="56f052e3-2d7a-4185-b84b-1ecf4cf5c65f" providerId="ADAL" clId="{BE967687-8AC4-484C-8184-5A9AF69625C8}" dt="2019-01-10T20:37:57.186" v="423" actId="478"/>
          <ac:spMkLst>
            <pc:docMk/>
            <pc:sldMk cId="78718920" sldId="270"/>
            <ac:spMk id="13" creationId="{DC464D88-B1D8-4743-BBF2-74D33ED576DC}"/>
          </ac:spMkLst>
        </pc:spChg>
        <pc:spChg chg="del mod">
          <ac:chgData name="Dennis A. Owusu" userId="56f052e3-2d7a-4185-b84b-1ecf4cf5c65f" providerId="ADAL" clId="{BE967687-8AC4-484C-8184-5A9AF69625C8}" dt="2019-01-10T20:38:01.873" v="425" actId="478"/>
          <ac:spMkLst>
            <pc:docMk/>
            <pc:sldMk cId="78718920" sldId="270"/>
            <ac:spMk id="16" creationId="{E3DDAFD1-F5B3-4C06-A311-1481A41D58A3}"/>
          </ac:spMkLst>
        </pc:spChg>
        <pc:spChg chg="mod">
          <ac:chgData name="Dennis A. Owusu" userId="56f052e3-2d7a-4185-b84b-1ecf4cf5c65f" providerId="ADAL" clId="{BE967687-8AC4-484C-8184-5A9AF69625C8}" dt="2019-01-10T20:37:46.298" v="421" actId="20577"/>
          <ac:spMkLst>
            <pc:docMk/>
            <pc:sldMk cId="78718920" sldId="270"/>
            <ac:spMk id="23" creationId="{83B2FD71-F78E-4C08-A6C9-8D88A9C6DC03}"/>
          </ac:spMkLst>
        </pc:spChg>
        <pc:picChg chg="mod">
          <ac:chgData name="Dennis A. Owusu" userId="56f052e3-2d7a-4185-b84b-1ecf4cf5c65f" providerId="ADAL" clId="{BE967687-8AC4-484C-8184-5A9AF69625C8}" dt="2019-01-10T20:37:51.468" v="422" actId="1076"/>
          <ac:picMkLst>
            <pc:docMk/>
            <pc:sldMk cId="78718920" sldId="270"/>
            <ac:picMk id="11" creationId="{48381BF3-E841-4985-A027-DBA4DCA19D9D}"/>
          </ac:picMkLst>
        </pc:picChg>
      </pc:sldChg>
      <pc:sldChg chg="addSp delSp modSp">
        <pc:chgData name="Dennis A. Owusu" userId="56f052e3-2d7a-4185-b84b-1ecf4cf5c65f" providerId="ADAL" clId="{BE967687-8AC4-484C-8184-5A9AF69625C8}" dt="2019-01-10T20:42:33.248" v="475" actId="20577"/>
        <pc:sldMkLst>
          <pc:docMk/>
          <pc:sldMk cId="26432926" sldId="273"/>
        </pc:sldMkLst>
        <pc:spChg chg="add del mod">
          <ac:chgData name="Dennis A. Owusu" userId="56f052e3-2d7a-4185-b84b-1ecf4cf5c65f" providerId="ADAL" clId="{BE967687-8AC4-484C-8184-5A9AF69625C8}" dt="2019-01-10T20:39:30.052" v="431" actId="478"/>
          <ac:spMkLst>
            <pc:docMk/>
            <pc:sldMk cId="26432926" sldId="273"/>
            <ac:spMk id="4" creationId="{41A10D18-4BEE-4448-97D8-C573754E8561}"/>
          </ac:spMkLst>
        </pc:spChg>
        <pc:spChg chg="del mod">
          <ac:chgData name="Dennis A. Owusu" userId="56f052e3-2d7a-4185-b84b-1ecf4cf5c65f" providerId="ADAL" clId="{BE967687-8AC4-484C-8184-5A9AF69625C8}" dt="2019-01-10T20:39:47.164" v="454" actId="478"/>
          <ac:spMkLst>
            <pc:docMk/>
            <pc:sldMk cId="26432926" sldId="273"/>
            <ac:spMk id="10" creationId="{3D80A35A-2663-4C40-9EC0-E5541EC229A2}"/>
          </ac:spMkLst>
        </pc:spChg>
        <pc:spChg chg="mod">
          <ac:chgData name="Dennis A. Owusu" userId="56f052e3-2d7a-4185-b84b-1ecf4cf5c65f" providerId="ADAL" clId="{BE967687-8AC4-484C-8184-5A9AF69625C8}" dt="2019-01-10T20:42:33.248" v="475" actId="20577"/>
          <ac:spMkLst>
            <pc:docMk/>
            <pc:sldMk cId="26432926" sldId="273"/>
            <ac:spMk id="11" creationId="{FE5AD660-A106-4239-9286-4C856601EE7C}"/>
          </ac:spMkLst>
        </pc:spChg>
        <pc:picChg chg="del">
          <ac:chgData name="Dennis A. Owusu" userId="56f052e3-2d7a-4185-b84b-1ecf4cf5c65f" providerId="ADAL" clId="{BE967687-8AC4-484C-8184-5A9AF69625C8}" dt="2019-01-10T20:38:42.821" v="426" actId="478"/>
          <ac:picMkLst>
            <pc:docMk/>
            <pc:sldMk cId="26432926" sldId="273"/>
            <ac:picMk id="8" creationId="{C12CF193-548B-463F-91FE-27695D9B5695}"/>
          </ac:picMkLst>
        </pc:picChg>
        <pc:picChg chg="del">
          <ac:chgData name="Dennis A. Owusu" userId="56f052e3-2d7a-4185-b84b-1ecf4cf5c65f" providerId="ADAL" clId="{BE967687-8AC4-484C-8184-5A9AF69625C8}" dt="2019-01-10T20:39:33.082" v="432" actId="478"/>
          <ac:picMkLst>
            <pc:docMk/>
            <pc:sldMk cId="26432926" sldId="273"/>
            <ac:picMk id="9" creationId="{5DA1E270-57EC-46AF-A2AD-75191EDDFEB6}"/>
          </ac:picMkLst>
        </pc:picChg>
      </pc:sldChg>
      <pc:sldChg chg="delCm">
        <pc:chgData name="Dennis A. Owusu" userId="56f052e3-2d7a-4185-b84b-1ecf4cf5c65f" providerId="ADAL" clId="{BE967687-8AC4-484C-8184-5A9AF69625C8}" dt="2019-01-10T20:43:48.565" v="476"/>
        <pc:sldMkLst>
          <pc:docMk/>
          <pc:sldMk cId="30718640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ECEA-6EEF-48B8-8ED6-F2C88619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EE7EB-4C9E-4729-85A8-C8BE71627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2C4F-0663-4E9B-9368-CD38BDDE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D739-9D62-408E-9F6B-5E48386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BD1B-6816-45EB-9129-07A1320A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EE1C-4D76-4B0F-BD88-54539FB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2635-C9D1-4538-9555-38F1DFB9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9654-E7CD-46D2-BBDE-44C1AEF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742B-A270-4FF2-954F-404E15B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65FB-D90E-49A2-9550-8EB9449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76686-820F-4B39-9F84-414ABA41E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99C40-EF30-4E86-86B3-B1258812A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CA96-6244-4038-AECE-2E225E15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911A-F56B-4C39-AD2B-EDDEF64F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44F7-81C0-4224-9E67-5D128851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111E-1248-4858-A5CC-BA5631C8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3BB-A36F-4E45-A769-8511ACD5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69B7-045E-432E-A983-42D3EAFE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36A0-C9C5-44E5-B785-1B6CE23C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C216-BB7B-475E-A9B0-381B1D82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633A-B3FF-465C-BBFE-D75221B6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4FCA-C843-43DB-9CC9-18AEA46E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77E9-EAFE-4E2A-A708-BE809305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1E45-56C9-4B87-A32B-9781A4B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2770-E77E-41B5-BB32-7A662A66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8D8F-93CF-44B6-9711-390ED09E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461D-2B8F-473F-94C1-548D415D8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3F7D-4857-4461-9B7B-B9B01D016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76A6-0AF8-4163-8860-E22041EE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6761-E546-49C0-8AA8-B7BC264C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9738-AE60-40BE-9101-FAD387C8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FB90-3995-486C-B52D-1A0EC202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58945-1813-4424-ACB7-03CFE060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0718-1CD5-47D7-AF06-428053F49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AE660-4523-4EF5-989C-031DF7914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C80B3-523B-481B-BEED-557C11628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0E2CD-E3D9-4F41-AF3A-7EFD3AEF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470B5-C907-4D2F-B199-30761E7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23ECA-55A3-4D17-915D-1D5D4CD9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A456-6A5E-4D58-AD50-EB86F99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2AF8E-187A-4A4D-8DC7-7C82C02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774F2-5675-4AC8-A747-1AD939F6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BAB05-3FCF-441D-AF65-E34D5DC3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666A6-FA2F-4E2F-BECE-6D7E711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29626-92CA-4E79-A753-A78B106D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DC44E-D7DF-4774-A5D0-27468D07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8E58-C84C-43B4-97E5-5BA7E5A8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7EC-897F-4B01-A8F8-0879FEA1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6094-57BE-4062-937A-A545EB23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819F-0108-4316-BAD2-AB4E9E04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6CBA-C992-449C-AE69-734759D3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688C-5B68-4D42-B056-70FAF850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576-1274-460A-819F-94CB77BA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54CE9-2ED9-4121-9475-6E3AC154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0BD80-1FF0-448C-8BDD-8E167F25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6AF4-7B6E-4439-B61B-808C50C8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D4689-7D97-4D1B-A1C9-34A9FB5C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112A-170B-401C-BCAF-C4E2F59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F42CB-2FAA-4DB0-AB87-6B81014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09FD-EECC-4493-80CF-574D4F56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116B-507B-4239-9F08-4DACB51F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ACEA-C090-4A65-BB48-C0358B4BDEC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B623-CCD0-493B-884B-F7C4429B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D447-DF08-4E27-927A-BCF3B4A0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6E09-A3AF-4C6C-92A8-F42FB6DF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math/linearalgebr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well-aladago/ML2019/blob/master/%5bIan_Goodfellow,_Yoshua_Bengio_and_Aaron_Courville(b-ok.org)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hyperlink" Target="https://www.datacamp.com/courses/introduction-to-python-for-data-science-microsof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DB0E-3BEC-47F8-8E85-9F792B505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844"/>
            <a:ext cx="9144000" cy="4345497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CS 452 Machine Learning 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Ashesi University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Course Introduction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Dennis Asamoah Owusu</a:t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53A4F-928B-49FD-8B65-24BD2B30A548}"/>
              </a:ext>
            </a:extLst>
          </p:cNvPr>
          <p:cNvSpPr txBox="1"/>
          <p:nvPr/>
        </p:nvSpPr>
        <p:spPr>
          <a:xfrm>
            <a:off x="3667027" y="5514681"/>
            <a:ext cx="555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Slides are from Lorenzo </a:t>
            </a:r>
            <a:r>
              <a:rPr lang="en-US" dirty="0" err="1"/>
              <a:t>Torresani</a:t>
            </a:r>
            <a:endParaRPr lang="en-US" dirty="0"/>
          </a:p>
          <a:p>
            <a:pPr algn="ctr"/>
            <a:r>
              <a:rPr lang="en-US" dirty="0"/>
              <a:t> (with some modifications) </a:t>
            </a:r>
          </a:p>
        </p:txBody>
      </p:sp>
    </p:spTree>
    <p:extLst>
      <p:ext uri="{BB962C8B-B14F-4D97-AF65-F5344CB8AC3E}">
        <p14:creationId xmlns:p14="http://schemas.microsoft.com/office/powerpoint/2010/main" val="2935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31E2-453D-442E-9E78-4AC49512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296B-EDFA-479B-BC9A-1DE74F49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Proposal (15% of project grade):</a:t>
            </a:r>
          </a:p>
          <a:p>
            <a:pPr marL="457200" lvl="1" indent="0">
              <a:buNone/>
            </a:pPr>
            <a:r>
              <a:rPr lang="en-US" dirty="0"/>
              <a:t>write up + “spotlight” presentation, due on Feb 4</a:t>
            </a:r>
            <a:r>
              <a:rPr lang="en-US" baseline="30000" dirty="0"/>
              <a:t>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problem do you want to solve?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methods will you implement?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training data will you be using?</a:t>
            </a:r>
          </a:p>
          <a:p>
            <a:r>
              <a:rPr lang="en-US" dirty="0"/>
              <a:t>Milestone (25% of project grade):</a:t>
            </a:r>
          </a:p>
          <a:p>
            <a:pPr marL="457200" lvl="1" indent="0">
              <a:buNone/>
            </a:pPr>
            <a:r>
              <a:rPr lang="en-US" dirty="0"/>
              <a:t>write up + in-class presentation, due on March 18th</a:t>
            </a:r>
          </a:p>
          <a:p>
            <a:pPr lvl="1"/>
            <a:r>
              <a:rPr lang="en-US" dirty="0"/>
              <a:t>a check-point to verify you are making good progress</a:t>
            </a:r>
          </a:p>
          <a:p>
            <a:pPr lvl="1"/>
            <a:r>
              <a:rPr lang="en-US" dirty="0"/>
              <a:t>an opportunity to gather feedback</a:t>
            </a:r>
          </a:p>
          <a:p>
            <a:r>
              <a:rPr lang="en-US" dirty="0"/>
              <a:t>Closing submission (60% of project grade): closing presentation and write up due on April 24th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A8F0-7753-4A25-97E1-F0AE7A10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05" dirty="0">
                <a:latin typeface="Arial"/>
                <a:cs typeface="Arial"/>
              </a:rPr>
              <a:t>Prerequisites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279A-613E-421E-8418-04387D1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Introduction to programming</a:t>
            </a:r>
          </a:p>
          <a:p>
            <a:r>
              <a:rPr lang="en-US" dirty="0"/>
              <a:t>Linear algebra, numerical optimization</a:t>
            </a:r>
          </a:p>
          <a:p>
            <a:pPr marL="457200" lvl="1" indent="0">
              <a:buNone/>
            </a:pPr>
            <a:r>
              <a:rPr lang="en-US" dirty="0"/>
              <a:t>You should be familiar with:</a:t>
            </a:r>
          </a:p>
          <a:p>
            <a:pPr lvl="1"/>
            <a:r>
              <a:rPr lang="en-US" dirty="0"/>
              <a:t>methods to solve systems of linear equations and least square systems</a:t>
            </a:r>
          </a:p>
          <a:p>
            <a:pPr lvl="1"/>
            <a:r>
              <a:rPr lang="en-US" dirty="0"/>
              <a:t>basic linear algebra concepts ( e.g. eigenvalues, rank, determinant, properties of positive semi-definite or symmetric matrices)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You may want to brush up on your knowledge of linear algebra using the following Khan Academy’s class:  </a:t>
            </a:r>
            <a:r>
              <a:rPr lang="en-US" dirty="0">
                <a:hlinkClick r:id="rId2"/>
              </a:rPr>
              <a:t>https://www.khanacademy.org/math/linearalgebra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8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ECCC-5210-4E62-B3B2-E2468AE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CFFA-3E95-48D8-B1E7-91065C4F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student discussion is encouraged</a:t>
            </a:r>
          </a:p>
          <a:p>
            <a:pPr lvl="1"/>
            <a:r>
              <a:rPr lang="en-US" dirty="0"/>
              <a:t>... but your submission must be entirely your work</a:t>
            </a:r>
          </a:p>
          <a:p>
            <a:pPr lvl="1"/>
            <a:r>
              <a:rPr lang="en-US" dirty="0"/>
              <a:t>you cannot use external software (not even as an  example or a template for your implementation!)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you can use external code for </a:t>
            </a:r>
            <a:r>
              <a:rPr lang="en-US" i="1" dirty="0"/>
              <a:t>parts</a:t>
            </a:r>
            <a:r>
              <a:rPr lang="en-US" dirty="0"/>
              <a:t> of your work</a:t>
            </a:r>
          </a:p>
          <a:p>
            <a:pPr lvl="1"/>
            <a:r>
              <a:rPr lang="en-US" dirty="0"/>
              <a:t>your project must involve some new code written by you</a:t>
            </a:r>
          </a:p>
          <a:p>
            <a:pPr lvl="1"/>
            <a:r>
              <a:rPr lang="en-US" dirty="0"/>
              <a:t>applying homework code to your problem is not enough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5357-9208-4D4F-AAEB-ADE4463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Machine Learning?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507-59B9-4E11-8FC9-9AF35F2A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5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Arthur Samuel (1959):</a:t>
            </a:r>
          </a:p>
          <a:p>
            <a:pPr marL="0" indent="0">
              <a:buNone/>
            </a:pPr>
            <a:r>
              <a:rPr lang="en-US" dirty="0"/>
              <a:t> “Field of study that gives computers the </a:t>
            </a:r>
          </a:p>
          <a:p>
            <a:pPr marL="0" indent="0">
              <a:buNone/>
            </a:pPr>
            <a:r>
              <a:rPr lang="en-US" dirty="0"/>
              <a:t> ability to learn without being explicitly</a:t>
            </a:r>
          </a:p>
          <a:p>
            <a:pPr marL="0" indent="0">
              <a:buNone/>
            </a:pPr>
            <a:r>
              <a:rPr lang="en-US" dirty="0"/>
              <a:t>  programmed.”</a:t>
            </a:r>
          </a:p>
          <a:p>
            <a:r>
              <a:rPr lang="en-US" dirty="0"/>
              <a:t>Tom Mitchell (1997):</a:t>
            </a:r>
          </a:p>
          <a:p>
            <a:pPr marL="0" indent="0">
              <a:buNone/>
            </a:pPr>
            <a:r>
              <a:rPr lang="en-US" dirty="0"/>
              <a:t>“A computer program is said to learn from </a:t>
            </a:r>
          </a:p>
          <a:p>
            <a:pPr marL="0" indent="0">
              <a:buNone/>
            </a:pPr>
            <a:r>
              <a:rPr lang="en-US" dirty="0"/>
              <a:t> experience E with respect to some class  of</a:t>
            </a:r>
          </a:p>
          <a:p>
            <a:pPr marL="0" indent="0">
              <a:buNone/>
            </a:pPr>
            <a:r>
              <a:rPr lang="en-US" dirty="0"/>
              <a:t> tasks T and performance measure P, </a:t>
            </a:r>
          </a:p>
          <a:p>
            <a:pPr marL="0" indent="0">
              <a:buNone/>
            </a:pPr>
            <a:r>
              <a:rPr lang="en-US" dirty="0"/>
              <a:t>if  its performance at tasks T, improves </a:t>
            </a:r>
          </a:p>
          <a:p>
            <a:pPr marL="0" indent="0">
              <a:buNone/>
            </a:pPr>
            <a:r>
              <a:rPr lang="en-US" dirty="0"/>
              <a:t>with  experience E.”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FD4C7-0C56-482F-8151-0AF72085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17" y="1939043"/>
            <a:ext cx="1422399" cy="1614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77B20-2AF9-4AE7-9E39-18A65B38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311" y="4307808"/>
            <a:ext cx="1032985" cy="9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BECA-E92F-4705-B615-E53B80EF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Successes of 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B08E-EAE3-4036-883E-701DA2AC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11"/>
            <a:ext cx="10515600" cy="4313051"/>
          </a:xfrm>
        </p:spPr>
        <p:txBody>
          <a:bodyPr/>
          <a:lstStyle/>
          <a:p>
            <a:r>
              <a:rPr lang="en-US" dirty="0"/>
              <a:t>Often hand-programming is too difficult or not possible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9D010-1592-4192-A772-0A014A0A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7" y="2744281"/>
            <a:ext cx="1077379" cy="1486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4E897-98D6-4E97-AD56-089527EF50BA}"/>
              </a:ext>
            </a:extLst>
          </p:cNvPr>
          <p:cNvSpPr txBox="1"/>
          <p:nvPr/>
        </p:nvSpPr>
        <p:spPr>
          <a:xfrm>
            <a:off x="1123306" y="2545873"/>
            <a:ext cx="201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filtering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528C1E-7210-4045-A739-DB2D1AF1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75" y="3236253"/>
            <a:ext cx="1334128" cy="933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995A6-3409-4B42-A841-2F35D8354338}"/>
              </a:ext>
            </a:extLst>
          </p:cNvPr>
          <p:cNvSpPr txBox="1"/>
          <p:nvPr/>
        </p:nvSpPr>
        <p:spPr>
          <a:xfrm>
            <a:off x="2609193" y="2805420"/>
            <a:ext cx="201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recognition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381BF3-E841-4985-A027-DBA4DCA1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88" y="3306108"/>
            <a:ext cx="2287408" cy="1727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4BA0E-6093-4D5E-BC5C-8A3BCBE60D2C}"/>
              </a:ext>
            </a:extLst>
          </p:cNvPr>
          <p:cNvSpPr txBox="1"/>
          <p:nvPr/>
        </p:nvSpPr>
        <p:spPr>
          <a:xfrm>
            <a:off x="4806488" y="2854217"/>
            <a:ext cx="24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C36365-95E5-4A02-B6FA-B92CBFBC3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748" y="5079124"/>
            <a:ext cx="2109456" cy="11825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7F0B17-FAC2-498A-96DB-C73F130816EE}"/>
              </a:ext>
            </a:extLst>
          </p:cNvPr>
          <p:cNvSpPr txBox="1"/>
          <p:nvPr/>
        </p:nvSpPr>
        <p:spPr>
          <a:xfrm>
            <a:off x="1123306" y="4689236"/>
            <a:ext cx="247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Recommender systems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5FF0D0-70C9-4BD0-B41B-23E2ACA26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158" y="5279543"/>
            <a:ext cx="2109456" cy="1439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9EFA13-C6CC-4709-95ED-AE6DFD8AE0DC}"/>
              </a:ext>
            </a:extLst>
          </p:cNvPr>
          <p:cNvSpPr txBox="1"/>
          <p:nvPr/>
        </p:nvSpPr>
        <p:spPr>
          <a:xfrm>
            <a:off x="7588533" y="4910211"/>
            <a:ext cx="228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2FD71-F78E-4C08-A6C9-8D88A9C6DC03}"/>
              </a:ext>
            </a:extLst>
          </p:cNvPr>
          <p:cNvSpPr txBox="1"/>
          <p:nvPr/>
        </p:nvSpPr>
        <p:spPr>
          <a:xfrm>
            <a:off x="3478702" y="3838347"/>
            <a:ext cx="6273549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1975">
              <a:lnSpc>
                <a:spcPts val="760"/>
              </a:lnSpc>
              <a:spcBef>
                <a:spcPts val="95"/>
              </a:spcBef>
            </a:pPr>
            <a:endParaRPr lang="en-US" sz="1600" spc="-35" dirty="0">
              <a:latin typeface="Arial"/>
              <a:cs typeface="Arial"/>
            </a:endParaRPr>
          </a:p>
          <a:p>
            <a:pPr marL="561975">
              <a:lnSpc>
                <a:spcPts val="760"/>
              </a:lnSpc>
              <a:spcBef>
                <a:spcPts val="95"/>
              </a:spcBef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8" grpId="0"/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8CE6-3606-4193-AE44-68969D65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Stages of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4C7F-3607-4BA3-9DD7-F6451D1F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Training:</a:t>
            </a:r>
          </a:p>
          <a:p>
            <a:pPr marL="457200" lvl="1" indent="0">
              <a:buNone/>
            </a:pPr>
            <a:r>
              <a:rPr lang="en-US" dirty="0"/>
              <a:t>A model is learned </a:t>
            </a:r>
            <a:r>
              <a:rPr lang="en-US" b="1" dirty="0"/>
              <a:t>from training data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Application:</a:t>
            </a:r>
          </a:p>
          <a:p>
            <a:pPr marL="457200" lvl="1" indent="0">
              <a:buNone/>
            </a:pPr>
            <a:r>
              <a:rPr lang="en-US" dirty="0"/>
              <a:t>The learned model is used to make decisions about new  </a:t>
            </a:r>
            <a:r>
              <a:rPr lang="en-US" b="1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93779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998D-2103-441C-A3F0-31337A0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3DE3-4E90-497E-8F31-E390BA39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Supervised learning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learning models from examples labeled with the correct answer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classification: outputs are discrete labels (e.g. spam vs non-spam)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regression: outputs are real-valued (e.g. used car prices)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998D-2103-441C-A3F0-31337A0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3DE3-4E90-497E-8F31-E390BA39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Unsupervised learning:</a:t>
            </a:r>
          </a:p>
          <a:p>
            <a:pPr marL="457200" lvl="1" indent="0">
              <a:buNone/>
            </a:pPr>
            <a:r>
              <a:rPr lang="en-US" dirty="0"/>
              <a:t>learning structure within unlabeled data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dimensionality reduction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clustering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source separation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BE04-72B6-44C8-92FB-82F63FC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unsupervised learning: </a:t>
            </a:r>
            <a:r>
              <a:rPr lang="en-US" b="1" dirty="0"/>
              <a:t>dimensionality reduction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AD660-A106-4239-9286-4C856601EE7C}"/>
              </a:ext>
            </a:extLst>
          </p:cNvPr>
          <p:cNvSpPr txBox="1"/>
          <p:nvPr/>
        </p:nvSpPr>
        <p:spPr>
          <a:xfrm>
            <a:off x="1628625" y="2228671"/>
            <a:ext cx="9023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scientific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extraction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3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BE04-72B6-44C8-92FB-82F63FC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unsupervised learning: </a:t>
            </a:r>
            <a:br>
              <a:rPr lang="en-US" dirty="0"/>
            </a:br>
            <a:r>
              <a:rPr lang="en-US" b="1" dirty="0"/>
              <a:t>clustering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6F2CDA-5922-45F7-BD88-C250CA1C6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137644"/>
            <a:ext cx="3810000" cy="3538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DE6CF-7923-4C36-BD81-07BB4DD6B338}"/>
              </a:ext>
            </a:extLst>
          </p:cNvPr>
          <p:cNvSpPr txBox="1"/>
          <p:nvPr/>
        </p:nvSpPr>
        <p:spPr>
          <a:xfrm>
            <a:off x="2336800" y="1768312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segmentation: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C8B4E-5A61-4441-B3CD-8E708182AFAE}"/>
              </a:ext>
            </a:extLst>
          </p:cNvPr>
          <p:cNvSpPr txBox="1"/>
          <p:nvPr/>
        </p:nvSpPr>
        <p:spPr>
          <a:xfrm>
            <a:off x="6937024" y="5724168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from [Andreetto et al., ICCV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1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AB2-D251-4B93-AD64-E209E3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 for today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7EBE-5984-4EAC-9100-623E5138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Course Overview: objectives, requirements and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machine learning?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dirty="0"/>
              <a:t>Preview of machine learning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901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BE04-72B6-44C8-92FB-82F63FC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Examples of unsupervised learning: </a:t>
            </a:r>
            <a:br>
              <a:rPr lang="en-US" dirty="0"/>
            </a:br>
            <a:r>
              <a:rPr lang="en-US" b="1" dirty="0"/>
              <a:t>source separation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DE6CF-7923-4C36-BD81-07BB4DD6B338}"/>
              </a:ext>
            </a:extLst>
          </p:cNvPr>
          <p:cNvSpPr txBox="1"/>
          <p:nvPr/>
        </p:nvSpPr>
        <p:spPr>
          <a:xfrm>
            <a:off x="2438400" y="250613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cocktail party effect: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DB5E3-358B-4B36-AD5B-40E53E183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60" y="3083559"/>
            <a:ext cx="4435467" cy="23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998D-2103-441C-A3F0-31337A0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3DE3-4E90-497E-8F31-E390BA39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Reinforcement learning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an agent (e.g. a robot or controller) learns  actions from success (reward) and failure  (punishment)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17EE-657A-423C-B2A1-4BB4FD7B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08CC-D114-461E-A4A8-528393F2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Provide mathematical and practical knowledge</a:t>
            </a:r>
          </a:p>
          <a:p>
            <a:pPr lvl="1" algn="just"/>
            <a:r>
              <a:rPr lang="en-US" dirty="0"/>
              <a:t>to apply ML methods to your areas of interests</a:t>
            </a:r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to start doing ML research ( if you wish to do so)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FF9C-92D3-46E7-AA1B-224D4AE8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BA43-FE9D-4186-B00A-4231B286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Course syllabus in CAMU</a:t>
            </a:r>
          </a:p>
          <a:p>
            <a:r>
              <a:rPr lang="en-US" spc="-45" dirty="0">
                <a:cs typeface="Arial"/>
              </a:rPr>
              <a:t>Textbooks and other reference materials</a:t>
            </a:r>
            <a:r>
              <a:rPr lang="en-US" spc="-30" dirty="0">
                <a:cs typeface="Arial"/>
              </a:rPr>
              <a:t>:</a:t>
            </a:r>
            <a:endParaRPr lang="en-US" dirty="0">
              <a:cs typeface="Arial"/>
            </a:endParaRPr>
          </a:p>
          <a:p>
            <a:pPr lvl="1">
              <a:buFont typeface="Calibri" panose="020F0502020204030204" pitchFamily="34" charset="0"/>
              <a:buChar char="―"/>
            </a:pPr>
            <a:r>
              <a:rPr lang="en-US" dirty="0"/>
              <a:t> Christopher M. Bishop, Pattern Recognition and Machine Learning, Spring 2011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dirty="0"/>
              <a:t> Ian Goodfellow ,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and Aaron Courville, </a:t>
            </a:r>
            <a:r>
              <a:rPr lang="en-US" dirty="0">
                <a:hlinkClick r:id="rId2"/>
              </a:rPr>
              <a:t>Deep Learning, MIT </a:t>
            </a:r>
            <a:r>
              <a:rPr lang="en-US" dirty="0"/>
              <a:t>Press 2016 ( freely available online in digital form)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F1E-4833-4EE2-934B-1A226957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3902-37B1-4D12-B367-81A09C15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Considered essential to learn the course material</a:t>
            </a:r>
          </a:p>
          <a:p>
            <a:endParaRPr lang="en-US" dirty="0"/>
          </a:p>
          <a:p>
            <a:r>
              <a:rPr lang="en-US" dirty="0"/>
              <a:t>In class, please obey our no-texting, no laptop policy</a:t>
            </a:r>
          </a:p>
          <a:p>
            <a:endParaRPr lang="en-US" dirty="0"/>
          </a:p>
          <a:p>
            <a:r>
              <a:rPr lang="en-US" dirty="0"/>
              <a:t>Lab hours will be used as extra office hours or lectures as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77E-3327-4208-BE66-CEBCB798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6C3D-9965-4C8E-8B72-FCAA4218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midterm or final exam</a:t>
            </a:r>
          </a:p>
          <a:p>
            <a:endParaRPr lang="en-US" dirty="0"/>
          </a:p>
          <a:p>
            <a:r>
              <a:rPr lang="en-US" dirty="0"/>
              <a:t>Four homework assignments (written answers to technical questions, implementation of  algorithms in Python) contributing to 60% of  your final grade</a:t>
            </a:r>
          </a:p>
          <a:p>
            <a:endParaRPr lang="en-US" dirty="0"/>
          </a:p>
          <a:p>
            <a:r>
              <a:rPr lang="en-US" dirty="0"/>
              <a:t>Term project, worth 40% of the final grade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89C0-F18A-4A2C-93B2-69D0B3F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Late Homework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E094-6CD1-4F77-B9F0-86A25B1B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 free late days to be used for homework (not project) submissions</a:t>
            </a:r>
          </a:p>
          <a:p>
            <a:r>
              <a:rPr lang="en-US" dirty="0"/>
              <a:t>After the free late days are used, homework submissions will be penalized 25% per additional  late day</a:t>
            </a:r>
          </a:p>
          <a:p>
            <a:r>
              <a:rPr lang="en-US" dirty="0"/>
              <a:t>No exceptions aside medical emergencies!</a:t>
            </a:r>
          </a:p>
          <a:p>
            <a:r>
              <a:rPr lang="en-US" dirty="0"/>
              <a:t>Homework/project schedule is available in the course syllabus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A6E5-803D-4991-A35B-76605A8F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40A7-40D1-4680-94BC-FC88ABE6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programming portions of the homework assignments will require implementation of algorithms in Python</a:t>
            </a:r>
          </a:p>
          <a:p>
            <a:endParaRPr lang="en-US" dirty="0"/>
          </a:p>
          <a:p>
            <a:r>
              <a:rPr lang="en-US" dirty="0"/>
              <a:t>Introduction to Python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Intro to Python for Data Science</a:t>
            </a:r>
            <a:r>
              <a:rPr lang="en-US" dirty="0"/>
              <a:t>, free course  by </a:t>
            </a:r>
            <a:r>
              <a:rPr lang="en-US" dirty="0" err="1"/>
              <a:t>DataCamp</a:t>
            </a:r>
            <a:endParaRPr lang="en-US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Python 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 Tutorial</a:t>
            </a:r>
            <a:r>
              <a:rPr lang="en-US" dirty="0"/>
              <a:t>, by Justin Johnson (Stanford University)</a:t>
            </a:r>
          </a:p>
          <a:p>
            <a:pPr lvl="1">
              <a:buFont typeface="Calibri" panose="020F0502020204030204" pitchFamily="34" charset="0"/>
              <a:buChar char="―"/>
            </a:pPr>
            <a:endParaRPr lang="en-US" dirty="0"/>
          </a:p>
          <a:p>
            <a:pPr lvl="1">
              <a:buFont typeface="Calibri" panose="020F0502020204030204" pitchFamily="34" charset="0"/>
              <a:buChar char="―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2664-372E-4443-9A84-BE225B65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3A34-4400-4524-9D66-6281053D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of 4-5 students</a:t>
            </a:r>
          </a:p>
          <a:p>
            <a:r>
              <a:rPr lang="en-US" dirty="0"/>
              <a:t>Apply machine learning to solve a problem</a:t>
            </a:r>
          </a:p>
          <a:p>
            <a:r>
              <a:rPr lang="en-US" dirty="0"/>
              <a:t>Topic selection</a:t>
            </a:r>
          </a:p>
          <a:p>
            <a:pPr lvl="1"/>
            <a:r>
              <a:rPr lang="en-US" dirty="0"/>
              <a:t> pick something close to your interest</a:t>
            </a:r>
          </a:p>
          <a:p>
            <a:pPr lvl="1"/>
            <a:r>
              <a:rPr lang="en-US" dirty="0"/>
              <a:t> talk to me</a:t>
            </a:r>
          </a:p>
          <a:p>
            <a:r>
              <a:rPr lang="en-US" dirty="0"/>
              <a:t>Review the “project guidelines” document for useful tips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814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  CS 452 Machine Learning   Ashesi University  Course Introduction   Dennis Asamoah Owusu </vt:lpstr>
      <vt:lpstr>Plan for today </vt:lpstr>
      <vt:lpstr>Course Objectives</vt:lpstr>
      <vt:lpstr>Resources</vt:lpstr>
      <vt:lpstr>Lecture Attendance</vt:lpstr>
      <vt:lpstr>Grading Scheme</vt:lpstr>
      <vt:lpstr>Late Homework Policy</vt:lpstr>
      <vt:lpstr>Python</vt:lpstr>
      <vt:lpstr>Term project</vt:lpstr>
      <vt:lpstr>Project Submissions</vt:lpstr>
      <vt:lpstr>Prerequisites </vt:lpstr>
      <vt:lpstr>Academic Integrity</vt:lpstr>
      <vt:lpstr>What is Machine Learning? </vt:lpstr>
      <vt:lpstr>Application Successes of  Machine Learning </vt:lpstr>
      <vt:lpstr>Stages of learning methods</vt:lpstr>
      <vt:lpstr>Types of Machine Learning</vt:lpstr>
      <vt:lpstr>Types of Machine Learning</vt:lpstr>
      <vt:lpstr>Examples of unsupervised learning: dimensionality reduction</vt:lpstr>
      <vt:lpstr>Examples of unsupervised learning:  clustering</vt:lpstr>
      <vt:lpstr>Examples of unsupervised learning:  source separation</vt:lpstr>
      <vt:lpstr>Types of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452 Machine Learning  Ashesi University   Course introduction   Dennis Asamoah Owusu</dc:title>
  <dc:creator>Maxwell Aladago</dc:creator>
  <cp:lastModifiedBy>Dennis A. Owusu</cp:lastModifiedBy>
  <cp:revision>27</cp:revision>
  <dcterms:created xsi:type="dcterms:W3CDTF">2019-01-09T09:08:00Z</dcterms:created>
  <dcterms:modified xsi:type="dcterms:W3CDTF">2019-01-10T20:44:00Z</dcterms:modified>
</cp:coreProperties>
</file>