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A. Owusu" userId="56f052e3-2d7a-4185-b84b-1ecf4cf5c65f" providerId="ADAL" clId="{E22AC627-7272-4023-A6A1-F1CBC0B0D4E8}"/>
    <pc:docChg chg="custSel modSld">
      <pc:chgData name="Dennis A. Owusu" userId="56f052e3-2d7a-4185-b84b-1ecf4cf5c65f" providerId="ADAL" clId="{E22AC627-7272-4023-A6A1-F1CBC0B0D4E8}" dt="2019-01-10T20:51:48.582" v="165" actId="1076"/>
      <pc:docMkLst>
        <pc:docMk/>
      </pc:docMkLst>
      <pc:sldChg chg="modSp">
        <pc:chgData name="Dennis A. Owusu" userId="56f052e3-2d7a-4185-b84b-1ecf4cf5c65f" providerId="ADAL" clId="{E22AC627-7272-4023-A6A1-F1CBC0B0D4E8}" dt="2019-01-10T20:46:21.492" v="7" actId="20577"/>
        <pc:sldMkLst>
          <pc:docMk/>
          <pc:sldMk cId="3806221418" sldId="259"/>
        </pc:sldMkLst>
        <pc:spChg chg="mod">
          <ac:chgData name="Dennis A. Owusu" userId="56f052e3-2d7a-4185-b84b-1ecf4cf5c65f" providerId="ADAL" clId="{E22AC627-7272-4023-A6A1-F1CBC0B0D4E8}" dt="2019-01-10T20:46:21.492" v="7" actId="20577"/>
          <ac:spMkLst>
            <pc:docMk/>
            <pc:sldMk cId="3806221418" sldId="259"/>
            <ac:spMk id="3" creationId="{E53D70EB-3275-497A-85CF-AFEB8D1ED6B0}"/>
          </ac:spMkLst>
        </pc:spChg>
      </pc:sldChg>
      <pc:sldChg chg="addSp modSp">
        <pc:chgData name="Dennis A. Owusu" userId="56f052e3-2d7a-4185-b84b-1ecf4cf5c65f" providerId="ADAL" clId="{E22AC627-7272-4023-A6A1-F1CBC0B0D4E8}" dt="2019-01-10T20:48:51.123" v="121" actId="20577"/>
        <pc:sldMkLst>
          <pc:docMk/>
          <pc:sldMk cId="2207547470" sldId="260"/>
        </pc:sldMkLst>
        <pc:spChg chg="add mod">
          <ac:chgData name="Dennis A. Owusu" userId="56f052e3-2d7a-4185-b84b-1ecf4cf5c65f" providerId="ADAL" clId="{E22AC627-7272-4023-A6A1-F1CBC0B0D4E8}" dt="2019-01-10T20:48:51.123" v="121" actId="20577"/>
          <ac:spMkLst>
            <pc:docMk/>
            <pc:sldMk cId="2207547470" sldId="260"/>
            <ac:spMk id="3" creationId="{30217F9C-DF9C-432A-894C-2142980DEDC7}"/>
          </ac:spMkLst>
        </pc:spChg>
      </pc:sldChg>
      <pc:sldChg chg="delSp modSp">
        <pc:chgData name="Dennis A. Owusu" userId="56f052e3-2d7a-4185-b84b-1ecf4cf5c65f" providerId="ADAL" clId="{E22AC627-7272-4023-A6A1-F1CBC0B0D4E8}" dt="2019-01-10T20:51:48.582" v="165" actId="1076"/>
        <pc:sldMkLst>
          <pc:docMk/>
          <pc:sldMk cId="2156036643" sldId="262"/>
        </pc:sldMkLst>
        <pc:spChg chg="mod">
          <ac:chgData name="Dennis A. Owusu" userId="56f052e3-2d7a-4185-b84b-1ecf4cf5c65f" providerId="ADAL" clId="{E22AC627-7272-4023-A6A1-F1CBC0B0D4E8}" dt="2019-01-10T20:50:45.455" v="132" actId="20577"/>
          <ac:spMkLst>
            <pc:docMk/>
            <pc:sldMk cId="2156036643" sldId="262"/>
            <ac:spMk id="2" creationId="{B3BF7EFD-483C-4EF9-9F0E-F83C230E44B8}"/>
          </ac:spMkLst>
        </pc:spChg>
        <pc:spChg chg="mod">
          <ac:chgData name="Dennis A. Owusu" userId="56f052e3-2d7a-4185-b84b-1ecf4cf5c65f" providerId="ADAL" clId="{E22AC627-7272-4023-A6A1-F1CBC0B0D4E8}" dt="2019-01-10T20:51:48.582" v="165" actId="1076"/>
          <ac:spMkLst>
            <pc:docMk/>
            <pc:sldMk cId="2156036643" sldId="262"/>
            <ac:spMk id="10" creationId="{E7988746-069C-4BAB-B9FC-6189E8FB1E4F}"/>
          </ac:spMkLst>
        </pc:spChg>
        <pc:spChg chg="del mod">
          <ac:chgData name="Dennis A. Owusu" userId="56f052e3-2d7a-4185-b84b-1ecf4cf5c65f" providerId="ADAL" clId="{E22AC627-7272-4023-A6A1-F1CBC0B0D4E8}" dt="2019-01-10T20:50:56.594" v="136" actId="478"/>
          <ac:spMkLst>
            <pc:docMk/>
            <pc:sldMk cId="2156036643" sldId="262"/>
            <ac:spMk id="13" creationId="{76E95ED4-7396-4073-8099-5FE27CE17C65}"/>
          </ac:spMkLst>
        </pc:spChg>
        <pc:spChg chg="del">
          <ac:chgData name="Dennis A. Owusu" userId="56f052e3-2d7a-4185-b84b-1ecf4cf5c65f" providerId="ADAL" clId="{E22AC627-7272-4023-A6A1-F1CBC0B0D4E8}" dt="2019-01-10T20:51:36.764" v="163" actId="478"/>
          <ac:spMkLst>
            <pc:docMk/>
            <pc:sldMk cId="2156036643" sldId="262"/>
            <ac:spMk id="14" creationId="{B61E1741-263D-42D7-9895-1F38C904E434}"/>
          </ac:spMkLst>
        </pc:spChg>
      </pc:sldChg>
      <pc:sldChg chg="modSp">
        <pc:chgData name="Dennis A. Owusu" userId="56f052e3-2d7a-4185-b84b-1ecf4cf5c65f" providerId="ADAL" clId="{E22AC627-7272-4023-A6A1-F1CBC0B0D4E8}" dt="2019-01-10T20:45:41.804" v="4" actId="20577"/>
        <pc:sldMkLst>
          <pc:docMk/>
          <pc:sldMk cId="3963735968" sldId="268"/>
        </pc:sldMkLst>
        <pc:spChg chg="mod">
          <ac:chgData name="Dennis A. Owusu" userId="56f052e3-2d7a-4185-b84b-1ecf4cf5c65f" providerId="ADAL" clId="{E22AC627-7272-4023-A6A1-F1CBC0B0D4E8}" dt="2019-01-10T20:45:41.804" v="4" actId="20577"/>
          <ac:spMkLst>
            <pc:docMk/>
            <pc:sldMk cId="3963735968" sldId="268"/>
            <ac:spMk id="2" creationId="{31C2975D-0CDF-42F6-AAE9-EB436778A0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1B9-4380-4C31-9DA3-01D110AA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8DB9B-3016-4274-B2E0-A98D84AA2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B9B-1097-4C47-B8F8-5FF731FE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49E6-63B5-4F7D-8A9C-8927898F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DF3C-C0DA-4585-8528-A23F2726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40B1-022B-43CB-9C7C-ACF8B3ED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E4EBE-FA11-4A79-8A97-66917F2A6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3437-8C2A-4C65-9549-5165852F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2E1D-0DA9-429E-AA5B-294A70DF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E46A-56BC-4CB8-AD9F-C17E83DC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99CCE-70B9-4433-9D53-EF24D699B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1B515-7526-44D5-AC25-92C253AC1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E687-572E-4994-8703-0E8F1165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7F6C-E18F-4BFB-BD03-18212106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FA4B-A7C2-41A9-8A50-C3C85167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EBFD-DF05-4B5D-9312-F86C94C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E7D5-86EC-436D-9746-B52C53CC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36BD-1F06-437D-B4F9-E3A9C665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2BE3-058F-4EB5-9543-AF550128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DCB9-DAFC-42EF-8394-B29BBF6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5A09-B86A-4157-816D-AC6001D2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C17A-B8FC-412B-A7F8-C1C6C2FF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E573-2D1E-4480-BC38-D1703C50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D4CE-467B-42C9-BA82-137035BD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3E6C-9CF6-432E-84B4-EAAC8A38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8EB1-9D64-4042-91DB-C6DEC204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DC2D-1D58-41F5-88A2-9D0C64CE6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2A80D-9FD3-4EAF-A779-67A537C1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9F104-59BE-4A4B-9665-3BC8291E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DB20A-DC8D-45A9-884D-78EE9AF1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DFDF-57C5-4AA4-8B1C-9FCD4343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2104-5086-490F-A1E6-39BEDC8A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ADD4-2525-4D57-B949-088A4A7A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E1C51-EE2E-42BA-8EF4-869D23B29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A548C-2A10-42D6-8925-10B3CEB4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B312A-5CDE-4B49-8D11-909AD11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E2693-083E-42BE-9053-953BF106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4AC96-7358-42DF-8BEE-67BAA9BB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4DFCD-EC45-4377-84B2-1A9C3B27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6A11-330B-4CC7-9563-A8E906CA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454E2-810D-40ED-91B0-4EEF8CA2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88222-B47A-47AC-A755-DF64A781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76183-816B-4294-8033-BBBEAEBC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C6229-CCEF-438B-B410-AE6F51DD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B34BD-490D-4FAD-86FE-360FFDD2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2C7D-3E20-4DB8-B10B-4A77F445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A831-7865-4E7D-9182-28F5A80E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B45A-5F56-430D-9D18-CF79BB4A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B11C-2526-4765-BCD2-08F7D7454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4B015-9383-4E7D-AA64-61739C59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60136-6177-4BC1-8CB4-6718C99A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D44D-AB0C-4DAD-A9A0-2BD19CFB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7E77-F12D-4AE6-A4D8-5D71F80D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07292-5F93-4C51-9BBF-59C9D04B0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49C23-DAB6-4BF9-ACF0-B4F059C03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FCF0E-63C0-4704-8D27-55029FE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018E6-BDCF-4C11-8930-FC60B83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EA8D6-EA37-4CB1-BC16-EB244CE0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1484-0374-47EA-87C0-8456D5CE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63A0-55F9-4B84-9535-939F20FC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6011-C681-4748-B57B-3886319F0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97B5-1046-4E60-9D3A-089693914E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A262-3094-4625-B751-9AC65F79E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B908-BCED-4698-8C08-4EC98F3D5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039F-D208-4618-84C7-45C43882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75D-0CDF-42F6-AAE9-EB436778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554" y="738231"/>
            <a:ext cx="9144000" cy="5078369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 452 Machine Learning  </a:t>
            </a:r>
            <a:br>
              <a:rPr lang="en-US" sz="3600" dirty="0"/>
            </a:br>
            <a:r>
              <a:rPr lang="en-US" sz="3600" dirty="0"/>
              <a:t>Ashesi University</a:t>
            </a:r>
            <a:br>
              <a:rPr lang="en-US" sz="3600" dirty="0"/>
            </a:br>
            <a:br>
              <a:rPr lang="en-US" sz="3600" dirty="0"/>
            </a:br>
            <a:r>
              <a:rPr lang="en-US" sz="2200" dirty="0"/>
              <a:t>Lecture 2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Least-square Regression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3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7EFD-483C-4EF9-9F0E-F83C230E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25" dirty="0">
                <a:cs typeface="Arial"/>
              </a:rPr>
              <a:t>Gradient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AC2D-B46A-4F52-B47F-2480C941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86294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110B9-126E-47D2-A3AB-B574B983AB33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7DA98C-9050-4295-9BE9-1144DC13ED8D}"/>
                  </a:ext>
                </a:extLst>
              </p:cNvPr>
              <p:cNvSpPr txBox="1"/>
              <p:nvPr/>
            </p:nvSpPr>
            <p:spPr>
              <a:xfrm>
                <a:off x="1907333" y="2169723"/>
                <a:ext cx="3312367" cy="1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7DA98C-9050-4295-9BE9-1144DC13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33" y="2169723"/>
                <a:ext cx="3312367" cy="1402563"/>
              </a:xfrm>
              <a:prstGeom prst="rect">
                <a:avLst/>
              </a:prstGeom>
              <a:blipFill>
                <a:blip r:embed="rId2"/>
                <a:stretch>
                  <a:fillRect l="-1657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B14C3-EABD-498A-876D-96E9C27ABB76}"/>
                  </a:ext>
                </a:extLst>
              </p:cNvPr>
              <p:cNvSpPr txBox="1"/>
              <p:nvPr/>
            </p:nvSpPr>
            <p:spPr>
              <a:xfrm>
                <a:off x="6354146" y="2098258"/>
                <a:ext cx="3312367" cy="1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baseline="30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30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B14C3-EABD-498A-876D-96E9C27A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6" y="2098258"/>
                <a:ext cx="3312367" cy="1402563"/>
              </a:xfrm>
              <a:prstGeom prst="rect">
                <a:avLst/>
              </a:prstGeom>
              <a:blipFill>
                <a:blip r:embed="rId3"/>
                <a:stretch>
                  <a:fillRect l="-147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88746-069C-4BAB-B9FC-6189E8FB1E4F}"/>
                  </a:ext>
                </a:extLst>
              </p:cNvPr>
              <p:cNvSpPr txBox="1"/>
              <p:nvPr/>
            </p:nvSpPr>
            <p:spPr>
              <a:xfrm>
                <a:off x="1478902" y="4102081"/>
                <a:ext cx="5075853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 baseline="30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88746-069C-4BAB-B9FC-6189E8FB1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02" y="4102081"/>
                <a:ext cx="5075853" cy="1125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3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0735-D742-4AF2-B3F9-75BAC355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first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3203-8F7B-48E0-AA38-B5B7B224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via </a:t>
            </a:r>
            <a:r>
              <a:rPr lang="en-US" b="1" dirty="0"/>
              <a:t>batch</a:t>
            </a:r>
            <a:r>
              <a:rPr lang="en-US" dirty="0"/>
              <a:t> gradient descent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Repeat until convergence {</a:t>
            </a:r>
          </a:p>
          <a:p>
            <a:pPr marL="457200" lvl="1" indent="0">
              <a:buNone/>
            </a:pPr>
            <a:r>
              <a:rPr lang="en-US" dirty="0"/>
              <a:t>		for j = 0 to n { //loop over features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52EA2-C87B-4345-A8EE-84D937C5AE71}"/>
                  </a:ext>
                </a:extLst>
              </p:cNvPr>
              <p:cNvSpPr txBox="1"/>
              <p:nvPr/>
            </p:nvSpPr>
            <p:spPr>
              <a:xfrm>
                <a:off x="2261898" y="3690257"/>
                <a:ext cx="5355771" cy="1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𝑁𝐸𝑊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baseline="30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30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52EA2-C87B-4345-A8EE-84D937C5A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898" y="3690257"/>
                <a:ext cx="5355771" cy="1402563"/>
              </a:xfrm>
              <a:prstGeom prst="rect">
                <a:avLst/>
              </a:prstGeom>
              <a:blipFill>
                <a:blip r:embed="rId2"/>
                <a:stretch>
                  <a:fillRect l="-910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C55F5F-1964-4ED8-B6C1-98B53E58CAD5}"/>
                  </a:ext>
                </a:extLst>
              </p:cNvPr>
              <p:cNvSpPr txBox="1"/>
              <p:nvPr/>
            </p:nvSpPr>
            <p:spPr>
              <a:xfrm>
                <a:off x="1838131" y="5265559"/>
                <a:ext cx="31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𝑁𝐸𝑊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C55F5F-1964-4ED8-B6C1-98B53E58C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31" y="5265559"/>
                <a:ext cx="3172408" cy="923330"/>
              </a:xfrm>
              <a:prstGeom prst="rect">
                <a:avLst/>
              </a:prstGeom>
              <a:blipFill>
                <a:blip r:embed="rId3"/>
                <a:stretch>
                  <a:fillRect l="-173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8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0735-D742-4AF2-B3F9-75BAC355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efficient training method</a:t>
            </a:r>
            <a:br>
              <a:rPr lang="en-US" dirty="0"/>
            </a:br>
            <a:r>
              <a:rPr lang="en-US" dirty="0"/>
              <a:t>(when the training data is large)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3203-8F7B-48E0-AA38-B5B7B224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via </a:t>
            </a:r>
            <a:r>
              <a:rPr lang="en-US" b="1" dirty="0"/>
              <a:t>incremental</a:t>
            </a:r>
            <a:r>
              <a:rPr lang="en-US" dirty="0"/>
              <a:t> (or </a:t>
            </a:r>
            <a:r>
              <a:rPr lang="en-US" b="1" dirty="0"/>
              <a:t>stochastic</a:t>
            </a:r>
            <a:r>
              <a:rPr lang="en-US" dirty="0"/>
              <a:t>) gradient descent: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Repeat until convergence {</a:t>
            </a:r>
          </a:p>
          <a:p>
            <a:pPr marL="457200" lvl="1" indent="0">
              <a:buNone/>
            </a:pPr>
            <a:r>
              <a:rPr lang="en-US" dirty="0"/>
              <a:t>	        for I = 1 to m { //loop over examples</a:t>
            </a:r>
          </a:p>
          <a:p>
            <a:pPr marL="457200" lvl="1" indent="0">
              <a:buNone/>
            </a:pPr>
            <a:r>
              <a:rPr lang="en-US" dirty="0"/>
              <a:t>		for j = 0 to n { //loop over features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52EA2-C87B-4345-A8EE-84D937C5AE71}"/>
                  </a:ext>
                </a:extLst>
              </p:cNvPr>
              <p:cNvSpPr txBox="1"/>
              <p:nvPr/>
            </p:nvSpPr>
            <p:spPr>
              <a:xfrm>
                <a:off x="2205914" y="4001294"/>
                <a:ext cx="5355771" cy="13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𝑁𝐸𝑊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baseline="30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30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52EA2-C87B-4345-A8EE-84D937C5A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14" y="4001294"/>
                <a:ext cx="5355771" cy="1303690"/>
              </a:xfrm>
              <a:prstGeom prst="rect">
                <a:avLst/>
              </a:prstGeom>
              <a:blipFill>
                <a:blip r:embed="rId2"/>
                <a:stretch>
                  <a:fillRect l="-1025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C55F5F-1964-4ED8-B6C1-98B53E58CAD5}"/>
                  </a:ext>
                </a:extLst>
              </p:cNvPr>
              <p:cNvSpPr txBox="1"/>
              <p:nvPr/>
            </p:nvSpPr>
            <p:spPr>
              <a:xfrm>
                <a:off x="1838131" y="5265559"/>
                <a:ext cx="31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𝑁𝐸𝑊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C55F5F-1964-4ED8-B6C1-98B53E58C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31" y="5265559"/>
                <a:ext cx="3172408" cy="923330"/>
              </a:xfrm>
              <a:prstGeom prst="rect">
                <a:avLst/>
              </a:prstGeom>
              <a:blipFill>
                <a:blip r:embed="rId3"/>
                <a:stretch>
                  <a:fillRect l="-173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26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DF8F-1A7F-410F-A9FF-3E8B8C9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A2022D-9240-4822-84E2-E37D9FF98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184" y="2481443"/>
            <a:ext cx="4012262" cy="2753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E0013-7717-4C91-98F3-CC9998309FA3}"/>
              </a:ext>
            </a:extLst>
          </p:cNvPr>
          <p:cNvSpPr txBox="1"/>
          <p:nvPr/>
        </p:nvSpPr>
        <p:spPr>
          <a:xfrm>
            <a:off x="2080728" y="2481443"/>
            <a:ext cx="49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</a:t>
            </a:r>
            <a:r>
              <a:rPr lang="en-US" sz="1400" dirty="0"/>
              <a:t>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B458B-72B8-47E0-930B-FA2815D9D4CD}"/>
              </a:ext>
            </a:extLst>
          </p:cNvPr>
          <p:cNvSpPr txBox="1"/>
          <p:nvPr/>
        </p:nvSpPr>
        <p:spPr>
          <a:xfrm>
            <a:off x="2402547" y="1835112"/>
            <a:ext cx="3359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60" dirty="0">
                <a:latin typeface="Arial"/>
                <a:cs typeface="Arial"/>
              </a:rPr>
              <a:t>y: </a:t>
            </a:r>
            <a:r>
              <a:rPr lang="en-US" sz="1400" spc="-15" dirty="0">
                <a:latin typeface="Arial"/>
                <a:cs typeface="Arial"/>
              </a:rPr>
              <a:t>output </a:t>
            </a:r>
            <a:r>
              <a:rPr lang="en-US" sz="1400" spc="-60" dirty="0">
                <a:latin typeface="Arial"/>
                <a:cs typeface="Arial"/>
              </a:rPr>
              <a:t>(e.g. </a:t>
            </a:r>
            <a:r>
              <a:rPr lang="en-US" sz="1400" spc="-70" dirty="0">
                <a:latin typeface="Arial"/>
                <a:cs typeface="Arial"/>
              </a:rPr>
              <a:t>used </a:t>
            </a:r>
            <a:r>
              <a:rPr lang="en-US" sz="1400" spc="-45" dirty="0">
                <a:latin typeface="Arial"/>
                <a:cs typeface="Arial"/>
              </a:rPr>
              <a:t>car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price)</a:t>
            </a:r>
            <a:endParaRPr lang="en-US" sz="1400" dirty="0">
              <a:latin typeface="Arial"/>
              <a:cs typeface="Arial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78AF0E-90E8-4F7A-80A9-9786E1B6A013}"/>
                  </a:ext>
                </a:extLst>
              </p:cNvPr>
              <p:cNvSpPr txBox="1"/>
              <p:nvPr/>
            </p:nvSpPr>
            <p:spPr>
              <a:xfrm>
                <a:off x="6018245" y="2165299"/>
                <a:ext cx="3359018" cy="2502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Examples: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1400" spc="-2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i="1" spc="-5" dirty="0" err="1">
                    <a:cs typeface="Times New Roman"/>
                  </a:rPr>
                  <a:t>i</a:t>
                </a:r>
                <a:r>
                  <a:rPr lang="en-US" sz="1400" spc="-5" dirty="0" err="1">
                    <a:cs typeface="Arial"/>
                  </a:rPr>
                  <a:t>-th</a:t>
                </a:r>
                <a:r>
                  <a:rPr lang="en-US" sz="1400" spc="-5" dirty="0">
                    <a:cs typeface="Arial"/>
                  </a:rPr>
                  <a:t> </a:t>
                </a:r>
                <a:r>
                  <a:rPr lang="en-US" sz="1400" i="1" spc="-60" dirty="0">
                    <a:cs typeface="Arial"/>
                  </a:rPr>
                  <a:t>training</a:t>
                </a:r>
                <a:r>
                  <a:rPr lang="en-US" sz="1400" i="1" spc="-125" dirty="0">
                    <a:cs typeface="Arial"/>
                  </a:rPr>
                  <a:t> </a:t>
                </a:r>
                <a:r>
                  <a:rPr lang="en-US" sz="1400" spc="-55" dirty="0">
                    <a:cs typeface="Arial"/>
                  </a:rPr>
                  <a:t>example  </a:t>
                </a:r>
              </a:p>
              <a:p>
                <a:r>
                  <a:rPr lang="en-US" sz="1400" spc="-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pc="-5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400" b="0" i="0" spc="-55" smtClean="0">
                            <a:latin typeface="Cambria Math" panose="02040503050406030204" pitchFamily="18" charset="0"/>
                            <a:cs typeface="Arial"/>
                          </a:rPr>
                          <m:t>x</m:t>
                        </m:r>
                      </m:e>
                      <m:sup>
                        <m: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sup>
                    </m:sSup>
                    <m:r>
                      <a:rPr lang="en-US" sz="1400" b="0" i="1" spc="-55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 spc="-55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n-US" sz="1400" i="0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(</m:t>
                                </m:r>
                                <m: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400" i="1" spc="-55">
                                <a:latin typeface="Cambria Math" panose="02040503050406030204" pitchFamily="18" charset="0"/>
                                <a:cs typeface="Arial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n-US" sz="1400" i="0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(</m:t>
                                </m:r>
                                <m: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1400" i="1" spc="-55">
                                    <a:latin typeface="Cambria Math" panose="02040503050406030204" pitchFamily="18" charset="0"/>
                                    <a:cs typeface="Arial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spc="-55" dirty="0">
                  <a:cs typeface="Arial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pc="-5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  <m:sup>
                        <m: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1400" b="0" i="1" spc="-55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spc="-55" dirty="0">
                    <a:latin typeface="Arial"/>
                    <a:cs typeface="Arial"/>
                  </a:rPr>
                  <a:t>: </a:t>
                </a:r>
                <a:r>
                  <a:rPr lang="en-US" sz="1400" i="1" spc="-55" dirty="0">
                    <a:latin typeface="Arial"/>
                    <a:cs typeface="Arial"/>
                  </a:rPr>
                  <a:t>j</a:t>
                </a:r>
                <a:r>
                  <a:rPr lang="en-US" sz="1400" spc="-55" dirty="0">
                    <a:latin typeface="Arial"/>
                    <a:cs typeface="Arial"/>
                  </a:rPr>
                  <a:t>-</a:t>
                </a:r>
                <a:r>
                  <a:rPr lang="en-US" sz="1400" spc="-55" dirty="0" err="1">
                    <a:latin typeface="Arial"/>
                    <a:cs typeface="Arial"/>
                  </a:rPr>
                  <a:t>th</a:t>
                </a:r>
                <a:r>
                  <a:rPr lang="en-US" sz="1400" spc="-55" dirty="0">
                    <a:latin typeface="Arial"/>
                    <a:cs typeface="Arial"/>
                  </a:rPr>
                  <a:t> feature of input </a:t>
                </a:r>
                <a:r>
                  <a:rPr lang="en-US" sz="1400" i="1" spc="-55" dirty="0" err="1">
                    <a:latin typeface="Arial"/>
                    <a:cs typeface="Arial"/>
                  </a:rPr>
                  <a:t>i</a:t>
                </a:r>
                <a:endParaRPr lang="en-US" sz="1400" i="1" spc="-55" dirty="0">
                  <a:latin typeface="Arial"/>
                  <a:cs typeface="Arial"/>
                </a:endParaRPr>
              </a:p>
              <a:p>
                <a:r>
                  <a:rPr lang="nn-NO" spc="-55" dirty="0">
                    <a:latin typeface="Arial"/>
                    <a:cs typeface="Arial"/>
                  </a:rPr>
                  <a:t>	</a:t>
                </a:r>
              </a:p>
              <a:p>
                <a:r>
                  <a:rPr lang="en-US" spc="-55" dirty="0">
                    <a:latin typeface="Arial"/>
                    <a:cs typeface="Arial"/>
                  </a:rPr>
                  <a:t> </a:t>
                </a:r>
                <a:endParaRPr lang="es-E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78AF0E-90E8-4F7A-80A9-9786E1B6A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45" y="2165299"/>
                <a:ext cx="3359018" cy="2502545"/>
              </a:xfrm>
              <a:prstGeom prst="rect">
                <a:avLst/>
              </a:prstGeom>
              <a:blipFill>
                <a:blip r:embed="rId3"/>
                <a:stretch>
                  <a:fillRect l="-544" t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24BA7D-97CF-481F-B86E-E593F406744B}"/>
              </a:ext>
            </a:extLst>
          </p:cNvPr>
          <p:cNvSpPr txBox="1"/>
          <p:nvPr/>
        </p:nvSpPr>
        <p:spPr>
          <a:xfrm>
            <a:off x="6568766" y="4534079"/>
            <a:ext cx="205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x: input (e.g. mileage,  original price tag, etc.)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3A53E-E7E1-4097-B652-A99372928C2F}"/>
              </a:ext>
            </a:extLst>
          </p:cNvPr>
          <p:cNvSpPr txBox="1"/>
          <p:nvPr/>
        </p:nvSpPr>
        <p:spPr>
          <a:xfrm>
            <a:off x="3027453" y="5316151"/>
            <a:ext cx="109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Learn </a:t>
            </a:r>
            <a:r>
              <a:rPr lang="en-US" sz="1400" i="1" dirty="0"/>
              <a:t>f</a:t>
            </a:r>
            <a:r>
              <a:rPr lang="en-US" sz="1400" dirty="0"/>
              <a:t> </a:t>
            </a:r>
            <a:r>
              <a:rPr lang="en-US" sz="1400" dirty="0" err="1"/>
              <a:t>s.t.</a:t>
            </a:r>
            <a:r>
              <a:rPr lang="en-US" sz="1400" dirty="0"/>
              <a:t>  “y = f(x)”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E6A61-5E22-47E7-8B69-A0DD83146C69}"/>
              </a:ext>
            </a:extLst>
          </p:cNvPr>
          <p:cNvSpPr/>
          <p:nvPr/>
        </p:nvSpPr>
        <p:spPr>
          <a:xfrm>
            <a:off x="5225486" y="5296028"/>
            <a:ext cx="2172747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/>
              <a:t>Given: new input x*</a:t>
            </a:r>
          </a:p>
          <a:p>
            <a:pPr algn="just"/>
            <a:r>
              <a:rPr lang="en-US" sz="1400" dirty="0"/>
              <a:t>Want: output prediction y*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3E223C-8E3E-4047-82B5-35BC358B7059}"/>
              </a:ext>
            </a:extLst>
          </p:cNvPr>
          <p:cNvCxnSpPr>
            <a:cxnSpLocks/>
          </p:cNvCxnSpPr>
          <p:nvPr/>
        </p:nvCxnSpPr>
        <p:spPr>
          <a:xfrm flipH="1">
            <a:off x="4236441" y="5577761"/>
            <a:ext cx="7046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EA1D-07F3-4C14-8949-72D6543F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Application: Depth Estimation</a:t>
            </a:r>
            <a:br>
              <a:rPr lang="en-US" dirty="0"/>
            </a:br>
            <a:r>
              <a:rPr lang="en-US" dirty="0"/>
              <a:t>  from Single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8B72B3-672E-4D81-8CC6-CA4240EF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878" y="2825682"/>
            <a:ext cx="6812243" cy="2738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5C6D6D-27DE-44ED-8182-725B8C3E7B89}"/>
              </a:ext>
            </a:extLst>
          </p:cNvPr>
          <p:cNvSpPr txBox="1"/>
          <p:nvPr/>
        </p:nvSpPr>
        <p:spPr>
          <a:xfrm>
            <a:off x="2689878" y="2423107"/>
            <a:ext cx="11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Given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763CD-06F7-4E80-8625-EAC7FA79B00A}"/>
              </a:ext>
            </a:extLst>
          </p:cNvPr>
          <p:cNvSpPr txBox="1"/>
          <p:nvPr/>
        </p:nvSpPr>
        <p:spPr>
          <a:xfrm>
            <a:off x="6541823" y="2423107"/>
            <a:ext cx="11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Want</a:t>
            </a:r>
          </a:p>
        </p:txBody>
      </p:sp>
      <p:sp>
        <p:nvSpPr>
          <p:cNvPr id="7" name="object 30">
            <a:extLst>
              <a:ext uri="{FF2B5EF4-FFF2-40B4-BE49-F238E27FC236}">
                <a16:creationId xmlns:a16="http://schemas.microsoft.com/office/drawing/2014/main" id="{6E0E351E-C197-4D3C-A041-03E3C311A2E7}"/>
              </a:ext>
            </a:extLst>
          </p:cNvPr>
          <p:cNvSpPr txBox="1"/>
          <p:nvPr/>
        </p:nvSpPr>
        <p:spPr>
          <a:xfrm>
            <a:off x="7334916" y="5582387"/>
            <a:ext cx="62917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20" dirty="0">
                <a:latin typeface="Arial"/>
                <a:cs typeface="Arial"/>
              </a:rPr>
              <a:t>cl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spc="-75" dirty="0">
                <a:latin typeface="Arial"/>
                <a:cs typeface="Arial"/>
              </a:rPr>
              <a:t>s</a:t>
            </a:r>
            <a:r>
              <a:rPr sz="1200" spc="-45" dirty="0">
                <a:latin typeface="Arial"/>
                <a:cs typeface="Arial"/>
              </a:rPr>
              <a:t>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31">
            <a:extLst>
              <a:ext uri="{FF2B5EF4-FFF2-40B4-BE49-F238E27FC236}">
                <a16:creationId xmlns:a16="http://schemas.microsoft.com/office/drawing/2014/main" id="{03EEA1A5-B485-42F4-BA21-F69DD7316D12}"/>
              </a:ext>
            </a:extLst>
          </p:cNvPr>
          <p:cNvSpPr txBox="1"/>
          <p:nvPr/>
        </p:nvSpPr>
        <p:spPr>
          <a:xfrm>
            <a:off x="8786190" y="5564068"/>
            <a:ext cx="324254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35" dirty="0">
                <a:latin typeface="Arial"/>
                <a:cs typeface="Arial"/>
              </a:rPr>
              <a:t>f</a:t>
            </a:r>
            <a:r>
              <a:rPr sz="1200" spc="-70" dirty="0">
                <a:latin typeface="Arial"/>
                <a:cs typeface="Arial"/>
              </a:rPr>
              <a:t>a</a:t>
            </a:r>
            <a:r>
              <a:rPr sz="1200" spc="50" dirty="0">
                <a:latin typeface="Arial"/>
                <a:cs typeface="Arial"/>
              </a:rPr>
              <a:t>r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04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70EB-3275-497A-85CF-AFEB8D1E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labeled RGBD training set of </a:t>
            </a:r>
            <a:r>
              <a:rPr lang="en-US" i="1" dirty="0"/>
              <a:t>m</a:t>
            </a:r>
            <a:r>
              <a:rPr lang="en-US" dirty="0"/>
              <a:t> 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Goal: 	learn f :  R</a:t>
            </a:r>
            <a:r>
              <a:rPr lang="en-US" baseline="30000" dirty="0"/>
              <a:t>Px3 </a:t>
            </a:r>
            <a:r>
              <a:rPr lang="en-US" dirty="0"/>
              <a:t>→ R</a:t>
            </a:r>
            <a:r>
              <a:rPr lang="en-US" baseline="30000" dirty="0"/>
              <a:t>P 	 </a:t>
            </a:r>
            <a:r>
              <a:rPr lang="en-US" dirty="0" err="1"/>
              <a:t>s.t.</a:t>
            </a:r>
            <a:r>
              <a:rPr lang="en-US" dirty="0"/>
              <a:t> f(x)  = 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E0E8-1163-40E6-BFBB-A253806D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for depth</a:t>
            </a:r>
            <a:br>
              <a:rPr lang="en-US" dirty="0"/>
            </a:br>
            <a:r>
              <a:rPr lang="en-US" dirty="0"/>
              <a:t>  estimation</a:t>
            </a:r>
          </a:p>
        </p:txBody>
      </p:sp>
      <p:sp>
        <p:nvSpPr>
          <p:cNvPr id="5" name="object 50">
            <a:extLst>
              <a:ext uri="{FF2B5EF4-FFF2-40B4-BE49-F238E27FC236}">
                <a16:creationId xmlns:a16="http://schemas.microsoft.com/office/drawing/2014/main" id="{F8FAA567-8F60-4392-ADFA-C053EECA695E}"/>
              </a:ext>
            </a:extLst>
          </p:cNvPr>
          <p:cNvSpPr txBox="1"/>
          <p:nvPr/>
        </p:nvSpPr>
        <p:spPr>
          <a:xfrm>
            <a:off x="3412554" y="5985390"/>
            <a:ext cx="10471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US" sz="1400" spc="-40" dirty="0">
                <a:latin typeface="Arial"/>
                <a:cs typeface="Arial"/>
              </a:rPr>
              <a:t>RGB </a:t>
            </a:r>
            <a:r>
              <a:rPr sz="1400" spc="-40" dirty="0">
                <a:latin typeface="Arial"/>
                <a:cs typeface="Arial"/>
              </a:rPr>
              <a:t>image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50">
            <a:extLst>
              <a:ext uri="{FF2B5EF4-FFF2-40B4-BE49-F238E27FC236}">
                <a16:creationId xmlns:a16="http://schemas.microsoft.com/office/drawing/2014/main" id="{F51D4873-0B77-4204-AE38-73B8D51B3D9F}"/>
              </a:ext>
            </a:extLst>
          </p:cNvPr>
          <p:cNvSpPr txBox="1"/>
          <p:nvPr/>
        </p:nvSpPr>
        <p:spPr>
          <a:xfrm>
            <a:off x="5048885" y="5992158"/>
            <a:ext cx="10471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US" sz="1400" spc="-40" dirty="0">
                <a:latin typeface="Arial"/>
                <a:cs typeface="Arial"/>
              </a:rPr>
              <a:t>Depth map</a:t>
            </a:r>
            <a:endParaRPr sz="1400" dirty="0">
              <a:latin typeface="Arial"/>
              <a:cs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07A4DE-7C1B-4332-A96F-CB1C0F31E46F}"/>
              </a:ext>
            </a:extLst>
          </p:cNvPr>
          <p:cNvCxnSpPr>
            <a:cxnSpLocks/>
          </p:cNvCxnSpPr>
          <p:nvPr/>
        </p:nvCxnSpPr>
        <p:spPr>
          <a:xfrm flipH="1">
            <a:off x="3764433" y="5751312"/>
            <a:ext cx="377504" cy="284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ED5D67-C3B7-49F6-9787-22DA286BA5B4}"/>
              </a:ext>
            </a:extLst>
          </p:cNvPr>
          <p:cNvCxnSpPr/>
          <p:nvPr/>
        </p:nvCxnSpPr>
        <p:spPr>
          <a:xfrm>
            <a:off x="5180202" y="5773702"/>
            <a:ext cx="310392" cy="239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4C10EA-75AF-4626-823D-D6F1DA3A6D13}"/>
              </a:ext>
            </a:extLst>
          </p:cNvPr>
          <p:cNvSpPr txBox="1"/>
          <p:nvPr/>
        </p:nvSpPr>
        <p:spPr>
          <a:xfrm>
            <a:off x="2260832" y="2889140"/>
            <a:ext cx="683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X(1) y(1) 	        x(2) y(2)                                                       	 x(</a:t>
            </a:r>
            <a:r>
              <a:rPr lang="en-US" i="1" dirty="0"/>
              <a:t>m</a:t>
            </a:r>
            <a:r>
              <a:rPr lang="en-US" dirty="0"/>
              <a:t>) y(</a:t>
            </a:r>
            <a:r>
              <a:rPr lang="en-US" i="1" dirty="0"/>
              <a:t>m</a:t>
            </a:r>
            <a:r>
              <a:rPr lang="en-US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3FE065-9D7A-4206-A355-1500C6AB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2" y="3204595"/>
            <a:ext cx="1237630" cy="4488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F0C13D-5B5C-42D6-BA40-8E4517F2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312" y="3204595"/>
            <a:ext cx="1276303" cy="4488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3B997B-883E-4ACE-BA82-EACCD2164E06}"/>
              </a:ext>
            </a:extLst>
          </p:cNvPr>
          <p:cNvSpPr txBox="1"/>
          <p:nvPr/>
        </p:nvSpPr>
        <p:spPr>
          <a:xfrm>
            <a:off x="5281289" y="3230197"/>
            <a:ext cx="162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562129-2F22-4AC4-87FB-139B3F45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789" y="3231968"/>
            <a:ext cx="1237629" cy="4760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BF7EC8-1AE4-43DA-A025-B18189CB2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259" y="4197741"/>
            <a:ext cx="736174" cy="539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A7968A-9A33-4939-8E51-1FB78EDB9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263" y="4116830"/>
            <a:ext cx="827696" cy="6207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7C8A15-90DA-40CC-87B7-D9F2BAA7F645}"/>
              </a:ext>
            </a:extLst>
          </p:cNvPr>
          <p:cNvSpPr txBox="1"/>
          <p:nvPr/>
        </p:nvSpPr>
        <p:spPr>
          <a:xfrm>
            <a:off x="2234288" y="4156089"/>
            <a:ext cx="7145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		R</a:t>
            </a:r>
            <a:r>
              <a:rPr lang="en-US" baseline="30000" dirty="0"/>
              <a:t>pz3 </a:t>
            </a:r>
            <a:r>
              <a:rPr lang="en-US" dirty="0"/>
              <a:t>		and		</a:t>
            </a:r>
            <a:r>
              <a:rPr lang="en-US" dirty="0" err="1"/>
              <a:t>R</a:t>
            </a:r>
            <a:r>
              <a:rPr lang="en-US" baseline="30000" dirty="0" err="1"/>
              <a:t>p</a:t>
            </a:r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r>
              <a:rPr lang="en-US" dirty="0"/>
              <a:t>are images and depth maps estimated using a sensor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B5EE12-A502-4C26-A45B-2C7DFC835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3694" y="4520251"/>
            <a:ext cx="1618772" cy="5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3">
            <a:extLst>
              <a:ext uri="{FF2B5EF4-FFF2-40B4-BE49-F238E27FC236}">
                <a16:creationId xmlns:a16="http://schemas.microsoft.com/office/drawing/2014/main" id="{45979752-8093-4CBA-992D-EBE044F96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02506"/>
          </a:xfrm>
          <a:prstGeom prst="rect">
            <a:avLst/>
          </a:prstGeom>
          <a:ln w="3175">
            <a:noFill/>
          </a:ln>
        </p:spPr>
        <p:txBody>
          <a:bodyPr vert="horz" wrap="square" lIns="0" tIns="215900" rIns="0" bIns="0" rtlCol="0">
            <a:spAutoFit/>
          </a:bodyPr>
          <a:lstStyle/>
          <a:p>
            <a:pPr marL="535305" indent="0">
              <a:lnSpc>
                <a:spcPct val="100000"/>
              </a:lnSpc>
              <a:spcBef>
                <a:spcPts val="1355"/>
              </a:spcBef>
              <a:buNone/>
              <a:tabLst>
                <a:tab pos="1221740" algn="l"/>
              </a:tabLst>
            </a:pPr>
            <a:r>
              <a:rPr sz="2400" spc="-55" dirty="0">
                <a:cs typeface="Arial"/>
              </a:rPr>
              <a:t>Goal:	</a:t>
            </a:r>
            <a:r>
              <a:rPr sz="2400" spc="-50" dirty="0">
                <a:cs typeface="Arial"/>
              </a:rPr>
              <a:t>learn </a:t>
            </a:r>
            <a:r>
              <a:rPr sz="2400" i="1" spc="-5" dirty="0">
                <a:cs typeface="Times New Roman"/>
              </a:rPr>
              <a:t>f </a:t>
            </a:r>
            <a:r>
              <a:rPr sz="2400" spc="-50" dirty="0">
                <a:cs typeface="Arial"/>
              </a:rPr>
              <a:t>s.t. </a:t>
            </a:r>
            <a:r>
              <a:rPr sz="2400" spc="-5" dirty="0">
                <a:cs typeface="Times New Roman"/>
              </a:rPr>
              <a:t>y =</a:t>
            </a:r>
            <a:r>
              <a:rPr sz="2400" spc="85" dirty="0">
                <a:cs typeface="Times New Roman"/>
              </a:rPr>
              <a:t> </a:t>
            </a:r>
            <a:r>
              <a:rPr sz="2400" i="1" spc="-5" dirty="0">
                <a:cs typeface="Times New Roman"/>
              </a:rPr>
              <a:t>f</a:t>
            </a:r>
            <a:r>
              <a:rPr sz="2400" spc="-5" dirty="0">
                <a:cs typeface="Times New Roman"/>
              </a:rPr>
              <a:t>(x)</a:t>
            </a: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cs typeface="Times New Roman"/>
            </a:endParaRPr>
          </a:p>
          <a:p>
            <a:pPr marL="642620" indent="-139700">
              <a:lnSpc>
                <a:spcPct val="100000"/>
              </a:lnSpc>
              <a:buAutoNum type="arabicPeriod"/>
              <a:tabLst>
                <a:tab pos="643255" algn="l"/>
              </a:tabLst>
            </a:pPr>
            <a:r>
              <a:rPr sz="2400" spc="-10" dirty="0">
                <a:cs typeface="Arial"/>
              </a:rPr>
              <a:t>How </a:t>
            </a:r>
            <a:r>
              <a:rPr sz="2400" spc="-25" dirty="0">
                <a:cs typeface="Arial"/>
              </a:rPr>
              <a:t>do </a:t>
            </a:r>
            <a:r>
              <a:rPr sz="2400" spc="-50" dirty="0">
                <a:cs typeface="Arial"/>
              </a:rPr>
              <a:t>we </a:t>
            </a:r>
            <a:r>
              <a:rPr sz="2400" spc="-45" dirty="0">
                <a:cs typeface="Arial"/>
              </a:rPr>
              <a:t>parameterize </a:t>
            </a:r>
            <a:r>
              <a:rPr sz="2400" spc="-25" dirty="0">
                <a:cs typeface="Arial"/>
              </a:rPr>
              <a:t>the</a:t>
            </a:r>
            <a:r>
              <a:rPr sz="2400" spc="95" dirty="0">
                <a:cs typeface="Arial"/>
              </a:rPr>
              <a:t> </a:t>
            </a:r>
            <a:r>
              <a:rPr sz="2400" spc="-45" dirty="0">
                <a:cs typeface="Arial"/>
              </a:rPr>
              <a:t>function?</a:t>
            </a:r>
            <a:endParaRPr sz="2400" dirty="0">
              <a:cs typeface="Arial"/>
            </a:endParaRPr>
          </a:p>
          <a:p>
            <a:pPr marL="414020" indent="0">
              <a:lnSpc>
                <a:spcPct val="100000"/>
              </a:lnSpc>
              <a:spcBef>
                <a:spcPts val="20"/>
              </a:spcBef>
              <a:buNone/>
            </a:pPr>
            <a:r>
              <a:rPr lang="en-US" sz="2400" spc="-5" dirty="0">
                <a:cs typeface="Arial"/>
              </a:rPr>
              <a:t>	</a:t>
            </a:r>
            <a:r>
              <a:rPr sz="2400" spc="-5" dirty="0">
                <a:cs typeface="Arial"/>
              </a:rPr>
              <a:t>→ </a:t>
            </a:r>
            <a:r>
              <a:rPr sz="2400" spc="-55" dirty="0">
                <a:cs typeface="Arial"/>
              </a:rPr>
              <a:t>choosing </a:t>
            </a:r>
            <a:r>
              <a:rPr sz="2400" spc="-25" dirty="0">
                <a:cs typeface="Arial"/>
              </a:rPr>
              <a:t>the</a:t>
            </a:r>
            <a:r>
              <a:rPr sz="2400" spc="40" dirty="0">
                <a:cs typeface="Arial"/>
              </a:rPr>
              <a:t> </a:t>
            </a:r>
            <a:r>
              <a:rPr sz="2400" spc="-40" dirty="0">
                <a:cs typeface="Arial"/>
              </a:rPr>
              <a:t>model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cs typeface="Times New Roman"/>
            </a:endParaRPr>
          </a:p>
          <a:p>
            <a:pPr marL="642620" indent="-139700">
              <a:lnSpc>
                <a:spcPct val="100000"/>
              </a:lnSpc>
              <a:buAutoNum type="arabicPeriod" startAt="2"/>
              <a:tabLst>
                <a:tab pos="643255" algn="l"/>
              </a:tabLst>
            </a:pPr>
            <a:r>
              <a:rPr sz="2400" spc="-15" dirty="0">
                <a:cs typeface="Arial"/>
              </a:rPr>
              <a:t>What </a:t>
            </a:r>
            <a:r>
              <a:rPr sz="2400" spc="-50" dirty="0">
                <a:cs typeface="Arial"/>
              </a:rPr>
              <a:t>learning </a:t>
            </a:r>
            <a:r>
              <a:rPr sz="2400" spc="-35" dirty="0">
                <a:cs typeface="Arial"/>
              </a:rPr>
              <a:t>objective </a:t>
            </a:r>
            <a:r>
              <a:rPr sz="2400" spc="-25" dirty="0">
                <a:cs typeface="Arial"/>
              </a:rPr>
              <a:t>do </a:t>
            </a:r>
            <a:r>
              <a:rPr sz="2400" spc="-50" dirty="0">
                <a:cs typeface="Arial"/>
              </a:rPr>
              <a:t>we</a:t>
            </a:r>
            <a:r>
              <a:rPr sz="2400" spc="95" dirty="0">
                <a:cs typeface="Arial"/>
              </a:rPr>
              <a:t> </a:t>
            </a:r>
            <a:r>
              <a:rPr sz="2400" spc="-110" dirty="0">
                <a:cs typeface="Arial"/>
              </a:rPr>
              <a:t>use?</a:t>
            </a:r>
            <a:endParaRPr sz="2400" dirty="0">
              <a:cs typeface="Arial"/>
            </a:endParaRPr>
          </a:p>
          <a:p>
            <a:pPr marL="414020" indent="0">
              <a:lnSpc>
                <a:spcPct val="100000"/>
              </a:lnSpc>
              <a:spcBef>
                <a:spcPts val="20"/>
              </a:spcBef>
              <a:buNone/>
            </a:pPr>
            <a:r>
              <a:rPr lang="en-US" sz="2400" spc="-5" dirty="0">
                <a:cs typeface="Arial"/>
              </a:rPr>
              <a:t>	</a:t>
            </a:r>
            <a:r>
              <a:rPr sz="2400" spc="-5" dirty="0">
                <a:cs typeface="Arial"/>
              </a:rPr>
              <a:t>→ </a:t>
            </a:r>
            <a:r>
              <a:rPr sz="2400" spc="-55" dirty="0">
                <a:cs typeface="Arial"/>
              </a:rPr>
              <a:t>choosing </a:t>
            </a:r>
            <a:r>
              <a:rPr sz="2400" spc="-25" dirty="0">
                <a:cs typeface="Arial"/>
              </a:rPr>
              <a:t>the </a:t>
            </a:r>
            <a:r>
              <a:rPr sz="2400" spc="10" dirty="0">
                <a:cs typeface="Arial"/>
              </a:rPr>
              <a:t>error</a:t>
            </a:r>
            <a:r>
              <a:rPr sz="2400" spc="60" dirty="0">
                <a:cs typeface="Arial"/>
              </a:rPr>
              <a:t> </a:t>
            </a:r>
            <a:r>
              <a:rPr sz="2400" spc="-5" dirty="0">
                <a:cs typeface="Arial"/>
              </a:rPr>
              <a:t>criterion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cs typeface="Times New Roman"/>
            </a:endParaRPr>
          </a:p>
          <a:p>
            <a:pPr marL="642620" indent="-139700">
              <a:lnSpc>
                <a:spcPts val="1070"/>
              </a:lnSpc>
              <a:buAutoNum type="arabicPeriod" startAt="3"/>
              <a:tabLst>
                <a:tab pos="643255" algn="l"/>
              </a:tabLst>
            </a:pPr>
            <a:r>
              <a:rPr sz="2400" spc="-10" dirty="0">
                <a:cs typeface="Arial"/>
              </a:rPr>
              <a:t>How </a:t>
            </a:r>
            <a:r>
              <a:rPr sz="2400" spc="-25" dirty="0">
                <a:cs typeface="Arial"/>
              </a:rPr>
              <a:t>do </a:t>
            </a:r>
            <a:r>
              <a:rPr sz="2400" spc="-50" dirty="0">
                <a:cs typeface="Arial"/>
              </a:rPr>
              <a:t>we </a:t>
            </a:r>
            <a:r>
              <a:rPr sz="2400" spc="-30" dirty="0">
                <a:cs typeface="Arial"/>
              </a:rPr>
              <a:t>optimize </a:t>
            </a:r>
            <a:r>
              <a:rPr sz="2400" spc="-25" dirty="0">
                <a:cs typeface="Arial"/>
              </a:rPr>
              <a:t>the</a:t>
            </a:r>
            <a:r>
              <a:rPr sz="2400" spc="80" dirty="0">
                <a:cs typeface="Arial"/>
              </a:rPr>
              <a:t> </a:t>
            </a:r>
            <a:r>
              <a:rPr sz="2400" spc="-50" dirty="0">
                <a:cs typeface="Arial"/>
              </a:rPr>
              <a:t>objective?</a:t>
            </a:r>
            <a:endParaRPr sz="2400" dirty="0">
              <a:cs typeface="Arial"/>
            </a:endParaRPr>
          </a:p>
          <a:p>
            <a:pPr marL="414020" indent="0">
              <a:lnSpc>
                <a:spcPts val="1070"/>
              </a:lnSpc>
              <a:buNone/>
            </a:pPr>
            <a:r>
              <a:rPr lang="en-US" sz="2400" spc="-5" dirty="0">
                <a:cs typeface="Arial"/>
              </a:rPr>
              <a:t>	</a:t>
            </a:r>
            <a:r>
              <a:rPr sz="2400" spc="-5" dirty="0">
                <a:cs typeface="Arial"/>
              </a:rPr>
              <a:t>→ </a:t>
            </a:r>
            <a:r>
              <a:rPr sz="2400" spc="-45" dirty="0">
                <a:cs typeface="Arial"/>
              </a:rPr>
              <a:t>defining </a:t>
            </a:r>
            <a:r>
              <a:rPr sz="2400" spc="-25" dirty="0">
                <a:cs typeface="Arial"/>
              </a:rPr>
              <a:t>the </a:t>
            </a:r>
            <a:r>
              <a:rPr sz="2400" spc="-50" dirty="0">
                <a:cs typeface="Arial"/>
              </a:rPr>
              <a:t>learning</a:t>
            </a:r>
            <a:r>
              <a:rPr sz="2400" spc="50" dirty="0">
                <a:cs typeface="Arial"/>
              </a:rPr>
              <a:t> </a:t>
            </a:r>
            <a:r>
              <a:rPr sz="2400" spc="-30" dirty="0">
                <a:cs typeface="Arial"/>
              </a:rPr>
              <a:t>algorithm</a:t>
            </a:r>
            <a:endParaRPr sz="240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10CDC-82B3-4A55-A00E-F0BB522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Regression: design choices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17F9C-DF9C-432A-894C-2142980DEDC7}"/>
              </a:ext>
            </a:extLst>
          </p:cNvPr>
          <p:cNvSpPr txBox="1"/>
          <p:nvPr/>
        </p:nvSpPr>
        <p:spPr>
          <a:xfrm>
            <a:off x="7588577" y="3054285"/>
            <a:ext cx="339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Regression Example:</a:t>
            </a:r>
          </a:p>
          <a:p>
            <a:r>
              <a:rPr lang="en-US" dirty="0"/>
              <a:t>Mother’s level of education and Child GPA (credit: Joel Steele)</a:t>
            </a:r>
          </a:p>
        </p:txBody>
      </p:sp>
    </p:spTree>
    <p:extLst>
      <p:ext uri="{BB962C8B-B14F-4D97-AF65-F5344CB8AC3E}">
        <p14:creationId xmlns:p14="http://schemas.microsoft.com/office/powerpoint/2010/main" val="22075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9ABF-44E8-4527-875A-E348496B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Regression: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E674-0D52-48F7-8F45-AE7A650D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0" y="18317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E5D78-4A96-412D-920B-3034910F42CE}"/>
              </a:ext>
            </a:extLst>
          </p:cNvPr>
          <p:cNvSpPr txBox="1"/>
          <p:nvPr/>
        </p:nvSpPr>
        <p:spPr>
          <a:xfrm>
            <a:off x="2841168" y="2024633"/>
            <a:ext cx="4847253" cy="3693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How do we parameterize the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3">
                <a:extLst>
                  <a:ext uri="{FF2B5EF4-FFF2-40B4-BE49-F238E27FC236}">
                    <a16:creationId xmlns:a16="http://schemas.microsoft.com/office/drawing/2014/main" id="{09FEFF56-1CDA-4498-BC1A-8F924A3065DE}"/>
                  </a:ext>
                </a:extLst>
              </p:cNvPr>
              <p:cNvSpPr txBox="1"/>
              <p:nvPr/>
            </p:nvSpPr>
            <p:spPr>
              <a:xfrm>
                <a:off x="2911153" y="2649177"/>
                <a:ext cx="5645019" cy="2759216"/>
              </a:xfrm>
              <a:prstGeom prst="rect">
                <a:avLst/>
              </a:prstGeom>
            </p:spPr>
            <p:txBody>
              <a:bodyPr vert="horz" wrap="square" lIns="0" tIns="425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334"/>
                  </a:spcBef>
                </a:pPr>
                <a:r>
                  <a:rPr lang="en-US" spc="-45" dirty="0">
                    <a:cs typeface="Arial"/>
                  </a:rPr>
                  <a:t>Linear</a:t>
                </a:r>
                <a:r>
                  <a:rPr lang="en-US" spc="-10" dirty="0">
                    <a:cs typeface="Arial"/>
                  </a:rPr>
                  <a:t> </a:t>
                </a:r>
                <a:r>
                  <a:rPr lang="en-US" spc="-45" dirty="0">
                    <a:cs typeface="Arial"/>
                  </a:rPr>
                  <a:t>model:</a:t>
                </a:r>
                <a:endParaRPr lang="en-US" dirty="0">
                  <a:cs typeface="Arial"/>
                </a:endParaRPr>
              </a:p>
              <a:p>
                <a:pPr marR="3175">
                  <a:lnSpc>
                    <a:spcPct val="100000"/>
                  </a:lnSpc>
                  <a:spcBef>
                    <a:spcPts val="280"/>
                  </a:spcBef>
                </a:pPr>
                <a:r>
                  <a:rPr lang="en-US" spc="35" dirty="0">
                    <a:cs typeface="DejaVu Sans"/>
                  </a:rPr>
                  <a:t>            f</a:t>
                </a:r>
                <a:r>
                  <a:rPr lang="en-US" i="1" spc="35" baseline="-25000" dirty="0">
                    <a:latin typeface="Sylfaen" panose="010A0502050306030303" pitchFamily="18" charset="0"/>
                    <a:cs typeface="DejaVu Sans"/>
                    <a:sym typeface="Symbol" panose="05050102010706020507" pitchFamily="18" charset="2"/>
                  </a:rPr>
                  <a:t></a:t>
                </a:r>
                <a:r>
                  <a:rPr lang="en-US" spc="35" dirty="0">
                    <a:cs typeface="Verdana"/>
                  </a:rPr>
                  <a:t>(</a:t>
                </a:r>
                <a:r>
                  <a:rPr lang="en-US" i="1" spc="35" dirty="0">
                    <a:cs typeface="DejaVu Sans"/>
                  </a:rPr>
                  <a:t>x</a:t>
                </a:r>
                <a:r>
                  <a:rPr lang="en-US" spc="35" dirty="0">
                    <a:cs typeface="Verdana"/>
                  </a:rPr>
                  <a:t>)=</a:t>
                </a:r>
                <a:r>
                  <a:rPr lang="en-US" spc="-85" dirty="0">
                    <a:cs typeface="Verdana"/>
                  </a:rPr>
                  <a:t> </a:t>
                </a:r>
                <a:r>
                  <a:rPr lang="en-US" i="1" spc="35" dirty="0">
                    <a:latin typeface="Sylfaen" panose="010A0502050306030303" pitchFamily="18" charset="0"/>
                    <a:cs typeface="DejaVu Sans"/>
                    <a:sym typeface="Symbol" panose="05050102010706020507" pitchFamily="18" charset="2"/>
                  </a:rPr>
                  <a:t></a:t>
                </a:r>
                <a:r>
                  <a:rPr lang="en-US" i="1" spc="-217" baseline="-11904" dirty="0">
                    <a:cs typeface="Trebuchet MS"/>
                  </a:rPr>
                  <a:t>0</a:t>
                </a:r>
                <a:r>
                  <a:rPr lang="en-US" i="1" spc="-142" baseline="-11904" dirty="0">
                    <a:cs typeface="Trebuchet MS"/>
                  </a:rPr>
                  <a:t>  </a:t>
                </a:r>
                <a:r>
                  <a:rPr lang="en-US" spc="-50" dirty="0">
                    <a:cs typeface="Verdana"/>
                  </a:rPr>
                  <a:t>+</a:t>
                </a:r>
                <a:r>
                  <a:rPr lang="en-US" i="1" spc="-135" dirty="0">
                    <a:cs typeface="Verdana"/>
                  </a:rPr>
                  <a:t>  </a:t>
                </a:r>
                <a:r>
                  <a:rPr lang="en-US" i="1" spc="35" dirty="0">
                    <a:latin typeface="Sylfaen" panose="010A0502050306030303" pitchFamily="18" charset="0"/>
                    <a:cs typeface="DejaVu Sans"/>
                    <a:sym typeface="Symbol" panose="05050102010706020507" pitchFamily="18" charset="2"/>
                  </a:rPr>
                  <a:t></a:t>
                </a:r>
                <a:r>
                  <a:rPr lang="en-US" i="1" spc="-217" baseline="-11904" dirty="0">
                    <a:cs typeface="Trebuchet MS"/>
                  </a:rPr>
                  <a:t>1</a:t>
                </a:r>
                <a:r>
                  <a:rPr lang="en-US" i="1" spc="-65" dirty="0">
                    <a:cs typeface="DejaVu Sans"/>
                  </a:rPr>
                  <a:t>x</a:t>
                </a:r>
                <a:r>
                  <a:rPr lang="en-US" i="1" spc="-97" baseline="-11904" dirty="0">
                    <a:cs typeface="Trebuchet MS"/>
                  </a:rPr>
                  <a:t>1</a:t>
                </a:r>
                <a:r>
                  <a:rPr lang="en-US" i="1" spc="-44" baseline="-11904" dirty="0">
                    <a:cs typeface="Trebuchet MS"/>
                  </a:rPr>
                  <a:t>  </a:t>
                </a:r>
                <a:r>
                  <a:rPr lang="en-US" spc="-50" dirty="0">
                    <a:cs typeface="Verdana"/>
                  </a:rPr>
                  <a:t>+</a:t>
                </a:r>
                <a:r>
                  <a:rPr lang="en-US" spc="-135" dirty="0">
                    <a:cs typeface="Verdana"/>
                  </a:rPr>
                  <a:t> </a:t>
                </a:r>
                <a:r>
                  <a:rPr lang="en-US" spc="-45" dirty="0">
                    <a:cs typeface="DejaVu Sans"/>
                  </a:rPr>
                  <a:t>...</a:t>
                </a:r>
                <a:r>
                  <a:rPr lang="en-US" spc="-105" dirty="0">
                    <a:cs typeface="DejaVu Sans"/>
                  </a:rPr>
                  <a:t> </a:t>
                </a:r>
                <a:r>
                  <a:rPr lang="en-US" spc="-50" dirty="0">
                    <a:cs typeface="Verdana"/>
                  </a:rPr>
                  <a:t>+</a:t>
                </a:r>
                <a:r>
                  <a:rPr lang="en-US" spc="-135" dirty="0">
                    <a:cs typeface="Verdana"/>
                  </a:rPr>
                  <a:t>  </a:t>
                </a:r>
                <a:r>
                  <a:rPr lang="en-US" i="1" spc="35" dirty="0">
                    <a:latin typeface="Sylfaen" panose="010A0502050306030303" pitchFamily="18" charset="0"/>
                    <a:cs typeface="DejaVu Sans"/>
                    <a:sym typeface="Symbol" panose="05050102010706020507" pitchFamily="18" charset="2"/>
                  </a:rPr>
                  <a:t></a:t>
                </a:r>
                <a:r>
                  <a:rPr lang="en-US" i="1" spc="-217" baseline="-11904" dirty="0" err="1">
                    <a:cs typeface="Trebuchet MS"/>
                  </a:rPr>
                  <a:t>n</a:t>
                </a:r>
                <a:r>
                  <a:rPr lang="en-US" i="1" spc="-30" dirty="0" err="1">
                    <a:cs typeface="DejaVu Sans"/>
                  </a:rPr>
                  <a:t>x</a:t>
                </a:r>
                <a:r>
                  <a:rPr lang="en-US" i="1" spc="-44" baseline="-11904" dirty="0" err="1">
                    <a:cs typeface="Arial"/>
                  </a:rPr>
                  <a:t>n</a:t>
                </a:r>
                <a:endParaRPr lang="en-US" i="1" baseline="-11904" dirty="0">
                  <a:cs typeface="Arial"/>
                </a:endParaRPr>
              </a:p>
              <a:p>
                <a:pPr marL="30480">
                  <a:lnSpc>
                    <a:spcPct val="100000"/>
                  </a:lnSpc>
                  <a:spcBef>
                    <a:spcPts val="705"/>
                  </a:spcBef>
                  <a:tabLst>
                    <a:tab pos="1703705" algn="l"/>
                  </a:tabLst>
                </a:pPr>
                <a:r>
                  <a:rPr lang="en-US" spc="-35" dirty="0">
                    <a:cs typeface="Arial"/>
                  </a:rPr>
                  <a:t>where  </a:t>
                </a:r>
                <a:r>
                  <a:rPr lang="en-US" spc="5" dirty="0">
                    <a:cs typeface="DejaVu Sans"/>
                  </a:rPr>
                  <a:t>x </a:t>
                </a:r>
                <a:r>
                  <a:rPr lang="en-US" spc="-5" dirty="0">
                    <a:cs typeface="Verdana"/>
                  </a:rPr>
                  <a:t>= </a:t>
                </a:r>
                <a:r>
                  <a:rPr lang="en-US" spc="-35" dirty="0">
                    <a:cs typeface="Verdana"/>
                  </a:rPr>
                  <a:t>[</a:t>
                </a:r>
                <a:r>
                  <a:rPr lang="en-US" i="1" spc="-35" dirty="0">
                    <a:cs typeface="DejaVu Sans"/>
                  </a:rPr>
                  <a:t>x</a:t>
                </a:r>
                <a:r>
                  <a:rPr lang="en-US" i="1" spc="-52" baseline="-11904" dirty="0">
                    <a:cs typeface="Trebuchet MS"/>
                  </a:rPr>
                  <a:t>1</a:t>
                </a:r>
                <a:r>
                  <a:rPr lang="en-US" i="1" spc="-35" dirty="0">
                    <a:cs typeface="DejaVu Sans"/>
                  </a:rPr>
                  <a:t>,</a:t>
                </a:r>
                <a:r>
                  <a:rPr lang="en-US" i="1" spc="-90" dirty="0">
                    <a:cs typeface="DejaVu Sans"/>
                  </a:rPr>
                  <a:t> </a:t>
                </a:r>
                <a:r>
                  <a:rPr lang="en-US" i="1" spc="-30" dirty="0">
                    <a:cs typeface="DejaVu Sans"/>
                  </a:rPr>
                  <a:t>...,</a:t>
                </a:r>
                <a:r>
                  <a:rPr lang="en-US" i="1" spc="-135" dirty="0">
                    <a:cs typeface="DejaVu Sans"/>
                  </a:rPr>
                  <a:t> </a:t>
                </a:r>
                <a:r>
                  <a:rPr lang="en-US" i="1" dirty="0">
                    <a:cs typeface="DejaVu Sans"/>
                  </a:rPr>
                  <a:t>x</a:t>
                </a:r>
                <a:r>
                  <a:rPr lang="en-US" i="1" baseline="-11904" dirty="0">
                    <a:cs typeface="Arial"/>
                  </a:rPr>
                  <a:t>n</a:t>
                </a:r>
                <a:r>
                  <a:rPr lang="en-US" dirty="0">
                    <a:cs typeface="Verdana"/>
                  </a:rPr>
                  <a:t>]</a:t>
                </a:r>
                <a:r>
                  <a:rPr lang="en-US" i="1" baseline="31746" dirty="0">
                    <a:cs typeface="Arial"/>
                  </a:rPr>
                  <a:t>T	</a:t>
                </a:r>
                <a:r>
                  <a:rPr lang="en-US" dirty="0">
                    <a:cs typeface="Calibri" panose="020F0502020204030204" pitchFamily="34" charset="0"/>
                  </a:rPr>
                  <a:t>n</a:t>
                </a:r>
                <a:r>
                  <a:rPr lang="en-US" spc="-55" dirty="0">
                    <a:cs typeface="Arial"/>
                  </a:rPr>
                  <a:t>: </a:t>
                </a:r>
                <a:r>
                  <a:rPr lang="en-US" spc="20" dirty="0">
                    <a:cs typeface="Arial"/>
                  </a:rPr>
                  <a:t>#</a:t>
                </a:r>
                <a:r>
                  <a:rPr lang="en-US" spc="-20" dirty="0">
                    <a:cs typeface="Arial"/>
                  </a:rPr>
                  <a:t> </a:t>
                </a:r>
                <a:r>
                  <a:rPr lang="en-US" spc="-50" dirty="0">
                    <a:cs typeface="Arial"/>
                  </a:rPr>
                  <a:t>features</a:t>
                </a:r>
                <a:endParaRPr lang="en-US" dirty="0">
                  <a:cs typeface="Arial"/>
                </a:endParaRPr>
              </a:p>
              <a:p>
                <a:pPr marL="698500" indent="-285750">
                  <a:lnSpc>
                    <a:spcPct val="100000"/>
                  </a:lnSpc>
                  <a:spcBef>
                    <a:spcPts val="555"/>
                  </a:spcBef>
                  <a:buFont typeface="Symbol" panose="05050102010706020507" pitchFamily="18" charset="2"/>
                  <a:buChar char="q"/>
                </a:pPr>
                <a:r>
                  <a:rPr lang="en-US" spc="-10" dirty="0">
                    <a:cs typeface="Verdana"/>
                  </a:rPr>
                  <a:t>= </a:t>
                </a:r>
                <a:r>
                  <a:rPr lang="en-US" spc="-95" dirty="0">
                    <a:cs typeface="Verdana"/>
                  </a:rPr>
                  <a:t>[</a:t>
                </a:r>
                <a:r>
                  <a:rPr lang="en-US" i="1" spc="35" dirty="0">
                    <a:latin typeface="Sylfaen" panose="010A0502050306030303" pitchFamily="18" charset="0"/>
                    <a:cs typeface="DejaVu Sans"/>
                    <a:sym typeface="Symbol" panose="05050102010706020507" pitchFamily="18" charset="2"/>
                  </a:rPr>
                  <a:t></a:t>
                </a:r>
                <a:r>
                  <a:rPr lang="en-US" i="1" spc="-217" baseline="-11904" dirty="0">
                    <a:cs typeface="Trebuchet MS"/>
                  </a:rPr>
                  <a:t>0</a:t>
                </a:r>
                <a:r>
                  <a:rPr lang="en-US" i="1" spc="-95" dirty="0">
                    <a:cs typeface="DejaVu Sans"/>
                  </a:rPr>
                  <a:t>, </a:t>
                </a:r>
                <a:r>
                  <a:rPr lang="en-US" i="1" spc="-25" dirty="0">
                    <a:cs typeface="DejaVu Sans"/>
                  </a:rPr>
                  <a:t>...,</a:t>
                </a:r>
                <a:r>
                  <a:rPr lang="en-US" i="1" spc="-235" dirty="0">
                    <a:cs typeface="DejaVu Sans"/>
                  </a:rPr>
                  <a:t> </a:t>
                </a:r>
                <a:r>
                  <a:rPr lang="en-US" i="1" spc="35" dirty="0">
                    <a:latin typeface="Sylfaen" panose="010A0502050306030303" pitchFamily="18" charset="0"/>
                    <a:cs typeface="DejaVu Sans"/>
                    <a:sym typeface="Symbol" panose="05050102010706020507" pitchFamily="18" charset="2"/>
                  </a:rPr>
                  <a:t></a:t>
                </a:r>
                <a:r>
                  <a:rPr lang="en-US" i="1" spc="-89" baseline="-12820" dirty="0">
                    <a:cs typeface="Arial"/>
                  </a:rPr>
                  <a:t>n</a:t>
                </a:r>
                <a:r>
                  <a:rPr lang="en-US" spc="-60" dirty="0">
                    <a:cs typeface="Verdana"/>
                  </a:rPr>
                  <a:t>]</a:t>
                </a:r>
                <a:r>
                  <a:rPr lang="en-US" i="1" spc="-89" baseline="34188" dirty="0">
                    <a:cs typeface="Arial"/>
                  </a:rPr>
                  <a:t>T</a:t>
                </a:r>
              </a:p>
              <a:p>
                <a:pPr marL="412750">
                  <a:lnSpc>
                    <a:spcPct val="100000"/>
                  </a:lnSpc>
                  <a:spcBef>
                    <a:spcPts val="555"/>
                  </a:spcBef>
                </a:pPr>
                <a:endParaRPr lang="en-US" i="1" spc="-89" baseline="34188" dirty="0">
                  <a:cs typeface="Arial"/>
                </a:endParaRPr>
              </a:p>
              <a:p>
                <a:pPr marL="412750">
                  <a:lnSpc>
                    <a:spcPct val="100000"/>
                  </a:lnSpc>
                  <a:spcBef>
                    <a:spcPts val="555"/>
                  </a:spcBef>
                </a:pPr>
                <a:r>
                  <a:rPr lang="en-US" spc="-89" dirty="0">
                    <a:cs typeface="Arial"/>
                  </a:rPr>
                  <a:t>Defining  x</a:t>
                </a:r>
                <a:r>
                  <a:rPr lang="en-US" spc="-89" baseline="-25000" dirty="0">
                    <a:cs typeface="Arial"/>
                  </a:rPr>
                  <a:t>0</a:t>
                </a:r>
                <a:r>
                  <a:rPr lang="en-US" spc="-89" dirty="0">
                    <a:cs typeface="Arial"/>
                  </a:rPr>
                  <a:t> </a:t>
                </a:r>
                <a:r>
                  <a:rPr lang="en-US" spc="-89" dirty="0">
                    <a:cs typeface="Arial"/>
                    <a:sym typeface="Symbol" panose="05050102010706020507" pitchFamily="18" charset="2"/>
                  </a:rPr>
                  <a:t> 1: </a:t>
                </a:r>
              </a:p>
              <a:p>
                <a:pPr marL="412750">
                  <a:lnSpc>
                    <a:spcPct val="100000"/>
                  </a:lnSpc>
                  <a:spcBef>
                    <a:spcPts val="5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𝑓</m:t>
                          </m:r>
                        </m:e>
                        <m:sub>
                          <m:r>
                            <a:rPr lang="ar-AE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𝜃</m:t>
                          </m:r>
                        </m:sub>
                      </m:sSub>
                      <m:r>
                        <a:rPr lang="en-US" b="0" i="1" spc="-89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pc="-89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b="0" i="1" spc="-89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Symbol" panose="05050102010706020507" pitchFamily="18" charset="2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ar-AE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b="0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= </m:t>
                          </m:r>
                          <m:r>
                            <m:rPr>
                              <m:brk m:alnAt="23"/>
                            </m:rPr>
                            <a:rPr lang="en-US" b="0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0</m:t>
                          </m:r>
                        </m:sub>
                        <m:sup>
                          <m:r>
                            <a:rPr lang="ar-AE" b="0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r>
                            <a:rPr lang="ar-AE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𝜃</m:t>
                          </m:r>
                          <m:r>
                            <a:rPr lang="en-US" b="0" i="1" spc="-89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b="0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b="0" i="0" spc="-89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j</m:t>
                          </m:r>
                          <m:r>
                            <a:rPr lang="en-US" b="0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 =</m:t>
                          </m:r>
                          <m:r>
                            <a:rPr lang="en-US" b="0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𝜃</m:t>
                          </m:r>
                          <m:r>
                            <a:rPr lang="en-US" b="0" i="1" spc="-89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𝑇</m:t>
                          </m:r>
                          <m:r>
                            <a:rPr lang="en-US" b="0" i="1" spc="-89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pc="-89" dirty="0">
                  <a:cs typeface="Arial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2" name="object 63">
                <a:extLst>
                  <a:ext uri="{FF2B5EF4-FFF2-40B4-BE49-F238E27FC236}">
                    <a16:creationId xmlns:a16="http://schemas.microsoft.com/office/drawing/2014/main" id="{09FEFF56-1CDA-4498-BC1A-8F924A306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153" y="2649177"/>
                <a:ext cx="5645019" cy="2759216"/>
              </a:xfrm>
              <a:prstGeom prst="rect">
                <a:avLst/>
              </a:prstGeom>
              <a:blipFill>
                <a:blip r:embed="rId2"/>
                <a:stretch>
                  <a:fillRect l="-2376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0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9ABF-44E8-4527-875A-E348496B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Regression: the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E674-0D52-48F7-8F45-AE7A650D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E5D78-4A96-412D-920B-3034910F42CE}"/>
              </a:ext>
            </a:extLst>
          </p:cNvPr>
          <p:cNvSpPr txBox="1"/>
          <p:nvPr/>
        </p:nvSpPr>
        <p:spPr>
          <a:xfrm>
            <a:off x="2981127" y="2043197"/>
            <a:ext cx="4847253" cy="3693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What learning objective do we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0C300-1D9D-4A2E-8009-6384936A1EB7}"/>
                  </a:ext>
                </a:extLst>
              </p:cNvPr>
              <p:cNvSpPr txBox="1"/>
              <p:nvPr/>
            </p:nvSpPr>
            <p:spPr>
              <a:xfrm>
                <a:off x="2981127" y="3171635"/>
                <a:ext cx="5670679" cy="1715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of squared differences error: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i="1" baseline="30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baseline="30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i="1" baseline="30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Where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training </a:t>
                </a:r>
                <a:r>
                  <a:rPr lang="en-US" dirty="0"/>
                  <a:t>example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0C300-1D9D-4A2E-8009-6384936A1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127" y="3171635"/>
                <a:ext cx="5670679" cy="1715213"/>
              </a:xfrm>
              <a:prstGeom prst="rect">
                <a:avLst/>
              </a:prstGeom>
              <a:blipFill>
                <a:blip r:embed="rId2"/>
                <a:stretch>
                  <a:fillRect l="-860" t="-1773" b="-3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3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9ABF-44E8-4527-875A-E348496B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Regression: the learning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E674-0D52-48F7-8F45-AE7A650D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E5D78-4A96-412D-920B-3034910F42CE}"/>
              </a:ext>
            </a:extLst>
          </p:cNvPr>
          <p:cNvSpPr txBox="1"/>
          <p:nvPr/>
        </p:nvSpPr>
        <p:spPr>
          <a:xfrm>
            <a:off x="2981127" y="2043197"/>
            <a:ext cx="4847253" cy="3693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 How do we optimize the objective?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B277CD-A00B-4EA8-85B7-017786983101}"/>
                  </a:ext>
                </a:extLst>
              </p:cNvPr>
              <p:cNvSpPr txBox="1"/>
              <p:nvPr/>
            </p:nvSpPr>
            <p:spPr>
              <a:xfrm>
                <a:off x="1152329" y="3065073"/>
                <a:ext cx="2551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Iterative steepest decent: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B277CD-A00B-4EA8-85B7-017786983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29" y="3065073"/>
                <a:ext cx="2551925" cy="646331"/>
              </a:xfrm>
              <a:prstGeom prst="rect">
                <a:avLst/>
              </a:prstGeom>
              <a:blipFill>
                <a:blip r:embed="rId2"/>
                <a:stretch>
                  <a:fillRect l="-1909" t="-5660" r="-2148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E00A564-4E26-49D3-B984-4A0F55CE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22" y="2939597"/>
            <a:ext cx="4342645" cy="25961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5EA84E2-7695-43A8-8A9F-0F2DEEDAD4C7}"/>
                  </a:ext>
                </a:extLst>
              </p:cNvPr>
              <p:cNvSpPr txBox="1"/>
              <p:nvPr/>
            </p:nvSpPr>
            <p:spPr>
              <a:xfrm>
                <a:off x="3523472" y="4237670"/>
                <a:ext cx="248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5EA84E2-7695-43A8-8A9F-0F2DEEDAD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72" y="4237670"/>
                <a:ext cx="248016" cy="369332"/>
              </a:xfrm>
              <a:prstGeom prst="rect">
                <a:avLst/>
              </a:prstGeom>
              <a:blipFill>
                <a:blip r:embed="rId4"/>
                <a:stretch>
                  <a:fillRect r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91652A-FA26-40AE-A4E4-30F5B684C4E8}"/>
                  </a:ext>
                </a:extLst>
              </p:cNvPr>
              <p:cNvSpPr txBox="1"/>
              <p:nvPr/>
            </p:nvSpPr>
            <p:spPr>
              <a:xfrm>
                <a:off x="8124593" y="4607002"/>
                <a:ext cx="248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91652A-FA26-40AE-A4E4-30F5B684C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593" y="4607002"/>
                <a:ext cx="248016" cy="369332"/>
              </a:xfrm>
              <a:prstGeom prst="rect">
                <a:avLst/>
              </a:prstGeom>
              <a:blipFill>
                <a:blip r:embed="rId5"/>
                <a:stretch>
                  <a:fillRect r="-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8F6783B-85A1-4EB6-9580-D2AE832B1822}"/>
                  </a:ext>
                </a:extLst>
              </p:cNvPr>
              <p:cNvSpPr txBox="1"/>
              <p:nvPr/>
            </p:nvSpPr>
            <p:spPr>
              <a:xfrm>
                <a:off x="5504261" y="2583568"/>
                <a:ext cx="248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8F6783B-85A1-4EB6-9580-D2AE832B1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61" y="2583568"/>
                <a:ext cx="248016" cy="369332"/>
              </a:xfrm>
              <a:prstGeom prst="rect">
                <a:avLst/>
              </a:prstGeom>
              <a:blipFill>
                <a:blip r:embed="rId6"/>
                <a:stretch>
                  <a:fillRect r="-17317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58DF90-FD3C-47B2-8EF8-57D090B7DD96}"/>
                  </a:ext>
                </a:extLst>
              </p:cNvPr>
              <p:cNvSpPr txBox="1"/>
              <p:nvPr/>
            </p:nvSpPr>
            <p:spPr>
              <a:xfrm>
                <a:off x="4749282" y="3430371"/>
                <a:ext cx="75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58DF90-FD3C-47B2-8EF8-57D090B7D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82" y="3430371"/>
                <a:ext cx="754979" cy="369332"/>
              </a:xfrm>
              <a:prstGeom prst="rect">
                <a:avLst/>
              </a:prstGeom>
              <a:blipFill>
                <a:blip r:embed="rId7"/>
                <a:stretch>
                  <a:fillRect r="-306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54C21F4-A865-4E27-8235-C66A88C98AB2}"/>
                  </a:ext>
                </a:extLst>
              </p:cNvPr>
              <p:cNvSpPr txBox="1"/>
              <p:nvPr/>
            </p:nvSpPr>
            <p:spPr>
              <a:xfrm>
                <a:off x="7075713" y="2871292"/>
                <a:ext cx="3219817" cy="13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aseline="-25000" dirty="0"/>
                  <a:t>gradient = direction of </a:t>
                </a:r>
              </a:p>
              <a:p>
                <a:r>
                  <a:rPr lang="en-US" sz="2000" baseline="-25000" dirty="0"/>
                  <a:t>                    steepest decent</a:t>
                </a:r>
              </a:p>
              <a:p>
                <a:endParaRPr lang="en-US" sz="20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….,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54C21F4-A865-4E27-8235-C66A88C9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13" y="2871292"/>
                <a:ext cx="3219817" cy="1324273"/>
              </a:xfrm>
              <a:prstGeom prst="rect">
                <a:avLst/>
              </a:prstGeom>
              <a:blipFill>
                <a:blip r:embed="rId8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82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9ABF-44E8-4527-875A-E348496B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Regression: the learning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E674-0D52-48F7-8F45-AE7A650D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E5D78-4A96-412D-920B-3034910F42CE}"/>
              </a:ext>
            </a:extLst>
          </p:cNvPr>
          <p:cNvSpPr txBox="1"/>
          <p:nvPr/>
        </p:nvSpPr>
        <p:spPr>
          <a:xfrm>
            <a:off x="2981127" y="2043197"/>
            <a:ext cx="4847253" cy="3693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 How do we optimize the objective?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277CD-A00B-4EA8-85B7-017786983101}"/>
              </a:ext>
            </a:extLst>
          </p:cNvPr>
          <p:cNvSpPr txBox="1"/>
          <p:nvPr/>
        </p:nvSpPr>
        <p:spPr>
          <a:xfrm>
            <a:off x="1376264" y="3105834"/>
            <a:ext cx="461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error is a convex quadratic functions: guaranteed to converge to a global minimum!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1B789-BDE8-4C8B-A57C-7F1C724C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92" y="2967842"/>
            <a:ext cx="4657175" cy="3087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254212-F36A-4CB3-8DF5-0541C6602DA7}"/>
                  </a:ext>
                </a:extLst>
              </p:cNvPr>
              <p:cNvSpPr txBox="1"/>
              <p:nvPr/>
            </p:nvSpPr>
            <p:spPr>
              <a:xfrm>
                <a:off x="5156737" y="4719200"/>
                <a:ext cx="248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254212-F36A-4CB3-8DF5-0541C6602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37" y="4719200"/>
                <a:ext cx="248016" cy="369332"/>
              </a:xfrm>
              <a:prstGeom prst="rect">
                <a:avLst/>
              </a:prstGeom>
              <a:blipFill>
                <a:blip r:embed="rId3"/>
                <a:stretch>
                  <a:fillRect r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010BE3-88B5-4914-AEAE-F6F37613F0C8}"/>
                  </a:ext>
                </a:extLst>
              </p:cNvPr>
              <p:cNvSpPr txBox="1"/>
              <p:nvPr/>
            </p:nvSpPr>
            <p:spPr>
              <a:xfrm>
                <a:off x="10066970" y="5110367"/>
                <a:ext cx="248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010BE3-88B5-4914-AEAE-F6F37613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970" y="5110367"/>
                <a:ext cx="248016" cy="369332"/>
              </a:xfrm>
              <a:prstGeom prst="rect">
                <a:avLst/>
              </a:prstGeom>
              <a:blipFill>
                <a:blip r:embed="rId4"/>
                <a:stretch>
                  <a:fillRect r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19E41E-F581-484C-BCA3-A22104052D7F}"/>
                  </a:ext>
                </a:extLst>
              </p:cNvPr>
              <p:cNvSpPr txBox="1"/>
              <p:nvPr/>
            </p:nvSpPr>
            <p:spPr>
              <a:xfrm>
                <a:off x="7704371" y="2783176"/>
                <a:ext cx="24801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19E41E-F581-484C-BCA3-A22104052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371" y="2783176"/>
                <a:ext cx="248016" cy="362984"/>
              </a:xfrm>
              <a:prstGeom prst="rect">
                <a:avLst/>
              </a:prstGeom>
              <a:blipFill>
                <a:blip r:embed="rId5"/>
                <a:stretch>
                  <a:fillRect r="-173171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93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374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DejaVu Sans</vt:lpstr>
      <vt:lpstr>Sylfaen</vt:lpstr>
      <vt:lpstr>Symbol</vt:lpstr>
      <vt:lpstr>Times New Roman</vt:lpstr>
      <vt:lpstr>Trebuchet MS</vt:lpstr>
      <vt:lpstr>Verdana</vt:lpstr>
      <vt:lpstr>Office Theme</vt:lpstr>
      <vt:lpstr>  CS 452 Machine Learning   Ashesi University  Lecture 2   Least-square Regression </vt:lpstr>
      <vt:lpstr>Regression</vt:lpstr>
      <vt:lpstr>Application: Depth Estimation   from Single Image</vt:lpstr>
      <vt:lpstr>Regression for depth   estimation</vt:lpstr>
      <vt:lpstr>Regression: design choices</vt:lpstr>
      <vt:lpstr>Regression: the model</vt:lpstr>
      <vt:lpstr>Regression: the error</vt:lpstr>
      <vt:lpstr>Regression: the learning  algorithm</vt:lpstr>
      <vt:lpstr>Regression: the learning  algorithm</vt:lpstr>
      <vt:lpstr>Gradient</vt:lpstr>
      <vt:lpstr>Your first learning algorithm</vt:lpstr>
      <vt:lpstr>A more efficient training method (when the training data is large)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Aladago</dc:creator>
  <cp:lastModifiedBy>Dennis A. Owusu</cp:lastModifiedBy>
  <cp:revision>46</cp:revision>
  <dcterms:created xsi:type="dcterms:W3CDTF">2019-01-09T11:30:53Z</dcterms:created>
  <dcterms:modified xsi:type="dcterms:W3CDTF">2019-01-10T20:52:02Z</dcterms:modified>
</cp:coreProperties>
</file>