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A. Owusu" userId="56f052e3-2d7a-4185-b84b-1ecf4cf5c65f" providerId="ADAL" clId="{AC3BD590-532F-4215-A6D8-BD385775A079}"/>
    <pc:docChg chg="undo custSel modSld sldOrd">
      <pc:chgData name="Dennis A. Owusu" userId="56f052e3-2d7a-4185-b84b-1ecf4cf5c65f" providerId="ADAL" clId="{AC3BD590-532F-4215-A6D8-BD385775A079}" dt="2019-01-11T09:39:58.817" v="31" actId="20577"/>
      <pc:docMkLst>
        <pc:docMk/>
      </pc:docMkLst>
      <pc:sldChg chg="ord">
        <pc:chgData name="Dennis A. Owusu" userId="56f052e3-2d7a-4185-b84b-1ecf4cf5c65f" providerId="ADAL" clId="{AC3BD590-532F-4215-A6D8-BD385775A079}" dt="2019-01-10T20:56:37.783" v="4"/>
        <pc:sldMkLst>
          <pc:docMk/>
          <pc:sldMk cId="3922315456" sldId="258"/>
        </pc:sldMkLst>
      </pc:sldChg>
      <pc:sldChg chg="addSp delSp modSp">
        <pc:chgData name="Dennis A. Owusu" userId="56f052e3-2d7a-4185-b84b-1ecf4cf5c65f" providerId="ADAL" clId="{AC3BD590-532F-4215-A6D8-BD385775A079}" dt="2019-01-11T09:39:58.817" v="31" actId="20577"/>
        <pc:sldMkLst>
          <pc:docMk/>
          <pc:sldMk cId="2539634967" sldId="262"/>
        </pc:sldMkLst>
        <pc:spChg chg="del mod">
          <ac:chgData name="Dennis A. Owusu" userId="56f052e3-2d7a-4185-b84b-1ecf4cf5c65f" providerId="ADAL" clId="{AC3BD590-532F-4215-A6D8-BD385775A079}" dt="2019-01-11T09:39:39.363" v="19"/>
          <ac:spMkLst>
            <pc:docMk/>
            <pc:sldMk cId="2539634967" sldId="262"/>
            <ac:spMk id="3" creationId="{5CCABEE3-6FBE-4713-A11A-D3C75C15BE8D}"/>
          </ac:spMkLst>
        </pc:spChg>
        <pc:spChg chg="add mod">
          <ac:chgData name="Dennis A. Owusu" userId="56f052e3-2d7a-4185-b84b-1ecf4cf5c65f" providerId="ADAL" clId="{AC3BD590-532F-4215-A6D8-BD385775A079}" dt="2019-01-11T09:39:58.817" v="31" actId="20577"/>
          <ac:spMkLst>
            <pc:docMk/>
            <pc:sldMk cId="2539634967" sldId="262"/>
            <ac:spMk id="4" creationId="{842F731B-EC44-4D0F-9258-19481D35DD12}"/>
          </ac:spMkLst>
        </pc:spChg>
      </pc:sldChg>
      <pc:sldChg chg="modSp">
        <pc:chgData name="Dennis A. Owusu" userId="56f052e3-2d7a-4185-b84b-1ecf4cf5c65f" providerId="ADAL" clId="{AC3BD590-532F-4215-A6D8-BD385775A079}" dt="2019-01-10T20:55:39.953" v="2" actId="20577"/>
        <pc:sldMkLst>
          <pc:docMk/>
          <pc:sldMk cId="1094138906" sldId="272"/>
        </pc:sldMkLst>
        <pc:spChg chg="mod">
          <ac:chgData name="Dennis A. Owusu" userId="56f052e3-2d7a-4185-b84b-1ecf4cf5c65f" providerId="ADAL" clId="{AC3BD590-532F-4215-A6D8-BD385775A079}" dt="2019-01-10T20:55:39.953" v="2" actId="20577"/>
          <ac:spMkLst>
            <pc:docMk/>
            <pc:sldMk cId="1094138906" sldId="272"/>
            <ac:spMk id="2" creationId="{31C2975D-0CDF-42F6-AAE9-EB436778A0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8EB-41D2-4F1A-A7AA-1B3E5908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328FC-7675-4998-9499-3ABD1B8D7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AA35-6113-46BB-A659-247436D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7ECF-72C4-4EFC-A891-20D13450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E20-E9F5-4186-A2DB-8C846D44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4C23-026E-4C1B-9181-9FFD7CF1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4FF6-7436-48F4-B3F0-90BF29E00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344E-7136-4A58-9719-316EB502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939B-22FF-47E0-9DA4-69997B71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7B8A-0A86-4205-8353-9568D38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89446-BF6E-4156-81DF-7C55EC33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027A-E664-421C-87BF-2EC9902B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A333-3E25-4428-A12B-005A2CD1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1677-8225-4534-83EF-604E6001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11BD-3C95-43BD-9E45-0BD9A34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8B82-8ADA-4F7D-AC02-AE2CE285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686F-69E0-4720-90E0-0CD0285B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BA5B-9747-4D26-984B-2AB58252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1AA1-5DA0-4A04-A93D-89F6D4A2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6CC4-36D2-41D7-97DB-6E7EEE08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2AA-1F43-4936-B3D9-9F488F1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67E6-361A-436E-97BC-B934F277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7D8B-5154-4BBB-A23B-C055DCEF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EB81-5BFD-4E8B-9113-8E9B77A2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3FBD-B5DE-469C-8DF7-5E8E6F0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B0BC-84AC-4457-BDD0-4758C287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7FC8-8621-425B-B2A1-48D8F837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E0BC-61EA-4AEB-AF8A-452F038D5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8DC02-F7CC-45C5-B8CE-8FD62835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9CEB-03A3-4673-B1D8-7682F54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34BB-0142-415F-A157-4EC9CFE5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8BEB-5537-41EA-A1D5-8B3EB4B9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7E70-8962-4029-B672-AB92D7BC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9797E-6B95-42B2-91BC-1EFA8BE0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D50FB-77BA-4D93-B250-0D24253E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4B280-B7DC-4148-8FE3-D1A27D2C7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E0637-ECC2-426F-8A40-B925E97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48F79-015B-40C0-8C9F-0F8A74D1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5760E-53FF-4593-848F-B94ABE22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9184-FF03-4A25-B560-BAD8401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3F5D8-F77F-46DB-971A-BE01A1DC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422BE-B445-49D0-A210-A978842C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6D55D-3660-44A9-A854-8BF82119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8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3824C-2CEC-4037-AFF2-264C9BF5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3ABE-3252-4282-83B5-CEAB9305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D371-40E5-4EE8-94A7-E040B7D8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3C4E-5C19-4DD6-99F3-5D59CACF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963B-1863-45B0-AC93-7C176218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34E4-20F6-4D7F-B3C8-BDEFACB9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71DF-E90F-46DB-A8EC-1211348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D2215-A821-4E09-B21C-A69F2EE4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07BF1-1A56-4261-842D-2F12998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91B1-C71A-40B3-AF54-67177D86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DF8B1-E746-411A-B127-1B517B54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0826B-B6EC-42C0-A77E-BF3720E0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B13B2-93B6-4680-BDE8-DEE2850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97C66-2FC0-4D64-A84E-1EC63848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D652-5A39-472E-B476-D6ED436C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90203-D467-49F6-B3C1-6AC35E47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24B2-EFC5-41F1-8D23-0EE02F13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9893-6847-4916-893D-CDA3B3EA4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74E0-1AF5-4635-9249-63D78AA9834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36C7-BF4E-4294-9A19-B4060670D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921F-744C-4317-9510-7438D4A29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CE93-4BCB-4225-9A3B-43F2999F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75D-0CDF-42F6-AAE9-EB436778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554" y="738231"/>
            <a:ext cx="9144000" cy="5078369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 452 Machine Learning  </a:t>
            </a:r>
            <a:br>
              <a:rPr lang="en-US" sz="3600" dirty="0"/>
            </a:br>
            <a:r>
              <a:rPr lang="en-US" sz="3600" dirty="0"/>
              <a:t>Ashesi University</a:t>
            </a:r>
            <a:br>
              <a:rPr lang="en-US" sz="3600" dirty="0"/>
            </a:br>
            <a:br>
              <a:rPr lang="en-US" sz="3600" dirty="0"/>
            </a:br>
            <a:r>
              <a:rPr lang="en-US" sz="2200" dirty="0"/>
              <a:t>Lecture 4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Closed-form least-square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3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7D4D-D52D-4829-84F5-2F1282B3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Polynomial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F434-5EC3-43E6-95EE-3EEC0923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B09B29F3-42A7-4D51-A229-99CEA5B0F0C3}"/>
              </a:ext>
            </a:extLst>
          </p:cNvPr>
          <p:cNvSpPr/>
          <p:nvPr/>
        </p:nvSpPr>
        <p:spPr>
          <a:xfrm>
            <a:off x="3419037" y="2206130"/>
            <a:ext cx="5779827" cy="3508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958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2C2E-B666-4C6C-A433-8E789DB8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ECF0-8DEA-4E6A-8800-E7D01B62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8680D-B13B-461A-92FE-13EA4940635A}"/>
                  </a:ext>
                </a:extLst>
              </p:cNvPr>
              <p:cNvSpPr txBox="1"/>
              <p:nvPr/>
            </p:nvSpPr>
            <p:spPr>
              <a:xfrm>
                <a:off x="2798064" y="2224374"/>
                <a:ext cx="6208776" cy="102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b="0" i="1" baseline="30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baseline="30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8680D-B13B-461A-92FE-13EA49406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64" y="2224374"/>
                <a:ext cx="6208776" cy="1027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C067586F-C308-4015-9A49-E561712F1E32}"/>
              </a:ext>
            </a:extLst>
          </p:cNvPr>
          <p:cNvSpPr/>
          <p:nvPr/>
        </p:nvSpPr>
        <p:spPr>
          <a:xfrm rot="16200000">
            <a:off x="5596667" y="2216881"/>
            <a:ext cx="254954" cy="252374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89E1E-AA7A-4C16-9D34-682C44ED31F3}"/>
              </a:ext>
            </a:extLst>
          </p:cNvPr>
          <p:cNvSpPr txBox="1"/>
          <p:nvPr/>
        </p:nvSpPr>
        <p:spPr>
          <a:xfrm>
            <a:off x="5170659" y="3650520"/>
            <a:ext cx="11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term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8DB7A8A-DCAB-4CAC-BD16-FD7C0B93EFC6}"/>
              </a:ext>
            </a:extLst>
          </p:cNvPr>
          <p:cNvSpPr/>
          <p:nvPr/>
        </p:nvSpPr>
        <p:spPr>
          <a:xfrm rot="16200000">
            <a:off x="7825981" y="2923991"/>
            <a:ext cx="154222" cy="107965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C6496-4DE6-4629-92D4-70AE83A5FD5E}"/>
              </a:ext>
            </a:extLst>
          </p:cNvPr>
          <p:cNvSpPr txBox="1"/>
          <p:nvPr/>
        </p:nvSpPr>
        <p:spPr>
          <a:xfrm>
            <a:off x="7181597" y="3600932"/>
            <a:ext cx="18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smoothness 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4D703-8F44-494D-8ED0-060D39FE7BF9}"/>
              </a:ext>
            </a:extLst>
          </p:cNvPr>
          <p:cNvSpPr txBox="1"/>
          <p:nvPr/>
        </p:nvSpPr>
        <p:spPr>
          <a:xfrm>
            <a:off x="3652360" y="4579631"/>
            <a:ext cx="516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93F695-F2D2-4F59-AC21-E5F3C05226A6}"/>
                  </a:ext>
                </a:extLst>
              </p:cNvPr>
              <p:cNvSpPr txBox="1"/>
              <p:nvPr/>
            </p:nvSpPr>
            <p:spPr>
              <a:xfrm>
                <a:off x="3963701" y="4436529"/>
                <a:ext cx="4264598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93F695-F2D2-4F59-AC21-E5F3C052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01" y="4436529"/>
                <a:ext cx="4264598" cy="374783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28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8A38-9429-4260-8371-5029AE70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Closed-form solution to regularized</a:t>
            </a:r>
            <a:br>
              <a:rPr lang="en-US" dirty="0"/>
            </a:br>
            <a:r>
              <a:rPr lang="en-US" dirty="0"/>
              <a:t>least-square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3818-0B7E-43B3-BD11-85F2E56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9B9F8-D0E8-4CCC-98D6-98190014350B}"/>
                  </a:ext>
                </a:extLst>
              </p:cNvPr>
              <p:cNvSpPr txBox="1"/>
              <p:nvPr/>
            </p:nvSpPr>
            <p:spPr>
              <a:xfrm>
                <a:off x="2698372" y="2619139"/>
                <a:ext cx="5055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𝐵𝑇𝑦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9B9F8-D0E8-4CCC-98D6-981900143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2" y="2619139"/>
                <a:ext cx="505536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003700-BA9E-4006-AADF-DCEC81A95F5E}"/>
                  </a:ext>
                </a:extLst>
              </p:cNvPr>
              <p:cNvSpPr txBox="1"/>
              <p:nvPr/>
            </p:nvSpPr>
            <p:spPr>
              <a:xfrm>
                <a:off x="3032448" y="3318935"/>
                <a:ext cx="4954555" cy="47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where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003700-BA9E-4006-AADF-DCEC81A9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48" y="3318935"/>
                <a:ext cx="4954555" cy="470065"/>
              </a:xfrm>
              <a:prstGeom prst="rect">
                <a:avLst/>
              </a:prstGeom>
              <a:blipFill>
                <a:blip r:embed="rId3"/>
                <a:stretch>
                  <a:fillRect l="-984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1180CA-9EDA-46C4-9CB6-2A09C30A2C99}"/>
                  </a:ext>
                </a:extLst>
              </p:cNvPr>
              <p:cNvSpPr txBox="1"/>
              <p:nvPr/>
            </p:nvSpPr>
            <p:spPr>
              <a:xfrm>
                <a:off x="3032448" y="4001294"/>
                <a:ext cx="4954555" cy="47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and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1180CA-9EDA-46C4-9CB6-2A09C30A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48" y="4001294"/>
                <a:ext cx="4954555" cy="470065"/>
              </a:xfrm>
              <a:prstGeom prst="rect">
                <a:avLst/>
              </a:prstGeom>
              <a:blipFill>
                <a:blip r:embed="rId4"/>
                <a:stretch>
                  <a:fillRect l="-98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8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6AE6-3A07-44FF-B326-AD3E481C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9th order polynomial</a:t>
            </a:r>
            <a:br>
              <a:rPr lang="en-US" dirty="0"/>
            </a:br>
            <a:r>
              <a:rPr lang="en-US" dirty="0"/>
              <a:t> with regularization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6D09E0D-0D54-4DC0-9D97-73FADA0D5C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4" y="2355207"/>
            <a:ext cx="3905658" cy="2655332"/>
          </a:xfr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6DB89F7D-6D44-4627-95A5-D42F7A57A849}"/>
              </a:ext>
            </a:extLst>
          </p:cNvPr>
          <p:cNvSpPr/>
          <p:nvPr/>
        </p:nvSpPr>
        <p:spPr>
          <a:xfrm>
            <a:off x="6538616" y="2356206"/>
            <a:ext cx="3594429" cy="276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2AAB9-FEE0-495F-B58B-E5473CBDDF69}"/>
              </a:ext>
            </a:extLst>
          </p:cNvPr>
          <p:cNvSpPr/>
          <p:nvPr/>
        </p:nvSpPr>
        <p:spPr>
          <a:xfrm>
            <a:off x="8677469" y="2724539"/>
            <a:ext cx="718458" cy="289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182FEA-DD88-43F2-9A2B-D44D406EA197}"/>
                  </a:ext>
                </a:extLst>
              </p:cNvPr>
              <p:cNvSpPr txBox="1"/>
              <p:nvPr/>
            </p:nvSpPr>
            <p:spPr>
              <a:xfrm>
                <a:off x="10285445" y="2829122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182FEA-DD88-43F2-9A2B-D44D406E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445" y="2829122"/>
                <a:ext cx="9579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6ACFBC8-43F6-4CB7-8896-043FD7847AFE}"/>
              </a:ext>
            </a:extLst>
          </p:cNvPr>
          <p:cNvSpPr txBox="1"/>
          <p:nvPr/>
        </p:nvSpPr>
        <p:spPr>
          <a:xfrm>
            <a:off x="6386216" y="235520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007D0-87DE-4041-BF55-1838E495B743}"/>
              </a:ext>
            </a:extLst>
          </p:cNvPr>
          <p:cNvSpPr txBox="1"/>
          <p:nvPr/>
        </p:nvSpPr>
        <p:spPr>
          <a:xfrm>
            <a:off x="882710" y="235520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D00CB8-6DCE-4F14-B75F-09158DB030D6}"/>
                  </a:ext>
                </a:extLst>
              </p:cNvPr>
              <p:cNvSpPr txBox="1"/>
              <p:nvPr/>
            </p:nvSpPr>
            <p:spPr>
              <a:xfrm>
                <a:off x="4781351" y="2829122"/>
                <a:ext cx="1280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D00CB8-6DCE-4F14-B75F-09158DB0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51" y="2829122"/>
                <a:ext cx="12804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4C0A6E2-99AF-459E-A249-855936D83B1E}"/>
              </a:ext>
            </a:extLst>
          </p:cNvPr>
          <p:cNvSpPr/>
          <p:nvPr/>
        </p:nvSpPr>
        <p:spPr>
          <a:xfrm>
            <a:off x="3321698" y="2733869"/>
            <a:ext cx="1007706" cy="289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4450-BF11-4DFF-9B4A-A67C38E0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Regularization: </a:t>
            </a:r>
            <a:r>
              <a:rPr lang="en-US" i="1" dirty="0"/>
              <a:t>E</a:t>
            </a:r>
            <a:r>
              <a:rPr lang="en-US" baseline="-25000" dirty="0"/>
              <a:t>RMS</a:t>
            </a:r>
            <a:r>
              <a:rPr lang="en-US" dirty="0"/>
              <a:t> VS. ln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A196-6F20-402B-A6C5-91C58C53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E9A85FA-86FE-4984-B746-D5F759B292D3}"/>
              </a:ext>
            </a:extLst>
          </p:cNvPr>
          <p:cNvSpPr/>
          <p:nvPr/>
        </p:nvSpPr>
        <p:spPr>
          <a:xfrm>
            <a:off x="4256322" y="2357597"/>
            <a:ext cx="3348127" cy="2139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57BE72-80CE-4D66-B01A-EFF4710ECB5A}"/>
              </a:ext>
            </a:extLst>
          </p:cNvPr>
          <p:cNvCxnSpPr>
            <a:cxnSpLocks/>
          </p:cNvCxnSpPr>
          <p:nvPr/>
        </p:nvCxnSpPr>
        <p:spPr>
          <a:xfrm flipV="1">
            <a:off x="4945225" y="4282749"/>
            <a:ext cx="0" cy="429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71BD6-D76F-47C6-89F3-93FD9B5F3746}"/>
              </a:ext>
            </a:extLst>
          </p:cNvPr>
          <p:cNvCxnSpPr>
            <a:cxnSpLocks/>
          </p:cNvCxnSpPr>
          <p:nvPr/>
        </p:nvCxnSpPr>
        <p:spPr>
          <a:xfrm flipV="1">
            <a:off x="7063272" y="4301409"/>
            <a:ext cx="0" cy="410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89650E-1BCA-4826-A553-AC101ECFC4F7}"/>
              </a:ext>
            </a:extLst>
          </p:cNvPr>
          <p:cNvSpPr txBox="1"/>
          <p:nvPr/>
        </p:nvSpPr>
        <p:spPr>
          <a:xfrm>
            <a:off x="4739950" y="4935894"/>
            <a:ext cx="13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A5F91-DE72-44B2-9564-F1D9E04DA535}"/>
              </a:ext>
            </a:extLst>
          </p:cNvPr>
          <p:cNvSpPr txBox="1"/>
          <p:nvPr/>
        </p:nvSpPr>
        <p:spPr>
          <a:xfrm>
            <a:off x="6475443" y="4967826"/>
            <a:ext cx="13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23527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7E5-3E55-4ADF-B22C-FD3558FA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Underfitting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89A59D1-19EB-4857-B16B-9F36807E1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999" y="1690688"/>
            <a:ext cx="3810820" cy="2784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1308D5-B386-4087-8BD2-A2FDF8FDE681}"/>
                  </a:ext>
                </a:extLst>
              </p:cNvPr>
              <p:cNvSpPr txBox="1"/>
              <p:nvPr/>
            </p:nvSpPr>
            <p:spPr>
              <a:xfrm>
                <a:off x="6174295" y="1929468"/>
                <a:ext cx="4521668" cy="289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Unknown true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noise-corrupted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estimated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1308D5-B386-4087-8BD2-A2FDF8FD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95" y="1929468"/>
                <a:ext cx="4521668" cy="2897973"/>
              </a:xfrm>
              <a:prstGeom prst="rect">
                <a:avLst/>
              </a:prstGeom>
              <a:blipFill>
                <a:blip r:embed="rId3"/>
                <a:stretch>
                  <a:fillRect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09AFE1-CCD9-4F4A-A8C8-D2AF2D7A16B6}"/>
              </a:ext>
            </a:extLst>
          </p:cNvPr>
          <p:cNvCxnSpPr/>
          <p:nvPr/>
        </p:nvCxnSpPr>
        <p:spPr>
          <a:xfrm>
            <a:off x="6270684" y="2123356"/>
            <a:ext cx="285226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0E6C394-DF22-43CD-82D8-1132ACFE8CF8}"/>
              </a:ext>
            </a:extLst>
          </p:cNvPr>
          <p:cNvSpPr/>
          <p:nvPr/>
        </p:nvSpPr>
        <p:spPr>
          <a:xfrm>
            <a:off x="6237128" y="2869187"/>
            <a:ext cx="176169" cy="142610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165B26-1FBC-4D6E-9E2A-5067989050C7}"/>
              </a:ext>
            </a:extLst>
          </p:cNvPr>
          <p:cNvCxnSpPr/>
          <p:nvPr/>
        </p:nvCxnSpPr>
        <p:spPr>
          <a:xfrm>
            <a:off x="6237128" y="4101445"/>
            <a:ext cx="28522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1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E43-F883-483E-8F2B-C89490F9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F72B-DC0F-4330-8B8C-5C544C4C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BDB2-7755-4EC1-A83A-59AAF0E754B1}"/>
                  </a:ext>
                </a:extLst>
              </p:cNvPr>
              <p:cNvSpPr txBox="1"/>
              <p:nvPr/>
            </p:nvSpPr>
            <p:spPr>
              <a:xfrm>
                <a:off x="2539751" y="2190725"/>
                <a:ext cx="44626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aseline="3000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4BDB2-7755-4EC1-A83A-59AAF0E75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51" y="2190725"/>
                <a:ext cx="446260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0071A4-9929-4533-A079-458237B86CAD}"/>
                  </a:ext>
                </a:extLst>
              </p:cNvPr>
              <p:cNvSpPr txBox="1"/>
              <p:nvPr/>
            </p:nvSpPr>
            <p:spPr>
              <a:xfrm>
                <a:off x="2931637" y="2648827"/>
                <a:ext cx="505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dirty="0" smtClean="0"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0071A4-9929-4533-A079-458237B8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37" y="2648827"/>
                <a:ext cx="5055367" cy="646331"/>
              </a:xfrm>
              <a:prstGeom prst="rect">
                <a:avLst/>
              </a:prstGeom>
              <a:blipFill>
                <a:blip r:embed="rId3"/>
                <a:stretch>
                  <a:fillRect l="-1086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6DB511-0762-4432-87F0-364DDA6F969D}"/>
                  </a:ext>
                </a:extLst>
              </p:cNvPr>
              <p:cNvSpPr txBox="1"/>
              <p:nvPr/>
            </p:nvSpPr>
            <p:spPr>
              <a:xfrm>
                <a:off x="2931637" y="3309604"/>
                <a:ext cx="5055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Basis-function model (linear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6DB511-0762-4432-87F0-364DDA6F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37" y="3309604"/>
                <a:ext cx="5055367" cy="369332"/>
              </a:xfrm>
              <a:prstGeom prst="rect">
                <a:avLst/>
              </a:prstGeom>
              <a:blipFill>
                <a:blip r:embed="rId4"/>
                <a:stretch>
                  <a:fillRect l="-108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F00EF3-510C-4C22-81CF-679DDC4D63AE}"/>
                  </a:ext>
                </a:extLst>
              </p:cNvPr>
              <p:cNvSpPr txBox="1"/>
              <p:nvPr/>
            </p:nvSpPr>
            <p:spPr>
              <a:xfrm>
                <a:off x="2413146" y="3627153"/>
                <a:ext cx="3046174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F00EF3-510C-4C22-81CF-679DDC4D6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46" y="3627153"/>
                <a:ext cx="3046174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2B67C-F4D3-4B48-9660-42DFEC736FAF}"/>
                  </a:ext>
                </a:extLst>
              </p:cNvPr>
              <p:cNvSpPr txBox="1"/>
              <p:nvPr/>
            </p:nvSpPr>
            <p:spPr>
              <a:xfrm>
                <a:off x="3299551" y="4507009"/>
                <a:ext cx="4319537" cy="36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2B67C-F4D3-4B48-9660-42DFEC736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51" y="4507009"/>
                <a:ext cx="4319537" cy="368627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5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8A38-9429-4260-8371-5029AE70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Non-linear least-square 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3818-0B7E-43B3-BD11-85F2E56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9B9F8-D0E8-4CCC-98D6-98190014350B}"/>
                  </a:ext>
                </a:extLst>
              </p:cNvPr>
              <p:cNvSpPr txBox="1"/>
              <p:nvPr/>
            </p:nvSpPr>
            <p:spPr>
              <a:xfrm>
                <a:off x="2721827" y="2709620"/>
                <a:ext cx="6128559" cy="2966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baseline="30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b="0" i="1" baseline="30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baseline="30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Quadratic error function can be globally optimized as before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9B9F8-D0E8-4CCC-98D6-981900143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27" y="2709620"/>
                <a:ext cx="6128559" cy="2966389"/>
              </a:xfrm>
              <a:prstGeom prst="rect">
                <a:avLst/>
              </a:prstGeom>
              <a:blipFill>
                <a:blip r:embed="rId2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8A38-9429-4260-8371-5029AE70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Closed-form solution to non-linear </a:t>
            </a:r>
            <a:br>
              <a:rPr lang="en-US" dirty="0"/>
            </a:br>
            <a:r>
              <a:rPr lang="en-US" dirty="0"/>
              <a:t>least-square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3818-0B7E-43B3-BD11-85F2E56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9B9F8-D0E8-4CCC-98D6-98190014350B}"/>
                  </a:ext>
                </a:extLst>
              </p:cNvPr>
              <p:cNvSpPr txBox="1"/>
              <p:nvPr/>
            </p:nvSpPr>
            <p:spPr>
              <a:xfrm>
                <a:off x="2698372" y="2619139"/>
                <a:ext cx="5055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𝐵𝑇𝑦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9B9F8-D0E8-4CCC-98D6-981900143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2" y="2619139"/>
                <a:ext cx="505536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003700-BA9E-4006-AADF-DCEC81A95F5E}"/>
                  </a:ext>
                </a:extLst>
              </p:cNvPr>
              <p:cNvSpPr txBox="1"/>
              <p:nvPr/>
            </p:nvSpPr>
            <p:spPr>
              <a:xfrm>
                <a:off x="3032448" y="3318935"/>
                <a:ext cx="495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where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003700-BA9E-4006-AADF-DCEC81A9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48" y="3318935"/>
                <a:ext cx="4954555" cy="369332"/>
              </a:xfrm>
              <a:prstGeom prst="rect">
                <a:avLst/>
              </a:prstGeom>
              <a:blipFill>
                <a:blip r:embed="rId3"/>
                <a:stretch>
                  <a:fillRect l="-9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1180CA-9EDA-46C4-9CB6-2A09C30A2C99}"/>
                  </a:ext>
                </a:extLst>
              </p:cNvPr>
              <p:cNvSpPr txBox="1"/>
              <p:nvPr/>
            </p:nvSpPr>
            <p:spPr>
              <a:xfrm>
                <a:off x="3032449" y="4001294"/>
                <a:ext cx="5231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and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1180CA-9EDA-46C4-9CB6-2A09C30A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49" y="4001294"/>
                <a:ext cx="5231392" cy="369332"/>
              </a:xfrm>
              <a:prstGeom prst="rect">
                <a:avLst/>
              </a:prstGeom>
              <a:blipFill>
                <a:blip r:embed="rId4"/>
                <a:stretch>
                  <a:fillRect l="-9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4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D2B374-7095-4E41-8AD3-F3DDF74E4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165" y="1626533"/>
            <a:ext cx="4517295" cy="3253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867E5-3E55-4ADF-B22C-FD3558FA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3rd</a:t>
            </a:r>
            <a:r>
              <a:rPr lang="en-US" baseline="30000" dirty="0"/>
              <a:t> </a:t>
            </a:r>
            <a:r>
              <a:rPr lang="en-US" dirty="0"/>
              <a:t>order polynomial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1308D5-B386-4087-8BD2-A2FDF8FDE681}"/>
                  </a:ext>
                </a:extLst>
              </p:cNvPr>
              <p:cNvSpPr txBox="1"/>
              <p:nvPr/>
            </p:nvSpPr>
            <p:spPr>
              <a:xfrm>
                <a:off x="6174295" y="1929468"/>
                <a:ext cx="4555909" cy="368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Unknown true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noise-corrupted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estimated function: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1308D5-B386-4087-8BD2-A2FDF8FD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95" y="1929468"/>
                <a:ext cx="4555909" cy="3685496"/>
              </a:xfrm>
              <a:prstGeom prst="rect">
                <a:avLst/>
              </a:prstGeom>
              <a:blipFill>
                <a:blip r:embed="rId3"/>
                <a:stretch>
                  <a:fillRect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09AFE1-CCD9-4F4A-A8C8-D2AF2D7A16B6}"/>
              </a:ext>
            </a:extLst>
          </p:cNvPr>
          <p:cNvCxnSpPr/>
          <p:nvPr/>
        </p:nvCxnSpPr>
        <p:spPr>
          <a:xfrm>
            <a:off x="6270684" y="2123356"/>
            <a:ext cx="285226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0E6C394-DF22-43CD-82D8-1132ACFE8CF8}"/>
              </a:ext>
            </a:extLst>
          </p:cNvPr>
          <p:cNvSpPr/>
          <p:nvPr/>
        </p:nvSpPr>
        <p:spPr>
          <a:xfrm>
            <a:off x="6237128" y="2869187"/>
            <a:ext cx="176169" cy="142610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165B26-1FBC-4D6E-9E2A-5067989050C7}"/>
              </a:ext>
            </a:extLst>
          </p:cNvPr>
          <p:cNvCxnSpPr/>
          <p:nvPr/>
        </p:nvCxnSpPr>
        <p:spPr>
          <a:xfrm>
            <a:off x="6237128" y="4101445"/>
            <a:ext cx="28522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EA1584-1CC0-4615-8BE6-C7C158CC4AB9}"/>
              </a:ext>
            </a:extLst>
          </p:cNvPr>
          <p:cNvSpPr/>
          <p:nvPr/>
        </p:nvSpPr>
        <p:spPr>
          <a:xfrm>
            <a:off x="4671152" y="2269475"/>
            <a:ext cx="694062" cy="2533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F731B-EC44-4D0F-9258-19481D35DD12}"/>
              </a:ext>
            </a:extLst>
          </p:cNvPr>
          <p:cNvSpPr txBox="1"/>
          <p:nvPr/>
        </p:nvSpPr>
        <p:spPr>
          <a:xfrm>
            <a:off x="4242061" y="2522863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</a:t>
            </a:r>
          </a:p>
        </p:txBody>
      </p:sp>
    </p:spTree>
    <p:extLst>
      <p:ext uri="{BB962C8B-B14F-4D97-AF65-F5344CB8AC3E}">
        <p14:creationId xmlns:p14="http://schemas.microsoft.com/office/powerpoint/2010/main" val="253963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7E5-3E55-4ADF-B22C-FD3558FA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9th</a:t>
            </a:r>
            <a:r>
              <a:rPr lang="en-US" baseline="30000" dirty="0"/>
              <a:t> </a:t>
            </a:r>
            <a:r>
              <a:rPr lang="en-US" dirty="0"/>
              <a:t>order polynomial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1308D5-B386-4087-8BD2-A2FDF8FDE681}"/>
                  </a:ext>
                </a:extLst>
              </p:cNvPr>
              <p:cNvSpPr txBox="1"/>
              <p:nvPr/>
            </p:nvSpPr>
            <p:spPr>
              <a:xfrm>
                <a:off x="6174295" y="1929468"/>
                <a:ext cx="4555909" cy="368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Unknown true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noise-corrupted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estimated function: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1308D5-B386-4087-8BD2-A2FDF8FD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95" y="1929468"/>
                <a:ext cx="4555909" cy="3685496"/>
              </a:xfrm>
              <a:prstGeom prst="rect">
                <a:avLst/>
              </a:prstGeom>
              <a:blipFill>
                <a:blip r:embed="rId2"/>
                <a:stretch>
                  <a:fillRect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09AFE1-CCD9-4F4A-A8C8-D2AF2D7A16B6}"/>
              </a:ext>
            </a:extLst>
          </p:cNvPr>
          <p:cNvCxnSpPr/>
          <p:nvPr/>
        </p:nvCxnSpPr>
        <p:spPr>
          <a:xfrm>
            <a:off x="6270684" y="2123356"/>
            <a:ext cx="285226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0E6C394-DF22-43CD-82D8-1132ACFE8CF8}"/>
              </a:ext>
            </a:extLst>
          </p:cNvPr>
          <p:cNvSpPr/>
          <p:nvPr/>
        </p:nvSpPr>
        <p:spPr>
          <a:xfrm>
            <a:off x="6237128" y="2869187"/>
            <a:ext cx="176169" cy="142610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165B26-1FBC-4D6E-9E2A-5067989050C7}"/>
              </a:ext>
            </a:extLst>
          </p:cNvPr>
          <p:cNvCxnSpPr/>
          <p:nvPr/>
        </p:nvCxnSpPr>
        <p:spPr>
          <a:xfrm>
            <a:off x="6237128" y="4101445"/>
            <a:ext cx="28522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D1BE5D-FDE2-440D-A74B-A712324AE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850" y="1551515"/>
            <a:ext cx="4555909" cy="347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7A4E3A-BD69-4651-882C-397D8190C1F0}"/>
                  </a:ext>
                </a:extLst>
              </p:cNvPr>
              <p:cNvSpPr txBox="1"/>
              <p:nvPr/>
            </p:nvSpPr>
            <p:spPr>
              <a:xfrm>
                <a:off x="4268265" y="2361796"/>
                <a:ext cx="991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7A4E3A-BD69-4651-882C-397D819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65" y="2361796"/>
                <a:ext cx="991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2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BBCE-E834-430C-908C-48EA6BE4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Overfitting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E2F4C-53D2-4A5F-8ED3-9AA96C5D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828" y="1958913"/>
            <a:ext cx="4588305" cy="3248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7CF9EC-1DC4-41DA-B2B1-E6E71B621911}"/>
                  </a:ext>
                </a:extLst>
              </p:cNvPr>
              <p:cNvSpPr txBox="1"/>
              <p:nvPr/>
            </p:nvSpPr>
            <p:spPr>
              <a:xfrm>
                <a:off x="2721166" y="5805889"/>
                <a:ext cx="717198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Root-Mean Square (RMS)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7CF9EC-1DC4-41DA-B2B1-E6E71B621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66" y="5805889"/>
                <a:ext cx="7171981" cy="427746"/>
              </a:xfrm>
              <a:prstGeom prst="rect">
                <a:avLst/>
              </a:prstGeom>
              <a:blipFill>
                <a:blip r:embed="rId3"/>
                <a:stretch>
                  <a:fillRect l="-680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3AA1-0920-4AC2-9B2E-31D4C240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338A-3E01-4F5E-A422-205C8128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126E669-1C41-4074-858E-D511275ED318}"/>
              </a:ext>
            </a:extLst>
          </p:cNvPr>
          <p:cNvSpPr/>
          <p:nvPr/>
        </p:nvSpPr>
        <p:spPr>
          <a:xfrm>
            <a:off x="3545512" y="2679192"/>
            <a:ext cx="3659960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F2C24-B9AA-4E87-BFE3-135CCA6C408E}"/>
              </a:ext>
            </a:extLst>
          </p:cNvPr>
          <p:cNvSpPr txBox="1"/>
          <p:nvPr/>
        </p:nvSpPr>
        <p:spPr>
          <a:xfrm>
            <a:off x="3266620" y="2679192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EAA19-BB97-441B-B1CB-D9DF5CAC1CBA}"/>
              </a:ext>
            </a:extLst>
          </p:cNvPr>
          <p:cNvSpPr txBox="1"/>
          <p:nvPr/>
        </p:nvSpPr>
        <p:spPr>
          <a:xfrm>
            <a:off x="8016240" y="3354963"/>
            <a:ext cx="180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training points:</a:t>
            </a:r>
          </a:p>
          <a:p>
            <a:r>
              <a:rPr lang="en-US" dirty="0">
                <a:sym typeface="Symbol" panose="05050102010706020507" pitchFamily="18" charset="2"/>
              </a:rPr>
              <a:t>m = 15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A034A-77CB-4436-807E-E296C7C5492F}"/>
              </a:ext>
            </a:extLst>
          </p:cNvPr>
          <p:cNvSpPr txBox="1"/>
          <p:nvPr/>
        </p:nvSpPr>
        <p:spPr>
          <a:xfrm>
            <a:off x="1762432" y="2242392"/>
            <a:ext cx="27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305792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276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Office Theme</vt:lpstr>
      <vt:lpstr>  CS 452 Machine Learning   Ashesi University  Lecture 4   Closed-form least-square regression </vt:lpstr>
      <vt:lpstr>Underfitting</vt:lpstr>
      <vt:lpstr>Non-linear regression</vt:lpstr>
      <vt:lpstr>Non-linear least-square  regression</vt:lpstr>
      <vt:lpstr>Closed-form solution to non-linear  least-square regression</vt:lpstr>
      <vt:lpstr>3rd order polynomial </vt:lpstr>
      <vt:lpstr>9th order polynomial </vt:lpstr>
      <vt:lpstr>Overfitting </vt:lpstr>
      <vt:lpstr>Training set size</vt:lpstr>
      <vt:lpstr>Polynomial coefficients</vt:lpstr>
      <vt:lpstr>Regularization</vt:lpstr>
      <vt:lpstr>Closed-form solution to regularized least-square regression</vt:lpstr>
      <vt:lpstr>9th order polynomial  with regularization</vt:lpstr>
      <vt:lpstr>Regularization: ERMS VS. ln 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 452 Machine Learning  Ashesi University Lecture 3   Closed-form least-squares regression  Dennis Asamoah Owusu </dc:title>
  <dc:creator>Maxwell Aladago</dc:creator>
  <cp:lastModifiedBy>Dennis A. Owusu</cp:lastModifiedBy>
  <cp:revision>48</cp:revision>
  <dcterms:created xsi:type="dcterms:W3CDTF">2019-01-09T16:08:56Z</dcterms:created>
  <dcterms:modified xsi:type="dcterms:W3CDTF">2019-01-11T09:42:03Z</dcterms:modified>
</cp:coreProperties>
</file>