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3" r:id="rId5"/>
    <p:sldId id="266" r:id="rId6"/>
    <p:sldId id="265"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14A55-B4D7-4335-B620-0D58FCF860C1}" type="doc">
      <dgm:prSet loTypeId="urn:microsoft.com/office/officeart/2005/8/layout/cycle1" loCatId="cycle" qsTypeId="urn:microsoft.com/office/officeart/2005/8/quickstyle/3d5" qsCatId="3D" csTypeId="urn:microsoft.com/office/officeart/2005/8/colors/accent1_2" csCatId="accent1" phldr="1"/>
      <dgm:spPr/>
      <dgm:t>
        <a:bodyPr/>
        <a:lstStyle/>
        <a:p>
          <a:endParaRPr lang="en-GB"/>
        </a:p>
      </dgm:t>
    </dgm:pt>
    <dgm:pt modelId="{5F71980B-1AF8-4E29-9263-61F5B54C6AA4}">
      <dgm:prSet phldrT="[Text]" custT="1"/>
      <dgm:spPr/>
      <dgm:t>
        <a:bodyPr/>
        <a:lstStyle/>
        <a:p>
          <a:r>
            <a:rPr lang="en-GB" sz="1800" b="1" i="0" baseline="0">
              <a:solidFill>
                <a:schemeClr val="bg1"/>
              </a:solidFill>
            </a:rPr>
            <a:t>Retrieving HTML data from a domain name</a:t>
          </a:r>
          <a:endParaRPr lang="en-GB" sz="1800" b="1" dirty="0">
            <a:solidFill>
              <a:schemeClr val="bg1"/>
            </a:solidFill>
          </a:endParaRPr>
        </a:p>
      </dgm:t>
    </dgm:pt>
    <dgm:pt modelId="{B8A63DB5-4D35-4AF7-9A9D-9DAAF8B23301}" type="parTrans" cxnId="{D95AE7C6-2095-4A14-83FB-44667A997658}">
      <dgm:prSet/>
      <dgm:spPr/>
      <dgm:t>
        <a:bodyPr/>
        <a:lstStyle/>
        <a:p>
          <a:endParaRPr lang="en-GB"/>
        </a:p>
      </dgm:t>
    </dgm:pt>
    <dgm:pt modelId="{89D16440-D5F4-40E4-8EE8-3C3EDC399B3F}" type="sibTrans" cxnId="{D95AE7C6-2095-4A14-83FB-44667A997658}">
      <dgm:prSet/>
      <dgm:spPr/>
      <dgm:t>
        <a:bodyPr/>
        <a:lstStyle/>
        <a:p>
          <a:endParaRPr lang="en-GB"/>
        </a:p>
      </dgm:t>
    </dgm:pt>
    <dgm:pt modelId="{03F13DF1-5524-4FF3-BB5A-18B6BE6DFE6B}">
      <dgm:prSet phldrT="[Text]" custT="1"/>
      <dgm:spPr/>
      <dgm:t>
        <a:bodyPr/>
        <a:lstStyle/>
        <a:p>
          <a:r>
            <a:rPr lang="en-GB" sz="1800" b="1" i="0" dirty="0">
              <a:solidFill>
                <a:schemeClr val="bg1"/>
              </a:solidFill>
            </a:rPr>
            <a:t>Parsing that data for target information</a:t>
          </a:r>
          <a:br>
            <a:rPr lang="en-GB" sz="1800" b="1" dirty="0">
              <a:solidFill>
                <a:schemeClr val="bg1"/>
              </a:solidFill>
            </a:rPr>
          </a:br>
          <a:endParaRPr lang="en-GB" sz="1600" b="1" dirty="0">
            <a:solidFill>
              <a:schemeClr val="bg1"/>
            </a:solidFill>
          </a:endParaRPr>
        </a:p>
      </dgm:t>
    </dgm:pt>
    <dgm:pt modelId="{95645D48-26C5-4DE7-84DE-DBA8858FE549}" type="parTrans" cxnId="{BA3BA256-862A-455A-9F94-05A073F44CE5}">
      <dgm:prSet/>
      <dgm:spPr/>
      <dgm:t>
        <a:bodyPr/>
        <a:lstStyle/>
        <a:p>
          <a:endParaRPr lang="en-GB"/>
        </a:p>
      </dgm:t>
    </dgm:pt>
    <dgm:pt modelId="{5F9CDA7C-F736-4B6C-99B0-2574372B63B0}" type="sibTrans" cxnId="{BA3BA256-862A-455A-9F94-05A073F44CE5}">
      <dgm:prSet/>
      <dgm:spPr/>
      <dgm:t>
        <a:bodyPr/>
        <a:lstStyle/>
        <a:p>
          <a:endParaRPr lang="en-GB"/>
        </a:p>
      </dgm:t>
    </dgm:pt>
    <dgm:pt modelId="{9DDC03B3-D74E-4FDF-A6A2-A6FAB4F64000}">
      <dgm:prSet phldrT="[Text]" custT="1"/>
      <dgm:spPr/>
      <dgm:t>
        <a:bodyPr/>
        <a:lstStyle/>
        <a:p>
          <a:r>
            <a:rPr lang="en-GB" sz="1800" b="1" i="0">
              <a:solidFill>
                <a:schemeClr val="bg1"/>
              </a:solidFill>
            </a:rPr>
            <a:t>Storing the target information</a:t>
          </a:r>
          <a:br>
            <a:rPr lang="en-GB" sz="1600"/>
          </a:br>
          <a:endParaRPr lang="en-GB" sz="1600" dirty="0"/>
        </a:p>
      </dgm:t>
    </dgm:pt>
    <dgm:pt modelId="{F0965080-0606-41E1-80E6-435718FA8E79}" type="parTrans" cxnId="{21EE3652-7AA2-4750-9E11-8DEB68C5737A}">
      <dgm:prSet/>
      <dgm:spPr/>
      <dgm:t>
        <a:bodyPr/>
        <a:lstStyle/>
        <a:p>
          <a:endParaRPr lang="en-GB"/>
        </a:p>
      </dgm:t>
    </dgm:pt>
    <dgm:pt modelId="{A6190E3B-6549-4115-B598-80CA4F991417}" type="sibTrans" cxnId="{21EE3652-7AA2-4750-9E11-8DEB68C5737A}">
      <dgm:prSet/>
      <dgm:spPr/>
      <dgm:t>
        <a:bodyPr/>
        <a:lstStyle/>
        <a:p>
          <a:endParaRPr lang="en-GB"/>
        </a:p>
      </dgm:t>
    </dgm:pt>
    <dgm:pt modelId="{E0D59E98-A4DF-4734-957B-569C8ED36ED5}">
      <dgm:prSet phldrT="[Text]" custT="1"/>
      <dgm:spPr/>
      <dgm:t>
        <a:bodyPr/>
        <a:lstStyle/>
        <a:p>
          <a:r>
            <a:rPr lang="en-GB" sz="1800" b="1" i="0" dirty="0">
              <a:solidFill>
                <a:schemeClr val="bg1"/>
              </a:solidFill>
            </a:rPr>
            <a:t>Move to another page to repeat the process</a:t>
          </a:r>
          <a:br>
            <a:rPr lang="en-GB" sz="1600" dirty="0"/>
          </a:br>
          <a:endParaRPr lang="en-GB" sz="1600" dirty="0"/>
        </a:p>
      </dgm:t>
    </dgm:pt>
    <dgm:pt modelId="{5C6B3F1D-C07C-4147-9541-C03B3307F16D}" type="parTrans" cxnId="{2DC10B0C-A71A-48EC-8FE7-EE94477A807A}">
      <dgm:prSet/>
      <dgm:spPr/>
      <dgm:t>
        <a:bodyPr/>
        <a:lstStyle/>
        <a:p>
          <a:endParaRPr lang="en-GB"/>
        </a:p>
      </dgm:t>
    </dgm:pt>
    <dgm:pt modelId="{0207AA9A-AF85-4346-AE4A-DC9760C91F94}" type="sibTrans" cxnId="{2DC10B0C-A71A-48EC-8FE7-EE94477A807A}">
      <dgm:prSet/>
      <dgm:spPr/>
      <dgm:t>
        <a:bodyPr/>
        <a:lstStyle/>
        <a:p>
          <a:endParaRPr lang="en-GB"/>
        </a:p>
      </dgm:t>
    </dgm:pt>
    <dgm:pt modelId="{BC012A9B-7DDF-4352-8581-387DAE74AD51}" type="pres">
      <dgm:prSet presAssocID="{31E14A55-B4D7-4335-B620-0D58FCF860C1}" presName="cycle" presStyleCnt="0">
        <dgm:presLayoutVars>
          <dgm:dir/>
          <dgm:resizeHandles val="exact"/>
        </dgm:presLayoutVars>
      </dgm:prSet>
      <dgm:spPr/>
    </dgm:pt>
    <dgm:pt modelId="{373CEA1F-6A2C-4A4C-B856-93E6242BDB14}" type="pres">
      <dgm:prSet presAssocID="{5F71980B-1AF8-4E29-9263-61F5B54C6AA4}" presName="dummy" presStyleCnt="0"/>
      <dgm:spPr/>
    </dgm:pt>
    <dgm:pt modelId="{FC8FC202-46DB-4EDE-8FD3-AD2E8A2FEA25}" type="pres">
      <dgm:prSet presAssocID="{5F71980B-1AF8-4E29-9263-61F5B54C6AA4}" presName="node" presStyleLbl="revTx" presStyleIdx="0" presStyleCnt="4">
        <dgm:presLayoutVars>
          <dgm:bulletEnabled val="1"/>
        </dgm:presLayoutVars>
      </dgm:prSet>
      <dgm:spPr/>
    </dgm:pt>
    <dgm:pt modelId="{721CCFD3-D3EA-483F-8840-02B7FF2290A8}" type="pres">
      <dgm:prSet presAssocID="{89D16440-D5F4-40E4-8EE8-3C3EDC399B3F}" presName="sibTrans" presStyleLbl="node1" presStyleIdx="0" presStyleCnt="4"/>
      <dgm:spPr/>
    </dgm:pt>
    <dgm:pt modelId="{E0E7B469-F990-49D1-B406-DB7080100122}" type="pres">
      <dgm:prSet presAssocID="{03F13DF1-5524-4FF3-BB5A-18B6BE6DFE6B}" presName="dummy" presStyleCnt="0"/>
      <dgm:spPr/>
    </dgm:pt>
    <dgm:pt modelId="{4F801DD4-5777-41F5-88BC-AAC42C51A56E}" type="pres">
      <dgm:prSet presAssocID="{03F13DF1-5524-4FF3-BB5A-18B6BE6DFE6B}" presName="node" presStyleLbl="revTx" presStyleIdx="1" presStyleCnt="4">
        <dgm:presLayoutVars>
          <dgm:bulletEnabled val="1"/>
        </dgm:presLayoutVars>
      </dgm:prSet>
      <dgm:spPr/>
    </dgm:pt>
    <dgm:pt modelId="{CBB0BEB9-2165-46B9-94FD-BE02879D72D7}" type="pres">
      <dgm:prSet presAssocID="{5F9CDA7C-F736-4B6C-99B0-2574372B63B0}" presName="sibTrans" presStyleLbl="node1" presStyleIdx="1" presStyleCnt="4"/>
      <dgm:spPr/>
    </dgm:pt>
    <dgm:pt modelId="{A19FEBF6-ED25-43B3-AE6F-21B1CB5197B5}" type="pres">
      <dgm:prSet presAssocID="{9DDC03B3-D74E-4FDF-A6A2-A6FAB4F64000}" presName="dummy" presStyleCnt="0"/>
      <dgm:spPr/>
    </dgm:pt>
    <dgm:pt modelId="{74E0A46A-C373-40FF-83DB-EFEBB215D948}" type="pres">
      <dgm:prSet presAssocID="{9DDC03B3-D74E-4FDF-A6A2-A6FAB4F64000}" presName="node" presStyleLbl="revTx" presStyleIdx="2" presStyleCnt="4">
        <dgm:presLayoutVars>
          <dgm:bulletEnabled val="1"/>
        </dgm:presLayoutVars>
      </dgm:prSet>
      <dgm:spPr/>
    </dgm:pt>
    <dgm:pt modelId="{C6D49D16-CD8D-4FBB-9278-7097061DAAB4}" type="pres">
      <dgm:prSet presAssocID="{A6190E3B-6549-4115-B598-80CA4F991417}" presName="sibTrans" presStyleLbl="node1" presStyleIdx="2" presStyleCnt="4"/>
      <dgm:spPr/>
    </dgm:pt>
    <dgm:pt modelId="{110162BF-6B13-4481-A273-8C85D8A55BCE}" type="pres">
      <dgm:prSet presAssocID="{E0D59E98-A4DF-4734-957B-569C8ED36ED5}" presName="dummy" presStyleCnt="0"/>
      <dgm:spPr/>
    </dgm:pt>
    <dgm:pt modelId="{F673E691-1ECF-4B05-81FC-D55F374FF6CB}" type="pres">
      <dgm:prSet presAssocID="{E0D59E98-A4DF-4734-957B-569C8ED36ED5}" presName="node" presStyleLbl="revTx" presStyleIdx="3" presStyleCnt="4">
        <dgm:presLayoutVars>
          <dgm:bulletEnabled val="1"/>
        </dgm:presLayoutVars>
      </dgm:prSet>
      <dgm:spPr/>
    </dgm:pt>
    <dgm:pt modelId="{C066C239-6324-446F-90D0-F20FD0746886}" type="pres">
      <dgm:prSet presAssocID="{0207AA9A-AF85-4346-AE4A-DC9760C91F94}" presName="sibTrans" presStyleLbl="node1" presStyleIdx="3" presStyleCnt="4"/>
      <dgm:spPr/>
    </dgm:pt>
  </dgm:ptLst>
  <dgm:cxnLst>
    <dgm:cxn modelId="{2DC10B0C-A71A-48EC-8FE7-EE94477A807A}" srcId="{31E14A55-B4D7-4335-B620-0D58FCF860C1}" destId="{E0D59E98-A4DF-4734-957B-569C8ED36ED5}" srcOrd="3" destOrd="0" parTransId="{5C6B3F1D-C07C-4147-9541-C03B3307F16D}" sibTransId="{0207AA9A-AF85-4346-AE4A-DC9760C91F94}"/>
    <dgm:cxn modelId="{84F66434-DA00-4911-BE37-A3006934E145}" type="presOf" srcId="{5F71980B-1AF8-4E29-9263-61F5B54C6AA4}" destId="{FC8FC202-46DB-4EDE-8FD3-AD2E8A2FEA25}" srcOrd="0" destOrd="0" presId="urn:microsoft.com/office/officeart/2005/8/layout/cycle1"/>
    <dgm:cxn modelId="{EBAD0739-CD6E-40D7-87F2-962C55DD8D1D}" type="presOf" srcId="{5F9CDA7C-F736-4B6C-99B0-2574372B63B0}" destId="{CBB0BEB9-2165-46B9-94FD-BE02879D72D7}" srcOrd="0" destOrd="0" presId="urn:microsoft.com/office/officeart/2005/8/layout/cycle1"/>
    <dgm:cxn modelId="{D039DB3C-0B58-4CE4-846F-FFEA1944BB69}" type="presOf" srcId="{E0D59E98-A4DF-4734-957B-569C8ED36ED5}" destId="{F673E691-1ECF-4B05-81FC-D55F374FF6CB}" srcOrd="0" destOrd="0" presId="urn:microsoft.com/office/officeart/2005/8/layout/cycle1"/>
    <dgm:cxn modelId="{21EE3652-7AA2-4750-9E11-8DEB68C5737A}" srcId="{31E14A55-B4D7-4335-B620-0D58FCF860C1}" destId="{9DDC03B3-D74E-4FDF-A6A2-A6FAB4F64000}" srcOrd="2" destOrd="0" parTransId="{F0965080-0606-41E1-80E6-435718FA8E79}" sibTransId="{A6190E3B-6549-4115-B598-80CA4F991417}"/>
    <dgm:cxn modelId="{BA3BA256-862A-455A-9F94-05A073F44CE5}" srcId="{31E14A55-B4D7-4335-B620-0D58FCF860C1}" destId="{03F13DF1-5524-4FF3-BB5A-18B6BE6DFE6B}" srcOrd="1" destOrd="0" parTransId="{95645D48-26C5-4DE7-84DE-DBA8858FE549}" sibTransId="{5F9CDA7C-F736-4B6C-99B0-2574372B63B0}"/>
    <dgm:cxn modelId="{DD4F9696-2C39-412A-9C57-E158558103DE}" type="presOf" srcId="{9DDC03B3-D74E-4FDF-A6A2-A6FAB4F64000}" destId="{74E0A46A-C373-40FF-83DB-EFEBB215D948}" srcOrd="0" destOrd="0" presId="urn:microsoft.com/office/officeart/2005/8/layout/cycle1"/>
    <dgm:cxn modelId="{A45A41B5-AE36-4BB0-8102-C7CFD236A993}" type="presOf" srcId="{89D16440-D5F4-40E4-8EE8-3C3EDC399B3F}" destId="{721CCFD3-D3EA-483F-8840-02B7FF2290A8}" srcOrd="0" destOrd="0" presId="urn:microsoft.com/office/officeart/2005/8/layout/cycle1"/>
    <dgm:cxn modelId="{224A8BB6-116F-43BC-BD03-311216349969}" type="presOf" srcId="{31E14A55-B4D7-4335-B620-0D58FCF860C1}" destId="{BC012A9B-7DDF-4352-8581-387DAE74AD51}" srcOrd="0" destOrd="0" presId="urn:microsoft.com/office/officeart/2005/8/layout/cycle1"/>
    <dgm:cxn modelId="{D95AE7C6-2095-4A14-83FB-44667A997658}" srcId="{31E14A55-B4D7-4335-B620-0D58FCF860C1}" destId="{5F71980B-1AF8-4E29-9263-61F5B54C6AA4}" srcOrd="0" destOrd="0" parTransId="{B8A63DB5-4D35-4AF7-9A9D-9DAAF8B23301}" sibTransId="{89D16440-D5F4-40E4-8EE8-3C3EDC399B3F}"/>
    <dgm:cxn modelId="{9983EBD0-15F8-4FDD-B2AE-3CBE67C88CE4}" type="presOf" srcId="{0207AA9A-AF85-4346-AE4A-DC9760C91F94}" destId="{C066C239-6324-446F-90D0-F20FD0746886}" srcOrd="0" destOrd="0" presId="urn:microsoft.com/office/officeart/2005/8/layout/cycle1"/>
    <dgm:cxn modelId="{A91488E4-9E30-4070-BE90-C32BAAAE6996}" type="presOf" srcId="{A6190E3B-6549-4115-B598-80CA4F991417}" destId="{C6D49D16-CD8D-4FBB-9278-7097061DAAB4}" srcOrd="0" destOrd="0" presId="urn:microsoft.com/office/officeart/2005/8/layout/cycle1"/>
    <dgm:cxn modelId="{617F86FD-4E40-4ED5-8F26-68BC47478463}" type="presOf" srcId="{03F13DF1-5524-4FF3-BB5A-18B6BE6DFE6B}" destId="{4F801DD4-5777-41F5-88BC-AAC42C51A56E}" srcOrd="0" destOrd="0" presId="urn:microsoft.com/office/officeart/2005/8/layout/cycle1"/>
    <dgm:cxn modelId="{213D3A1F-9963-4CD4-A9CE-0D3569870A53}" type="presParOf" srcId="{BC012A9B-7DDF-4352-8581-387DAE74AD51}" destId="{373CEA1F-6A2C-4A4C-B856-93E6242BDB14}" srcOrd="0" destOrd="0" presId="urn:microsoft.com/office/officeart/2005/8/layout/cycle1"/>
    <dgm:cxn modelId="{FB481FC7-A4E9-48D2-9C4C-FF605DFAA796}" type="presParOf" srcId="{BC012A9B-7DDF-4352-8581-387DAE74AD51}" destId="{FC8FC202-46DB-4EDE-8FD3-AD2E8A2FEA25}" srcOrd="1" destOrd="0" presId="urn:microsoft.com/office/officeart/2005/8/layout/cycle1"/>
    <dgm:cxn modelId="{9AB506C0-EE59-42E6-813B-2FA80468C73C}" type="presParOf" srcId="{BC012A9B-7DDF-4352-8581-387DAE74AD51}" destId="{721CCFD3-D3EA-483F-8840-02B7FF2290A8}" srcOrd="2" destOrd="0" presId="urn:microsoft.com/office/officeart/2005/8/layout/cycle1"/>
    <dgm:cxn modelId="{26619EBB-3C58-434D-B374-F469A79F454F}" type="presParOf" srcId="{BC012A9B-7DDF-4352-8581-387DAE74AD51}" destId="{E0E7B469-F990-49D1-B406-DB7080100122}" srcOrd="3" destOrd="0" presId="urn:microsoft.com/office/officeart/2005/8/layout/cycle1"/>
    <dgm:cxn modelId="{86C78AE8-13E2-4B47-B66D-FEAA498F90A4}" type="presParOf" srcId="{BC012A9B-7DDF-4352-8581-387DAE74AD51}" destId="{4F801DD4-5777-41F5-88BC-AAC42C51A56E}" srcOrd="4" destOrd="0" presId="urn:microsoft.com/office/officeart/2005/8/layout/cycle1"/>
    <dgm:cxn modelId="{05AA1070-5CD7-426A-930A-4665B7E24D52}" type="presParOf" srcId="{BC012A9B-7DDF-4352-8581-387DAE74AD51}" destId="{CBB0BEB9-2165-46B9-94FD-BE02879D72D7}" srcOrd="5" destOrd="0" presId="urn:microsoft.com/office/officeart/2005/8/layout/cycle1"/>
    <dgm:cxn modelId="{72AD019D-A34D-4712-B9FB-1DA3670F2EE6}" type="presParOf" srcId="{BC012A9B-7DDF-4352-8581-387DAE74AD51}" destId="{A19FEBF6-ED25-43B3-AE6F-21B1CB5197B5}" srcOrd="6" destOrd="0" presId="urn:microsoft.com/office/officeart/2005/8/layout/cycle1"/>
    <dgm:cxn modelId="{1CF8B7CD-703B-46D2-BB81-4DCD684E9E86}" type="presParOf" srcId="{BC012A9B-7DDF-4352-8581-387DAE74AD51}" destId="{74E0A46A-C373-40FF-83DB-EFEBB215D948}" srcOrd="7" destOrd="0" presId="urn:microsoft.com/office/officeart/2005/8/layout/cycle1"/>
    <dgm:cxn modelId="{B8A56031-9F96-4619-A160-61A6C3945770}" type="presParOf" srcId="{BC012A9B-7DDF-4352-8581-387DAE74AD51}" destId="{C6D49D16-CD8D-4FBB-9278-7097061DAAB4}" srcOrd="8" destOrd="0" presId="urn:microsoft.com/office/officeart/2005/8/layout/cycle1"/>
    <dgm:cxn modelId="{CA0D7C2F-9840-4E70-865F-804607F82BD3}" type="presParOf" srcId="{BC012A9B-7DDF-4352-8581-387DAE74AD51}" destId="{110162BF-6B13-4481-A273-8C85D8A55BCE}" srcOrd="9" destOrd="0" presId="urn:microsoft.com/office/officeart/2005/8/layout/cycle1"/>
    <dgm:cxn modelId="{CF74DE3D-7A76-49B0-9789-E4F4D9D248AA}" type="presParOf" srcId="{BC012A9B-7DDF-4352-8581-387DAE74AD51}" destId="{F673E691-1ECF-4B05-81FC-D55F374FF6CB}" srcOrd="10" destOrd="0" presId="urn:microsoft.com/office/officeart/2005/8/layout/cycle1"/>
    <dgm:cxn modelId="{A57191A3-CE8C-4C8D-8076-A8658E51A73E}" type="presParOf" srcId="{BC012A9B-7DDF-4352-8581-387DAE74AD51}" destId="{C066C239-6324-446F-90D0-F20FD0746886}"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FC202-46DB-4EDE-8FD3-AD2E8A2FEA25}">
      <dsp:nvSpPr>
        <dsp:cNvPr id="0" name=""/>
        <dsp:cNvSpPr/>
      </dsp:nvSpPr>
      <dsp:spPr>
        <a:xfrm>
          <a:off x="6214388" y="106523"/>
          <a:ext cx="1704004" cy="1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i="0" kern="1200" baseline="0">
              <a:solidFill>
                <a:schemeClr val="bg1"/>
              </a:solidFill>
            </a:rPr>
            <a:t>Retrieving HTML data from a domain name</a:t>
          </a:r>
          <a:endParaRPr lang="en-GB" sz="1800" b="1" kern="1200" dirty="0">
            <a:solidFill>
              <a:schemeClr val="bg1"/>
            </a:solidFill>
          </a:endParaRPr>
        </a:p>
      </dsp:txBody>
      <dsp:txXfrm>
        <a:off x="6214388" y="106523"/>
        <a:ext cx="1704004" cy="1704004"/>
      </dsp:txXfrm>
    </dsp:sp>
    <dsp:sp modelId="{721CCFD3-D3EA-483F-8840-02B7FF2290A8}">
      <dsp:nvSpPr>
        <dsp:cNvPr id="0" name=""/>
        <dsp:cNvSpPr/>
      </dsp:nvSpPr>
      <dsp:spPr>
        <a:xfrm>
          <a:off x="3213671" y="-705"/>
          <a:ext cx="4811950" cy="4811950"/>
        </a:xfrm>
        <a:prstGeom prst="circularArrow">
          <a:avLst>
            <a:gd name="adj1" fmla="val 6905"/>
            <a:gd name="adj2" fmla="val 465611"/>
            <a:gd name="adj3" fmla="val 548325"/>
            <a:gd name="adj4" fmla="val 20586064"/>
            <a:gd name="adj5" fmla="val 805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F801DD4-5777-41F5-88BC-AAC42C51A56E}">
      <dsp:nvSpPr>
        <dsp:cNvPr id="0" name=""/>
        <dsp:cNvSpPr/>
      </dsp:nvSpPr>
      <dsp:spPr>
        <a:xfrm>
          <a:off x="6214388" y="3000010"/>
          <a:ext cx="1704004" cy="1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bg1"/>
              </a:solidFill>
            </a:rPr>
            <a:t>Parsing that data for target information</a:t>
          </a:r>
          <a:br>
            <a:rPr lang="en-GB" sz="1800" b="1" kern="1200" dirty="0">
              <a:solidFill>
                <a:schemeClr val="bg1"/>
              </a:solidFill>
            </a:rPr>
          </a:br>
          <a:endParaRPr lang="en-GB" sz="1600" b="1" kern="1200" dirty="0">
            <a:solidFill>
              <a:schemeClr val="bg1"/>
            </a:solidFill>
          </a:endParaRPr>
        </a:p>
      </dsp:txBody>
      <dsp:txXfrm>
        <a:off x="6214388" y="3000010"/>
        <a:ext cx="1704004" cy="1704004"/>
      </dsp:txXfrm>
    </dsp:sp>
    <dsp:sp modelId="{CBB0BEB9-2165-46B9-94FD-BE02879D72D7}">
      <dsp:nvSpPr>
        <dsp:cNvPr id="0" name=""/>
        <dsp:cNvSpPr/>
      </dsp:nvSpPr>
      <dsp:spPr>
        <a:xfrm>
          <a:off x="3213671" y="-705"/>
          <a:ext cx="4811950" cy="4811950"/>
        </a:xfrm>
        <a:prstGeom prst="circularArrow">
          <a:avLst>
            <a:gd name="adj1" fmla="val 6905"/>
            <a:gd name="adj2" fmla="val 465611"/>
            <a:gd name="adj3" fmla="val 5948325"/>
            <a:gd name="adj4" fmla="val 4386064"/>
            <a:gd name="adj5" fmla="val 805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4E0A46A-C373-40FF-83DB-EFEBB215D948}">
      <dsp:nvSpPr>
        <dsp:cNvPr id="0" name=""/>
        <dsp:cNvSpPr/>
      </dsp:nvSpPr>
      <dsp:spPr>
        <a:xfrm>
          <a:off x="3320901" y="3000010"/>
          <a:ext cx="1704004" cy="1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i="0" kern="1200">
              <a:solidFill>
                <a:schemeClr val="bg1"/>
              </a:solidFill>
            </a:rPr>
            <a:t>Storing the target information</a:t>
          </a:r>
          <a:br>
            <a:rPr lang="en-GB" sz="1600" kern="1200"/>
          </a:br>
          <a:endParaRPr lang="en-GB" sz="1600" kern="1200" dirty="0"/>
        </a:p>
      </dsp:txBody>
      <dsp:txXfrm>
        <a:off x="3320901" y="3000010"/>
        <a:ext cx="1704004" cy="1704004"/>
      </dsp:txXfrm>
    </dsp:sp>
    <dsp:sp modelId="{C6D49D16-CD8D-4FBB-9278-7097061DAAB4}">
      <dsp:nvSpPr>
        <dsp:cNvPr id="0" name=""/>
        <dsp:cNvSpPr/>
      </dsp:nvSpPr>
      <dsp:spPr>
        <a:xfrm>
          <a:off x="3213671" y="-705"/>
          <a:ext cx="4811950" cy="4811950"/>
        </a:xfrm>
        <a:prstGeom prst="circularArrow">
          <a:avLst>
            <a:gd name="adj1" fmla="val 6905"/>
            <a:gd name="adj2" fmla="val 465611"/>
            <a:gd name="adj3" fmla="val 11348325"/>
            <a:gd name="adj4" fmla="val 9786064"/>
            <a:gd name="adj5" fmla="val 805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673E691-1ECF-4B05-81FC-D55F374FF6CB}">
      <dsp:nvSpPr>
        <dsp:cNvPr id="0" name=""/>
        <dsp:cNvSpPr/>
      </dsp:nvSpPr>
      <dsp:spPr>
        <a:xfrm>
          <a:off x="3320901" y="106523"/>
          <a:ext cx="1704004" cy="1704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b="1" i="0" kern="1200" dirty="0">
              <a:solidFill>
                <a:schemeClr val="bg1"/>
              </a:solidFill>
            </a:rPr>
            <a:t>Move to another page to repeat the process</a:t>
          </a:r>
          <a:br>
            <a:rPr lang="en-GB" sz="1600" kern="1200" dirty="0"/>
          </a:br>
          <a:endParaRPr lang="en-GB" sz="1600" kern="1200" dirty="0"/>
        </a:p>
      </dsp:txBody>
      <dsp:txXfrm>
        <a:off x="3320901" y="106523"/>
        <a:ext cx="1704004" cy="1704004"/>
      </dsp:txXfrm>
    </dsp:sp>
    <dsp:sp modelId="{C066C239-6324-446F-90D0-F20FD0746886}">
      <dsp:nvSpPr>
        <dsp:cNvPr id="0" name=""/>
        <dsp:cNvSpPr/>
      </dsp:nvSpPr>
      <dsp:spPr>
        <a:xfrm>
          <a:off x="3213671" y="-705"/>
          <a:ext cx="4811950" cy="4811950"/>
        </a:xfrm>
        <a:prstGeom prst="circularArrow">
          <a:avLst>
            <a:gd name="adj1" fmla="val 6905"/>
            <a:gd name="adj2" fmla="val 465611"/>
            <a:gd name="adj3" fmla="val 16748325"/>
            <a:gd name="adj4" fmla="val 15186064"/>
            <a:gd name="adj5" fmla="val 805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jumia.com.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B32-D2FD-486D-BCAE-95DD468E773A}"/>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9B8C5FCC-2F38-45D0-90F7-3F656C2D762E}"/>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8B7D215-566D-484C-8305-756AF84F8D8F}"/>
              </a:ext>
            </a:extLst>
          </p:cNvPr>
          <p:cNvSpPr/>
          <p:nvPr/>
        </p:nvSpPr>
        <p:spPr>
          <a:xfrm>
            <a:off x="1" y="4928657"/>
            <a:ext cx="8163338" cy="707886"/>
          </a:xfrm>
          <a:prstGeom prst="rect">
            <a:avLst/>
          </a:prstGeom>
          <a:noFill/>
        </p:spPr>
        <p:txBody>
          <a:bodyPr wrap="squar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Follow: www.twitter.com/dev_inately</a:t>
            </a:r>
          </a:p>
        </p:txBody>
      </p:sp>
      <p:sp>
        <p:nvSpPr>
          <p:cNvPr id="7" name="Rectangle 6">
            <a:extLst>
              <a:ext uri="{FF2B5EF4-FFF2-40B4-BE49-F238E27FC236}">
                <a16:creationId xmlns:a16="http://schemas.microsoft.com/office/drawing/2014/main" id="{D1C9F3A9-B4BF-4335-AE2F-FB147F500BC0}"/>
              </a:ext>
            </a:extLst>
          </p:cNvPr>
          <p:cNvSpPr/>
          <p:nvPr/>
        </p:nvSpPr>
        <p:spPr>
          <a:xfrm>
            <a:off x="-384314" y="5282600"/>
            <a:ext cx="8163338" cy="707886"/>
          </a:xfrm>
          <a:prstGeom prst="rect">
            <a:avLst/>
          </a:prstGeom>
          <a:noFill/>
        </p:spPr>
        <p:txBody>
          <a:bodyPr wrap="square" lIns="91440" tIns="45720" rIns="91440" bIns="45720">
            <a:spAutoFit/>
          </a:bodyPr>
          <a:lstStyle/>
          <a:p>
            <a:pPr algn="ctr"/>
            <a:r>
              <a:rPr lang="en-US" sz="4000" b="1" dirty="0" err="1">
                <a:ln w="22225">
                  <a:solidFill>
                    <a:schemeClr val="accent2"/>
                  </a:solidFill>
                  <a:prstDash val="solid"/>
                </a:ln>
                <a:solidFill>
                  <a:srgbClr val="7030A0"/>
                </a:solidFill>
              </a:rPr>
              <a:t>Github</a:t>
            </a:r>
            <a:r>
              <a:rPr lang="en-US" sz="4000" b="1" cap="none" spc="0" dirty="0">
                <a:ln w="22225">
                  <a:solidFill>
                    <a:schemeClr val="accent2"/>
                  </a:solidFill>
                  <a:prstDash val="solid"/>
                </a:ln>
                <a:solidFill>
                  <a:srgbClr val="7030A0"/>
                </a:solidFill>
                <a:effectLst/>
              </a:rPr>
              <a:t>: github.com/dev-</a:t>
            </a:r>
            <a:r>
              <a:rPr lang="en-US" sz="4000" b="1" cap="none" spc="0" dirty="0" err="1">
                <a:ln w="22225">
                  <a:solidFill>
                    <a:schemeClr val="accent2"/>
                  </a:solidFill>
                  <a:prstDash val="solid"/>
                </a:ln>
                <a:solidFill>
                  <a:srgbClr val="7030A0"/>
                </a:solidFill>
                <a:effectLst/>
              </a:rPr>
              <a:t>inately</a:t>
            </a:r>
            <a:endParaRPr lang="en-US" sz="4000" b="1" cap="none" spc="0" dirty="0">
              <a:ln w="22225">
                <a:solidFill>
                  <a:schemeClr val="accent2"/>
                </a:solidFill>
                <a:prstDash val="solid"/>
              </a:ln>
              <a:solidFill>
                <a:srgbClr val="7030A0"/>
              </a:solidFill>
              <a:effectLst/>
            </a:endParaRPr>
          </a:p>
        </p:txBody>
      </p:sp>
    </p:spTree>
    <p:extLst>
      <p:ext uri="{BB962C8B-B14F-4D97-AF65-F5344CB8AC3E}">
        <p14:creationId xmlns:p14="http://schemas.microsoft.com/office/powerpoint/2010/main" val="221589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9CBB58-1592-4A1F-83DF-A62AD991628B}"/>
              </a:ext>
            </a:extLst>
          </p:cNvPr>
          <p:cNvSpPr>
            <a:spLocks noGrp="1"/>
          </p:cNvSpPr>
          <p:nvPr>
            <p:ph type="subTitle" idx="1"/>
          </p:nvPr>
        </p:nvSpPr>
        <p:spPr>
          <a:xfrm>
            <a:off x="1876424" y="2855741"/>
            <a:ext cx="8791575" cy="2602523"/>
          </a:xfrm>
        </p:spPr>
        <p:txBody>
          <a:bodyPr>
            <a:normAutofit/>
          </a:bodyPr>
          <a:lstStyle/>
          <a:p>
            <a:r>
              <a:rPr lang="en-GB" sz="4000" dirty="0">
                <a:solidFill>
                  <a:schemeClr val="bg1"/>
                </a:solidFill>
              </a:rPr>
              <a:t>Prerequisites: </a:t>
            </a:r>
          </a:p>
          <a:p>
            <a:pPr marL="457200" indent="-457200">
              <a:buFont typeface="Arial" panose="020B0604020202020204" pitchFamily="34" charset="0"/>
              <a:buChar char="•"/>
            </a:pPr>
            <a:r>
              <a:rPr lang="en-GB" sz="3200" b="1" dirty="0">
                <a:solidFill>
                  <a:schemeClr val="bg1"/>
                </a:solidFill>
              </a:rPr>
              <a:t>Python</a:t>
            </a:r>
          </a:p>
          <a:p>
            <a:pPr marL="457200" indent="-457200">
              <a:buFont typeface="Arial" panose="020B0604020202020204" pitchFamily="34" charset="0"/>
              <a:buChar char="•"/>
            </a:pPr>
            <a:r>
              <a:rPr lang="en-GB" sz="3200" b="1" dirty="0">
                <a:solidFill>
                  <a:schemeClr val="bg1"/>
                </a:solidFill>
              </a:rPr>
              <a:t>Basic HTML </a:t>
            </a:r>
            <a:r>
              <a:rPr lang="en-GB" sz="3200" b="1" dirty="0" err="1">
                <a:solidFill>
                  <a:schemeClr val="bg1"/>
                </a:solidFill>
              </a:rPr>
              <a:t>KnOWLedge</a:t>
            </a:r>
            <a:r>
              <a:rPr lang="en-GB" sz="3200" b="1" dirty="0">
                <a:solidFill>
                  <a:schemeClr val="bg1"/>
                </a:solidFill>
              </a:rPr>
              <a:t> </a:t>
            </a:r>
          </a:p>
        </p:txBody>
      </p:sp>
      <p:sp>
        <p:nvSpPr>
          <p:cNvPr id="2" name="Title 1">
            <a:extLst>
              <a:ext uri="{FF2B5EF4-FFF2-40B4-BE49-F238E27FC236}">
                <a16:creationId xmlns:a16="http://schemas.microsoft.com/office/drawing/2014/main" id="{83552784-4E4D-48E3-8808-184BF77292F5}"/>
              </a:ext>
            </a:extLst>
          </p:cNvPr>
          <p:cNvSpPr>
            <a:spLocks noGrp="1"/>
          </p:cNvSpPr>
          <p:nvPr>
            <p:ph type="ctrTitle"/>
          </p:nvPr>
        </p:nvSpPr>
        <p:spPr>
          <a:xfrm>
            <a:off x="1876424" y="225287"/>
            <a:ext cx="9574678" cy="2011476"/>
          </a:xfrm>
        </p:spPr>
        <p:txBody>
          <a:bodyPr>
            <a:normAutofit fontScale="90000"/>
          </a:bodyPr>
          <a:lstStyle/>
          <a:p>
            <a:br>
              <a:rPr lang="en-GB" b="1" dirty="0">
                <a:solidFill>
                  <a:schemeClr val="tx1">
                    <a:lumMod val="50000"/>
                  </a:schemeClr>
                </a:solidFill>
              </a:rPr>
            </a:br>
            <a:br>
              <a:rPr lang="en-GB" sz="5300" b="1" dirty="0">
                <a:solidFill>
                  <a:schemeClr val="tx1">
                    <a:lumMod val="50000"/>
                  </a:schemeClr>
                </a:solidFill>
              </a:rPr>
            </a:br>
            <a:r>
              <a:rPr lang="en-GB" sz="5300" b="1" dirty="0">
                <a:solidFill>
                  <a:schemeClr val="tx1">
                    <a:lumMod val="50000"/>
                  </a:schemeClr>
                </a:solidFill>
              </a:rPr>
              <a:t>			</a:t>
            </a:r>
            <a:r>
              <a:rPr lang="en-GB" sz="6700" b="1" u="sng" dirty="0">
                <a:solidFill>
                  <a:schemeClr val="tx1">
                    <a:lumMod val="50000"/>
                  </a:schemeClr>
                </a:solidFill>
              </a:rPr>
              <a:t>TITLE</a:t>
            </a:r>
            <a:br>
              <a:rPr lang="en-GB" sz="5300" b="1" dirty="0">
                <a:solidFill>
                  <a:schemeClr val="tx1">
                    <a:lumMod val="50000"/>
                  </a:schemeClr>
                </a:solidFill>
              </a:rPr>
            </a:br>
            <a:r>
              <a:rPr lang="en-GB" sz="5300" b="1" dirty="0">
                <a:solidFill>
                  <a:schemeClr val="tx1">
                    <a:lumMod val="50000"/>
                  </a:schemeClr>
                </a:solidFill>
              </a:rPr>
              <a:t>   </a:t>
            </a:r>
            <a:r>
              <a:rPr lang="en-GB" sz="5300" b="1" dirty="0" err="1">
                <a:solidFill>
                  <a:schemeClr val="tx1">
                    <a:lumMod val="50000"/>
                  </a:schemeClr>
                </a:solidFill>
              </a:rPr>
              <a:t>WeB</a:t>
            </a:r>
            <a:r>
              <a:rPr lang="en-GB" sz="5300" b="1" dirty="0">
                <a:solidFill>
                  <a:schemeClr val="tx1">
                    <a:lumMod val="50000"/>
                  </a:schemeClr>
                </a:solidFill>
              </a:rPr>
              <a:t> SCRAPING WITH PYTHON</a:t>
            </a:r>
            <a:endParaRPr lang="en-GB" b="1" dirty="0">
              <a:solidFill>
                <a:schemeClr val="tx1">
                  <a:lumMod val="50000"/>
                </a:schemeClr>
              </a:solidFill>
            </a:endParaRPr>
          </a:p>
        </p:txBody>
      </p:sp>
    </p:spTree>
    <p:extLst>
      <p:ext uri="{BB962C8B-B14F-4D97-AF65-F5344CB8AC3E}">
        <p14:creationId xmlns:p14="http://schemas.microsoft.com/office/powerpoint/2010/main" val="193648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4704F-3A9E-4101-8A44-842ACCD7FAE4}"/>
              </a:ext>
            </a:extLst>
          </p:cNvPr>
          <p:cNvSpPr>
            <a:spLocks noGrp="1"/>
          </p:cNvSpPr>
          <p:nvPr>
            <p:ph idx="1"/>
          </p:nvPr>
        </p:nvSpPr>
        <p:spPr>
          <a:xfrm>
            <a:off x="1141412" y="1086678"/>
            <a:ext cx="9905999" cy="4704523"/>
          </a:xfrm>
        </p:spPr>
        <p:txBody>
          <a:bodyPr>
            <a:normAutofit/>
          </a:bodyPr>
          <a:lstStyle/>
          <a:p>
            <a:r>
              <a:rPr lang="en-GB" dirty="0">
                <a:solidFill>
                  <a:schemeClr val="bg1"/>
                </a:solidFill>
              </a:rPr>
              <a:t>What is Python?  </a:t>
            </a:r>
            <a:r>
              <a:rPr lang="en-GB" sz="2000" dirty="0">
                <a:solidFill>
                  <a:schemeClr val="bg1"/>
                </a:solidFill>
              </a:rPr>
              <a:t>Python is an multipurpose interpreted , object-oriented high level programming language dynamic semantic. Probably the easiest language to learn with emphasis on high readability. </a:t>
            </a:r>
            <a:r>
              <a:rPr lang="en-GB" sz="1400" dirty="0">
                <a:solidFill>
                  <a:schemeClr val="bg1"/>
                </a:solidFill>
              </a:rPr>
              <a:t>S[1]</a:t>
            </a:r>
            <a:endParaRPr lang="en-GB" sz="1600" dirty="0">
              <a:solidFill>
                <a:schemeClr val="bg1"/>
              </a:solidFill>
            </a:endParaRPr>
          </a:p>
          <a:p>
            <a:r>
              <a:rPr lang="en-GB" dirty="0">
                <a:solidFill>
                  <a:schemeClr val="bg1"/>
                </a:solidFill>
              </a:rPr>
              <a:t>What is HTML? </a:t>
            </a:r>
            <a:r>
              <a:rPr lang="en-GB" sz="1800" dirty="0" err="1">
                <a:solidFill>
                  <a:schemeClr val="bg1"/>
                </a:solidFill>
              </a:rPr>
              <a:t>HyperText</a:t>
            </a:r>
            <a:r>
              <a:rPr lang="en-GB" sz="1800" dirty="0">
                <a:solidFill>
                  <a:schemeClr val="bg1"/>
                </a:solidFill>
              </a:rPr>
              <a:t> </a:t>
            </a:r>
            <a:r>
              <a:rPr lang="en-GB" sz="1800" dirty="0" err="1">
                <a:solidFill>
                  <a:schemeClr val="bg1"/>
                </a:solidFill>
              </a:rPr>
              <a:t>Markup</a:t>
            </a:r>
            <a:r>
              <a:rPr lang="en-GB" sz="1800" dirty="0">
                <a:solidFill>
                  <a:schemeClr val="bg1"/>
                </a:solidFill>
              </a:rPr>
              <a:t> Language describes the structure of Web pages using </a:t>
            </a:r>
            <a:r>
              <a:rPr lang="en-GB" sz="1800" dirty="0" err="1">
                <a:solidFill>
                  <a:schemeClr val="bg1"/>
                </a:solidFill>
              </a:rPr>
              <a:t>markup</a:t>
            </a:r>
            <a:r>
              <a:rPr lang="en-GB" sz="1800" dirty="0">
                <a:solidFill>
                  <a:schemeClr val="bg1"/>
                </a:solidFill>
              </a:rPr>
              <a:t>. It’s the language of the web. </a:t>
            </a:r>
            <a:r>
              <a:rPr lang="en-GB" sz="1400" dirty="0">
                <a:solidFill>
                  <a:schemeClr val="bg1"/>
                </a:solidFill>
              </a:rPr>
              <a:t>S[2]</a:t>
            </a:r>
          </a:p>
          <a:p>
            <a:r>
              <a:rPr lang="en-GB" dirty="0">
                <a:solidFill>
                  <a:schemeClr val="bg1"/>
                </a:solidFill>
              </a:rPr>
              <a:t>What is Web Scraping? </a:t>
            </a:r>
            <a:r>
              <a:rPr lang="en-GB" sz="1800" dirty="0">
                <a:solidFill>
                  <a:schemeClr val="bg1"/>
                </a:solidFill>
              </a:rPr>
              <a:t>Same as Web Harvesting, or Web data extraction is the process of extracting data from a website. There is more information on the Internet than any human can absorb in a lifetime. What you need is not access to that information, but a scalable way to collect, organize, and </a:t>
            </a:r>
            <a:r>
              <a:rPr lang="en-GB" sz="1800" dirty="0" err="1">
                <a:solidFill>
                  <a:schemeClr val="bg1"/>
                </a:solidFill>
              </a:rPr>
              <a:t>analyze</a:t>
            </a:r>
            <a:r>
              <a:rPr lang="en-GB" sz="1800" dirty="0">
                <a:solidFill>
                  <a:schemeClr val="bg1"/>
                </a:solidFill>
              </a:rPr>
              <a:t> it. Web scraping automatically extracts data and presents it in a format you can easily make sense of.</a:t>
            </a:r>
            <a:endParaRPr lang="en-GB" dirty="0">
              <a:solidFill>
                <a:schemeClr val="bg1"/>
              </a:solidFill>
            </a:endParaRPr>
          </a:p>
          <a:p>
            <a:r>
              <a:rPr lang="en-GB" dirty="0">
                <a:solidFill>
                  <a:schemeClr val="bg1"/>
                </a:solidFill>
              </a:rPr>
              <a:t>HTTP?: </a:t>
            </a:r>
            <a:r>
              <a:rPr lang="en-GB" sz="1800" dirty="0">
                <a:solidFill>
                  <a:schemeClr val="bg1"/>
                </a:solidFill>
              </a:rPr>
              <a:t>The communication protocol</a:t>
            </a:r>
          </a:p>
          <a:p>
            <a:pPr marL="0" indent="0">
              <a:buNone/>
            </a:pPr>
            <a:endParaRPr lang="en-GB" dirty="0">
              <a:solidFill>
                <a:schemeClr val="bg1"/>
              </a:solidFill>
            </a:endParaRPr>
          </a:p>
          <a:p>
            <a:pPr marL="0" indent="0">
              <a:buNone/>
            </a:pPr>
            <a:endParaRPr lang="en-GB" dirty="0">
              <a:solidFill>
                <a:schemeClr val="bg1"/>
              </a:solidFill>
            </a:endParaRPr>
          </a:p>
        </p:txBody>
      </p:sp>
      <p:sp>
        <p:nvSpPr>
          <p:cNvPr id="2" name="TextBox 1">
            <a:extLst>
              <a:ext uri="{FF2B5EF4-FFF2-40B4-BE49-F238E27FC236}">
                <a16:creationId xmlns:a16="http://schemas.microsoft.com/office/drawing/2014/main" id="{84CC8AA6-4D11-495A-8D0B-A43C821F36E8}"/>
              </a:ext>
            </a:extLst>
          </p:cNvPr>
          <p:cNvSpPr txBox="1"/>
          <p:nvPr/>
        </p:nvSpPr>
        <p:spPr>
          <a:xfrm>
            <a:off x="3935895" y="424070"/>
            <a:ext cx="6188765" cy="646331"/>
          </a:xfrm>
          <a:prstGeom prst="rect">
            <a:avLst/>
          </a:prstGeom>
          <a:noFill/>
        </p:spPr>
        <p:txBody>
          <a:bodyPr wrap="square" rtlCol="0">
            <a:spAutoFit/>
          </a:bodyPr>
          <a:lstStyle/>
          <a:p>
            <a:r>
              <a:rPr lang="en-GB" sz="3600" dirty="0">
                <a:solidFill>
                  <a:schemeClr val="bg1"/>
                </a:solidFill>
              </a:rPr>
              <a:t>INTRODUCTION</a:t>
            </a:r>
          </a:p>
        </p:txBody>
      </p:sp>
    </p:spTree>
    <p:extLst>
      <p:ext uri="{BB962C8B-B14F-4D97-AF65-F5344CB8AC3E}">
        <p14:creationId xmlns:p14="http://schemas.microsoft.com/office/powerpoint/2010/main" val="21786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272C-5F5C-4F37-807B-11F9416ADAEF}"/>
              </a:ext>
            </a:extLst>
          </p:cNvPr>
          <p:cNvSpPr>
            <a:spLocks noGrp="1"/>
          </p:cNvSpPr>
          <p:nvPr>
            <p:ph type="title"/>
          </p:nvPr>
        </p:nvSpPr>
        <p:spPr/>
        <p:txBody>
          <a:bodyPr/>
          <a:lstStyle/>
          <a:p>
            <a:r>
              <a:rPr lang="en-GB" dirty="0">
                <a:solidFill>
                  <a:schemeClr val="bg1"/>
                </a:solidFill>
              </a:rPr>
              <a:t>		Processes of web scraping</a:t>
            </a:r>
          </a:p>
        </p:txBody>
      </p:sp>
      <p:graphicFrame>
        <p:nvGraphicFramePr>
          <p:cNvPr id="7" name="Content Placeholder 6">
            <a:extLst>
              <a:ext uri="{FF2B5EF4-FFF2-40B4-BE49-F238E27FC236}">
                <a16:creationId xmlns:a16="http://schemas.microsoft.com/office/drawing/2014/main" id="{968B8DD1-1906-4E58-B334-C989C5F10110}"/>
              </a:ext>
            </a:extLst>
          </p:cNvPr>
          <p:cNvGraphicFramePr>
            <a:graphicFrameLocks noGrp="1"/>
          </p:cNvGraphicFramePr>
          <p:nvPr>
            <p:ph idx="1"/>
            <p:extLst>
              <p:ext uri="{D42A27DB-BD31-4B8C-83A1-F6EECF244321}">
                <p14:modId xmlns:p14="http://schemas.microsoft.com/office/powerpoint/2010/main" val="3427466109"/>
              </p:ext>
            </p:extLst>
          </p:nvPr>
        </p:nvGraphicFramePr>
        <p:xfrm>
          <a:off x="316603" y="1709529"/>
          <a:ext cx="11239294" cy="4810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83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272C-5F5C-4F37-807B-11F9416ADAEF}"/>
              </a:ext>
            </a:extLst>
          </p:cNvPr>
          <p:cNvSpPr>
            <a:spLocks noGrp="1"/>
          </p:cNvSpPr>
          <p:nvPr>
            <p:ph type="title"/>
          </p:nvPr>
        </p:nvSpPr>
        <p:spPr>
          <a:xfrm>
            <a:off x="1141413" y="618518"/>
            <a:ext cx="9905998" cy="772960"/>
          </a:xfrm>
        </p:spPr>
        <p:txBody>
          <a:bodyPr/>
          <a:lstStyle/>
          <a:p>
            <a:r>
              <a:rPr lang="en-GB" b="1" dirty="0">
                <a:solidFill>
                  <a:schemeClr val="bg1"/>
                </a:solidFill>
              </a:rPr>
              <a:t>		ALRIGHT, LET’s DIVE RIGHT IN </a:t>
            </a:r>
          </a:p>
        </p:txBody>
      </p:sp>
      <p:sp>
        <p:nvSpPr>
          <p:cNvPr id="3" name="Content Placeholder 2">
            <a:extLst>
              <a:ext uri="{FF2B5EF4-FFF2-40B4-BE49-F238E27FC236}">
                <a16:creationId xmlns:a16="http://schemas.microsoft.com/office/drawing/2014/main" id="{EBF4704F-3A9E-4101-8A44-842ACCD7FAE4}"/>
              </a:ext>
            </a:extLst>
          </p:cNvPr>
          <p:cNvSpPr>
            <a:spLocks noGrp="1"/>
          </p:cNvSpPr>
          <p:nvPr>
            <p:ph idx="1"/>
          </p:nvPr>
        </p:nvSpPr>
        <p:spPr>
          <a:xfrm>
            <a:off x="1141412" y="1391478"/>
            <a:ext cx="9905999" cy="5155096"/>
          </a:xfrm>
        </p:spPr>
        <p:txBody>
          <a:bodyPr>
            <a:normAutofit fontScale="92500" lnSpcReduction="10000"/>
          </a:bodyPr>
          <a:lstStyle/>
          <a:p>
            <a:r>
              <a:rPr lang="en-GB" dirty="0">
                <a:solidFill>
                  <a:schemeClr val="bg1"/>
                </a:solidFill>
              </a:rPr>
              <a:t>First thing first, assuming </a:t>
            </a:r>
            <a:r>
              <a:rPr lang="en-GB" b="1" dirty="0">
                <a:solidFill>
                  <a:schemeClr val="bg1"/>
                </a:solidFill>
              </a:rPr>
              <a:t>python3.x</a:t>
            </a:r>
            <a:r>
              <a:rPr lang="en-GB" dirty="0">
                <a:solidFill>
                  <a:schemeClr val="bg1"/>
                </a:solidFill>
              </a:rPr>
              <a:t> is already install on your system you need to install </a:t>
            </a:r>
            <a:r>
              <a:rPr lang="en-GB" b="1" dirty="0">
                <a:solidFill>
                  <a:schemeClr val="bg1"/>
                </a:solidFill>
              </a:rPr>
              <a:t>requests</a:t>
            </a:r>
            <a:r>
              <a:rPr lang="en-GB" dirty="0">
                <a:solidFill>
                  <a:schemeClr val="bg1"/>
                </a:solidFill>
              </a:rPr>
              <a:t> http library and </a:t>
            </a:r>
            <a:r>
              <a:rPr lang="en-GB" b="1" dirty="0" err="1">
                <a:solidFill>
                  <a:schemeClr val="bg1"/>
                </a:solidFill>
              </a:rPr>
              <a:t>BeautifulSoup</a:t>
            </a:r>
            <a:r>
              <a:rPr lang="en-GB" dirty="0">
                <a:solidFill>
                  <a:schemeClr val="bg1"/>
                </a:solidFill>
              </a:rPr>
              <a:t> module.</a:t>
            </a:r>
            <a:br>
              <a:rPr lang="en-GB" dirty="0">
                <a:solidFill>
                  <a:schemeClr val="bg1"/>
                </a:solidFill>
              </a:rPr>
            </a:br>
            <a:r>
              <a:rPr lang="en-GB" dirty="0">
                <a:solidFill>
                  <a:schemeClr val="bg1"/>
                </a:solidFill>
              </a:rPr>
              <a:t>Install </a:t>
            </a:r>
            <a:r>
              <a:rPr lang="en-GB" b="1" dirty="0">
                <a:solidFill>
                  <a:schemeClr val="bg1"/>
                </a:solidFill>
              </a:rPr>
              <a:t>requests</a:t>
            </a:r>
            <a:r>
              <a:rPr lang="en-GB" dirty="0">
                <a:solidFill>
                  <a:schemeClr val="bg1"/>
                </a:solidFill>
              </a:rPr>
              <a:t> and </a:t>
            </a:r>
            <a:r>
              <a:rPr lang="en-GB" b="1" dirty="0">
                <a:solidFill>
                  <a:schemeClr val="bg1"/>
                </a:solidFill>
              </a:rPr>
              <a:t>bs4</a:t>
            </a:r>
            <a:br>
              <a:rPr lang="en-GB" dirty="0">
                <a:solidFill>
                  <a:schemeClr val="bg1"/>
                </a:solidFill>
              </a:rPr>
            </a:br>
            <a:r>
              <a:rPr lang="en-GB" dirty="0">
                <a:solidFill>
                  <a:schemeClr val="bg1"/>
                </a:solidFill>
              </a:rPr>
              <a:t>   </a:t>
            </a:r>
            <a:r>
              <a:rPr lang="en-GB" b="1" dirty="0">
                <a:solidFill>
                  <a:schemeClr val="bg1"/>
                </a:solidFill>
              </a:rPr>
              <a:t>$ pip install requests</a:t>
            </a:r>
            <a:br>
              <a:rPr lang="en-GB" dirty="0">
                <a:solidFill>
                  <a:schemeClr val="bg1"/>
                </a:solidFill>
              </a:rPr>
            </a:br>
            <a:r>
              <a:rPr lang="en-GB" dirty="0">
                <a:solidFill>
                  <a:schemeClr val="bg1"/>
                </a:solidFill>
              </a:rPr>
              <a:t>   </a:t>
            </a:r>
            <a:r>
              <a:rPr lang="en-GB" b="1" dirty="0">
                <a:solidFill>
                  <a:schemeClr val="bg1"/>
                </a:solidFill>
              </a:rPr>
              <a:t>$ pip install bs4 </a:t>
            </a:r>
          </a:p>
          <a:p>
            <a:pPr marL="0" indent="0">
              <a:buNone/>
            </a:pPr>
            <a:r>
              <a:rPr lang="en-GB" b="1" dirty="0">
                <a:solidFill>
                  <a:schemeClr val="bg1"/>
                </a:solidFill>
              </a:rPr>
              <a:t>      $ pip install </a:t>
            </a:r>
            <a:r>
              <a:rPr lang="en-GB" b="1" dirty="0" err="1">
                <a:solidFill>
                  <a:schemeClr val="bg1"/>
                </a:solidFill>
              </a:rPr>
              <a:t>jupyter</a:t>
            </a:r>
            <a:r>
              <a:rPr lang="en-GB" b="1" dirty="0">
                <a:solidFill>
                  <a:schemeClr val="bg1"/>
                </a:solidFill>
              </a:rPr>
              <a:t> </a:t>
            </a:r>
            <a:r>
              <a:rPr lang="en-GB" sz="1900" b="1" dirty="0">
                <a:solidFill>
                  <a:schemeClr val="bg1"/>
                </a:solidFill>
              </a:rPr>
              <a:t>(optional: It allows us to code and test right in our browser) </a:t>
            </a:r>
            <a:endParaRPr lang="en-GB" b="1" dirty="0">
              <a:solidFill>
                <a:schemeClr val="bg1"/>
              </a:solidFill>
            </a:endParaRPr>
          </a:p>
          <a:p>
            <a:pPr marL="0" indent="0">
              <a:buNone/>
            </a:pPr>
            <a:endParaRPr lang="en-GB" dirty="0">
              <a:solidFill>
                <a:schemeClr val="bg1"/>
              </a:solidFill>
            </a:endParaRPr>
          </a:p>
          <a:p>
            <a:r>
              <a:rPr lang="en-GB" dirty="0">
                <a:solidFill>
                  <a:schemeClr val="bg1"/>
                </a:solidFill>
              </a:rPr>
              <a:t>Let’s inspect the website we intend to scrape. For the purpose of this tutorial, we will be scraping products from JUMIA (</a:t>
            </a:r>
            <a:r>
              <a:rPr lang="en-GB" sz="2000" b="1" dirty="0">
                <a:solidFill>
                  <a:srgbClr val="FF0000"/>
                </a:solidFill>
                <a:hlinkClick r:id="rId3">
                  <a:extLst>
                    <a:ext uri="{A12FA001-AC4F-418D-AE19-62706E023703}">
                      <ahyp:hlinkClr xmlns:ahyp="http://schemas.microsoft.com/office/drawing/2018/hyperlinkcolor" val="tx"/>
                    </a:ext>
                  </a:extLst>
                </a:hlinkClick>
              </a:rPr>
              <a:t>https://ww.jumia.com.ng</a:t>
            </a:r>
            <a:r>
              <a:rPr lang="en-GB" sz="2000" dirty="0">
                <a:solidFill>
                  <a:schemeClr val="bg1"/>
                </a:solidFill>
              </a:rPr>
              <a:t>). </a:t>
            </a:r>
            <a:r>
              <a:rPr lang="en-GB" dirty="0">
                <a:solidFill>
                  <a:schemeClr val="bg1"/>
                </a:solidFill>
              </a:rPr>
              <a:t>The requests library is our http library (think of it like an ‘headless browser’)</a:t>
            </a:r>
          </a:p>
          <a:p>
            <a:r>
              <a:rPr lang="en-GB" dirty="0">
                <a:solidFill>
                  <a:schemeClr val="bg1"/>
                </a:solidFill>
              </a:rPr>
              <a:t>Before we start jumping into the code, let’s understand the basics of HTML tags</a:t>
            </a:r>
            <a:br>
              <a:rPr lang="en-GB" b="1" dirty="0">
                <a:solidFill>
                  <a:schemeClr val="bg1"/>
                </a:solidFill>
              </a:rPr>
            </a:br>
            <a:r>
              <a:rPr lang="en-GB" dirty="0">
                <a:solidFill>
                  <a:schemeClr val="bg1"/>
                </a:solidFill>
              </a:rPr>
              <a:t>If you already understand HTML tags, feel free to skip the next slide</a:t>
            </a:r>
          </a:p>
        </p:txBody>
      </p:sp>
    </p:spTree>
    <p:extLst>
      <p:ext uri="{BB962C8B-B14F-4D97-AF65-F5344CB8AC3E}">
        <p14:creationId xmlns:p14="http://schemas.microsoft.com/office/powerpoint/2010/main" val="245115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4704F-3A9E-4101-8A44-842ACCD7FAE4}"/>
              </a:ext>
            </a:extLst>
          </p:cNvPr>
          <p:cNvSpPr>
            <a:spLocks noGrp="1"/>
          </p:cNvSpPr>
          <p:nvPr>
            <p:ph idx="1"/>
          </p:nvPr>
        </p:nvSpPr>
        <p:spPr>
          <a:xfrm>
            <a:off x="410818" y="225286"/>
            <a:ext cx="11502886" cy="6745357"/>
          </a:xfrm>
        </p:spPr>
        <p:txBody>
          <a:bodyPr>
            <a:normAutofit/>
          </a:bodyPr>
          <a:lstStyle/>
          <a:p>
            <a:pPr marL="0" indent="0">
              <a:buNone/>
            </a:pPr>
            <a:endParaRPr lang="en-GB" sz="2200" dirty="0">
              <a:solidFill>
                <a:schemeClr val="bg1"/>
              </a:solidFill>
            </a:endParaRPr>
          </a:p>
          <a:p>
            <a:pPr marL="0" indent="0">
              <a:buNone/>
            </a:pPr>
            <a:endParaRPr lang="en-GB" sz="2200" dirty="0">
              <a:solidFill>
                <a:schemeClr val="bg1"/>
              </a:solidFill>
            </a:endParaRPr>
          </a:p>
          <a:p>
            <a:pPr marL="0" indent="0">
              <a:buNone/>
            </a:pPr>
            <a:br>
              <a:rPr lang="en-GB" sz="2200" dirty="0">
                <a:solidFill>
                  <a:schemeClr val="bg1"/>
                </a:solidFill>
              </a:rPr>
            </a:br>
            <a:br>
              <a:rPr lang="en-GB" sz="1400" dirty="0">
                <a:solidFill>
                  <a:schemeClr val="bg1"/>
                </a:solidFill>
              </a:rPr>
            </a:br>
            <a:endParaRPr lang="en-GB" sz="1400" dirty="0">
              <a:solidFill>
                <a:schemeClr val="bg1"/>
              </a:solidFill>
            </a:endParaRPr>
          </a:p>
          <a:p>
            <a:pPr marL="0" indent="0">
              <a:buNone/>
            </a:pPr>
            <a:endParaRPr lang="en-GB" sz="1400" dirty="0">
              <a:solidFill>
                <a:schemeClr val="bg1"/>
              </a:solidFill>
            </a:endParaRPr>
          </a:p>
          <a:p>
            <a:pPr marL="0" indent="0">
              <a:buNone/>
            </a:pPr>
            <a:r>
              <a:rPr lang="en-GB" sz="1400" dirty="0">
                <a:solidFill>
                  <a:schemeClr val="accent3">
                    <a:lumMod val="50000"/>
                  </a:schemeClr>
                </a:solidFill>
              </a:rPr>
              <a:t>This is the basic syntax of an HTML webpage. Every &lt;tag&gt; serves a block inside the webpage:</a:t>
            </a:r>
            <a:br>
              <a:rPr lang="en-GB" sz="1400" dirty="0">
                <a:solidFill>
                  <a:schemeClr val="accent3">
                    <a:lumMod val="50000"/>
                  </a:schemeClr>
                </a:solidFill>
              </a:rPr>
            </a:br>
            <a:r>
              <a:rPr lang="en-GB" sz="1400" dirty="0">
                <a:solidFill>
                  <a:schemeClr val="accent3">
                    <a:lumMod val="50000"/>
                  </a:schemeClr>
                </a:solidFill>
              </a:rPr>
              <a:t>1. &lt;!DOCTYPE html&gt; : HTML documents must start with a type declaration.</a:t>
            </a:r>
            <a:br>
              <a:rPr lang="en-GB" sz="1400" dirty="0">
                <a:solidFill>
                  <a:schemeClr val="accent3">
                    <a:lumMod val="50000"/>
                  </a:schemeClr>
                </a:solidFill>
              </a:rPr>
            </a:br>
            <a:r>
              <a:rPr lang="en-GB" sz="1400" dirty="0">
                <a:solidFill>
                  <a:schemeClr val="accent3">
                    <a:lumMod val="50000"/>
                  </a:schemeClr>
                </a:solidFill>
              </a:rPr>
              <a:t>2. The HTML document is contained between &lt;html&gt; and &lt;/html&gt; .</a:t>
            </a:r>
            <a:br>
              <a:rPr lang="en-GB" sz="1400" dirty="0">
                <a:solidFill>
                  <a:schemeClr val="accent3">
                    <a:lumMod val="50000"/>
                  </a:schemeClr>
                </a:solidFill>
              </a:rPr>
            </a:br>
            <a:r>
              <a:rPr lang="en-GB" sz="1400" dirty="0">
                <a:solidFill>
                  <a:schemeClr val="accent3">
                    <a:lumMod val="50000"/>
                  </a:schemeClr>
                </a:solidFill>
              </a:rPr>
              <a:t>3. The meta and script declaration of the HTML document is between &lt;head&gt; and</a:t>
            </a:r>
            <a:br>
              <a:rPr lang="en-GB" sz="1400" dirty="0">
                <a:solidFill>
                  <a:schemeClr val="accent3">
                    <a:lumMod val="50000"/>
                  </a:schemeClr>
                </a:solidFill>
              </a:rPr>
            </a:br>
            <a:r>
              <a:rPr lang="en-GB" sz="1400" dirty="0">
                <a:solidFill>
                  <a:schemeClr val="accent3">
                    <a:lumMod val="50000"/>
                  </a:schemeClr>
                </a:solidFill>
              </a:rPr>
              <a:t>&lt;/head&gt; .</a:t>
            </a:r>
            <a:br>
              <a:rPr lang="en-GB" sz="1400" dirty="0">
                <a:solidFill>
                  <a:schemeClr val="accent3">
                    <a:lumMod val="50000"/>
                  </a:schemeClr>
                </a:solidFill>
              </a:rPr>
            </a:br>
            <a:r>
              <a:rPr lang="en-GB" sz="1400" dirty="0">
                <a:solidFill>
                  <a:schemeClr val="accent3">
                    <a:lumMod val="50000"/>
                  </a:schemeClr>
                </a:solidFill>
              </a:rPr>
              <a:t>4. The visible part of the HTML document is between &lt;body&gt; and &lt;/body&gt; tags.</a:t>
            </a:r>
            <a:br>
              <a:rPr lang="en-GB" sz="1400" dirty="0">
                <a:solidFill>
                  <a:schemeClr val="accent3">
                    <a:lumMod val="50000"/>
                  </a:schemeClr>
                </a:solidFill>
              </a:rPr>
            </a:br>
            <a:r>
              <a:rPr lang="en-GB" sz="1400" dirty="0">
                <a:solidFill>
                  <a:schemeClr val="accent3">
                    <a:lumMod val="50000"/>
                  </a:schemeClr>
                </a:solidFill>
              </a:rPr>
              <a:t>5. Title headings are defined with the &lt;h1&gt; through &lt;h6&gt; tags.</a:t>
            </a:r>
            <a:br>
              <a:rPr lang="en-GB" sz="1400" dirty="0">
                <a:solidFill>
                  <a:schemeClr val="accent3">
                    <a:lumMod val="50000"/>
                  </a:schemeClr>
                </a:solidFill>
              </a:rPr>
            </a:br>
            <a:r>
              <a:rPr lang="en-GB" sz="1400" dirty="0">
                <a:solidFill>
                  <a:schemeClr val="accent3">
                    <a:lumMod val="50000"/>
                  </a:schemeClr>
                </a:solidFill>
              </a:rPr>
              <a:t>6. Paragraphs are defined with the &lt;p&gt; tag.</a:t>
            </a:r>
            <a:br>
              <a:rPr lang="en-GB" sz="1400" dirty="0">
                <a:solidFill>
                  <a:schemeClr val="accent3">
                    <a:lumMod val="50000"/>
                  </a:schemeClr>
                </a:solidFill>
              </a:rPr>
            </a:br>
            <a:r>
              <a:rPr lang="en-GB" sz="1400" dirty="0">
                <a:solidFill>
                  <a:schemeClr val="accent3">
                    <a:lumMod val="50000"/>
                  </a:schemeClr>
                </a:solidFill>
              </a:rPr>
              <a:t>Other useful tags include &lt;a&gt; for hyperlinks, &lt;table&gt; for tables, &lt;tr&gt; for table rows,</a:t>
            </a:r>
            <a:br>
              <a:rPr lang="en-GB" sz="1400" dirty="0">
                <a:solidFill>
                  <a:schemeClr val="accent3">
                    <a:lumMod val="50000"/>
                  </a:schemeClr>
                </a:solidFill>
              </a:rPr>
            </a:br>
            <a:r>
              <a:rPr lang="en-GB" sz="1400" dirty="0">
                <a:solidFill>
                  <a:schemeClr val="accent3">
                    <a:lumMod val="50000"/>
                  </a:schemeClr>
                </a:solidFill>
              </a:rPr>
              <a:t>and &lt;td&gt; for table columns.</a:t>
            </a:r>
            <a:br>
              <a:rPr lang="en-GB" sz="1400" dirty="0">
                <a:solidFill>
                  <a:schemeClr val="accent3">
                    <a:lumMod val="50000"/>
                  </a:schemeClr>
                </a:solidFill>
              </a:rPr>
            </a:br>
            <a:r>
              <a:rPr lang="en-GB" sz="1400" dirty="0">
                <a:solidFill>
                  <a:schemeClr val="accent3">
                    <a:lumMod val="50000"/>
                  </a:schemeClr>
                </a:solidFill>
              </a:rPr>
              <a:t>Also, HTML tags sometimes come with id or class attributes. The id attribute specifies a unique id for an HTML tag and the value must be unique within the HTML</a:t>
            </a:r>
            <a:br>
              <a:rPr lang="en-GB" sz="1400" dirty="0">
                <a:solidFill>
                  <a:schemeClr val="accent3">
                    <a:lumMod val="50000"/>
                  </a:schemeClr>
                </a:solidFill>
              </a:rPr>
            </a:br>
            <a:r>
              <a:rPr lang="en-GB" sz="1400" dirty="0">
                <a:solidFill>
                  <a:schemeClr val="accent3">
                    <a:lumMod val="50000"/>
                  </a:schemeClr>
                </a:solidFill>
              </a:rPr>
              <a:t>document. The class attribute is used to define equal styles for HTML tags with the same class. We can make use of these ids and classes to help us locate the data we want.</a:t>
            </a:r>
            <a:br>
              <a:rPr lang="en-GB" sz="1400" dirty="0">
                <a:solidFill>
                  <a:schemeClr val="accent3">
                    <a:lumMod val="50000"/>
                  </a:schemeClr>
                </a:solidFill>
              </a:rPr>
            </a:br>
            <a:r>
              <a:rPr lang="en-GB" sz="1400" dirty="0">
                <a:solidFill>
                  <a:schemeClr val="accent3">
                    <a:lumMod val="50000"/>
                  </a:schemeClr>
                </a:solidFill>
              </a:rPr>
              <a:t>For more information on HTML tags, id and class, please refer to W3Schools Tutorials. </a:t>
            </a:r>
            <a:br>
              <a:rPr lang="en-GB" sz="1400" dirty="0">
                <a:solidFill>
                  <a:schemeClr val="accent3">
                    <a:lumMod val="50000"/>
                  </a:schemeClr>
                </a:solidFill>
              </a:rPr>
            </a:br>
            <a:endParaRPr lang="en-GB" sz="1400" dirty="0">
              <a:solidFill>
                <a:schemeClr val="accent3">
                  <a:lumMod val="50000"/>
                </a:schemeClr>
              </a:solidFill>
            </a:endParaRPr>
          </a:p>
        </p:txBody>
      </p:sp>
      <p:sp>
        <p:nvSpPr>
          <p:cNvPr id="7" name="TextBox 6">
            <a:extLst>
              <a:ext uri="{FF2B5EF4-FFF2-40B4-BE49-F238E27FC236}">
                <a16:creationId xmlns:a16="http://schemas.microsoft.com/office/drawing/2014/main" id="{00E70503-B440-4539-8E7A-760DE698FD30}"/>
              </a:ext>
            </a:extLst>
          </p:cNvPr>
          <p:cNvSpPr txBox="1"/>
          <p:nvPr/>
        </p:nvSpPr>
        <p:spPr>
          <a:xfrm>
            <a:off x="3604592" y="197633"/>
            <a:ext cx="5420138" cy="2554545"/>
          </a:xfrm>
          <a:prstGeom prst="rect">
            <a:avLst/>
          </a:prstGeom>
          <a:noFill/>
        </p:spPr>
        <p:txBody>
          <a:bodyPr wrap="square" rtlCol="0">
            <a:spAutoFit/>
          </a:bodyPr>
          <a:lstStyle/>
          <a:p>
            <a:r>
              <a:rPr lang="en-GB" sz="1600" dirty="0">
                <a:solidFill>
                  <a:schemeClr val="bg1"/>
                </a:solidFill>
              </a:rPr>
              <a:t>&lt;!DOCTYPE html&gt;</a:t>
            </a:r>
            <a:br>
              <a:rPr lang="en-GB" sz="1600" dirty="0">
                <a:solidFill>
                  <a:schemeClr val="bg1"/>
                </a:solidFill>
              </a:rPr>
            </a:br>
            <a:r>
              <a:rPr lang="en-GB" sz="1600" dirty="0">
                <a:solidFill>
                  <a:schemeClr val="bg1"/>
                </a:solidFill>
              </a:rPr>
              <a:t>&lt;html&gt;</a:t>
            </a:r>
            <a:br>
              <a:rPr lang="en-GB" sz="1600" dirty="0">
                <a:solidFill>
                  <a:schemeClr val="bg1"/>
                </a:solidFill>
              </a:rPr>
            </a:br>
            <a:r>
              <a:rPr lang="en-GB" sz="1600" dirty="0">
                <a:solidFill>
                  <a:schemeClr val="bg1"/>
                </a:solidFill>
              </a:rPr>
              <a:t>&lt;head&gt;</a:t>
            </a:r>
          </a:p>
          <a:p>
            <a:r>
              <a:rPr lang="en-GB" sz="1600" dirty="0">
                <a:solidFill>
                  <a:schemeClr val="bg1"/>
                </a:solidFill>
              </a:rPr>
              <a:t>    &lt;title&gt; My first web scraping page&lt;/title&gt;</a:t>
            </a:r>
            <a:br>
              <a:rPr lang="en-GB" sz="1600" dirty="0">
                <a:solidFill>
                  <a:schemeClr val="bg1"/>
                </a:solidFill>
              </a:rPr>
            </a:br>
            <a:r>
              <a:rPr lang="en-GB" sz="1600" dirty="0">
                <a:solidFill>
                  <a:schemeClr val="bg1"/>
                </a:solidFill>
              </a:rPr>
              <a:t>&lt;/head&gt;</a:t>
            </a:r>
            <a:br>
              <a:rPr lang="en-GB" sz="1600" dirty="0">
                <a:solidFill>
                  <a:schemeClr val="bg1"/>
                </a:solidFill>
              </a:rPr>
            </a:br>
            <a:r>
              <a:rPr lang="en-GB" sz="1600" dirty="0">
                <a:solidFill>
                  <a:schemeClr val="bg1"/>
                </a:solidFill>
              </a:rPr>
              <a:t>&lt;body&gt;</a:t>
            </a:r>
            <a:br>
              <a:rPr lang="en-GB" sz="1600" dirty="0">
                <a:solidFill>
                  <a:schemeClr val="bg1"/>
                </a:solidFill>
              </a:rPr>
            </a:br>
            <a:r>
              <a:rPr lang="en-GB" sz="1600" dirty="0">
                <a:solidFill>
                  <a:schemeClr val="bg1"/>
                </a:solidFill>
              </a:rPr>
              <a:t>    &lt;h1&gt; First Scraping &lt;/h1&gt;</a:t>
            </a:r>
            <a:br>
              <a:rPr lang="en-GB" sz="1600" dirty="0">
                <a:solidFill>
                  <a:schemeClr val="bg1"/>
                </a:solidFill>
              </a:rPr>
            </a:br>
            <a:r>
              <a:rPr lang="en-GB" sz="1600" dirty="0">
                <a:solidFill>
                  <a:schemeClr val="bg1"/>
                </a:solidFill>
              </a:rPr>
              <a:t>    &lt;p&gt; Hello World &lt;/p&gt;</a:t>
            </a:r>
            <a:br>
              <a:rPr lang="en-GB" sz="1600" dirty="0">
                <a:solidFill>
                  <a:schemeClr val="bg1"/>
                </a:solidFill>
              </a:rPr>
            </a:br>
            <a:r>
              <a:rPr lang="en-GB" sz="1600" dirty="0">
                <a:solidFill>
                  <a:schemeClr val="bg1"/>
                </a:solidFill>
              </a:rPr>
              <a:t>&lt;body&gt;</a:t>
            </a:r>
            <a:br>
              <a:rPr lang="en-GB" sz="1600" dirty="0">
                <a:solidFill>
                  <a:schemeClr val="bg1"/>
                </a:solidFill>
              </a:rPr>
            </a:br>
            <a:r>
              <a:rPr lang="en-GB" sz="1600" dirty="0">
                <a:solidFill>
                  <a:schemeClr val="bg1"/>
                </a:solidFill>
              </a:rPr>
              <a:t>&lt;/html&gt;</a:t>
            </a:r>
            <a:endParaRPr lang="en-GB" sz="1600" dirty="0"/>
          </a:p>
        </p:txBody>
      </p:sp>
    </p:spTree>
    <p:extLst>
      <p:ext uri="{BB962C8B-B14F-4D97-AF65-F5344CB8AC3E}">
        <p14:creationId xmlns:p14="http://schemas.microsoft.com/office/powerpoint/2010/main" val="375710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272C-5F5C-4F37-807B-11F9416ADAE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BF4704F-3A9E-4101-8A44-842ACCD7FAE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87317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272C-5F5C-4F37-807B-11F9416ADAE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BF4704F-3A9E-4101-8A44-842ACCD7FAE4}"/>
              </a:ext>
            </a:extLst>
          </p:cNvPr>
          <p:cNvSpPr>
            <a:spLocks noGrp="1"/>
          </p:cNvSpPr>
          <p:nvPr>
            <p:ph idx="1"/>
          </p:nvPr>
        </p:nvSpPr>
        <p:spPr/>
        <p:txBody>
          <a:bodyPr/>
          <a:lstStyle/>
          <a:p>
            <a:r>
              <a:rPr lang="en-GB" dirty="0">
                <a:solidFill>
                  <a:schemeClr val="bg1"/>
                </a:solidFill>
              </a:rPr>
              <a:t>CODE of CONDUCT: Scraping is illegal in some cases. Please read the terms and condition before proceeding.</a:t>
            </a:r>
          </a:p>
          <a:p>
            <a:r>
              <a:rPr lang="en-GB" dirty="0">
                <a:solidFill>
                  <a:schemeClr val="bg1"/>
                </a:solidFill>
              </a:rPr>
              <a:t> Be reasonable: Scrape like a </a:t>
            </a:r>
            <a:r>
              <a:rPr lang="en-GB" dirty="0" err="1">
                <a:solidFill>
                  <a:schemeClr val="bg1"/>
                </a:solidFill>
              </a:rPr>
              <a:t>humn</a:t>
            </a:r>
            <a:r>
              <a:rPr lang="en-GB" dirty="0">
                <a:solidFill>
                  <a:schemeClr val="bg1"/>
                </a:solidFill>
              </a:rPr>
              <a:t>, do not spam.</a:t>
            </a:r>
          </a:p>
          <a:p>
            <a:r>
              <a:rPr lang="en-GB" dirty="0">
                <a:solidFill>
                  <a:schemeClr val="bg1"/>
                </a:solidFill>
              </a:rPr>
              <a:t>Check if they have an API before Scraping.</a:t>
            </a:r>
          </a:p>
          <a:p>
            <a:endParaRPr lang="en-GB" dirty="0">
              <a:solidFill>
                <a:schemeClr val="bg1"/>
              </a:solidFill>
            </a:endParaRPr>
          </a:p>
        </p:txBody>
      </p:sp>
    </p:spTree>
    <p:extLst>
      <p:ext uri="{BB962C8B-B14F-4D97-AF65-F5344CB8AC3E}">
        <p14:creationId xmlns:p14="http://schemas.microsoft.com/office/powerpoint/2010/main" val="1031104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202</TotalTime>
  <Words>268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PowerPoint Presentation</vt:lpstr>
      <vt:lpstr>     TITLE    WeB SCRAPING WITH PYTHON</vt:lpstr>
      <vt:lpstr>PowerPoint Presentation</vt:lpstr>
      <vt:lpstr>  Processes of web scraping</vt:lpstr>
      <vt:lpstr>  ALRIGHT, LET’s DIVE RIGHT IN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Mustapha Discovery Yousuph</dc:creator>
  <cp:lastModifiedBy>Mustapha Discovery Yousuph</cp:lastModifiedBy>
  <cp:revision>16</cp:revision>
  <dcterms:created xsi:type="dcterms:W3CDTF">2019-02-03T19:31:28Z</dcterms:created>
  <dcterms:modified xsi:type="dcterms:W3CDTF">2019-02-04T18:54:15Z</dcterms:modified>
</cp:coreProperties>
</file>