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21"/>
  </p:notesMasterIdLst>
  <p:handoutMasterIdLst>
    <p:handoutMasterId r:id="rId22"/>
  </p:handoutMasterIdLst>
  <p:sldIdLst>
    <p:sldId id="256" r:id="rId5"/>
    <p:sldId id="279" r:id="rId6"/>
    <p:sldId id="280" r:id="rId7"/>
    <p:sldId id="257" r:id="rId8"/>
    <p:sldId id="269" r:id="rId9"/>
    <p:sldId id="260" r:id="rId10"/>
    <p:sldId id="276" r:id="rId11"/>
    <p:sldId id="271" r:id="rId12"/>
    <p:sldId id="268" r:id="rId13"/>
    <p:sldId id="278" r:id="rId14"/>
    <p:sldId id="270" r:id="rId15"/>
    <p:sldId id="261" r:id="rId16"/>
    <p:sldId id="277" r:id="rId17"/>
    <p:sldId id="267" r:id="rId18"/>
    <p:sldId id="262" r:id="rId19"/>
    <p:sldId id="274" r:id="rId20"/>
  </p:sldIdLst>
  <p:sldSz cx="12192000" cy="6858000"/>
  <p:notesSz cx="6954838"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C0979814-8241-41F8-B2F3-7C6E62CA734C}">
          <p14:sldIdLst>
            <p14:sldId id="256"/>
            <p14:sldId id="279"/>
            <p14:sldId id="280"/>
            <p14:sldId id="257"/>
            <p14:sldId id="269"/>
            <p14:sldId id="260"/>
            <p14:sldId id="276"/>
            <p14:sldId id="271"/>
            <p14:sldId id="268"/>
            <p14:sldId id="278"/>
            <p14:sldId id="270"/>
            <p14:sldId id="261"/>
            <p14:sldId id="277"/>
            <p14:sldId id="267"/>
            <p14:sldId id="262"/>
            <p14:sldId id="2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pos="3940" userDrawn="1">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5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45" autoAdjust="0"/>
  </p:normalViewPr>
  <p:slideViewPr>
    <p:cSldViewPr snapToGrid="0">
      <p:cViewPr varScale="1">
        <p:scale>
          <a:sx n="77" d="100"/>
          <a:sy n="77" d="100"/>
        </p:scale>
        <p:origin x="498" y="90"/>
      </p:cViewPr>
      <p:guideLst>
        <p:guide orient="horz" pos="2160"/>
        <p:guide pos="3840"/>
        <p:guide pos="39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736" y="78"/>
      </p:cViewPr>
      <p:guideLst>
        <p:guide orient="horz" pos="2932"/>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E7F557-BE9C-4BAD-9822-00EE837040BA}"/>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B876C14-452A-448D-BA1B-AD5825680613}"/>
              </a:ext>
            </a:extLst>
          </p:cNvPr>
          <p:cNvSpPr>
            <a:spLocks noGrp="1"/>
          </p:cNvSpPr>
          <p:nvPr>
            <p:ph type="dt" sz="quarter" idx="1"/>
          </p:nvPr>
        </p:nvSpPr>
        <p:spPr>
          <a:xfrm>
            <a:off x="3940175" y="0"/>
            <a:ext cx="3013075" cy="465138"/>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A00342C5-1080-4D23-873B-031049C32CAA}" type="datetimeFigureOut">
              <a:rPr lang="en-US"/>
              <a:pPr>
                <a:defRPr/>
              </a:pPr>
              <a:t>11/19/2021</a:t>
            </a:fld>
            <a:endParaRPr lang="en-US"/>
          </a:p>
        </p:txBody>
      </p:sp>
      <p:sp>
        <p:nvSpPr>
          <p:cNvPr id="4" name="Footer Placeholder 3">
            <a:extLst>
              <a:ext uri="{FF2B5EF4-FFF2-40B4-BE49-F238E27FC236}">
                <a16:creationId xmlns:a16="http://schemas.microsoft.com/office/drawing/2014/main" id="{A0C20FD7-15DE-4ED1-9AF6-A7ED6A9E3B9E}"/>
              </a:ext>
            </a:extLst>
          </p:cNvPr>
          <p:cNvSpPr>
            <a:spLocks noGrp="1"/>
          </p:cNvSpPr>
          <p:nvPr>
            <p:ph type="ftr" sz="quarter" idx="2"/>
          </p:nvPr>
        </p:nvSpPr>
        <p:spPr>
          <a:xfrm>
            <a:off x="0" y="8842375"/>
            <a:ext cx="3013075" cy="465138"/>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56487A9C-E745-425C-A71C-FE2BE66CF39D}"/>
              </a:ext>
            </a:extLst>
          </p:cNvPr>
          <p:cNvSpPr>
            <a:spLocks noGrp="1"/>
          </p:cNvSpPr>
          <p:nvPr>
            <p:ph type="sldNum" sz="quarter" idx="3"/>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atin typeface="Calibri" panose="020F0502020204030204" pitchFamily="34" charset="0"/>
              </a:defRPr>
            </a:lvl1pPr>
          </a:lstStyle>
          <a:p>
            <a:fld id="{8D168A96-C17E-4E49-A8A8-E3FE4E37BBC7}" type="slidenum">
              <a:rPr lang="en-US" altLang="en-US"/>
              <a:pPr/>
              <a:t>‹#›</a:t>
            </a:fld>
            <a:endParaRPr lang="en-US" altLang="en-US"/>
          </a:p>
        </p:txBody>
      </p:sp>
    </p:spTree>
    <p:extLst>
      <p:ext uri="{BB962C8B-B14F-4D97-AF65-F5344CB8AC3E}">
        <p14:creationId xmlns:p14="http://schemas.microsoft.com/office/powerpoint/2010/main" val="2951044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5C602D-8212-41AD-8815-EE112E0D6AC7}"/>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74221102-8561-41FE-A031-63BACE09A92D}"/>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7169B55-0CC3-4A60-B32A-B14A631C3AA0}" type="datetimeFigureOut">
              <a:rPr lang="en-US"/>
              <a:pPr>
                <a:defRPr/>
              </a:pPr>
              <a:t>11/19/2021</a:t>
            </a:fld>
            <a:endParaRPr lang="en-US"/>
          </a:p>
        </p:txBody>
      </p:sp>
      <p:sp>
        <p:nvSpPr>
          <p:cNvPr id="4" name="Slide Image Placeholder 3">
            <a:extLst>
              <a:ext uri="{FF2B5EF4-FFF2-40B4-BE49-F238E27FC236}">
                <a16:creationId xmlns:a16="http://schemas.microsoft.com/office/drawing/2014/main" id="{EFAD3723-217A-48F4-8D09-E4E1FC1414B9}"/>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700B7B3-5374-4A36-9555-708F4147B965}"/>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9119897-B6BC-4B3F-8B9E-549ADA192CA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F25C171F-DB22-4EBD-A36E-689C3BD54FC7}"/>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atin typeface="Calibri" panose="020F0502020204030204" pitchFamily="34" charset="0"/>
              </a:defRPr>
            </a:lvl1pPr>
          </a:lstStyle>
          <a:p>
            <a:fld id="{38ECCB2D-8E59-4267-AD3C-6FD459BBDD54}" type="slidenum">
              <a:rPr lang="en-US" altLang="en-US"/>
              <a:pPr/>
              <a:t>‹#›</a:t>
            </a:fld>
            <a:endParaRPr lang="en-US" altLang="en-US"/>
          </a:p>
        </p:txBody>
      </p:sp>
    </p:spTree>
    <p:extLst>
      <p:ext uri="{BB962C8B-B14F-4D97-AF65-F5344CB8AC3E}">
        <p14:creationId xmlns:p14="http://schemas.microsoft.com/office/powerpoint/2010/main" val="21816508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ECCB2D-8E59-4267-AD3C-6FD459BBDD54}" type="slidenum">
              <a:rPr lang="en-US" altLang="en-US" smtClean="0"/>
              <a:pPr/>
              <a:t>1</a:t>
            </a:fld>
            <a:endParaRPr lang="en-US" altLang="en-US"/>
          </a:p>
        </p:txBody>
      </p:sp>
    </p:spTree>
    <p:extLst>
      <p:ext uri="{BB962C8B-B14F-4D97-AF65-F5344CB8AC3E}">
        <p14:creationId xmlns:p14="http://schemas.microsoft.com/office/powerpoint/2010/main" val="392249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ECCB2D-8E59-4267-AD3C-6FD459BBDD54}" type="slidenum">
              <a:rPr lang="en-US" altLang="en-US" smtClean="0"/>
              <a:pPr/>
              <a:t>4</a:t>
            </a:fld>
            <a:endParaRPr lang="en-US" altLang="en-US"/>
          </a:p>
        </p:txBody>
      </p:sp>
    </p:spTree>
    <p:extLst>
      <p:ext uri="{BB962C8B-B14F-4D97-AF65-F5344CB8AC3E}">
        <p14:creationId xmlns:p14="http://schemas.microsoft.com/office/powerpoint/2010/main" val="274052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ECCB2D-8E59-4267-AD3C-6FD459BBDD54}" type="slidenum">
              <a:rPr lang="en-US" altLang="en-US" smtClean="0"/>
              <a:pPr/>
              <a:t>6</a:t>
            </a:fld>
            <a:endParaRPr lang="en-US" altLang="en-US"/>
          </a:p>
        </p:txBody>
      </p:sp>
    </p:spTree>
    <p:extLst>
      <p:ext uri="{BB962C8B-B14F-4D97-AF65-F5344CB8AC3E}">
        <p14:creationId xmlns:p14="http://schemas.microsoft.com/office/powerpoint/2010/main" val="3104554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ECCB2D-8E59-4267-AD3C-6FD459BBDD54}" type="slidenum">
              <a:rPr lang="en-US" altLang="en-US" smtClean="0"/>
              <a:pPr/>
              <a:t>8</a:t>
            </a:fld>
            <a:endParaRPr lang="en-US" altLang="en-US"/>
          </a:p>
        </p:txBody>
      </p:sp>
    </p:spTree>
    <p:extLst>
      <p:ext uri="{BB962C8B-B14F-4D97-AF65-F5344CB8AC3E}">
        <p14:creationId xmlns:p14="http://schemas.microsoft.com/office/powerpoint/2010/main" val="118556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ECCB2D-8E59-4267-AD3C-6FD459BBDD54}" type="slidenum">
              <a:rPr lang="en-US" altLang="en-US" smtClean="0"/>
              <a:pPr/>
              <a:t>9</a:t>
            </a:fld>
            <a:endParaRPr lang="en-US" altLang="en-US"/>
          </a:p>
        </p:txBody>
      </p:sp>
    </p:spTree>
    <p:extLst>
      <p:ext uri="{BB962C8B-B14F-4D97-AF65-F5344CB8AC3E}">
        <p14:creationId xmlns:p14="http://schemas.microsoft.com/office/powerpoint/2010/main" val="233288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ECCB2D-8E59-4267-AD3C-6FD459BBDD54}" type="slidenum">
              <a:rPr lang="en-US" altLang="en-US" smtClean="0"/>
              <a:pPr/>
              <a:t>10</a:t>
            </a:fld>
            <a:endParaRPr lang="en-US" altLang="en-US"/>
          </a:p>
        </p:txBody>
      </p:sp>
    </p:spTree>
    <p:extLst>
      <p:ext uri="{BB962C8B-B14F-4D97-AF65-F5344CB8AC3E}">
        <p14:creationId xmlns:p14="http://schemas.microsoft.com/office/powerpoint/2010/main" val="117305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ECCB2D-8E59-4267-AD3C-6FD459BBDD54}" type="slidenum">
              <a:rPr lang="en-US" altLang="en-US" smtClean="0"/>
              <a:pPr/>
              <a:t>12</a:t>
            </a:fld>
            <a:endParaRPr lang="en-US" altLang="en-US"/>
          </a:p>
        </p:txBody>
      </p:sp>
    </p:spTree>
    <p:extLst>
      <p:ext uri="{BB962C8B-B14F-4D97-AF65-F5344CB8AC3E}">
        <p14:creationId xmlns:p14="http://schemas.microsoft.com/office/powerpoint/2010/main" val="237243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ECCB2D-8E59-4267-AD3C-6FD459BBDD54}" type="slidenum">
              <a:rPr lang="en-US" altLang="en-US" smtClean="0"/>
              <a:pPr/>
              <a:t>14</a:t>
            </a:fld>
            <a:endParaRPr lang="en-US" altLang="en-US"/>
          </a:p>
        </p:txBody>
      </p:sp>
    </p:spTree>
    <p:extLst>
      <p:ext uri="{BB962C8B-B14F-4D97-AF65-F5344CB8AC3E}">
        <p14:creationId xmlns:p14="http://schemas.microsoft.com/office/powerpoint/2010/main" val="421096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5" name="Slide Number Placeholder 4"/>
          <p:cNvSpPr>
            <a:spLocks noGrp="1"/>
          </p:cNvSpPr>
          <p:nvPr>
            <p:ph type="sldNum" sz="quarter" idx="11"/>
          </p:nvPr>
        </p:nvSpPr>
        <p:spPr/>
        <p:txBody>
          <a:bodyPr/>
          <a:lstStyle/>
          <a:p>
            <a:fld id="{D0A9C672-30E3-4BDA-835B-F7B6361EA80C}" type="slidenum">
              <a:rPr lang="en-US" altLang="en-US" smtClean="0"/>
              <a:pPr/>
              <a:t>‹#›</a:t>
            </a:fld>
            <a:endParaRPr lang="en-US" altLang="en-US" dirty="0"/>
          </a:p>
        </p:txBody>
      </p:sp>
    </p:spTree>
    <p:extLst>
      <p:ext uri="{BB962C8B-B14F-4D97-AF65-F5344CB8AC3E}">
        <p14:creationId xmlns:p14="http://schemas.microsoft.com/office/powerpoint/2010/main" val="360731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3" name="Slide Number Placeholder 2"/>
          <p:cNvSpPr>
            <a:spLocks noGrp="1"/>
          </p:cNvSpPr>
          <p:nvPr>
            <p:ph type="sldNum" sz="quarter" idx="11"/>
          </p:nvPr>
        </p:nvSpPr>
        <p:spPr/>
        <p:txBody>
          <a:bodyPr/>
          <a:lstStyle/>
          <a:p>
            <a:fld id="{D0A9C672-30E3-4BDA-835B-F7B6361EA80C}" type="slidenum">
              <a:rPr lang="en-US" altLang="en-US" smtClean="0"/>
              <a:pPr/>
              <a:t>‹#›</a:t>
            </a:fld>
            <a:endParaRPr lang="en-US" altLang="en-US" dirty="0"/>
          </a:p>
        </p:txBody>
      </p:sp>
    </p:spTree>
    <p:extLst>
      <p:ext uri="{BB962C8B-B14F-4D97-AF65-F5344CB8AC3E}">
        <p14:creationId xmlns:p14="http://schemas.microsoft.com/office/powerpoint/2010/main" val="2911318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microsoft.com/office/2007/relationships/hdphoto" Target="../media/hdphoto2.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ounded Rectangle 6">
            <a:extLst>
              <a:ext uri="{FF2B5EF4-FFF2-40B4-BE49-F238E27FC236}">
                <a16:creationId xmlns:a16="http://schemas.microsoft.com/office/drawing/2014/main" id="{0A784CA2-83A4-415D-AE6A-FDD0C1E36586}"/>
              </a:ext>
            </a:extLst>
          </p:cNvPr>
          <p:cNvSpPr>
            <a:spLocks noChangeArrowheads="1"/>
          </p:cNvSpPr>
          <p:nvPr userDrawn="1"/>
        </p:nvSpPr>
        <p:spPr bwMode="auto">
          <a:xfrm>
            <a:off x="0" y="0"/>
            <a:ext cx="12192000" cy="990600"/>
          </a:xfrm>
          <a:prstGeom prst="rect">
            <a:avLst/>
          </a:prstGeom>
          <a:solidFill>
            <a:srgbClr val="15055B"/>
          </a:solidFill>
          <a:ln w="9525" algn="ctr">
            <a:noFill/>
            <a:round/>
            <a:headEnd/>
            <a:tailEnd/>
          </a:ln>
        </p:spPr>
        <p:style>
          <a:lnRef idx="0">
            <a:scrgbClr r="0" g="0" b="0"/>
          </a:lnRef>
          <a:fillRef idx="1003">
            <a:schemeClr val="dk2"/>
          </a:fillRef>
          <a:effectRef idx="0">
            <a:scrgbClr r="0" g="0" b="0"/>
          </a:effectRef>
          <a:fontRef idx="major"/>
        </p:style>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endParaRPr lang="en-US" altLang="en-US">
              <a:solidFill>
                <a:srgbClr val="FFFFFF"/>
              </a:solidFill>
            </a:endParaRPr>
          </a:p>
        </p:txBody>
      </p:sp>
      <p:sp>
        <p:nvSpPr>
          <p:cNvPr id="5" name="Footer Placeholder 4">
            <a:extLst>
              <a:ext uri="{FF2B5EF4-FFF2-40B4-BE49-F238E27FC236}">
                <a16:creationId xmlns:a16="http://schemas.microsoft.com/office/drawing/2014/main" id="{AEEF2836-809B-433E-99F6-D42FC7623DC5}"/>
              </a:ext>
            </a:extLst>
          </p:cNvPr>
          <p:cNvSpPr>
            <a:spLocks noGrp="1"/>
          </p:cNvSpPr>
          <p:nvPr>
            <p:ph type="ftr" sz="quarter" idx="3"/>
          </p:nvPr>
        </p:nvSpPr>
        <p:spPr>
          <a:xfrm>
            <a:off x="3636028" y="6469084"/>
            <a:ext cx="4919945" cy="365125"/>
          </a:xfrm>
          <a:prstGeom prst="rect">
            <a:avLst/>
          </a:prstGeom>
        </p:spPr>
        <p:txBody>
          <a:bodyPr vert="horz" lIns="91440" tIns="45720" rIns="91440" bIns="45720" rtlCol="0" anchor="ctr"/>
          <a:lstStyle>
            <a:lvl1pPr algn="ctr" eaLnBrk="0" hangingPunct="0">
              <a:defRPr sz="1200">
                <a:solidFill>
                  <a:srgbClr val="FFFF00"/>
                </a:solidFill>
                <a:latin typeface="Arial" pitchFamily="34" charset="0"/>
                <a:cs typeface="Arial" pitchFamily="34" charset="0"/>
              </a:defRPr>
            </a:lvl1pPr>
          </a:lstStyle>
          <a:p>
            <a:pPr>
              <a:defRPr/>
            </a:pPr>
            <a:r>
              <a:rPr lang="en-US" dirty="0"/>
              <a:t>Department of Electrical Engineering, NUST College of E&amp;ME</a:t>
            </a:r>
          </a:p>
        </p:txBody>
      </p:sp>
      <p:sp>
        <p:nvSpPr>
          <p:cNvPr id="6" name="Slide Number Placeholder 5">
            <a:extLst>
              <a:ext uri="{FF2B5EF4-FFF2-40B4-BE49-F238E27FC236}">
                <a16:creationId xmlns:a16="http://schemas.microsoft.com/office/drawing/2014/main" id="{CEC2BA55-150C-419E-A6EF-4D5BA923262C}"/>
              </a:ext>
            </a:extLst>
          </p:cNvPr>
          <p:cNvSpPr>
            <a:spLocks noGrp="1"/>
          </p:cNvSpPr>
          <p:nvPr>
            <p:ph type="sldNum" sz="quarter" idx="4"/>
          </p:nvPr>
        </p:nvSpPr>
        <p:spPr>
          <a:xfrm>
            <a:off x="11125993" y="6469083"/>
            <a:ext cx="912813"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FFFF00"/>
                </a:solidFill>
              </a:defRPr>
            </a:lvl1pPr>
          </a:lstStyle>
          <a:p>
            <a:fld id="{D0A9C672-30E3-4BDA-835B-F7B6361EA80C}" type="slidenum">
              <a:rPr lang="en-US" altLang="en-US" smtClean="0"/>
              <a:pPr/>
              <a:t>‹#›</a:t>
            </a:fld>
            <a:endParaRPr lang="en-US" altLang="en-US" dirty="0"/>
          </a:p>
        </p:txBody>
      </p:sp>
      <p:pic>
        <p:nvPicPr>
          <p:cNvPr id="12" name="Picture 11"/>
          <p:cNvPicPr>
            <a:picLocks noChangeAspect="1"/>
          </p:cNvPicPr>
          <p:nvPr userDrawn="1"/>
        </p:nvPicPr>
        <p:blipFill>
          <a:blip r:embed="rId4">
            <a:clrChange>
              <a:clrFrom>
                <a:srgbClr val="F9F9F9"/>
              </a:clrFrom>
              <a:clrTo>
                <a:srgbClr val="F9F9F9">
                  <a:alpha val="0"/>
                </a:srgbClr>
              </a:clrTo>
            </a:clrChange>
            <a:extLst>
              <a:ext uri="{BEBA8EAE-BF5A-486C-A8C5-ECC9F3942E4B}">
                <a14:imgProps xmlns:a14="http://schemas.microsoft.com/office/drawing/2010/main">
                  <a14:imgLayer r:embed="rId5">
                    <a14:imgEffect>
                      <a14:backgroundRemoval t="0" b="98619" l="0" r="100000"/>
                    </a14:imgEffect>
                  </a14:imgLayer>
                </a14:imgProps>
              </a:ext>
            </a:extLst>
          </a:blip>
          <a:stretch>
            <a:fillRect/>
          </a:stretch>
        </p:blipFill>
        <p:spPr>
          <a:xfrm>
            <a:off x="87682" y="100208"/>
            <a:ext cx="822960" cy="822960"/>
          </a:xfrm>
          <a:prstGeom prst="rect">
            <a:avLst/>
          </a:prstGeom>
        </p:spPr>
      </p:pic>
      <p:pic>
        <p:nvPicPr>
          <p:cNvPr id="13" name="Picture 12"/>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272098" y="37578"/>
            <a:ext cx="832220" cy="914400"/>
          </a:xfrm>
          <a:prstGeom prst="rect">
            <a:avLst/>
          </a:prstGeom>
        </p:spPr>
      </p:pic>
      <p:sp>
        <p:nvSpPr>
          <p:cNvPr id="3" name="Title Placeholder 2"/>
          <p:cNvSpPr>
            <a:spLocks noGrp="1"/>
          </p:cNvSpPr>
          <p:nvPr>
            <p:ph type="title"/>
          </p:nvPr>
        </p:nvSpPr>
        <p:spPr>
          <a:xfrm>
            <a:off x="1066800" y="100208"/>
            <a:ext cx="10058400" cy="822960"/>
          </a:xfrm>
          <a:prstGeom prst="rect">
            <a:avLst/>
          </a:prstGeom>
        </p:spPr>
        <p:txBody>
          <a:bodyPr vert="horz" lIns="91440" tIns="45720" rIns="91440" bIns="45720" rtlCol="0" anchor="ctr">
            <a:normAutofit/>
          </a:bodyPr>
          <a:lstStyle/>
          <a:p>
            <a:r>
              <a:rPr lang="en-US" dirty="0"/>
              <a:t>Click to edit Master title style</a:t>
            </a:r>
          </a:p>
        </p:txBody>
      </p:sp>
      <p:sp>
        <p:nvSpPr>
          <p:cNvPr id="7" name="Text Placeholder 6"/>
          <p:cNvSpPr>
            <a:spLocks noGrp="1"/>
          </p:cNvSpPr>
          <p:nvPr>
            <p:ph type="body" idx="1"/>
          </p:nvPr>
        </p:nvSpPr>
        <p:spPr>
          <a:xfrm>
            <a:off x="609600" y="1111058"/>
            <a:ext cx="10972800" cy="5212080"/>
          </a:xfrm>
          <a:prstGeom prst="rect">
            <a:avLst/>
          </a:prstGeom>
        </p:spPr>
        <p:txBody>
          <a:bodyPr vert="horz" lIns="91440" tIns="45720" rIns="91440" bIns="45720" rtlCol="0">
            <a:normAutofit/>
          </a:bodyPr>
          <a:lstStyle/>
          <a:p>
            <a:pPr lvl="0"/>
            <a:r>
              <a:rPr lang="en-US" dirty="0"/>
              <a:t>Click to edit Master text styles</a:t>
            </a:r>
          </a:p>
        </p:txBody>
      </p:sp>
    </p:spTree>
  </p:cSld>
  <p:clrMap bg1="dk1" tx1="lt1" bg2="dk2" tx2="lt2" accent1="accent1" accent2="accent2" accent3="accent3" accent4="accent4" accent5="accent5" accent6="accent6" hlink="hlink" folHlink="folHlink"/>
  <p:sldLayoutIdLst>
    <p:sldLayoutId id="2147483664" r:id="rId1"/>
    <p:sldLayoutId id="2147483665" r:id="rId2"/>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dt="0"/>
  <p:txStyles>
    <p:titleStyle>
      <a:lvl1pPr algn="ctr" rtl="0" eaLnBrk="0" fontAlgn="base" hangingPunct="0">
        <a:spcBef>
          <a:spcPct val="0"/>
        </a:spcBef>
        <a:spcAft>
          <a:spcPct val="0"/>
        </a:spcAft>
        <a:defRPr sz="36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p:titleStyle>
    <p:bodyStyle>
      <a:lvl1pPr marL="0" indent="0" algn="l" rtl="0" eaLnBrk="0" fontAlgn="base" hangingPunct="0">
        <a:spcBef>
          <a:spcPct val="20000"/>
        </a:spcBef>
        <a:spcAft>
          <a:spcPct val="0"/>
        </a:spcAft>
        <a:buFont typeface="Arial" panose="020B0604020202020204" pitchFamily="34" charset="0"/>
        <a:buNone/>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09/ICMRE49073.2020.90650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D0A9C672-30E3-4BDA-835B-F7B6361EA80C}" type="slidenum">
              <a:rPr lang="en-US" altLang="en-US" smtClean="0"/>
              <a:pPr/>
              <a:t>1</a:t>
            </a:fld>
            <a:endParaRPr lang="en-US" altLang="en-US" dirty="0"/>
          </a:p>
        </p:txBody>
      </p:sp>
      <p:sp>
        <p:nvSpPr>
          <p:cNvPr id="5" name="Footer Placeholder 4"/>
          <p:cNvSpPr>
            <a:spLocks noGrp="1"/>
          </p:cNvSpPr>
          <p:nvPr>
            <p:ph type="ftr" sz="quarter" idx="10"/>
          </p:nvPr>
        </p:nvSpPr>
        <p:spPr/>
        <p:txBody>
          <a:bodyPr/>
          <a:lstStyle/>
          <a:p>
            <a:pPr>
              <a:defRPr/>
            </a:pPr>
            <a:r>
              <a:rPr lang="en-US"/>
              <a:t>Department of Electrical Engineering, NUST College of E&amp;ME</a:t>
            </a:r>
            <a:endParaRPr lang="en-US" dirty="0"/>
          </a:p>
        </p:txBody>
      </p:sp>
      <p:pic>
        <p:nvPicPr>
          <p:cNvPr id="1026" name="Picture 2" descr="http://yajgulf.com/wp-content/uploads/2017/04/bismillah-910299_1280-1-1024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2057400"/>
            <a:ext cx="5486398"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567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H="1">
            <a:off x="821636" y="1666542"/>
            <a:ext cx="304802" cy="4576535"/>
          </a:xfrm>
        </p:spPr>
        <p:txBody>
          <a:bodyPr anchor="ctr">
            <a:normAutofit/>
          </a:bodyPr>
          <a:lstStyle/>
          <a:p>
            <a:pPr algn="l"/>
            <a:endParaRPr lang="en-US" sz="2800" dirty="0"/>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endParaRPr lang="en-US" sz="2800" b="0" dirty="0">
              <a:effectLst/>
            </a:endParaRPr>
          </a:p>
          <a:p>
            <a:pPr marL="457200" indent="-457200" algn="l">
              <a:buFont typeface="Arial" panose="020B0604020202020204" pitchFamily="34" charset="0"/>
              <a:buChar char="•"/>
            </a:pPr>
            <a:endParaRPr lang="en-US" sz="2800" b="0" dirty="0">
              <a:effectLst/>
            </a:endParaRP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endParaRPr lang="en-US" sz="2800" dirty="0"/>
          </a:p>
          <a:p>
            <a:pPr algn="l"/>
            <a:endParaRPr lang="en-US" sz="2800" dirty="0"/>
          </a:p>
          <a:p>
            <a:pPr algn="l"/>
            <a:endParaRPr lang="en-US" sz="2800" dirty="0"/>
          </a:p>
          <a:p>
            <a:pPr algn="l"/>
            <a:endParaRPr lang="en-US" sz="2800" dirty="0"/>
          </a:p>
          <a:p>
            <a:pPr algn="l"/>
            <a:endParaRPr lang="en-US" dirty="0"/>
          </a:p>
          <a:p>
            <a:pPr marL="342900" indent="-342900" algn="l">
              <a:buFont typeface="Arial" panose="020B0604020202020204" pitchFamily="34" charset="0"/>
              <a:buChar char="•"/>
            </a:pPr>
            <a:endParaRPr lang="en-US" dirty="0"/>
          </a:p>
        </p:txBody>
      </p:sp>
      <p:sp>
        <p:nvSpPr>
          <p:cNvPr id="4" name="Slide Number Placeholder 3"/>
          <p:cNvSpPr>
            <a:spLocks noGrp="1"/>
          </p:cNvSpPr>
          <p:nvPr>
            <p:ph type="sldNum" sz="quarter" idx="11"/>
          </p:nvPr>
        </p:nvSpPr>
        <p:spPr/>
        <p:txBody>
          <a:bodyPr/>
          <a:lstStyle/>
          <a:p>
            <a:fld id="{D0A9C672-30E3-4BDA-835B-F7B6361EA80C}" type="slidenum">
              <a:rPr lang="en-US" altLang="en-US" smtClean="0"/>
              <a:pPr/>
              <a:t>10</a:t>
            </a:fld>
            <a:endParaRPr lang="en-US" altLang="en-US" dirty="0"/>
          </a:p>
        </p:txBody>
      </p:sp>
      <p:sp>
        <p:nvSpPr>
          <p:cNvPr id="5" name="Footer Placeholder 4"/>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6" name="Title 1"/>
          <p:cNvSpPr txBox="1">
            <a:spLocks/>
          </p:cNvSpPr>
          <p:nvPr/>
        </p:nvSpPr>
        <p:spPr>
          <a:xfrm>
            <a:off x="1524000" y="91419"/>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Advantages In Army</a:t>
            </a:r>
          </a:p>
        </p:txBody>
      </p:sp>
      <p:sp>
        <p:nvSpPr>
          <p:cNvPr id="8" name="TextBox 7">
            <a:extLst>
              <a:ext uri="{FF2B5EF4-FFF2-40B4-BE49-F238E27FC236}">
                <a16:creationId xmlns:a16="http://schemas.microsoft.com/office/drawing/2014/main" id="{846F326E-2230-40BC-8631-DAA0C861C265}"/>
              </a:ext>
            </a:extLst>
          </p:cNvPr>
          <p:cNvSpPr txBox="1"/>
          <p:nvPr/>
        </p:nvSpPr>
        <p:spPr>
          <a:xfrm>
            <a:off x="956296" y="1861123"/>
            <a:ext cx="6862487" cy="3330335"/>
          </a:xfrm>
          <a:prstGeom prst="rect">
            <a:avLst/>
          </a:prstGeom>
          <a:noFill/>
        </p:spPr>
        <p:txBody>
          <a:bodyPr wrap="square">
            <a:spAutoFit/>
          </a:bodyPr>
          <a:lstStyle/>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lang="en-US" sz="2800" dirty="0">
                <a:solidFill>
                  <a:prstClr val="white"/>
                </a:solidFill>
              </a:rPr>
              <a:t>Use of man power will be reduced and shift it to machines.</a:t>
            </a:r>
            <a:endParaRPr kumimoji="0" lang="en-US" sz="28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lang="en-US" sz="2800" dirty="0">
                <a:solidFill>
                  <a:prstClr val="white"/>
                </a:solidFill>
              </a:rPr>
              <a:t>During war time autonomous vehicle can be used to spy and attack on enemies so no chance of casuality.</a:t>
            </a:r>
            <a:endParaRPr kumimoji="0" lang="en-US" sz="28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pic>
        <p:nvPicPr>
          <p:cNvPr id="2054" name="Picture 6" descr="Military robot - Wikipedia">
            <a:extLst>
              <a:ext uri="{FF2B5EF4-FFF2-40B4-BE49-F238E27FC236}">
                <a16:creationId xmlns:a16="http://schemas.microsoft.com/office/drawing/2014/main" id="{72F16C22-2759-4744-9043-EFE40E145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414" y="2490453"/>
            <a:ext cx="3150289" cy="240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871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5" name="Slide Number Placeholder 4"/>
          <p:cNvSpPr>
            <a:spLocks noGrp="1"/>
          </p:cNvSpPr>
          <p:nvPr>
            <p:ph type="sldNum" sz="quarter" idx="11"/>
          </p:nvPr>
        </p:nvSpPr>
        <p:spPr/>
        <p:txBody>
          <a:bodyPr/>
          <a:lstStyle/>
          <a:p>
            <a:fld id="{D0A9C672-30E3-4BDA-835B-F7B6361EA80C}" type="slidenum">
              <a:rPr lang="en-US" altLang="en-US" smtClean="0"/>
              <a:pPr/>
              <a:t>11</a:t>
            </a:fld>
            <a:endParaRPr lang="en-US" altLang="en-US" dirty="0"/>
          </a:p>
        </p:txBody>
      </p:sp>
      <p:sp>
        <p:nvSpPr>
          <p:cNvPr id="6" name="Title 1">
            <a:extLst>
              <a:ext uri="{FF2B5EF4-FFF2-40B4-BE49-F238E27FC236}">
                <a16:creationId xmlns:a16="http://schemas.microsoft.com/office/drawing/2014/main" id="{79C5B69B-3177-4090-8D7F-0B0F371BA212}"/>
              </a:ext>
            </a:extLst>
          </p:cNvPr>
          <p:cNvSpPr txBox="1">
            <a:spLocks/>
          </p:cNvSpPr>
          <p:nvPr/>
        </p:nvSpPr>
        <p:spPr>
          <a:xfrm>
            <a:off x="1524000" y="91419"/>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Educational Outcomes  </a:t>
            </a:r>
          </a:p>
        </p:txBody>
      </p:sp>
      <p:pic>
        <p:nvPicPr>
          <p:cNvPr id="7" name="Picture 2" descr="Team Work Clipart - Motivation Clipart – Stunning free transparent png  clipart images free download">
            <a:extLst>
              <a:ext uri="{FF2B5EF4-FFF2-40B4-BE49-F238E27FC236}">
                <a16:creationId xmlns:a16="http://schemas.microsoft.com/office/drawing/2014/main" id="{2C740149-6065-470E-8BC4-86225A9895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79" t="8775" r="35219" b="10027"/>
          <a:stretch/>
        </p:blipFill>
        <p:spPr bwMode="auto">
          <a:xfrm>
            <a:off x="9621078" y="1643269"/>
            <a:ext cx="1417983" cy="13252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0378F2-6158-45F0-9CF2-F4E939DE96DB}"/>
              </a:ext>
            </a:extLst>
          </p:cNvPr>
          <p:cNvSpPr txBox="1"/>
          <p:nvPr/>
        </p:nvSpPr>
        <p:spPr>
          <a:xfrm>
            <a:off x="1040802" y="1139687"/>
            <a:ext cx="9983796" cy="7768473"/>
          </a:xfrm>
          <a:prstGeom prst="rect">
            <a:avLst/>
          </a:prstGeom>
          <a:noFill/>
        </p:spPr>
        <p:txBody>
          <a:bodyPr wrap="square" rtlCol="0">
            <a:spAutoFit/>
          </a:bodyPr>
          <a:lstStyle/>
          <a:p>
            <a:pPr algn="just">
              <a:lnSpc>
                <a:spcPct val="150000"/>
              </a:lnSpc>
            </a:pPr>
            <a:r>
              <a:rPr lang="en-US" sz="2800" b="0" dirty="0">
                <a:solidFill>
                  <a:schemeClr val="tx1"/>
                </a:solidFill>
              </a:rPr>
              <a:t>At the end of this project, we will be able to</a:t>
            </a:r>
          </a:p>
          <a:p>
            <a:pPr algn="just">
              <a:lnSpc>
                <a:spcPct val="150000"/>
              </a:lnSpc>
            </a:pPr>
            <a:endParaRPr lang="en-US" sz="2800" b="0" dirty="0">
              <a:solidFill>
                <a:schemeClr val="tx1"/>
              </a:solidFill>
            </a:endParaRPr>
          </a:p>
          <a:p>
            <a:pPr marL="285750" indent="-285750" algn="just">
              <a:lnSpc>
                <a:spcPct val="150000"/>
              </a:lnSpc>
              <a:buFont typeface="Wingdings" panose="05000000000000000000" pitchFamily="2" charset="2"/>
              <a:buChar char="ü"/>
            </a:pPr>
            <a:r>
              <a:rPr lang="en-US" sz="2800" b="0" dirty="0">
                <a:solidFill>
                  <a:schemeClr val="tx1"/>
                </a:solidFill>
              </a:rPr>
              <a:t>Use </a:t>
            </a:r>
            <a:r>
              <a:rPr lang="en-US" sz="2800" b="1" dirty="0" err="1">
                <a:solidFill>
                  <a:schemeClr val="tx1"/>
                </a:solidFill>
              </a:rPr>
              <a:t>AirSim</a:t>
            </a:r>
            <a:r>
              <a:rPr lang="en-US" sz="2800" b="1" dirty="0">
                <a:solidFill>
                  <a:schemeClr val="tx1"/>
                </a:solidFill>
              </a:rPr>
              <a:t>/</a:t>
            </a:r>
            <a:r>
              <a:rPr lang="en-US" sz="2800" b="1" dirty="0" err="1">
                <a:solidFill>
                  <a:schemeClr val="tx1"/>
                </a:solidFill>
              </a:rPr>
              <a:t>Keras</a:t>
            </a:r>
            <a:r>
              <a:rPr lang="en-US" sz="2800" b="1" dirty="0">
                <a:solidFill>
                  <a:schemeClr val="tx1"/>
                </a:solidFill>
              </a:rPr>
              <a:t>/Carla</a:t>
            </a:r>
          </a:p>
          <a:p>
            <a:pPr marL="285750" indent="-285750" algn="just">
              <a:lnSpc>
                <a:spcPct val="150000"/>
              </a:lnSpc>
              <a:buFont typeface="Wingdings" panose="05000000000000000000" pitchFamily="2" charset="2"/>
              <a:buChar char="ü"/>
            </a:pPr>
            <a:r>
              <a:rPr lang="en-US" sz="2800" b="0" dirty="0">
                <a:solidFill>
                  <a:schemeClr val="tx1"/>
                </a:solidFill>
              </a:rPr>
              <a:t>Develop knowledge about </a:t>
            </a:r>
            <a:r>
              <a:rPr lang="en-US" sz="2800" b="1" dirty="0">
                <a:solidFill>
                  <a:schemeClr val="tx1"/>
                </a:solidFill>
              </a:rPr>
              <a:t>Neural </a:t>
            </a:r>
            <a:r>
              <a:rPr lang="en-US" sz="2800" b="1" dirty="0"/>
              <a:t>N</a:t>
            </a:r>
            <a:r>
              <a:rPr lang="en-US" sz="2800" b="1" dirty="0">
                <a:solidFill>
                  <a:schemeClr val="tx1"/>
                </a:solidFill>
              </a:rPr>
              <a:t>etwork</a:t>
            </a:r>
          </a:p>
          <a:p>
            <a:pPr marL="285750" indent="-285750" algn="just">
              <a:lnSpc>
                <a:spcPct val="150000"/>
              </a:lnSpc>
              <a:buFont typeface="Wingdings" panose="05000000000000000000" pitchFamily="2" charset="2"/>
              <a:buChar char="ü"/>
            </a:pPr>
            <a:r>
              <a:rPr lang="en-US" sz="2800" b="0" dirty="0">
                <a:solidFill>
                  <a:schemeClr val="tx1"/>
                </a:solidFill>
              </a:rPr>
              <a:t>Use different libraries of </a:t>
            </a:r>
            <a:r>
              <a:rPr lang="en-US" sz="2800" b="1" dirty="0">
                <a:solidFill>
                  <a:schemeClr val="tx1"/>
                </a:solidFill>
              </a:rPr>
              <a:t>python</a:t>
            </a:r>
          </a:p>
          <a:p>
            <a:pPr marL="285750" indent="-285750" algn="just">
              <a:lnSpc>
                <a:spcPct val="150000"/>
              </a:lnSpc>
              <a:buFont typeface="Wingdings" panose="05000000000000000000" pitchFamily="2" charset="2"/>
              <a:buChar char="ü"/>
            </a:pPr>
            <a:r>
              <a:rPr lang="en-US" sz="2800" dirty="0"/>
              <a:t>Learn Computer Vision, Deep Learning and Control System</a:t>
            </a:r>
          </a:p>
          <a:p>
            <a:pPr marL="285750" indent="-285750" algn="just">
              <a:lnSpc>
                <a:spcPct val="150000"/>
              </a:lnSpc>
              <a:buFont typeface="Wingdings" panose="05000000000000000000" pitchFamily="2" charset="2"/>
              <a:buChar char="ü"/>
            </a:pPr>
            <a:r>
              <a:rPr lang="en-US" sz="2800" dirty="0"/>
              <a:t>Learn to implement algorithm of Neural Network on real time data</a:t>
            </a:r>
          </a:p>
          <a:p>
            <a:pPr marL="285750" indent="-285750" algn="just">
              <a:lnSpc>
                <a:spcPct val="150000"/>
              </a:lnSpc>
              <a:buFont typeface="Wingdings" panose="05000000000000000000" pitchFamily="2" charset="2"/>
              <a:buChar char="ü"/>
            </a:pPr>
            <a:endParaRPr lang="en-US" sz="2800" dirty="0"/>
          </a:p>
          <a:p>
            <a:pPr marL="285750" indent="-285750" algn="just">
              <a:lnSpc>
                <a:spcPct val="150000"/>
              </a:lnSpc>
              <a:buFont typeface="Wingdings" panose="05000000000000000000" pitchFamily="2" charset="2"/>
              <a:buChar char="ü"/>
            </a:pPr>
            <a:endParaRPr lang="en-US" sz="2800" dirty="0">
              <a:solidFill>
                <a:schemeClr val="tx1"/>
              </a:solidFill>
            </a:endParaRPr>
          </a:p>
          <a:p>
            <a:pPr algn="just">
              <a:lnSpc>
                <a:spcPct val="150000"/>
              </a:lnSpc>
            </a:pPr>
            <a:endParaRPr lang="en-PK" sz="2800" dirty="0"/>
          </a:p>
          <a:p>
            <a:pPr marL="285750" indent="-285750" algn="just">
              <a:lnSpc>
                <a:spcPct val="150000"/>
              </a:lnSpc>
              <a:buFont typeface="Arial" panose="020B0604020202020204" pitchFamily="34" charset="0"/>
              <a:buChar char="•"/>
            </a:pPr>
            <a:endParaRPr lang="en-PK" sz="2800" dirty="0"/>
          </a:p>
        </p:txBody>
      </p:sp>
    </p:spTree>
    <p:extLst>
      <p:ext uri="{BB962C8B-B14F-4D97-AF65-F5344CB8AC3E}">
        <p14:creationId xmlns:p14="http://schemas.microsoft.com/office/powerpoint/2010/main" val="2389888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D0A9C672-30E3-4BDA-835B-F7B6361EA80C}" type="slidenum">
              <a:rPr lang="en-US" altLang="en-US" smtClean="0"/>
              <a:pPr/>
              <a:t>12</a:t>
            </a:fld>
            <a:endParaRPr lang="en-US" altLang="en-US" dirty="0"/>
          </a:p>
        </p:txBody>
      </p:sp>
      <p:sp>
        <p:nvSpPr>
          <p:cNvPr id="5" name="Footer Placeholder 4"/>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6" name="Title 1"/>
          <p:cNvSpPr txBox="1">
            <a:spLocks/>
          </p:cNvSpPr>
          <p:nvPr/>
        </p:nvSpPr>
        <p:spPr>
          <a:xfrm>
            <a:off x="1524000" y="91419"/>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TIMELINE</a:t>
            </a:r>
          </a:p>
        </p:txBody>
      </p:sp>
      <p:pic>
        <p:nvPicPr>
          <p:cNvPr id="5126" name="Picture 6" descr="Time Clock Isolated Icon Vector Illustration Design Royalty Free Cliparts,  Vectors, And Stock Illustration. Image 87537924.">
            <a:extLst>
              <a:ext uri="{FF2B5EF4-FFF2-40B4-BE49-F238E27FC236}">
                <a16:creationId xmlns:a16="http://schemas.microsoft.com/office/drawing/2014/main" id="{D04F13AC-E281-4C14-B728-241FAEBB3D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34" t="7488" r="7334" b="8415"/>
          <a:stretch/>
        </p:blipFill>
        <p:spPr bwMode="auto">
          <a:xfrm>
            <a:off x="4121426" y="236833"/>
            <a:ext cx="622852" cy="6138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imeline&#10;&#10;Description automatically generated">
            <a:extLst>
              <a:ext uri="{FF2B5EF4-FFF2-40B4-BE49-F238E27FC236}">
                <a16:creationId xmlns:a16="http://schemas.microsoft.com/office/drawing/2014/main" id="{0283B087-9D73-4684-914A-214C7537F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96073"/>
            <a:ext cx="12192000" cy="5409290"/>
          </a:xfrm>
          <a:prstGeom prst="rect">
            <a:avLst/>
          </a:prstGeom>
        </p:spPr>
      </p:pic>
    </p:spTree>
    <p:extLst>
      <p:ext uri="{BB962C8B-B14F-4D97-AF65-F5344CB8AC3E}">
        <p14:creationId xmlns:p14="http://schemas.microsoft.com/office/powerpoint/2010/main" val="2233278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689F3-7228-47F7-B0B4-5B45F4FDEAE8}"/>
              </a:ext>
            </a:extLst>
          </p:cNvPr>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3" name="Slide Number Placeholder 2">
            <a:extLst>
              <a:ext uri="{FF2B5EF4-FFF2-40B4-BE49-F238E27FC236}">
                <a16:creationId xmlns:a16="http://schemas.microsoft.com/office/drawing/2014/main" id="{4A6AACF7-A499-433C-A00D-F136DA78DED4}"/>
              </a:ext>
            </a:extLst>
          </p:cNvPr>
          <p:cNvSpPr>
            <a:spLocks noGrp="1"/>
          </p:cNvSpPr>
          <p:nvPr>
            <p:ph type="sldNum" sz="quarter" idx="11"/>
          </p:nvPr>
        </p:nvSpPr>
        <p:spPr/>
        <p:txBody>
          <a:bodyPr/>
          <a:lstStyle/>
          <a:p>
            <a:fld id="{D0A9C672-30E3-4BDA-835B-F7B6361EA80C}" type="slidenum">
              <a:rPr lang="en-US" altLang="en-US" smtClean="0"/>
              <a:pPr/>
              <a:t>13</a:t>
            </a:fld>
            <a:endParaRPr lang="en-US" altLang="en-US" dirty="0"/>
          </a:p>
        </p:txBody>
      </p:sp>
      <p:sp>
        <p:nvSpPr>
          <p:cNvPr id="7" name="TextBox 6">
            <a:extLst>
              <a:ext uri="{FF2B5EF4-FFF2-40B4-BE49-F238E27FC236}">
                <a16:creationId xmlns:a16="http://schemas.microsoft.com/office/drawing/2014/main" id="{E766EA0F-46AE-4BB7-8FEC-4E381438E4E0}"/>
              </a:ext>
            </a:extLst>
          </p:cNvPr>
          <p:cNvSpPr txBox="1"/>
          <p:nvPr/>
        </p:nvSpPr>
        <p:spPr>
          <a:xfrm>
            <a:off x="0" y="162838"/>
            <a:ext cx="12192000" cy="646331"/>
          </a:xfrm>
          <a:prstGeom prst="rect">
            <a:avLst/>
          </a:prstGeom>
          <a:noFill/>
        </p:spPr>
        <p:txBody>
          <a:bodyPr wrap="square" rtlCol="0">
            <a:spAutoFit/>
          </a:bodyPr>
          <a:lstStyle/>
          <a:p>
            <a:pPr algn="ctr"/>
            <a:r>
              <a:rPr lang="en-US" sz="3600" b="1" dirty="0">
                <a:solidFill>
                  <a:srgbClr val="FFFF00"/>
                </a:solidFill>
              </a:rPr>
              <a:t>Work Division</a:t>
            </a:r>
          </a:p>
        </p:txBody>
      </p:sp>
      <p:sp>
        <p:nvSpPr>
          <p:cNvPr id="11" name="TextBox 10">
            <a:extLst>
              <a:ext uri="{FF2B5EF4-FFF2-40B4-BE49-F238E27FC236}">
                <a16:creationId xmlns:a16="http://schemas.microsoft.com/office/drawing/2014/main" id="{D5BAAF07-88DF-4F17-ADAD-48B7FA8AB3D5}"/>
              </a:ext>
            </a:extLst>
          </p:cNvPr>
          <p:cNvSpPr txBox="1"/>
          <p:nvPr/>
        </p:nvSpPr>
        <p:spPr>
          <a:xfrm>
            <a:off x="940279" y="1385737"/>
            <a:ext cx="8650585" cy="4216539"/>
          </a:xfrm>
          <a:prstGeom prst="rect">
            <a:avLst/>
          </a:prstGeom>
          <a:noFill/>
        </p:spPr>
        <p:txBody>
          <a:bodyPr wrap="square" rtlCol="0">
            <a:spAutoFit/>
          </a:bodyPr>
          <a:lstStyle/>
          <a:p>
            <a:r>
              <a:rPr lang="en-US" sz="2400" b="1" dirty="0" err="1">
                <a:solidFill>
                  <a:srgbClr val="FFC000"/>
                </a:solidFill>
              </a:rPr>
              <a:t>Mustaqeem</a:t>
            </a:r>
            <a:r>
              <a:rPr lang="en-US" sz="2400" b="1" dirty="0">
                <a:solidFill>
                  <a:srgbClr val="FFC000"/>
                </a:solidFill>
              </a:rPr>
              <a:t> Ashraf (Team Leader)  </a:t>
            </a:r>
            <a:r>
              <a:rPr lang="en-US" sz="2400" dirty="0"/>
              <a:t>&amp;</a:t>
            </a:r>
            <a:r>
              <a:rPr lang="en-US" sz="2400" dirty="0">
                <a:solidFill>
                  <a:srgbClr val="FFC000"/>
                </a:solidFill>
              </a:rPr>
              <a:t> </a:t>
            </a:r>
            <a:r>
              <a:rPr lang="en-US" sz="2400" b="1" dirty="0" err="1">
                <a:solidFill>
                  <a:srgbClr val="FFC000"/>
                </a:solidFill>
              </a:rPr>
              <a:t>Mazahir</a:t>
            </a:r>
            <a:r>
              <a:rPr lang="en-US" sz="2400" b="1" dirty="0">
                <a:solidFill>
                  <a:srgbClr val="FFC000"/>
                </a:solidFill>
              </a:rPr>
              <a:t> Hussain</a:t>
            </a:r>
          </a:p>
          <a:p>
            <a:pPr marL="342900" indent="-342900">
              <a:buFont typeface="Arial" panose="020B0604020202020204" pitchFamily="34" charset="0"/>
              <a:buChar char="•"/>
            </a:pPr>
            <a:r>
              <a:rPr lang="en-US" sz="2000" dirty="0"/>
              <a:t>Processing of collected Data</a:t>
            </a:r>
          </a:p>
          <a:p>
            <a:pPr marL="342900" indent="-342900">
              <a:buFont typeface="Arial" panose="020B0604020202020204" pitchFamily="34" charset="0"/>
              <a:buChar char="•"/>
            </a:pPr>
            <a:r>
              <a:rPr lang="en-US" sz="2000" dirty="0"/>
              <a:t>Learn TensorFlow library</a:t>
            </a:r>
          </a:p>
          <a:p>
            <a:pPr marL="342900" indent="-342900">
              <a:buFont typeface="Arial" panose="020B0604020202020204" pitchFamily="34" charset="0"/>
              <a:buChar char="•"/>
            </a:pPr>
            <a:r>
              <a:rPr lang="en-US" sz="2000" dirty="0"/>
              <a:t>Deep Learning Algorithms (CNN)</a:t>
            </a:r>
          </a:p>
          <a:p>
            <a:pPr marL="342900" indent="-342900">
              <a:buFont typeface="Arial" panose="020B0604020202020204" pitchFamily="34" charset="0"/>
              <a:buChar char="•"/>
            </a:pPr>
            <a:r>
              <a:rPr lang="en-US" sz="2000" dirty="0"/>
              <a:t>Training of Model</a:t>
            </a:r>
          </a:p>
          <a:p>
            <a:pPr marL="342900" indent="-342900">
              <a:buFont typeface="Arial" panose="020B0604020202020204" pitchFamily="34" charset="0"/>
              <a:buChar char="•"/>
            </a:pPr>
            <a:endParaRPr lang="en-US" sz="2000" dirty="0"/>
          </a:p>
          <a:p>
            <a:r>
              <a:rPr lang="en-US" sz="2400" b="1" dirty="0">
                <a:solidFill>
                  <a:srgbClr val="FFC000"/>
                </a:solidFill>
              </a:rPr>
              <a:t>Shamsa Kanwal</a:t>
            </a:r>
            <a:r>
              <a:rPr lang="en-US" sz="2400" dirty="0">
                <a:solidFill>
                  <a:srgbClr val="FFC000"/>
                </a:solidFill>
              </a:rPr>
              <a:t> </a:t>
            </a:r>
            <a:r>
              <a:rPr lang="en-US" sz="2400" dirty="0"/>
              <a:t>&amp;</a:t>
            </a:r>
            <a:r>
              <a:rPr lang="en-US" sz="2400" dirty="0">
                <a:solidFill>
                  <a:srgbClr val="FFC000"/>
                </a:solidFill>
              </a:rPr>
              <a:t> </a:t>
            </a:r>
            <a:r>
              <a:rPr lang="en-US" sz="2400" b="1" dirty="0">
                <a:solidFill>
                  <a:srgbClr val="FFC000"/>
                </a:solidFill>
              </a:rPr>
              <a:t>Tooba Anwar</a:t>
            </a:r>
          </a:p>
          <a:p>
            <a:pPr marL="342900" indent="-342900">
              <a:buFont typeface="Arial" panose="020B0604020202020204" pitchFamily="34" charset="0"/>
              <a:buChar char="•"/>
            </a:pPr>
            <a:r>
              <a:rPr lang="en-US" sz="2000" dirty="0"/>
              <a:t>Collection of Data Set</a:t>
            </a:r>
          </a:p>
          <a:p>
            <a:pPr marL="342900" indent="-342900">
              <a:buFont typeface="Arial" panose="020B0604020202020204" pitchFamily="34" charset="0"/>
              <a:buChar char="•"/>
            </a:pPr>
            <a:r>
              <a:rPr lang="en-US" sz="2000" dirty="0"/>
              <a:t>Learn OpenCV library</a:t>
            </a:r>
          </a:p>
          <a:p>
            <a:pPr marL="342900" indent="-342900">
              <a:buFont typeface="Arial" panose="020B0604020202020204" pitchFamily="34" charset="0"/>
              <a:buChar char="•"/>
            </a:pPr>
            <a:r>
              <a:rPr lang="en-US" sz="2000" dirty="0"/>
              <a:t>Controller Design &amp; Implementation</a:t>
            </a:r>
          </a:p>
          <a:p>
            <a:pPr marL="342900" indent="-342900">
              <a:buFont typeface="Arial" panose="020B0604020202020204" pitchFamily="34" charset="0"/>
              <a:buChar char="•"/>
            </a:pPr>
            <a:r>
              <a:rPr lang="en-US" sz="2000" dirty="0"/>
              <a:t>Documentation &amp; Styling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ABB8DA1B-DDD2-4175-BC96-5ADB350CF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922" y="2348656"/>
            <a:ext cx="4895884" cy="3102492"/>
          </a:xfrm>
          <a:prstGeom prst="rect">
            <a:avLst/>
          </a:prstGeom>
        </p:spPr>
      </p:pic>
    </p:spTree>
    <p:extLst>
      <p:ext uri="{BB962C8B-B14F-4D97-AF65-F5344CB8AC3E}">
        <p14:creationId xmlns:p14="http://schemas.microsoft.com/office/powerpoint/2010/main" val="3701625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D0A9C672-30E3-4BDA-835B-F7B6361EA80C}" type="slidenum">
              <a:rPr lang="en-US" altLang="en-US" smtClean="0"/>
              <a:pPr/>
              <a:t>14</a:t>
            </a:fld>
            <a:endParaRPr lang="en-US" altLang="en-US" dirty="0"/>
          </a:p>
        </p:txBody>
      </p:sp>
      <p:sp>
        <p:nvSpPr>
          <p:cNvPr id="5" name="Footer Placeholder 4"/>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6" name="Title 1"/>
          <p:cNvSpPr txBox="1">
            <a:spLocks/>
          </p:cNvSpPr>
          <p:nvPr/>
        </p:nvSpPr>
        <p:spPr>
          <a:xfrm>
            <a:off x="1524000" y="91419"/>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Conclusion</a:t>
            </a:r>
          </a:p>
        </p:txBody>
      </p:sp>
      <p:sp>
        <p:nvSpPr>
          <p:cNvPr id="3" name="TextBox 2">
            <a:extLst>
              <a:ext uri="{FF2B5EF4-FFF2-40B4-BE49-F238E27FC236}">
                <a16:creationId xmlns:a16="http://schemas.microsoft.com/office/drawing/2014/main" id="{BF26A9A1-D1EF-4E70-B7D3-B4AC0B204D3A}"/>
              </a:ext>
            </a:extLst>
          </p:cNvPr>
          <p:cNvSpPr txBox="1"/>
          <p:nvPr/>
        </p:nvSpPr>
        <p:spPr>
          <a:xfrm>
            <a:off x="982280" y="1836220"/>
            <a:ext cx="9473686"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Implementing Computer Vision ,Deep Learning and Control System</a:t>
            </a:r>
          </a:p>
          <a:p>
            <a:pPr marL="285750" indent="-285750">
              <a:buFont typeface="Arial" panose="020B0604020202020204" pitchFamily="34" charset="0"/>
              <a:buChar char="•"/>
            </a:pPr>
            <a:r>
              <a:rPr lang="en-US" sz="2800" dirty="0"/>
              <a:t>We will be using Supervised Learning Approach that is of training a CNN with the help of images for basic adaption of Auto-Parking Vehicle</a:t>
            </a:r>
          </a:p>
          <a:p>
            <a:pPr marL="285750" indent="-285750">
              <a:buFont typeface="Arial" panose="020B0604020202020204" pitchFamily="34" charset="0"/>
              <a:buChar char="•"/>
            </a:pPr>
            <a:r>
              <a:rPr lang="en-US" sz="2800" dirty="0"/>
              <a:t>We can mainly eliminate human experience and learn parking strategies autonomously and quickly using this technology</a:t>
            </a:r>
          </a:p>
          <a:p>
            <a:pPr marL="285750" indent="-285750">
              <a:buFont typeface="Arial" panose="020B0604020202020204" pitchFamily="34" charset="0"/>
              <a:buChar char="•"/>
            </a:pPr>
            <a:endParaRPr lang="en-PK" sz="2800" dirty="0"/>
          </a:p>
        </p:txBody>
      </p:sp>
      <p:pic>
        <p:nvPicPr>
          <p:cNvPr id="7" name="Picture 6">
            <a:extLst>
              <a:ext uri="{FF2B5EF4-FFF2-40B4-BE49-F238E27FC236}">
                <a16:creationId xmlns:a16="http://schemas.microsoft.com/office/drawing/2014/main" id="{E7932686-619B-4174-8F81-966962843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706" y="4610118"/>
            <a:ext cx="1527693" cy="1527693"/>
          </a:xfrm>
          <a:prstGeom prst="rect">
            <a:avLst/>
          </a:prstGeom>
        </p:spPr>
      </p:pic>
    </p:spTree>
    <p:extLst>
      <p:ext uri="{BB962C8B-B14F-4D97-AF65-F5344CB8AC3E}">
        <p14:creationId xmlns:p14="http://schemas.microsoft.com/office/powerpoint/2010/main" val="4147632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6539" y="2433983"/>
            <a:ext cx="5618921" cy="1369391"/>
          </a:xfrm>
        </p:spPr>
        <p:txBody>
          <a:bodyPr anchor="ctr">
            <a:normAutofit/>
          </a:bodyPr>
          <a:lstStyle/>
          <a:p>
            <a:r>
              <a:rPr lang="en-US" sz="4400" dirty="0">
                <a:latin typeface="Bookman Old Style" panose="02050604050505020204" pitchFamily="18" charset="0"/>
              </a:rPr>
              <a:t>Thank You</a:t>
            </a:r>
          </a:p>
        </p:txBody>
      </p:sp>
      <p:sp>
        <p:nvSpPr>
          <p:cNvPr id="4" name="Footer Placeholder 3"/>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5" name="Slide Number Placeholder 4"/>
          <p:cNvSpPr>
            <a:spLocks noGrp="1"/>
          </p:cNvSpPr>
          <p:nvPr>
            <p:ph type="sldNum" sz="quarter" idx="11"/>
          </p:nvPr>
        </p:nvSpPr>
        <p:spPr/>
        <p:txBody>
          <a:bodyPr/>
          <a:lstStyle/>
          <a:p>
            <a:fld id="{D0A9C672-30E3-4BDA-835B-F7B6361EA80C}" type="slidenum">
              <a:rPr lang="en-US" altLang="en-US" smtClean="0"/>
              <a:pPr/>
              <a:t>15</a:t>
            </a:fld>
            <a:endParaRPr lang="en-US" altLang="en-US" dirty="0"/>
          </a:p>
        </p:txBody>
      </p:sp>
      <p:pic>
        <p:nvPicPr>
          <p:cNvPr id="9218" name="Picture 2" descr="Smiling Illustration Cartoon Expression, Smiley Clipart, Smiling Cartoon, Smile  Illustration PNG Transparent Clipart Image and PSD File for Free Download">
            <a:extLst>
              <a:ext uri="{FF2B5EF4-FFF2-40B4-BE49-F238E27FC236}">
                <a16:creationId xmlns:a16="http://schemas.microsoft.com/office/drawing/2014/main" id="{3366AB73-2155-4216-A17C-C0EC54317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331" y="4302274"/>
            <a:ext cx="1217336" cy="121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89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9BFC64-D90A-4771-B40D-ED60E8F0259E}"/>
              </a:ext>
            </a:extLst>
          </p:cNvPr>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3" name="Slide Number Placeholder 2">
            <a:extLst>
              <a:ext uri="{FF2B5EF4-FFF2-40B4-BE49-F238E27FC236}">
                <a16:creationId xmlns:a16="http://schemas.microsoft.com/office/drawing/2014/main" id="{454D86D3-450C-4DD8-AB0C-920FB7E082AF}"/>
              </a:ext>
            </a:extLst>
          </p:cNvPr>
          <p:cNvSpPr>
            <a:spLocks noGrp="1"/>
          </p:cNvSpPr>
          <p:nvPr>
            <p:ph type="sldNum" sz="quarter" idx="11"/>
          </p:nvPr>
        </p:nvSpPr>
        <p:spPr/>
        <p:txBody>
          <a:bodyPr/>
          <a:lstStyle/>
          <a:p>
            <a:fld id="{D0A9C672-30E3-4BDA-835B-F7B6361EA80C}" type="slidenum">
              <a:rPr lang="en-US" altLang="en-US" smtClean="0"/>
              <a:pPr/>
              <a:t>16</a:t>
            </a:fld>
            <a:endParaRPr lang="en-US" altLang="en-US" dirty="0"/>
          </a:p>
        </p:txBody>
      </p:sp>
      <p:sp>
        <p:nvSpPr>
          <p:cNvPr id="7" name="TextBox 6">
            <a:extLst>
              <a:ext uri="{FF2B5EF4-FFF2-40B4-BE49-F238E27FC236}">
                <a16:creationId xmlns:a16="http://schemas.microsoft.com/office/drawing/2014/main" id="{8507CDE5-E101-42D8-9732-58EA6819A468}"/>
              </a:ext>
            </a:extLst>
          </p:cNvPr>
          <p:cNvSpPr txBox="1"/>
          <p:nvPr/>
        </p:nvSpPr>
        <p:spPr>
          <a:xfrm>
            <a:off x="1039660" y="1753644"/>
            <a:ext cx="10384077" cy="1819281"/>
          </a:xfrm>
          <a:prstGeom prst="rect">
            <a:avLst/>
          </a:prstGeom>
          <a:noFill/>
        </p:spPr>
        <p:txBody>
          <a:bodyPr wrap="square" rtlCol="0">
            <a:spAutoFit/>
          </a:bodyPr>
          <a:lstStyle/>
          <a:p>
            <a:pPr marL="406400" marR="0" indent="-406400">
              <a:lnSpc>
                <a:spcPct val="107000"/>
              </a:lnSpc>
              <a:spcBef>
                <a:spcPts val="0"/>
              </a:spcBef>
              <a:spcAft>
                <a:spcPts val="800"/>
              </a:spcAft>
            </a:pPr>
            <a:r>
              <a:rPr lang="en-US"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Lin YL, Li L, Dai XY, Zheng NN, Wang FY.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Master general parking skill via deep learning.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IEEE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Veh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Symp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Proc 2017:941–6. </a:t>
            </a:r>
            <a:r>
              <a:rPr lang="en-US"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https://doi.org/10.1109/IVS.2017.7995836.</a:t>
            </a:r>
          </a:p>
          <a:p>
            <a:pPr marL="406400" marR="0" indent="-406400">
              <a:lnSpc>
                <a:spcPct val="107000"/>
              </a:lnSpc>
              <a:spcBef>
                <a:spcPts val="0"/>
              </a:spcBef>
              <a:spcAft>
                <a:spcPts val="800"/>
              </a:spcAft>
            </a:pPr>
            <a:r>
              <a:rPr lang="en-US"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Gamal O, Imran M, Roth H,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Wahrburg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Assistive Parking Systems Knowledge Transfer to End-To-End Deep Learning for Autonomous Parking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2020 6th Int Conf Mechatronics Robot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ICMRE 2020 2020:216–21. </a:t>
            </a:r>
            <a:r>
              <a:rPr lang="en-US"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https://doi.org/10.1109/ICMRE49073.2020.9065014</a:t>
            </a:r>
            <a:r>
              <a:rPr lang="en-US"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DCFCACDC-6A44-4E6B-A59D-93178FB4D6D4}"/>
              </a:ext>
            </a:extLst>
          </p:cNvPr>
          <p:cNvSpPr txBox="1"/>
          <p:nvPr/>
        </p:nvSpPr>
        <p:spPr>
          <a:xfrm>
            <a:off x="0" y="137786"/>
            <a:ext cx="12191999" cy="646331"/>
          </a:xfrm>
          <a:prstGeom prst="rect">
            <a:avLst/>
          </a:prstGeom>
          <a:noFill/>
        </p:spPr>
        <p:txBody>
          <a:bodyPr wrap="square" rtlCol="0">
            <a:spAutoFit/>
          </a:bodyPr>
          <a:lstStyle/>
          <a:p>
            <a:pPr algn="ctr"/>
            <a:r>
              <a:rPr lang="en-US" sz="3600" b="1" dirty="0">
                <a:solidFill>
                  <a:srgbClr val="FFFF00"/>
                </a:solidFill>
              </a:rPr>
              <a:t>References</a:t>
            </a:r>
          </a:p>
        </p:txBody>
      </p:sp>
    </p:spTree>
    <p:extLst>
      <p:ext uri="{BB962C8B-B14F-4D97-AF65-F5344CB8AC3E}">
        <p14:creationId xmlns:p14="http://schemas.microsoft.com/office/powerpoint/2010/main" val="1811252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31E4AD-1E3A-43BC-8B58-117468485E5F}"/>
              </a:ext>
            </a:extLst>
          </p:cNvPr>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3" name="Slide Number Placeholder 2">
            <a:extLst>
              <a:ext uri="{FF2B5EF4-FFF2-40B4-BE49-F238E27FC236}">
                <a16:creationId xmlns:a16="http://schemas.microsoft.com/office/drawing/2014/main" id="{423C0B6E-A70E-44D0-B07D-6B1E6054903A}"/>
              </a:ext>
            </a:extLst>
          </p:cNvPr>
          <p:cNvSpPr>
            <a:spLocks noGrp="1"/>
          </p:cNvSpPr>
          <p:nvPr>
            <p:ph type="sldNum" sz="quarter" idx="11"/>
          </p:nvPr>
        </p:nvSpPr>
        <p:spPr/>
        <p:txBody>
          <a:bodyPr/>
          <a:lstStyle/>
          <a:p>
            <a:fld id="{D0A9C672-30E3-4BDA-835B-F7B6361EA80C}" type="slidenum">
              <a:rPr lang="en-US" altLang="en-US" smtClean="0"/>
              <a:pPr/>
              <a:t>2</a:t>
            </a:fld>
            <a:endParaRPr lang="en-US" altLang="en-US" dirty="0"/>
          </a:p>
        </p:txBody>
      </p:sp>
      <p:sp>
        <p:nvSpPr>
          <p:cNvPr id="7" name="TextBox 6">
            <a:extLst>
              <a:ext uri="{FF2B5EF4-FFF2-40B4-BE49-F238E27FC236}">
                <a16:creationId xmlns:a16="http://schemas.microsoft.com/office/drawing/2014/main" id="{CF17E9AF-91EE-480F-9B43-F0B78370DB1F}"/>
              </a:ext>
            </a:extLst>
          </p:cNvPr>
          <p:cNvSpPr txBox="1"/>
          <p:nvPr/>
        </p:nvSpPr>
        <p:spPr>
          <a:xfrm>
            <a:off x="1338470" y="1932916"/>
            <a:ext cx="4919945" cy="3477875"/>
          </a:xfrm>
          <a:prstGeom prst="rect">
            <a:avLst/>
          </a:prstGeom>
          <a:noFill/>
        </p:spPr>
        <p:txBody>
          <a:bodyPr wrap="square">
            <a:spAutoFit/>
          </a:bodyPr>
          <a:lstStyle/>
          <a:p>
            <a:r>
              <a:rPr lang="en-US" sz="4400" b="1" dirty="0">
                <a:solidFill>
                  <a:srgbClr val="FFFF00"/>
                </a:solidFill>
                <a:latin typeface="Bahnschrift Light" panose="020B0502040204020203" pitchFamily="34" charset="0"/>
              </a:rPr>
              <a:t>Auto-Parking Of Vehicle By Using Supervised Learning Approach</a:t>
            </a:r>
            <a:endParaRPr lang="en-PK" sz="4400" b="1" dirty="0">
              <a:solidFill>
                <a:srgbClr val="FFFF00"/>
              </a:solidFill>
              <a:latin typeface="Bahnschrift Light" panose="020B0502040204020203" pitchFamily="34" charset="0"/>
            </a:endParaRPr>
          </a:p>
        </p:txBody>
      </p:sp>
      <p:sp>
        <p:nvSpPr>
          <p:cNvPr id="9" name="Title 1">
            <a:extLst>
              <a:ext uri="{FF2B5EF4-FFF2-40B4-BE49-F238E27FC236}">
                <a16:creationId xmlns:a16="http://schemas.microsoft.com/office/drawing/2014/main" id="{A93583CB-5D0E-4ECE-8358-CB1C1D565EAC}"/>
              </a:ext>
            </a:extLst>
          </p:cNvPr>
          <p:cNvSpPr txBox="1">
            <a:spLocks/>
          </p:cNvSpPr>
          <p:nvPr/>
        </p:nvSpPr>
        <p:spPr>
          <a:xfrm>
            <a:off x="1524000" y="51663"/>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TITLE</a:t>
            </a:r>
          </a:p>
        </p:txBody>
      </p:sp>
      <p:pic>
        <p:nvPicPr>
          <p:cNvPr id="1030" name="Picture 6" descr="Smart Car Parking Banner, Isometric Style Stock Vector - Illustration of  adas, lane: 140344744">
            <a:extLst>
              <a:ext uri="{FF2B5EF4-FFF2-40B4-BE49-F238E27FC236}">
                <a16:creationId xmlns:a16="http://schemas.microsoft.com/office/drawing/2014/main" id="{27AF027A-CB54-4059-AAAD-D8681C1503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29"/>
          <a:stretch/>
        </p:blipFill>
        <p:spPr bwMode="auto">
          <a:xfrm>
            <a:off x="8000455" y="1971182"/>
            <a:ext cx="2853076" cy="17147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073 Automated Parking Stock Photos, Pictures &amp;amp; Royalty-Free Images -  iStock">
            <a:extLst>
              <a:ext uri="{FF2B5EF4-FFF2-40B4-BE49-F238E27FC236}">
                <a16:creationId xmlns:a16="http://schemas.microsoft.com/office/drawing/2014/main" id="{79E7BAF5-2304-498D-8F9B-479CE9B56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918" y="4069266"/>
            <a:ext cx="2853075" cy="172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9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CCFC59-9108-4982-A93F-98388C88E8DC}"/>
              </a:ext>
            </a:extLst>
          </p:cNvPr>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3" name="Slide Number Placeholder 2">
            <a:extLst>
              <a:ext uri="{FF2B5EF4-FFF2-40B4-BE49-F238E27FC236}">
                <a16:creationId xmlns:a16="http://schemas.microsoft.com/office/drawing/2014/main" id="{550FD05E-2CC2-458A-B637-CB4CD5F231DB}"/>
              </a:ext>
            </a:extLst>
          </p:cNvPr>
          <p:cNvSpPr>
            <a:spLocks noGrp="1"/>
          </p:cNvSpPr>
          <p:nvPr>
            <p:ph type="sldNum" sz="quarter" idx="11"/>
          </p:nvPr>
        </p:nvSpPr>
        <p:spPr/>
        <p:txBody>
          <a:bodyPr/>
          <a:lstStyle/>
          <a:p>
            <a:fld id="{D0A9C672-30E3-4BDA-835B-F7B6361EA80C}" type="slidenum">
              <a:rPr lang="en-US" altLang="en-US" smtClean="0"/>
              <a:pPr/>
              <a:t>3</a:t>
            </a:fld>
            <a:endParaRPr lang="en-US" altLang="en-US" dirty="0"/>
          </a:p>
        </p:txBody>
      </p:sp>
      <p:sp>
        <p:nvSpPr>
          <p:cNvPr id="4" name="Title 1">
            <a:extLst>
              <a:ext uri="{FF2B5EF4-FFF2-40B4-BE49-F238E27FC236}">
                <a16:creationId xmlns:a16="http://schemas.microsoft.com/office/drawing/2014/main" id="{3FCC6422-B633-49BC-9020-A37E0F7CC0D1}"/>
              </a:ext>
            </a:extLst>
          </p:cNvPr>
          <p:cNvSpPr txBox="1">
            <a:spLocks/>
          </p:cNvSpPr>
          <p:nvPr/>
        </p:nvSpPr>
        <p:spPr>
          <a:xfrm>
            <a:off x="1524000" y="51663"/>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TEAM</a:t>
            </a:r>
          </a:p>
        </p:txBody>
      </p:sp>
      <p:sp>
        <p:nvSpPr>
          <p:cNvPr id="5" name="Subtitle 2">
            <a:extLst>
              <a:ext uri="{FF2B5EF4-FFF2-40B4-BE49-F238E27FC236}">
                <a16:creationId xmlns:a16="http://schemas.microsoft.com/office/drawing/2014/main" id="{9DBEC1EA-1CD3-4D57-95CE-15D758F5B2B5}"/>
              </a:ext>
            </a:extLst>
          </p:cNvPr>
          <p:cNvSpPr txBox="1">
            <a:spLocks/>
          </p:cNvSpPr>
          <p:nvPr/>
        </p:nvSpPr>
        <p:spPr>
          <a:xfrm>
            <a:off x="1731084" y="2468182"/>
            <a:ext cx="8083826" cy="2989056"/>
          </a:xfrm>
          <a:prstGeom prst="rect">
            <a:avLst/>
          </a:prstGeom>
        </p:spPr>
        <p:txBody>
          <a:bodyPr anchor="ctr">
            <a:noAutofit/>
          </a:bodyPr>
          <a:lstStyle>
            <a:lvl1pPr marL="0" indent="0" algn="l" rtl="0" eaLnBrk="0" fontAlgn="base" hangingPunct="0">
              <a:spcBef>
                <a:spcPct val="20000"/>
              </a:spcBef>
              <a:spcAft>
                <a:spcPct val="0"/>
              </a:spcAft>
              <a:buFont typeface="Arial" panose="020B0604020202020204" pitchFamily="34" charset="0"/>
              <a:buNone/>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b="1" dirty="0">
              <a:latin typeface="Cambria" panose="02040503050406030204" pitchFamily="18" charset="0"/>
              <a:ea typeface="Cambria" panose="02040503050406030204" pitchFamily="18" charset="0"/>
            </a:endParaRPr>
          </a:p>
          <a:p>
            <a:r>
              <a:rPr lang="en-US" sz="2800" b="1" dirty="0">
                <a:solidFill>
                  <a:srgbClr val="FFFF00"/>
                </a:solidFill>
                <a:latin typeface="Cambria" panose="02040503050406030204" pitchFamily="18" charset="0"/>
                <a:ea typeface="Cambria" panose="02040503050406030204" pitchFamily="18" charset="0"/>
              </a:rPr>
              <a:t>SUPERVISOR</a:t>
            </a:r>
          </a:p>
          <a:p>
            <a:r>
              <a:rPr lang="en-US" sz="2800" dirty="0">
                <a:latin typeface="Cambria" panose="02040503050406030204" pitchFamily="18" charset="0"/>
                <a:ea typeface="Cambria" panose="02040503050406030204" pitchFamily="18" charset="0"/>
              </a:rPr>
              <a:t>Dr. </a:t>
            </a:r>
            <a:r>
              <a:rPr lang="en-US" sz="2800" dirty="0" err="1">
                <a:latin typeface="Cambria" panose="02040503050406030204" pitchFamily="18" charset="0"/>
                <a:ea typeface="Cambria" panose="02040503050406030204" pitchFamily="18" charset="0"/>
              </a:rPr>
              <a:t>Muwahida</a:t>
            </a:r>
            <a:r>
              <a:rPr lang="en-US" sz="2800" dirty="0">
                <a:latin typeface="Cambria" panose="02040503050406030204" pitchFamily="18" charset="0"/>
                <a:ea typeface="Cambria" panose="02040503050406030204" pitchFamily="18" charset="0"/>
              </a:rPr>
              <a:t> Liaquat</a:t>
            </a:r>
          </a:p>
          <a:p>
            <a:endParaRPr lang="en-US" sz="2800" b="1" dirty="0">
              <a:latin typeface="Cambria" panose="02040503050406030204" pitchFamily="18" charset="0"/>
              <a:ea typeface="Cambria" panose="02040503050406030204" pitchFamily="18" charset="0"/>
            </a:endParaRPr>
          </a:p>
          <a:p>
            <a:r>
              <a:rPr lang="en-US" sz="2800" b="1" dirty="0">
                <a:solidFill>
                  <a:srgbClr val="FFFF00"/>
                </a:solidFill>
                <a:latin typeface="Cambria" panose="02040503050406030204" pitchFamily="18" charset="0"/>
                <a:ea typeface="Cambria" panose="02040503050406030204" pitchFamily="18" charset="0"/>
              </a:rPr>
              <a:t>GROUP MEMBERS</a:t>
            </a:r>
          </a:p>
          <a:p>
            <a:r>
              <a:rPr lang="en-US" sz="2800" dirty="0" err="1">
                <a:latin typeface="Cambria" panose="02040503050406030204" pitchFamily="18" charset="0"/>
                <a:ea typeface="Cambria" panose="02040503050406030204" pitchFamily="18" charset="0"/>
              </a:rPr>
              <a:t>Mazahir</a:t>
            </a:r>
            <a:r>
              <a:rPr lang="en-US" sz="2800" dirty="0">
                <a:latin typeface="Cambria" panose="02040503050406030204" pitchFamily="18" charset="0"/>
                <a:ea typeface="Cambria" panose="02040503050406030204" pitchFamily="18" charset="0"/>
              </a:rPr>
              <a:t> Hussain</a:t>
            </a:r>
          </a:p>
          <a:p>
            <a:r>
              <a:rPr lang="en-US" sz="2800" dirty="0" err="1">
                <a:latin typeface="Cambria" panose="02040503050406030204" pitchFamily="18" charset="0"/>
                <a:ea typeface="Cambria" panose="02040503050406030204" pitchFamily="18" charset="0"/>
              </a:rPr>
              <a:t>Mustaqeem</a:t>
            </a:r>
            <a:r>
              <a:rPr lang="en-US" sz="2800" dirty="0">
                <a:latin typeface="Cambria" panose="02040503050406030204" pitchFamily="18" charset="0"/>
                <a:ea typeface="Cambria" panose="02040503050406030204" pitchFamily="18" charset="0"/>
              </a:rPr>
              <a:t> Ashraf</a:t>
            </a:r>
          </a:p>
          <a:p>
            <a:r>
              <a:rPr lang="en-US" sz="2800" dirty="0">
                <a:latin typeface="Cambria" panose="02040503050406030204" pitchFamily="18" charset="0"/>
                <a:ea typeface="Cambria" panose="02040503050406030204" pitchFamily="18" charset="0"/>
              </a:rPr>
              <a:t>Tooba Anwar</a:t>
            </a:r>
          </a:p>
          <a:p>
            <a:r>
              <a:rPr lang="en-US" sz="2800" dirty="0" err="1">
                <a:latin typeface="Cambria" panose="02040503050406030204" pitchFamily="18" charset="0"/>
                <a:ea typeface="Cambria" panose="02040503050406030204" pitchFamily="18" charset="0"/>
              </a:rPr>
              <a:t>Shamsa</a:t>
            </a:r>
            <a:r>
              <a:rPr lang="en-US" sz="2800" dirty="0">
                <a:latin typeface="Cambria" panose="02040503050406030204" pitchFamily="18" charset="0"/>
                <a:ea typeface="Cambria" panose="02040503050406030204" pitchFamily="18" charset="0"/>
              </a:rPr>
              <a:t> Kanwal</a:t>
            </a:r>
          </a:p>
          <a:p>
            <a:endParaRPr lang="en-US" sz="2800" b="1" dirty="0">
              <a:latin typeface="Cambria" panose="02040503050406030204" pitchFamily="18" charset="0"/>
              <a:ea typeface="Cambria" panose="02040503050406030204" pitchFamily="18" charset="0"/>
            </a:endParaRPr>
          </a:p>
          <a:p>
            <a:endParaRPr lang="en-US" sz="2800" b="1"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BC77C1E9-CA64-498D-90F3-C8C036A44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348" y="3962710"/>
            <a:ext cx="3197125" cy="1790390"/>
          </a:xfrm>
          <a:prstGeom prst="rect">
            <a:avLst/>
          </a:prstGeom>
        </p:spPr>
      </p:pic>
    </p:spTree>
    <p:extLst>
      <p:ext uri="{BB962C8B-B14F-4D97-AF65-F5344CB8AC3E}">
        <p14:creationId xmlns:p14="http://schemas.microsoft.com/office/powerpoint/2010/main" val="4121532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6289" y="914379"/>
            <a:ext cx="10846110" cy="3534838"/>
          </a:xfrm>
        </p:spPr>
        <p:txBody>
          <a:bodyPr anchor="ctr">
            <a:normAutofit/>
          </a:bodyPr>
          <a:lstStyle/>
          <a:p>
            <a:pPr algn="l"/>
            <a:r>
              <a:rPr lang="en-US" sz="2800" dirty="0"/>
              <a:t>A supervised learning-based automatic parking model is proposed. A parking kinematics model will be created to calculate the various states of its movement. The model may learn and accumulate experience from several parking attempts and then demand the ideal steering wheel angle at various parking spaces.</a:t>
            </a:r>
          </a:p>
        </p:txBody>
      </p:sp>
      <p:sp>
        <p:nvSpPr>
          <p:cNvPr id="4" name="Slide Number Placeholder 3"/>
          <p:cNvSpPr>
            <a:spLocks noGrp="1"/>
          </p:cNvSpPr>
          <p:nvPr>
            <p:ph type="sldNum" sz="quarter" idx="11"/>
          </p:nvPr>
        </p:nvSpPr>
        <p:spPr/>
        <p:txBody>
          <a:bodyPr/>
          <a:lstStyle/>
          <a:p>
            <a:fld id="{D0A9C672-30E3-4BDA-835B-F7B6361EA80C}" type="slidenum">
              <a:rPr lang="en-US" altLang="en-US" smtClean="0"/>
              <a:pPr/>
              <a:t>4</a:t>
            </a:fld>
            <a:endParaRPr lang="en-US" altLang="en-US" dirty="0"/>
          </a:p>
        </p:txBody>
      </p:sp>
      <p:sp>
        <p:nvSpPr>
          <p:cNvPr id="5" name="Footer Placeholder 4"/>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6" name="Title 1"/>
          <p:cNvSpPr txBox="1">
            <a:spLocks/>
          </p:cNvSpPr>
          <p:nvPr/>
        </p:nvSpPr>
        <p:spPr>
          <a:xfrm>
            <a:off x="1524000" y="91419"/>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ABSTRACT  </a:t>
            </a:r>
          </a:p>
        </p:txBody>
      </p:sp>
      <p:pic>
        <p:nvPicPr>
          <p:cNvPr id="1028" name="Picture 4" descr="Autonomous Car Parking Top View. Stock Vector - Illustration of assist,  control: 104622099">
            <a:extLst>
              <a:ext uri="{FF2B5EF4-FFF2-40B4-BE49-F238E27FC236}">
                <a16:creationId xmlns:a16="http://schemas.microsoft.com/office/drawing/2014/main" id="{A614ED23-A538-46B7-BC00-274D773636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539"/>
          <a:stretch/>
        </p:blipFill>
        <p:spPr bwMode="auto">
          <a:xfrm>
            <a:off x="7405511" y="3994800"/>
            <a:ext cx="4086578" cy="216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22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5" name="Slide Number Placeholder 4"/>
          <p:cNvSpPr>
            <a:spLocks noGrp="1"/>
          </p:cNvSpPr>
          <p:nvPr>
            <p:ph type="sldNum" sz="quarter" idx="11"/>
          </p:nvPr>
        </p:nvSpPr>
        <p:spPr/>
        <p:txBody>
          <a:bodyPr/>
          <a:lstStyle/>
          <a:p>
            <a:fld id="{D0A9C672-30E3-4BDA-835B-F7B6361EA80C}" type="slidenum">
              <a:rPr lang="en-US" altLang="en-US" smtClean="0"/>
              <a:pPr/>
              <a:t>5</a:t>
            </a:fld>
            <a:endParaRPr lang="en-US" altLang="en-US" dirty="0"/>
          </a:p>
        </p:txBody>
      </p:sp>
      <p:sp>
        <p:nvSpPr>
          <p:cNvPr id="6" name="Title 1">
            <a:extLst>
              <a:ext uri="{FF2B5EF4-FFF2-40B4-BE49-F238E27FC236}">
                <a16:creationId xmlns:a16="http://schemas.microsoft.com/office/drawing/2014/main" id="{79C5B69B-3177-4090-8D7F-0B0F371BA212}"/>
              </a:ext>
            </a:extLst>
          </p:cNvPr>
          <p:cNvSpPr txBox="1">
            <a:spLocks/>
          </p:cNvSpPr>
          <p:nvPr/>
        </p:nvSpPr>
        <p:spPr>
          <a:xfrm>
            <a:off x="1524000" y="16263"/>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Literature Review  </a:t>
            </a:r>
          </a:p>
        </p:txBody>
      </p:sp>
      <p:graphicFrame>
        <p:nvGraphicFramePr>
          <p:cNvPr id="9" name="Table 8">
            <a:extLst>
              <a:ext uri="{FF2B5EF4-FFF2-40B4-BE49-F238E27FC236}">
                <a16:creationId xmlns:a16="http://schemas.microsoft.com/office/drawing/2014/main" id="{CD80AE95-BB23-48A5-AAA9-C72CD5E1A3EB}"/>
              </a:ext>
            </a:extLst>
          </p:cNvPr>
          <p:cNvGraphicFramePr>
            <a:graphicFrameLocks noGrp="1"/>
          </p:cNvGraphicFramePr>
          <p:nvPr>
            <p:extLst>
              <p:ext uri="{D42A27DB-BD31-4B8C-83A1-F6EECF244321}">
                <p14:modId xmlns:p14="http://schemas.microsoft.com/office/powerpoint/2010/main" val="2545326657"/>
              </p:ext>
            </p:extLst>
          </p:nvPr>
        </p:nvGraphicFramePr>
        <p:xfrm>
          <a:off x="250521" y="1089764"/>
          <a:ext cx="11649204" cy="5379319"/>
        </p:xfrm>
        <a:graphic>
          <a:graphicData uri="http://schemas.openxmlformats.org/drawingml/2006/table">
            <a:tbl>
              <a:tblPr/>
              <a:tblGrid>
                <a:gridCol w="3707704">
                  <a:extLst>
                    <a:ext uri="{9D8B030D-6E8A-4147-A177-3AD203B41FA5}">
                      <a16:colId xmlns:a16="http://schemas.microsoft.com/office/drawing/2014/main" val="3361810842"/>
                    </a:ext>
                  </a:extLst>
                </a:gridCol>
                <a:gridCol w="3820438">
                  <a:extLst>
                    <a:ext uri="{9D8B030D-6E8A-4147-A177-3AD203B41FA5}">
                      <a16:colId xmlns:a16="http://schemas.microsoft.com/office/drawing/2014/main" val="2890936236"/>
                    </a:ext>
                  </a:extLst>
                </a:gridCol>
                <a:gridCol w="4121062">
                  <a:extLst>
                    <a:ext uri="{9D8B030D-6E8A-4147-A177-3AD203B41FA5}">
                      <a16:colId xmlns:a16="http://schemas.microsoft.com/office/drawing/2014/main" val="2553312945"/>
                    </a:ext>
                  </a:extLst>
                </a:gridCol>
              </a:tblGrid>
              <a:tr h="1337909">
                <a:tc>
                  <a:txBody>
                    <a:bodyPr/>
                    <a:lstStyle/>
                    <a:p>
                      <a:r>
                        <a:rPr lang="en-US" sz="1800" kern="1200" dirty="0">
                          <a:solidFill>
                            <a:schemeClr val="tx1"/>
                          </a:solidFill>
                          <a:effectLst/>
                          <a:latin typeface="Arial" panose="020B0604020202020204" pitchFamily="34" charset="0"/>
                          <a:ea typeface="+mn-ea"/>
                          <a:cs typeface="Arial" panose="020B0604020202020204" pitchFamily="34" charset="0"/>
                        </a:rPr>
                        <a:t>Master general parking skill via deep learning.</a:t>
                      </a:r>
                      <a:endParaRPr lang="en-US" b="1" dirty="0">
                        <a:solidFill>
                          <a:srgbClr val="0070C0"/>
                        </a:solidFill>
                        <a:latin typeface="Arial" panose="020B0604020202020204" pitchFamily="34" charset="0"/>
                        <a:cs typeface="Arial" panose="020B0604020202020204" pitchFamily="34"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Arial" panose="020B0604020202020204" pitchFamily="34" charset="0"/>
                          <a:cs typeface="Arial" panose="020B0604020202020204" pitchFamily="34" charset="0"/>
                        </a:rPr>
                        <a:t>Author - </a:t>
                      </a:r>
                      <a:r>
                        <a:rPr lang="en-US" sz="1800" kern="1200" dirty="0">
                          <a:solidFill>
                            <a:schemeClr val="tx1"/>
                          </a:solidFill>
                          <a:effectLst/>
                          <a:latin typeface="Arial" panose="020B0604020202020204" pitchFamily="34" charset="0"/>
                          <a:ea typeface="+mn-ea"/>
                          <a:cs typeface="Arial" panose="020B0604020202020204" pitchFamily="34" charset="0"/>
                        </a:rPr>
                        <a:t>Lin YL, Li L, Dai XY, Zheng NN, Wang FY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Year - 2017</a:t>
                      </a:r>
                    </a:p>
                    <a:p>
                      <a:endParaRPr lang="en-US" dirty="0">
                        <a:latin typeface="Arial" panose="020B0604020202020204" pitchFamily="34" charset="0"/>
                        <a:cs typeface="Arial" panose="020B0604020202020204" pitchFamily="34"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Used </a:t>
                      </a:r>
                      <a:r>
                        <a:rPr lang="en-US" sz="1800" b="0" i="0" u="none" strike="noStrike" kern="1200" baseline="0">
                          <a:solidFill>
                            <a:schemeClr val="tx1"/>
                          </a:solidFill>
                          <a:latin typeface="Arial" panose="020B0604020202020204" pitchFamily="34" charset="0"/>
                          <a:ea typeface="+mn-ea"/>
                          <a:cs typeface="Arial" panose="020B0604020202020204" pitchFamily="34" charset="0"/>
                        </a:rPr>
                        <a:t>deep Neural </a:t>
                      </a: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N</a:t>
                      </a:r>
                      <a:r>
                        <a:rPr lang="en-US" sz="1800" b="0" i="0" u="none" strike="noStrike" kern="1200" baseline="0">
                          <a:solidFill>
                            <a:schemeClr val="tx1"/>
                          </a:solidFill>
                          <a:latin typeface="Arial" panose="020B0604020202020204" pitchFamily="34" charset="0"/>
                          <a:ea typeface="+mn-ea"/>
                          <a:cs typeface="Arial" panose="020B0604020202020204" pitchFamily="34" charset="0"/>
                        </a:rPr>
                        <a:t>etworks</a:t>
                      </a: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(DNN) to learn the relationship between</a:t>
                      </a:r>
                    </a:p>
                    <a:p>
                      <a:pPr algn="just"/>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the actual parking trajectories and the corresponding steering actions.</a:t>
                      </a:r>
                      <a:endParaRPr lang="en-US" dirty="0">
                        <a:latin typeface="Arial" panose="020B0604020202020204" pitchFamily="34" charset="0"/>
                        <a:cs typeface="Arial" panose="020B0604020202020204" pitchFamily="34"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424535"/>
                  </a:ext>
                </a:extLst>
              </a:tr>
              <a:tr h="1469604">
                <a:tc>
                  <a:txBody>
                    <a:bodyPr/>
                    <a:lstStyle/>
                    <a:p>
                      <a:r>
                        <a:rPr lang="en-US" sz="1800" kern="1200" dirty="0">
                          <a:solidFill>
                            <a:schemeClr val="tx1"/>
                          </a:solidFill>
                          <a:effectLst/>
                          <a:latin typeface="Arial" panose="020B0604020202020204" pitchFamily="34" charset="0"/>
                          <a:ea typeface="+mn-ea"/>
                          <a:cs typeface="Arial" panose="020B0604020202020204" pitchFamily="34" charset="0"/>
                        </a:rPr>
                        <a:t>Assistive Parking Systems Knowledge Transfer to End-To-End Deep Learning for Autonomous Parking.</a:t>
                      </a:r>
                      <a:endParaRPr lang="en-US" b="1" dirty="0">
                        <a:solidFill>
                          <a:srgbClr val="0070C0"/>
                        </a:solidFill>
                        <a:latin typeface="Arial" panose="020B0604020202020204" pitchFamily="34" charset="0"/>
                        <a:cs typeface="Arial" panose="020B0604020202020204" pitchFamily="34"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panose="020B0604020202020204" pitchFamily="34" charset="0"/>
                          <a:cs typeface="Arial" panose="020B0604020202020204" pitchFamily="34" charset="0"/>
                        </a:rPr>
                        <a:t>Author- </a:t>
                      </a:r>
                      <a:r>
                        <a:rPr lang="en-US" sz="1800" kern="1200" dirty="0">
                          <a:solidFill>
                            <a:schemeClr val="tx1"/>
                          </a:solidFill>
                          <a:effectLst/>
                          <a:latin typeface="Arial" panose="020B0604020202020204" pitchFamily="34" charset="0"/>
                          <a:ea typeface="+mn-ea"/>
                          <a:cs typeface="Arial" panose="020B0604020202020204" pitchFamily="34" charset="0"/>
                        </a:rPr>
                        <a:t>Gamal O, Imran M, Roth H, </a:t>
                      </a:r>
                      <a:r>
                        <a:rPr lang="en-US" sz="1800" kern="1200" dirty="0" err="1">
                          <a:solidFill>
                            <a:schemeClr val="tx1"/>
                          </a:solidFill>
                          <a:effectLst/>
                          <a:latin typeface="Arial" panose="020B0604020202020204" pitchFamily="34" charset="0"/>
                          <a:ea typeface="+mn-ea"/>
                          <a:cs typeface="Arial" panose="020B0604020202020204" pitchFamily="34" charset="0"/>
                        </a:rPr>
                        <a:t>Wahrburg</a:t>
                      </a:r>
                      <a:r>
                        <a:rPr lang="en-US" sz="1800" kern="1200" dirty="0">
                          <a:solidFill>
                            <a:schemeClr val="tx1"/>
                          </a:solidFill>
                          <a:effectLst/>
                          <a:latin typeface="Arial" panose="020B0604020202020204" pitchFamily="34" charset="0"/>
                          <a:ea typeface="+mn-ea"/>
                          <a:cs typeface="Arial" panose="020B0604020202020204" pitchFamily="34" charset="0"/>
                        </a:rPr>
                        <a:t> J.</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Year- 2020</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This paper presents an intelligent parking system for parking Unmanned Ground Vehicle (UGV)</a:t>
                      </a:r>
                    </a:p>
                    <a:p>
                      <a:pPr algn="just"/>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perpendicularly using Convolution Neural Networks (CNNs).</a:t>
                      </a:r>
                      <a:endParaRPr lang="en-US" b="0" dirty="0">
                        <a:latin typeface="Arial" panose="020B0604020202020204" pitchFamily="34" charset="0"/>
                        <a:cs typeface="Arial" panose="020B0604020202020204" pitchFamily="34"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27280"/>
                  </a:ext>
                </a:extLst>
              </a:tr>
              <a:tr h="25718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Arial" panose="020B0604020202020204" pitchFamily="34" charset="0"/>
                          <a:ea typeface="+mn-ea"/>
                          <a:cs typeface="Arial" panose="020B0604020202020204" pitchFamily="34" charset="0"/>
                        </a:rPr>
                        <a:t>An End-to-End Fully Automatic Bay Parking Approach for Autonomous Vehicles.</a:t>
                      </a:r>
                      <a:endParaRPr lang="en-US" sz="1800" b="1" i="0" kern="1200" dirty="0">
                        <a:solidFill>
                          <a:srgbClr val="0070C0"/>
                        </a:solidFill>
                        <a:effectLst/>
                        <a:latin typeface="Arial" panose="020B0604020202020204" pitchFamily="34" charset="0"/>
                        <a:ea typeface="+mn-ea"/>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pPr fontAlgn="base"/>
                      <a:r>
                        <a:rPr lang="en-US" dirty="0">
                          <a:latin typeface="Arial" panose="020B0604020202020204" pitchFamily="34" charset="0"/>
                          <a:cs typeface="Arial" panose="020B0604020202020204" pitchFamily="34" charset="0"/>
                        </a:rPr>
                        <a:t>Author - </a:t>
                      </a:r>
                      <a:r>
                        <a:rPr lang="en-US" sz="1800" b="0" i="0" u="none" strike="noStrike" kern="1200" dirty="0">
                          <a:solidFill>
                            <a:schemeClr val="tx1"/>
                          </a:solidFill>
                          <a:effectLst/>
                          <a:latin typeface="Arial" panose="020B0604020202020204" pitchFamily="34" charset="0"/>
                          <a:ea typeface="+mn-ea"/>
                          <a:cs typeface="Arial" panose="020B0604020202020204" pitchFamily="34" charset="0"/>
                        </a:rPr>
                        <a:t>Rui Li</a:t>
                      </a:r>
                      <a:r>
                        <a:rPr lang="en-US" sz="1800" b="0" i="0" kern="1200" dirty="0">
                          <a:solidFill>
                            <a:schemeClr val="tx1"/>
                          </a:solidFill>
                          <a:effectLst/>
                          <a:latin typeface="Arial" panose="020B0604020202020204" pitchFamily="34" charset="0"/>
                          <a:ea typeface="+mn-ea"/>
                          <a:cs typeface="Arial" panose="020B0604020202020204" pitchFamily="34" charset="0"/>
                        </a:rPr>
                        <a:t>, </a:t>
                      </a:r>
                      <a:r>
                        <a:rPr lang="en-US" sz="1800" b="0" i="0" u="none" strike="noStrike" kern="1200" dirty="0" err="1">
                          <a:solidFill>
                            <a:schemeClr val="tx1"/>
                          </a:solidFill>
                          <a:effectLst/>
                          <a:latin typeface="Arial" panose="020B0604020202020204" pitchFamily="34" charset="0"/>
                          <a:ea typeface="+mn-ea"/>
                          <a:cs typeface="Arial" panose="020B0604020202020204" pitchFamily="34" charset="0"/>
                        </a:rPr>
                        <a:t>Weitian</a:t>
                      </a:r>
                      <a:r>
                        <a:rPr lang="en-US" sz="1800" b="0" i="0" u="none" strike="noStrike" kern="1200" dirty="0">
                          <a:solidFill>
                            <a:schemeClr val="tx1"/>
                          </a:solidFill>
                          <a:effectLst/>
                          <a:latin typeface="Arial" panose="020B0604020202020204" pitchFamily="34" charset="0"/>
                          <a:ea typeface="+mn-ea"/>
                          <a:cs typeface="Arial" panose="020B0604020202020204" pitchFamily="34" charset="0"/>
                        </a:rPr>
                        <a:t> Wang</a:t>
                      </a:r>
                      <a:r>
                        <a:rPr lang="en-US" sz="1800" b="0" i="0" kern="1200" dirty="0">
                          <a:solidFill>
                            <a:schemeClr val="tx1"/>
                          </a:solidFill>
                          <a:effectLst/>
                          <a:latin typeface="Arial" panose="020B0604020202020204" pitchFamily="34" charset="0"/>
                          <a:ea typeface="+mn-ea"/>
                          <a:cs typeface="Arial" panose="020B0604020202020204" pitchFamily="34" charset="0"/>
                        </a:rPr>
                        <a:t>, </a:t>
                      </a:r>
                      <a:r>
                        <a:rPr lang="en-US" sz="1800" b="0" i="0" u="none" strike="noStrike" kern="1200" dirty="0">
                          <a:solidFill>
                            <a:schemeClr val="tx1"/>
                          </a:solidFill>
                          <a:effectLst/>
                          <a:latin typeface="Arial" panose="020B0604020202020204" pitchFamily="34" charset="0"/>
                          <a:ea typeface="+mn-ea"/>
                          <a:cs typeface="Arial" panose="020B0604020202020204" pitchFamily="34" charset="0"/>
                        </a:rPr>
                        <a:t>Yi Chen</a:t>
                      </a:r>
                      <a:r>
                        <a:rPr lang="en-US" sz="1800" b="0" i="0" kern="1200" dirty="0">
                          <a:solidFill>
                            <a:schemeClr val="tx1"/>
                          </a:solidFill>
                          <a:effectLst/>
                          <a:latin typeface="Arial" panose="020B0604020202020204" pitchFamily="34" charset="0"/>
                          <a:ea typeface="+mn-ea"/>
                          <a:cs typeface="Arial" panose="020B0604020202020204" pitchFamily="34" charset="0"/>
                        </a:rPr>
                        <a:t>, </a:t>
                      </a:r>
                      <a:r>
                        <a:rPr lang="en-US" sz="1800" b="0" i="0" u="none" strike="noStrike" kern="1200" dirty="0">
                          <a:solidFill>
                            <a:schemeClr val="tx1"/>
                          </a:solidFill>
                          <a:effectLst/>
                          <a:latin typeface="Arial" panose="020B0604020202020204" pitchFamily="34" charset="0"/>
                          <a:ea typeface="+mn-ea"/>
                          <a:cs typeface="Arial" panose="020B0604020202020204" pitchFamily="34" charset="0"/>
                        </a:rPr>
                        <a:t>S. S.</a:t>
                      </a:r>
                      <a:r>
                        <a:rPr lang="en-US" sz="1800" b="0" i="0" kern="1200" dirty="0">
                          <a:solidFill>
                            <a:schemeClr val="tx1"/>
                          </a:solidFill>
                          <a:effectLst/>
                          <a:latin typeface="Arial" panose="020B0604020202020204" pitchFamily="34" charset="0"/>
                          <a:ea typeface="+mn-ea"/>
                          <a:cs typeface="Arial" panose="020B0604020202020204" pitchFamily="34" charset="0"/>
                        </a:rPr>
                        <a:t>, </a:t>
                      </a:r>
                      <a:r>
                        <a:rPr lang="en-US" sz="1800" b="0" i="0" u="none" strike="noStrike" kern="1200" dirty="0">
                          <a:solidFill>
                            <a:schemeClr val="tx1"/>
                          </a:solidFill>
                          <a:effectLst/>
                          <a:latin typeface="Arial" panose="020B0604020202020204" pitchFamily="34" charset="0"/>
                          <a:ea typeface="+mn-ea"/>
                          <a:cs typeface="Arial" panose="020B0604020202020204" pitchFamily="34" charset="0"/>
                        </a:rPr>
                        <a:t>Venkat 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Year - 2018</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just"/>
                      <a:r>
                        <a:rPr lang="en-US" sz="1800" b="0" i="0" kern="1200" dirty="0">
                          <a:solidFill>
                            <a:schemeClr val="tx1"/>
                          </a:solidFill>
                          <a:effectLst/>
                          <a:latin typeface="Arial" panose="020B0604020202020204" pitchFamily="34" charset="0"/>
                          <a:ea typeface="+mn-ea"/>
                          <a:cs typeface="Arial" panose="020B0604020202020204" pitchFamily="34" charset="0"/>
                        </a:rPr>
                        <a:t>This paper proposed a computer vision based FAP method for the autonomous vehicles. Based on the input images from a rear camera on the vehicle, a convolutional neural network (CNN) is trained to automatically output the steering and velocity commands for the vehicle controlling. </a:t>
                      </a:r>
                      <a:endParaRPr lang="en-US" dirty="0">
                        <a:latin typeface="Arial" panose="020B0604020202020204" pitchFamily="34" charset="0"/>
                        <a:cs typeface="Arial" panose="020B0604020202020204" pitchFamily="34" charset="0"/>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3437626869"/>
                  </a:ext>
                </a:extLst>
              </a:tr>
            </a:tbl>
          </a:graphicData>
        </a:graphic>
      </p:graphicFrame>
    </p:spTree>
    <p:extLst>
      <p:ext uri="{BB962C8B-B14F-4D97-AF65-F5344CB8AC3E}">
        <p14:creationId xmlns:p14="http://schemas.microsoft.com/office/powerpoint/2010/main" val="4201404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8216" y="1417984"/>
            <a:ext cx="6310724" cy="4823790"/>
          </a:xfrm>
        </p:spPr>
        <p:txBody>
          <a:bodyPr anchor="ctr">
            <a:normAutofit/>
          </a:bodyPr>
          <a:lstStyle/>
          <a:p>
            <a:pPr marL="342900" indent="-342900" algn="l">
              <a:lnSpc>
                <a:spcPct val="110000"/>
              </a:lnSpc>
              <a:buFontTx/>
              <a:buChar char="-"/>
            </a:pPr>
            <a:endParaRPr lang="en-US" dirty="0"/>
          </a:p>
          <a:p>
            <a:pPr marL="342900" indent="-342900" algn="just">
              <a:lnSpc>
                <a:spcPct val="110000"/>
              </a:lnSpc>
              <a:buFontTx/>
              <a:buChar char="-"/>
            </a:pPr>
            <a:r>
              <a:rPr lang="en-US" dirty="0"/>
              <a:t>To detect different objects by applying Computer Vision</a:t>
            </a:r>
          </a:p>
          <a:p>
            <a:pPr marL="342900" indent="-342900" algn="just">
              <a:lnSpc>
                <a:spcPct val="110000"/>
              </a:lnSpc>
              <a:buFontTx/>
              <a:buChar char="-"/>
            </a:pPr>
            <a:r>
              <a:rPr lang="en-US" dirty="0"/>
              <a:t>Understanding the Concept &amp; Working of Autonomous Vehicle</a:t>
            </a:r>
          </a:p>
          <a:p>
            <a:pPr marL="342900" indent="-342900" algn="just">
              <a:lnSpc>
                <a:spcPct val="110000"/>
              </a:lnSpc>
              <a:buFontTx/>
              <a:buChar char="-"/>
            </a:pPr>
            <a:r>
              <a:rPr lang="en-US" dirty="0"/>
              <a:t>Designing &amp; implementing the controller using steering actions </a:t>
            </a:r>
          </a:p>
          <a:p>
            <a:pPr algn="just">
              <a:lnSpc>
                <a:spcPct val="110000"/>
              </a:lnSpc>
            </a:pPr>
            <a:endParaRPr lang="en-US" dirty="0"/>
          </a:p>
          <a:p>
            <a:pPr algn="just">
              <a:lnSpc>
                <a:spcPct val="110000"/>
              </a:lnSpc>
            </a:pPr>
            <a:r>
              <a:rPr lang="en-US" b="1" dirty="0"/>
              <a:t>Secondary Objective</a:t>
            </a:r>
          </a:p>
          <a:p>
            <a:pPr algn="just">
              <a:lnSpc>
                <a:spcPct val="110000"/>
              </a:lnSpc>
            </a:pPr>
            <a:r>
              <a:rPr lang="en-US" dirty="0"/>
              <a:t>-   Hardware implementation </a:t>
            </a:r>
          </a:p>
          <a:p>
            <a:pPr algn="l">
              <a:lnSpc>
                <a:spcPct val="110000"/>
              </a:lnSpc>
            </a:pPr>
            <a:endParaRPr lang="en-US" dirty="0"/>
          </a:p>
          <a:p>
            <a:pPr algn="l">
              <a:lnSpc>
                <a:spcPct val="110000"/>
              </a:lnSpc>
            </a:pPr>
            <a:endParaRPr lang="en-US" dirty="0"/>
          </a:p>
        </p:txBody>
      </p:sp>
      <p:sp>
        <p:nvSpPr>
          <p:cNvPr id="4" name="Slide Number Placeholder 3"/>
          <p:cNvSpPr>
            <a:spLocks noGrp="1"/>
          </p:cNvSpPr>
          <p:nvPr>
            <p:ph type="sldNum" sz="quarter" idx="11"/>
          </p:nvPr>
        </p:nvSpPr>
        <p:spPr/>
        <p:txBody>
          <a:bodyPr/>
          <a:lstStyle/>
          <a:p>
            <a:fld id="{D0A9C672-30E3-4BDA-835B-F7B6361EA80C}" type="slidenum">
              <a:rPr lang="en-US" altLang="en-US" smtClean="0"/>
              <a:pPr/>
              <a:t>6</a:t>
            </a:fld>
            <a:endParaRPr lang="en-US" altLang="en-US" dirty="0"/>
          </a:p>
        </p:txBody>
      </p:sp>
      <p:sp>
        <p:nvSpPr>
          <p:cNvPr id="5" name="Footer Placeholder 4"/>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6" name="Title 1"/>
          <p:cNvSpPr txBox="1">
            <a:spLocks/>
          </p:cNvSpPr>
          <p:nvPr/>
        </p:nvSpPr>
        <p:spPr>
          <a:xfrm>
            <a:off x="1524000" y="91419"/>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OBJECTIVES</a:t>
            </a:r>
          </a:p>
        </p:txBody>
      </p:sp>
      <p:pic>
        <p:nvPicPr>
          <p:cNvPr id="3074" name="Picture 2" descr="Datasets for Machine Learning in Autonomous Vehicles | by Surya Gutta |  Analytics Vidhya">
            <a:extLst>
              <a:ext uri="{FF2B5EF4-FFF2-40B4-BE49-F238E27FC236}">
                <a16:creationId xmlns:a16="http://schemas.microsoft.com/office/drawing/2014/main" id="{DB8F394E-6296-46AB-8397-F98E4D216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0411" y="2360949"/>
            <a:ext cx="3972961" cy="293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274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42D556-453F-468F-A2E6-844C62387132}"/>
              </a:ext>
            </a:extLst>
          </p:cNvPr>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3" name="Slide Number Placeholder 2">
            <a:extLst>
              <a:ext uri="{FF2B5EF4-FFF2-40B4-BE49-F238E27FC236}">
                <a16:creationId xmlns:a16="http://schemas.microsoft.com/office/drawing/2014/main" id="{4028755F-32E2-44C4-8699-0B1EEE832DF0}"/>
              </a:ext>
            </a:extLst>
          </p:cNvPr>
          <p:cNvSpPr>
            <a:spLocks noGrp="1"/>
          </p:cNvSpPr>
          <p:nvPr>
            <p:ph type="sldNum" sz="quarter" idx="11"/>
          </p:nvPr>
        </p:nvSpPr>
        <p:spPr/>
        <p:txBody>
          <a:bodyPr/>
          <a:lstStyle/>
          <a:p>
            <a:fld id="{D0A9C672-30E3-4BDA-835B-F7B6361EA80C}" type="slidenum">
              <a:rPr lang="en-US" altLang="en-US" smtClean="0"/>
              <a:pPr/>
              <a:t>7</a:t>
            </a:fld>
            <a:endParaRPr lang="en-US" altLang="en-US" dirty="0"/>
          </a:p>
        </p:txBody>
      </p:sp>
      <p:sp>
        <p:nvSpPr>
          <p:cNvPr id="5" name="TextBox 4">
            <a:extLst>
              <a:ext uri="{FF2B5EF4-FFF2-40B4-BE49-F238E27FC236}">
                <a16:creationId xmlns:a16="http://schemas.microsoft.com/office/drawing/2014/main" id="{7784824F-6CBF-4BBC-8D64-D5BC52EC51D1}"/>
              </a:ext>
            </a:extLst>
          </p:cNvPr>
          <p:cNvSpPr txBox="1"/>
          <p:nvPr/>
        </p:nvSpPr>
        <p:spPr>
          <a:xfrm>
            <a:off x="1" y="187890"/>
            <a:ext cx="12192000" cy="646331"/>
          </a:xfrm>
          <a:prstGeom prst="rect">
            <a:avLst/>
          </a:prstGeom>
          <a:noFill/>
        </p:spPr>
        <p:txBody>
          <a:bodyPr wrap="square" rtlCol="0">
            <a:spAutoFit/>
          </a:bodyPr>
          <a:lstStyle/>
          <a:p>
            <a:pPr algn="ctr"/>
            <a:r>
              <a:rPr lang="en-US" sz="3600" b="1" dirty="0">
                <a:solidFill>
                  <a:srgbClr val="FFFF00"/>
                </a:solidFill>
              </a:rPr>
              <a:t>Dataset</a:t>
            </a:r>
          </a:p>
        </p:txBody>
      </p:sp>
      <p:sp>
        <p:nvSpPr>
          <p:cNvPr id="6" name="TextBox 5">
            <a:extLst>
              <a:ext uri="{FF2B5EF4-FFF2-40B4-BE49-F238E27FC236}">
                <a16:creationId xmlns:a16="http://schemas.microsoft.com/office/drawing/2014/main" id="{874FC448-8C66-492D-BEFE-41DAE907E1A2}"/>
              </a:ext>
            </a:extLst>
          </p:cNvPr>
          <p:cNvSpPr txBox="1"/>
          <p:nvPr/>
        </p:nvSpPr>
        <p:spPr>
          <a:xfrm>
            <a:off x="860394" y="1567389"/>
            <a:ext cx="8654667" cy="3108543"/>
          </a:xfrm>
          <a:prstGeom prst="rect">
            <a:avLst/>
          </a:prstGeom>
          <a:noFill/>
        </p:spPr>
        <p:txBody>
          <a:bodyPr wrap="square" rtlCol="0">
            <a:spAutoFit/>
          </a:bodyPr>
          <a:lstStyle/>
          <a:p>
            <a:pPr marL="342900" indent="-342900" algn="just">
              <a:buFont typeface="Arial" panose="020B0604020202020204" pitchFamily="34" charset="0"/>
              <a:buChar char="•"/>
            </a:pPr>
            <a:r>
              <a:rPr lang="en" sz="2800" dirty="0">
                <a:solidFill>
                  <a:schemeClr val="lt2"/>
                </a:solidFill>
              </a:rPr>
              <a:t>In order to accomplish t</a:t>
            </a:r>
            <a:r>
              <a:rPr lang="en-US" sz="2800" dirty="0">
                <a:solidFill>
                  <a:schemeClr val="lt2"/>
                </a:solidFill>
              </a:rPr>
              <a:t>he</a:t>
            </a:r>
            <a:r>
              <a:rPr lang="en" sz="2800" dirty="0">
                <a:solidFill>
                  <a:schemeClr val="lt2"/>
                </a:solidFill>
              </a:rPr>
              <a:t> CNN based heading control we needed a lot of Data for training</a:t>
            </a:r>
          </a:p>
          <a:p>
            <a:pPr marL="342900" indent="-342900" algn="just">
              <a:buFont typeface="Arial" panose="020B0604020202020204" pitchFamily="34" charset="0"/>
              <a:buChar char="•"/>
            </a:pPr>
            <a:r>
              <a:rPr lang="en-US" sz="2800" dirty="0"/>
              <a:t>We have collected the Dataset from Waymo Open Dataset.</a:t>
            </a:r>
          </a:p>
          <a:p>
            <a:pPr marL="342900" indent="-342900" algn="just">
              <a:buFont typeface="Arial" panose="020B0604020202020204" pitchFamily="34" charset="0"/>
              <a:buChar char="•"/>
            </a:pPr>
            <a:r>
              <a:rPr lang="en-US" sz="2800" dirty="0"/>
              <a:t>The Dataset is extracted from Waymo self-driving vehicles and covers a wide variety of environments.</a:t>
            </a:r>
          </a:p>
        </p:txBody>
      </p:sp>
      <p:pic>
        <p:nvPicPr>
          <p:cNvPr id="7170" name="Picture 2" descr="Datasets">
            <a:extLst>
              <a:ext uri="{FF2B5EF4-FFF2-40B4-BE49-F238E27FC236}">
                <a16:creationId xmlns:a16="http://schemas.microsoft.com/office/drawing/2014/main" id="{2A5980BE-CF34-4C0B-B793-109970700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4330" y="2454965"/>
            <a:ext cx="1948069" cy="19480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A135B45-3821-48EB-B13B-BA025B2CFBF4}"/>
              </a:ext>
            </a:extLst>
          </p:cNvPr>
          <p:cNvSpPr txBox="1"/>
          <p:nvPr/>
        </p:nvSpPr>
        <p:spPr>
          <a:xfrm>
            <a:off x="860394" y="6011808"/>
            <a:ext cx="10059986" cy="368755"/>
          </a:xfrm>
          <a:prstGeom prst="rect">
            <a:avLst/>
          </a:prstGeom>
          <a:noFill/>
        </p:spPr>
        <p:txBody>
          <a:bodyPr wrap="square">
            <a:spAutoFit/>
          </a:bodyPr>
          <a:lstStyle/>
          <a:p>
            <a:pPr marL="406400" marR="0" indent="-406400">
              <a:lnSpc>
                <a:spcPct val="107000"/>
              </a:lnSpc>
              <a:spcBef>
                <a:spcPts val="0"/>
              </a:spcBef>
              <a:spcAft>
                <a:spcPts val="800"/>
              </a:spcAft>
            </a:pPr>
            <a:r>
              <a:rPr lang="en-US" sz="1800" b="0" i="0" dirty="0">
                <a:solidFill>
                  <a:srgbClr val="FFFFFF"/>
                </a:solidFill>
                <a:effectLst/>
                <a:latin typeface="Times New Roman" panose="02020603050405020304" pitchFamily="18" charset="0"/>
                <a:cs typeface="Times New Roman" panose="02020603050405020304" pitchFamily="18" charset="0"/>
              </a:rPr>
              <a:t>Here are the datasets in the Waymo Open Dataset for downloading. </a:t>
            </a:r>
            <a:r>
              <a:rPr lang="en-US"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https://waymo.com/open/download/</a:t>
            </a:r>
          </a:p>
        </p:txBody>
      </p:sp>
    </p:spTree>
    <p:extLst>
      <p:ext uri="{BB962C8B-B14F-4D97-AF65-F5344CB8AC3E}">
        <p14:creationId xmlns:p14="http://schemas.microsoft.com/office/powerpoint/2010/main" val="421278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D0A9C672-30E3-4BDA-835B-F7B6361EA80C}" type="slidenum">
              <a:rPr lang="en-US" altLang="en-US" smtClean="0"/>
              <a:pPr/>
              <a:t>8</a:t>
            </a:fld>
            <a:endParaRPr lang="en-US" altLang="en-US" dirty="0"/>
          </a:p>
        </p:txBody>
      </p:sp>
      <p:sp>
        <p:nvSpPr>
          <p:cNvPr id="5" name="Footer Placeholder 4"/>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6" name="Title 1"/>
          <p:cNvSpPr txBox="1">
            <a:spLocks/>
          </p:cNvSpPr>
          <p:nvPr/>
        </p:nvSpPr>
        <p:spPr>
          <a:xfrm>
            <a:off x="1524000" y="91419"/>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Strategy</a:t>
            </a:r>
          </a:p>
        </p:txBody>
      </p:sp>
      <p:sp>
        <p:nvSpPr>
          <p:cNvPr id="2" name="Rectangle 1">
            <a:extLst>
              <a:ext uri="{FF2B5EF4-FFF2-40B4-BE49-F238E27FC236}">
                <a16:creationId xmlns:a16="http://schemas.microsoft.com/office/drawing/2014/main" id="{0E3EB4C2-2536-45C3-9A76-57308B0D2D6A}"/>
              </a:ext>
            </a:extLst>
          </p:cNvPr>
          <p:cNvSpPr/>
          <p:nvPr/>
        </p:nvSpPr>
        <p:spPr>
          <a:xfrm>
            <a:off x="2569226" y="1707218"/>
            <a:ext cx="21336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a:t>
            </a:r>
          </a:p>
          <a:p>
            <a:pPr algn="ctr"/>
            <a:r>
              <a:rPr lang="en-US" sz="2400" b="1" dirty="0"/>
              <a:t>Collection</a:t>
            </a:r>
            <a:endParaRPr lang="en-PK" sz="2400" b="1" dirty="0"/>
          </a:p>
        </p:txBody>
      </p:sp>
      <p:sp>
        <p:nvSpPr>
          <p:cNvPr id="7" name="Rectangle 6">
            <a:extLst>
              <a:ext uri="{FF2B5EF4-FFF2-40B4-BE49-F238E27FC236}">
                <a16:creationId xmlns:a16="http://schemas.microsoft.com/office/drawing/2014/main" id="{C66E1970-311D-4910-BCC7-63CBF86364F1}"/>
              </a:ext>
            </a:extLst>
          </p:cNvPr>
          <p:cNvSpPr/>
          <p:nvPr/>
        </p:nvSpPr>
        <p:spPr>
          <a:xfrm>
            <a:off x="2569226" y="4443793"/>
            <a:ext cx="21336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Training</a:t>
            </a:r>
            <a:endParaRPr lang="en-PK" sz="2400" b="1" dirty="0"/>
          </a:p>
        </p:txBody>
      </p:sp>
      <p:sp>
        <p:nvSpPr>
          <p:cNvPr id="8" name="Rectangle 7">
            <a:extLst>
              <a:ext uri="{FF2B5EF4-FFF2-40B4-BE49-F238E27FC236}">
                <a16:creationId xmlns:a16="http://schemas.microsoft.com/office/drawing/2014/main" id="{C814EABB-3FB5-43ED-A900-9FB1DA7F68F9}"/>
              </a:ext>
            </a:extLst>
          </p:cNvPr>
          <p:cNvSpPr/>
          <p:nvPr/>
        </p:nvSpPr>
        <p:spPr>
          <a:xfrm>
            <a:off x="6422373" y="1707218"/>
            <a:ext cx="21336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Preprocessing</a:t>
            </a:r>
            <a:endParaRPr lang="en-PK" sz="2400" b="1" dirty="0"/>
          </a:p>
        </p:txBody>
      </p:sp>
      <p:sp>
        <p:nvSpPr>
          <p:cNvPr id="9" name="Rectangle 8">
            <a:extLst>
              <a:ext uri="{FF2B5EF4-FFF2-40B4-BE49-F238E27FC236}">
                <a16:creationId xmlns:a16="http://schemas.microsoft.com/office/drawing/2014/main" id="{7D8AF01D-D67B-4019-A390-8474AB416B5E}"/>
              </a:ext>
            </a:extLst>
          </p:cNvPr>
          <p:cNvSpPr/>
          <p:nvPr/>
        </p:nvSpPr>
        <p:spPr>
          <a:xfrm>
            <a:off x="6422373" y="4443792"/>
            <a:ext cx="2133600" cy="123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Testing</a:t>
            </a:r>
            <a:endParaRPr lang="en-PK" sz="2400" b="1" dirty="0"/>
          </a:p>
        </p:txBody>
      </p:sp>
      <p:pic>
        <p:nvPicPr>
          <p:cNvPr id="2050" name="Picture 2" descr="Strategy - Build Scale Prosper">
            <a:extLst>
              <a:ext uri="{FF2B5EF4-FFF2-40B4-BE49-F238E27FC236}">
                <a16:creationId xmlns:a16="http://schemas.microsoft.com/office/drawing/2014/main" id="{1A412183-AD92-4823-B45B-5A1A66089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9045" y="4682331"/>
            <a:ext cx="2143354" cy="1426921"/>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2DDD869B-82D8-4668-A286-D33B8F3EEC10}"/>
              </a:ext>
            </a:extLst>
          </p:cNvPr>
          <p:cNvCxnSpPr>
            <a:stCxn id="2" idx="3"/>
          </p:cNvCxnSpPr>
          <p:nvPr/>
        </p:nvCxnSpPr>
        <p:spPr>
          <a:xfrm>
            <a:off x="4702826" y="2323444"/>
            <a:ext cx="1618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569A6F-F0B5-49FC-B233-67D270C22108}"/>
              </a:ext>
            </a:extLst>
          </p:cNvPr>
          <p:cNvCxnSpPr/>
          <p:nvPr/>
        </p:nvCxnSpPr>
        <p:spPr>
          <a:xfrm>
            <a:off x="4702826" y="5043880"/>
            <a:ext cx="1618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A64E7F6-3AAB-4105-BD8D-1332C5630A57}"/>
              </a:ext>
            </a:extLst>
          </p:cNvPr>
          <p:cNvCxnSpPr>
            <a:stCxn id="8" idx="2"/>
            <a:endCxn id="7" idx="0"/>
          </p:cNvCxnSpPr>
          <p:nvPr/>
        </p:nvCxnSpPr>
        <p:spPr>
          <a:xfrm rot="5400000">
            <a:off x="4810539" y="1765158"/>
            <a:ext cx="1504123" cy="38531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100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343378"/>
            <a:ext cx="10972800" cy="4576535"/>
          </a:xfrm>
        </p:spPr>
        <p:txBody>
          <a:bodyPr anchor="ctr">
            <a:normAutofit/>
          </a:bodyPr>
          <a:lstStyle/>
          <a:p>
            <a:pPr algn="l"/>
            <a:endParaRPr lang="en-US" sz="2800" dirty="0"/>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endParaRPr lang="en-US" sz="2800" b="0" dirty="0">
              <a:effectLst/>
            </a:endParaRPr>
          </a:p>
          <a:p>
            <a:pPr marL="457200" indent="-457200" algn="l">
              <a:buFont typeface="Arial" panose="020B0604020202020204" pitchFamily="34" charset="0"/>
              <a:buChar char="•"/>
            </a:pPr>
            <a:endParaRPr lang="en-US" sz="2800" b="0" dirty="0">
              <a:effectLst/>
            </a:endParaRP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endParaRPr lang="en-US" sz="2800" dirty="0"/>
          </a:p>
          <a:p>
            <a:pPr algn="l"/>
            <a:endParaRPr lang="en-US" sz="2800" dirty="0"/>
          </a:p>
          <a:p>
            <a:pPr algn="l"/>
            <a:endParaRPr lang="en-US" sz="2800" dirty="0"/>
          </a:p>
          <a:p>
            <a:pPr algn="l"/>
            <a:endParaRPr lang="en-US" sz="2800" dirty="0"/>
          </a:p>
          <a:p>
            <a:pPr algn="l"/>
            <a:endParaRPr lang="en-US" dirty="0"/>
          </a:p>
          <a:p>
            <a:pPr marL="342900" indent="-342900" algn="l">
              <a:buFont typeface="Arial" panose="020B0604020202020204" pitchFamily="34" charset="0"/>
              <a:buChar char="•"/>
            </a:pPr>
            <a:endParaRPr lang="en-US" dirty="0"/>
          </a:p>
        </p:txBody>
      </p:sp>
      <p:sp>
        <p:nvSpPr>
          <p:cNvPr id="4" name="Slide Number Placeholder 3"/>
          <p:cNvSpPr>
            <a:spLocks noGrp="1"/>
          </p:cNvSpPr>
          <p:nvPr>
            <p:ph type="sldNum" sz="quarter" idx="11"/>
          </p:nvPr>
        </p:nvSpPr>
        <p:spPr/>
        <p:txBody>
          <a:bodyPr/>
          <a:lstStyle/>
          <a:p>
            <a:fld id="{D0A9C672-30E3-4BDA-835B-F7B6361EA80C}" type="slidenum">
              <a:rPr lang="en-US" altLang="en-US" smtClean="0"/>
              <a:pPr/>
              <a:t>9</a:t>
            </a:fld>
            <a:endParaRPr lang="en-US" altLang="en-US" dirty="0"/>
          </a:p>
        </p:txBody>
      </p:sp>
      <p:sp>
        <p:nvSpPr>
          <p:cNvPr id="5" name="Footer Placeholder 4"/>
          <p:cNvSpPr>
            <a:spLocks noGrp="1"/>
          </p:cNvSpPr>
          <p:nvPr>
            <p:ph type="ftr" sz="quarter" idx="10"/>
          </p:nvPr>
        </p:nvSpPr>
        <p:spPr/>
        <p:txBody>
          <a:bodyPr/>
          <a:lstStyle/>
          <a:p>
            <a:pPr>
              <a:defRPr/>
            </a:pPr>
            <a:r>
              <a:rPr lang="en-US"/>
              <a:t>Department of Electrical Engineering, NUST College of E&amp;ME</a:t>
            </a:r>
            <a:endParaRPr lang="en-US" dirty="0"/>
          </a:p>
        </p:txBody>
      </p:sp>
      <p:sp>
        <p:nvSpPr>
          <p:cNvPr id="6" name="Title 1"/>
          <p:cNvSpPr txBox="1">
            <a:spLocks/>
          </p:cNvSpPr>
          <p:nvPr/>
        </p:nvSpPr>
        <p:spPr>
          <a:xfrm>
            <a:off x="1524000" y="91419"/>
            <a:ext cx="9144000" cy="822960"/>
          </a:xfrm>
          <a:prstGeom prst="rect">
            <a:avLst/>
          </a:prstGeom>
        </p:spPr>
        <p:txBody>
          <a:bodyPr vert="horz" lIns="91440" tIns="45720" rIns="91440" bIns="45720" rtlCol="0" anchor="ctr">
            <a:noAutofit/>
          </a:bodyPr>
          <a:lstStyle>
            <a:lvl1pPr algn="ctr" rtl="0" eaLnBrk="0" fontAlgn="base" hangingPunct="0">
              <a:spcBef>
                <a:spcPct val="0"/>
              </a:spcBef>
              <a:spcAft>
                <a:spcPct val="0"/>
              </a:spcAft>
              <a:defRPr sz="6000" b="1" kern="1200">
                <a:solidFill>
                  <a:srgbClr val="FFFF00"/>
                </a:solidFill>
                <a:latin typeface="Arial" pitchFamily="34" charset="0"/>
                <a:ea typeface="+mj-ea"/>
                <a:cs typeface="Arial" pitchFamily="34" charset="0"/>
              </a:defRPr>
            </a:lvl1pPr>
            <a:lvl2pPr algn="ctr" rtl="0" eaLnBrk="0" fontAlgn="base" hangingPunct="0">
              <a:spcBef>
                <a:spcPct val="0"/>
              </a:spcBef>
              <a:spcAft>
                <a:spcPct val="0"/>
              </a:spcAft>
              <a:defRPr sz="3600" b="1">
                <a:solidFill>
                  <a:srgbClr val="FFFF00"/>
                </a:solidFill>
                <a:latin typeface="Arial" charset="0"/>
                <a:cs typeface="Arial" charset="0"/>
              </a:defRPr>
            </a:lvl2pPr>
            <a:lvl3pPr algn="ctr" rtl="0" eaLnBrk="0" fontAlgn="base" hangingPunct="0">
              <a:spcBef>
                <a:spcPct val="0"/>
              </a:spcBef>
              <a:spcAft>
                <a:spcPct val="0"/>
              </a:spcAft>
              <a:defRPr sz="3600" b="1">
                <a:solidFill>
                  <a:srgbClr val="FFFF00"/>
                </a:solidFill>
                <a:latin typeface="Arial" charset="0"/>
                <a:cs typeface="Arial" charset="0"/>
              </a:defRPr>
            </a:lvl3pPr>
            <a:lvl4pPr algn="ctr" rtl="0" eaLnBrk="0" fontAlgn="base" hangingPunct="0">
              <a:spcBef>
                <a:spcPct val="0"/>
              </a:spcBef>
              <a:spcAft>
                <a:spcPct val="0"/>
              </a:spcAft>
              <a:defRPr sz="3600" b="1">
                <a:solidFill>
                  <a:srgbClr val="FFFF00"/>
                </a:solidFill>
                <a:latin typeface="Arial" charset="0"/>
                <a:cs typeface="Arial" charset="0"/>
              </a:defRPr>
            </a:lvl4pPr>
            <a:lvl5pPr algn="ctr" rtl="0" eaLnBrk="0" fontAlgn="base" hangingPunct="0">
              <a:spcBef>
                <a:spcPct val="0"/>
              </a:spcBef>
              <a:spcAft>
                <a:spcPct val="0"/>
              </a:spcAft>
              <a:defRPr sz="3600" b="1">
                <a:solidFill>
                  <a:srgbClr val="FFFF00"/>
                </a:solidFill>
                <a:latin typeface="Arial" charset="0"/>
                <a:cs typeface="Arial" charset="0"/>
              </a:defRPr>
            </a:lvl5pPr>
            <a:lvl6pPr marL="457200" algn="ctr" rtl="0" fontAlgn="base">
              <a:spcBef>
                <a:spcPct val="0"/>
              </a:spcBef>
              <a:spcAft>
                <a:spcPct val="0"/>
              </a:spcAft>
              <a:defRPr sz="3600" b="1">
                <a:solidFill>
                  <a:srgbClr val="FFFF00"/>
                </a:solidFill>
                <a:latin typeface="Arial" charset="0"/>
                <a:cs typeface="Arial" charset="0"/>
              </a:defRPr>
            </a:lvl6pPr>
            <a:lvl7pPr marL="914400" algn="ctr" rtl="0" fontAlgn="base">
              <a:spcBef>
                <a:spcPct val="0"/>
              </a:spcBef>
              <a:spcAft>
                <a:spcPct val="0"/>
              </a:spcAft>
              <a:defRPr sz="3600" b="1">
                <a:solidFill>
                  <a:srgbClr val="FFFF00"/>
                </a:solidFill>
                <a:latin typeface="Arial" charset="0"/>
                <a:cs typeface="Arial" charset="0"/>
              </a:defRPr>
            </a:lvl7pPr>
            <a:lvl8pPr marL="1371600" algn="ctr" rtl="0" fontAlgn="base">
              <a:spcBef>
                <a:spcPct val="0"/>
              </a:spcBef>
              <a:spcAft>
                <a:spcPct val="0"/>
              </a:spcAft>
              <a:defRPr sz="3600" b="1">
                <a:solidFill>
                  <a:srgbClr val="FFFF00"/>
                </a:solidFill>
                <a:latin typeface="Arial" charset="0"/>
                <a:cs typeface="Arial" charset="0"/>
              </a:defRPr>
            </a:lvl8pPr>
            <a:lvl9pPr marL="1828800" algn="ctr" rtl="0" fontAlgn="base">
              <a:spcBef>
                <a:spcPct val="0"/>
              </a:spcBef>
              <a:spcAft>
                <a:spcPct val="0"/>
              </a:spcAft>
              <a:defRPr sz="3600" b="1">
                <a:solidFill>
                  <a:srgbClr val="FFFF00"/>
                </a:solidFill>
                <a:latin typeface="Arial" charset="0"/>
                <a:cs typeface="Arial" charset="0"/>
              </a:defRPr>
            </a:lvl9pPr>
          </a:lstStyle>
          <a:p>
            <a:r>
              <a:rPr lang="en-US" sz="3600" dirty="0"/>
              <a:t>Advantages</a:t>
            </a:r>
          </a:p>
        </p:txBody>
      </p:sp>
      <p:sp>
        <p:nvSpPr>
          <p:cNvPr id="8" name="TextBox 7">
            <a:extLst>
              <a:ext uri="{FF2B5EF4-FFF2-40B4-BE49-F238E27FC236}">
                <a16:creationId xmlns:a16="http://schemas.microsoft.com/office/drawing/2014/main" id="{846F326E-2230-40BC-8631-DAA0C861C265}"/>
              </a:ext>
            </a:extLst>
          </p:cNvPr>
          <p:cNvSpPr txBox="1"/>
          <p:nvPr/>
        </p:nvSpPr>
        <p:spPr>
          <a:xfrm>
            <a:off x="901149" y="1909960"/>
            <a:ext cx="9462051" cy="2856359"/>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90% reduction in traffic deaths</a:t>
            </a:r>
          </a:p>
          <a:p>
            <a:pPr marL="457200" marR="0" lvl="0" indent="-4572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Time saving vehicle</a:t>
            </a:r>
          </a:p>
          <a:p>
            <a:pPr marL="457200" marR="0" lvl="0" indent="-4572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Space saving (Can hold up to 62% more vehicles)</a:t>
            </a:r>
          </a:p>
          <a:p>
            <a:pPr marL="457200" marR="0" lvl="0" indent="-457200" algn="l" defTabSz="914400" rtl="0" eaLnBrk="0" fontAlgn="base" latinLnBrk="0" hangingPunct="0">
              <a:lnSpc>
                <a:spcPct val="150000"/>
              </a:lnSpc>
              <a:spcBef>
                <a:spcPct val="20000"/>
              </a:spcBef>
              <a:spcAft>
                <a:spcPct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Environmental friendly</a:t>
            </a:r>
          </a:p>
        </p:txBody>
      </p:sp>
      <p:pic>
        <p:nvPicPr>
          <p:cNvPr id="8194" name="Picture 2" descr="Male Hand Holding Megaphone With Benefits Speech Bubble Loudspeaker Banner  For Business Marketing And Advertising Vector Illustration Stock  Illustration - Download Image Now - iStock">
            <a:extLst>
              <a:ext uri="{FF2B5EF4-FFF2-40B4-BE49-F238E27FC236}">
                <a16:creationId xmlns:a16="http://schemas.microsoft.com/office/drawing/2014/main" id="{EED865CD-8E5F-4A7A-B6C3-C9819F8FC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844" y="1909960"/>
            <a:ext cx="1210711" cy="121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301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Custom Design">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360406F78B694A999E79329407DE44" ma:contentTypeVersion="9" ma:contentTypeDescription="Create a new document." ma:contentTypeScope="" ma:versionID="734954a5174e8fdf9ed6e9d253e98b86">
  <xsd:schema xmlns:xsd="http://www.w3.org/2001/XMLSchema" xmlns:xs="http://www.w3.org/2001/XMLSchema" xmlns:p="http://schemas.microsoft.com/office/2006/metadata/properties" xmlns:ns2="eec2afc7-c180-446c-bd47-20c74a4fd815" targetNamespace="http://schemas.microsoft.com/office/2006/metadata/properties" ma:root="true" ma:fieldsID="68661756068856c30c3b76a2262a07ed" ns2:_="">
    <xsd:import namespace="eec2afc7-c180-446c-bd47-20c74a4fd81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c2afc7-c180-446c-bd47-20c74a4fd8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996A48-FEC1-4484-955D-474C85B4F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c2afc7-c180-446c-bd47-20c74a4fd8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594127-CE9C-49E9-9080-F8980906E32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1ED7379-BA24-44A3-BFAD-7C9A0F2ADD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4502</TotalTime>
  <Words>868</Words>
  <Application>Microsoft Office PowerPoint</Application>
  <PresentationFormat>Widescreen</PresentationFormat>
  <Paragraphs>147</Paragraphs>
  <Slides>16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 Light</vt:lpstr>
      <vt:lpstr>Bookman Old Style</vt:lpstr>
      <vt:lpstr>Calibri</vt:lpstr>
      <vt:lpstr>Cambria</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Sufyan</dc:creator>
  <cp:lastModifiedBy>Mustaqeem Ashraf</cp:lastModifiedBy>
  <cp:revision>291</cp:revision>
  <cp:lastPrinted>2018-08-09T07:17:22Z</cp:lastPrinted>
  <dcterms:created xsi:type="dcterms:W3CDTF">2018-07-16T09:31:51Z</dcterms:created>
  <dcterms:modified xsi:type="dcterms:W3CDTF">2021-11-19T09:37:06Z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0x010100BC360406F78B694A999E79329407DE44</vt:lpwstr>
  </property>
</Properties>
</file>